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87" r:id="rId9"/>
    <p:sldId id="263" r:id="rId10"/>
    <p:sldId id="264" r:id="rId11"/>
    <p:sldId id="288" r:id="rId12"/>
    <p:sldId id="265" r:id="rId13"/>
    <p:sldId id="266" r:id="rId14"/>
    <p:sldId id="268" r:id="rId15"/>
    <p:sldId id="269" r:id="rId16"/>
    <p:sldId id="270" r:id="rId17"/>
    <p:sldId id="273" r:id="rId18"/>
    <p:sldId id="272" r:id="rId19"/>
    <p:sldId id="274" r:id="rId20"/>
    <p:sldId id="275" r:id="rId21"/>
    <p:sldId id="276" r:id="rId22"/>
    <p:sldId id="277" r:id="rId23"/>
    <p:sldId id="278" r:id="rId24"/>
    <p:sldId id="289" r:id="rId25"/>
    <p:sldId id="279" r:id="rId26"/>
    <p:sldId id="280" r:id="rId27"/>
    <p:sldId id="281" r:id="rId28"/>
    <p:sldId id="282" r:id="rId29"/>
    <p:sldId id="283" r:id="rId30"/>
    <p:sldId id="284" r:id="rId31"/>
    <p:sldId id="286" r:id="rId32"/>
    <p:sldId id="290" r:id="rId33"/>
    <p:sldId id="291" r:id="rId34"/>
    <p:sldId id="292" r:id="rId35"/>
    <p:sldId id="293" r:id="rId36"/>
    <p:sldId id="294"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281810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99638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6368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1146896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878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349896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288546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218199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285423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900A56-90A9-4E43-93C4-B4C3250BD205}" type="datetimeFigureOut">
              <a:rPr lang="ru-RU" smtClean="0"/>
              <a:t>11.01.2016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142942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F900A56-90A9-4E43-93C4-B4C3250BD205}" type="datetimeFigureOut">
              <a:rPr lang="ru-RU" smtClean="0"/>
              <a:t>11.01.2016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415665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900A56-90A9-4E43-93C4-B4C3250BD205}" type="datetimeFigureOut">
              <a:rPr lang="ru-RU" smtClean="0"/>
              <a:t>11.01.2016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176763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F900A56-90A9-4E43-93C4-B4C3250BD205}" type="datetimeFigureOut">
              <a:rPr lang="ru-RU" smtClean="0"/>
              <a:t>11.01.2016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30756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00A56-90A9-4E43-93C4-B4C3250BD205}" type="datetimeFigureOut">
              <a:rPr lang="ru-RU" smtClean="0"/>
              <a:t>11.01.2016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355870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900A56-90A9-4E43-93C4-B4C3250BD205}" type="datetimeFigureOut">
              <a:rPr lang="ru-RU" smtClean="0"/>
              <a:t>11.01.2016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CF40F2-012B-484D-A4CE-44E4925B8018}" type="slidenum">
              <a:rPr lang="ru-RU" smtClean="0"/>
              <a:t>‹#›</a:t>
            </a:fld>
            <a:endParaRPr lang="ru-RU"/>
          </a:p>
        </p:txBody>
      </p:sp>
    </p:spTree>
    <p:extLst>
      <p:ext uri="{BB962C8B-B14F-4D97-AF65-F5344CB8AC3E}">
        <p14:creationId xmlns:p14="http://schemas.microsoft.com/office/powerpoint/2010/main" val="9118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CF40F2-012B-484D-A4CE-44E4925B8018}" type="slidenum">
              <a:rPr lang="ru-RU" smtClean="0"/>
              <a:t>‹#›</a:t>
            </a:fld>
            <a:endParaRPr lang="ru-RU"/>
          </a:p>
        </p:txBody>
      </p:sp>
      <p:sp>
        <p:nvSpPr>
          <p:cNvPr id="5" name="Date Placeholder 4"/>
          <p:cNvSpPr>
            <a:spLocks noGrp="1"/>
          </p:cNvSpPr>
          <p:nvPr>
            <p:ph type="dt" sz="half" idx="10"/>
          </p:nvPr>
        </p:nvSpPr>
        <p:spPr/>
        <p:txBody>
          <a:bodyPr/>
          <a:lstStyle/>
          <a:p>
            <a:fld id="{AF900A56-90A9-4E43-93C4-B4C3250BD205}" type="datetimeFigureOut">
              <a:rPr lang="ru-RU" smtClean="0"/>
              <a:t>11.01.2016</a:t>
            </a:fld>
            <a:endParaRPr lang="ru-RU"/>
          </a:p>
        </p:txBody>
      </p:sp>
    </p:spTree>
    <p:extLst>
      <p:ext uri="{BB962C8B-B14F-4D97-AF65-F5344CB8AC3E}">
        <p14:creationId xmlns:p14="http://schemas.microsoft.com/office/powerpoint/2010/main" val="379550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900A56-90A9-4E43-93C4-B4C3250BD205}" type="datetimeFigureOut">
              <a:rPr lang="ru-RU" smtClean="0"/>
              <a:t>11.01.2016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CF40F2-012B-484D-A4CE-44E4925B8018}" type="slidenum">
              <a:rPr lang="ru-RU" smtClean="0"/>
              <a:t>‹#›</a:t>
            </a:fld>
            <a:endParaRPr lang="ru-RU"/>
          </a:p>
        </p:txBody>
      </p:sp>
    </p:spTree>
    <p:extLst>
      <p:ext uri="{BB962C8B-B14F-4D97-AF65-F5344CB8AC3E}">
        <p14:creationId xmlns:p14="http://schemas.microsoft.com/office/powerpoint/2010/main" val="38657349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3307" y="4492414"/>
            <a:ext cx="7766936" cy="1646302"/>
          </a:xfrm>
        </p:spPr>
        <p:txBody>
          <a:bodyPr/>
          <a:lstStyle/>
          <a:p>
            <a:r>
              <a:rPr lang="ka-GE" dirty="0" smtClean="0">
                <a:solidFill>
                  <a:srgbClr val="FF0000"/>
                </a:solidFill>
              </a:rPr>
              <a:t>ფსიქოსომატური სნეულებები</a:t>
            </a:r>
            <a:br>
              <a:rPr lang="ka-GE" dirty="0" smtClean="0">
                <a:solidFill>
                  <a:srgbClr val="FF0000"/>
                </a:solidFill>
              </a:rPr>
            </a:br>
            <a:endParaRPr lang="ru-RU" dirty="0">
              <a:solidFill>
                <a:srgbClr val="FF0000"/>
              </a:solidFill>
            </a:endParaRPr>
          </a:p>
        </p:txBody>
      </p:sp>
    </p:spTree>
    <p:extLst>
      <p:ext uri="{BB962C8B-B14F-4D97-AF65-F5344CB8AC3E}">
        <p14:creationId xmlns:p14="http://schemas.microsoft.com/office/powerpoint/2010/main" val="276645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2160589"/>
            <a:ext cx="10447866" cy="3880773"/>
          </a:xfrm>
        </p:spPr>
        <p:txBody>
          <a:bodyPr/>
          <a:lstStyle/>
          <a:p>
            <a:r>
              <a:rPr lang="ka-GE" dirty="0" smtClean="0">
                <a:solidFill>
                  <a:schemeClr val="tx1">
                    <a:lumMod val="95000"/>
                    <a:lumOff val="5000"/>
                  </a:schemeClr>
                </a:solidFill>
              </a:rPr>
              <a:t>   </a:t>
            </a:r>
            <a:r>
              <a:rPr lang="ka-GE" sz="3600" b="1" dirty="0" smtClean="0">
                <a:solidFill>
                  <a:schemeClr val="bg1"/>
                </a:solidFill>
              </a:rPr>
              <a:t>ათეროსკლეროზი          </a:t>
            </a:r>
            <a:r>
              <a:rPr lang="en-US" sz="3600" b="1" dirty="0" smtClean="0">
                <a:solidFill>
                  <a:schemeClr val="bg1"/>
                </a:solidFill>
              </a:rPr>
              <a:t>                 </a:t>
            </a:r>
            <a:r>
              <a:rPr lang="ka-GE" sz="3600" b="1" dirty="0" smtClean="0">
                <a:solidFill>
                  <a:schemeClr val="bg1"/>
                </a:solidFill>
              </a:rPr>
              <a:t>     გიდ</a:t>
            </a:r>
            <a:endParaRPr lang="ru-RU" sz="3600" b="1" dirty="0">
              <a:solidFill>
                <a:schemeClr val="bg1"/>
              </a:solidFill>
            </a:endParaRPr>
          </a:p>
        </p:txBody>
      </p:sp>
      <p:cxnSp>
        <p:nvCxnSpPr>
          <p:cNvPr id="5" name="Прямая со стрелкой 4"/>
          <p:cNvCxnSpPr/>
          <p:nvPr/>
        </p:nvCxnSpPr>
        <p:spPr>
          <a:xfrm flipV="1">
            <a:off x="5562600" y="2499360"/>
            <a:ext cx="3413760" cy="457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354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70560"/>
            <a:ext cx="8596668" cy="1320800"/>
          </a:xfrm>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518633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1000" r="21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4002" y="320040"/>
            <a:ext cx="2895600" cy="2468880"/>
          </a:xfrm>
        </p:spPr>
        <p:txBody>
          <a:bodyPr>
            <a:normAutofit/>
          </a:bodyPr>
          <a:lstStyle/>
          <a:p>
            <a:r>
              <a:rPr lang="ru-RU" b="1" dirty="0">
                <a:solidFill>
                  <a:schemeClr val="tx1">
                    <a:lumMod val="95000"/>
                    <a:lumOff val="5000"/>
                  </a:schemeClr>
                </a:solidFill>
              </a:rPr>
              <a:t/>
            </a:r>
            <a:br>
              <a:rPr lang="ru-RU" b="1" dirty="0">
                <a:solidFill>
                  <a:schemeClr val="tx1">
                    <a:lumMod val="95000"/>
                    <a:lumOff val="5000"/>
                  </a:schemeClr>
                </a:solidFill>
              </a:rPr>
            </a:br>
            <a:r>
              <a:rPr lang="ka-GE" b="1" dirty="0" smtClean="0">
                <a:solidFill>
                  <a:schemeClr val="tx1">
                    <a:lumMod val="95000"/>
                    <a:lumOff val="5000"/>
                  </a:schemeClr>
                </a:solidFill>
              </a:rPr>
              <a:t>როგორ </a:t>
            </a:r>
            <a:br>
              <a:rPr lang="ka-GE" b="1" dirty="0" smtClean="0">
                <a:solidFill>
                  <a:schemeClr val="tx1">
                    <a:lumMod val="95000"/>
                    <a:lumOff val="5000"/>
                  </a:schemeClr>
                </a:solidFill>
              </a:rPr>
            </a:br>
            <a:r>
              <a:rPr lang="ka-GE" b="1" dirty="0" smtClean="0">
                <a:solidFill>
                  <a:schemeClr val="tx1">
                    <a:lumMod val="95000"/>
                    <a:lumOff val="5000"/>
                  </a:schemeClr>
                </a:solidFill>
              </a:rPr>
              <a:t>ვებრძოლოთ</a:t>
            </a:r>
            <a:br>
              <a:rPr lang="ka-GE" b="1" dirty="0" smtClean="0">
                <a:solidFill>
                  <a:schemeClr val="tx1">
                    <a:lumMod val="95000"/>
                    <a:lumOff val="5000"/>
                  </a:schemeClr>
                </a:solidFill>
              </a:rPr>
            </a:br>
            <a:r>
              <a:rPr lang="ka-GE" b="1" dirty="0" smtClean="0">
                <a:solidFill>
                  <a:schemeClr val="tx1">
                    <a:lumMod val="95000"/>
                    <a:lumOff val="5000"/>
                  </a:schemeClr>
                </a:solidFill>
              </a:rPr>
              <a:t>სტრესს ?  </a:t>
            </a:r>
            <a:endParaRPr lang="ru-RU" b="1" dirty="0">
              <a:solidFill>
                <a:schemeClr val="tx1">
                  <a:lumMod val="95000"/>
                  <a:lumOff val="5000"/>
                </a:schemeClr>
              </a:solidFill>
            </a:endParaRPr>
          </a:p>
        </p:txBody>
      </p:sp>
      <p:sp>
        <p:nvSpPr>
          <p:cNvPr id="3" name="Объект 2"/>
          <p:cNvSpPr>
            <a:spLocks noGrp="1"/>
          </p:cNvSpPr>
          <p:nvPr>
            <p:ph idx="1"/>
          </p:nvPr>
        </p:nvSpPr>
        <p:spPr/>
        <p:txBody>
          <a:bodyPr>
            <a:normAutofit/>
          </a:bodyPr>
          <a:lstStyle/>
          <a:p>
            <a:endParaRPr lang="ka-GE" dirty="0" smtClean="0"/>
          </a:p>
          <a:p>
            <a:endParaRPr lang="ka-GE" dirty="0"/>
          </a:p>
          <a:p>
            <a:endParaRPr lang="ka-GE" dirty="0" smtClean="0"/>
          </a:p>
          <a:p>
            <a:endParaRPr lang="ka-GE" dirty="0"/>
          </a:p>
          <a:p>
            <a:endParaRPr lang="ka-GE" dirty="0" smtClean="0"/>
          </a:p>
          <a:p>
            <a:r>
              <a:rPr lang="ka-GE" dirty="0"/>
              <a:t> </a:t>
            </a:r>
            <a:r>
              <a:rPr lang="ka-GE" dirty="0" smtClean="0"/>
              <a:t>                                                                    </a:t>
            </a:r>
          </a:p>
          <a:p>
            <a:endParaRPr lang="ka-GE" dirty="0"/>
          </a:p>
          <a:p>
            <a:endParaRPr lang="ka-GE" dirty="0" smtClean="0"/>
          </a:p>
          <a:p>
            <a:endParaRPr lang="ka-GE" dirty="0"/>
          </a:p>
        </p:txBody>
      </p:sp>
    </p:spTree>
    <p:extLst>
      <p:ext uri="{BB962C8B-B14F-4D97-AF65-F5344CB8AC3E}">
        <p14:creationId xmlns:p14="http://schemas.microsoft.com/office/powerpoint/2010/main" val="366711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36414" y="924560"/>
            <a:ext cx="8596668" cy="3880773"/>
          </a:xfrm>
        </p:spPr>
        <p:txBody>
          <a:bodyPr>
            <a:noAutofit/>
          </a:bodyPr>
          <a:lstStyle/>
          <a:p>
            <a:r>
              <a:rPr lang="en-US" sz="2400" dirty="0" smtClean="0">
                <a:solidFill>
                  <a:schemeClr val="bg1"/>
                </a:solidFill>
              </a:rPr>
              <a:t>DSM – III – R ( </a:t>
            </a:r>
            <a:r>
              <a:rPr lang="ka-GE" sz="2400" dirty="0" smtClean="0">
                <a:solidFill>
                  <a:schemeClr val="bg1"/>
                </a:solidFill>
              </a:rPr>
              <a:t>ამერიკული ფსიქიატრიული ასოციაცია)</a:t>
            </a:r>
          </a:p>
          <a:p>
            <a:r>
              <a:rPr lang="ka-GE" sz="2400" dirty="0" smtClean="0">
                <a:solidFill>
                  <a:schemeClr val="bg1"/>
                </a:solidFill>
              </a:rPr>
              <a:t>სომატომორფული   დარღვევების 6 ტიპი :</a:t>
            </a:r>
          </a:p>
          <a:p>
            <a:r>
              <a:rPr lang="ka-GE" sz="2400" dirty="0" smtClean="0">
                <a:solidFill>
                  <a:schemeClr val="bg1"/>
                </a:solidFill>
              </a:rPr>
              <a:t>სომატურგენური დარღვევები </a:t>
            </a:r>
          </a:p>
          <a:p>
            <a:r>
              <a:rPr lang="ka-GE" sz="2400" dirty="0" smtClean="0">
                <a:solidFill>
                  <a:schemeClr val="bg1"/>
                </a:solidFill>
              </a:rPr>
              <a:t>კონვერსიული დარღვევები (ისტერიული სინდრომი )</a:t>
            </a:r>
          </a:p>
          <a:p>
            <a:r>
              <a:rPr lang="ka-GE" sz="2400" dirty="0" smtClean="0">
                <a:solidFill>
                  <a:schemeClr val="bg1"/>
                </a:solidFill>
              </a:rPr>
              <a:t>სომატომორფული ტკივილისმიერი დარღვევა ( ფსიქოგენური ,იდიოპათიური)</a:t>
            </a:r>
          </a:p>
          <a:p>
            <a:r>
              <a:rPr lang="ka-GE" sz="2400" dirty="0" smtClean="0">
                <a:solidFill>
                  <a:schemeClr val="bg1"/>
                </a:solidFill>
              </a:rPr>
              <a:t>იპოქონდრიები</a:t>
            </a:r>
          </a:p>
          <a:p>
            <a:r>
              <a:rPr lang="ka-GE" sz="2400" dirty="0" smtClean="0">
                <a:solidFill>
                  <a:schemeClr val="bg1"/>
                </a:solidFill>
              </a:rPr>
              <a:t>სხეულის დისმორფობიები</a:t>
            </a:r>
          </a:p>
          <a:p>
            <a:r>
              <a:rPr lang="ka-GE" sz="2400" dirty="0" smtClean="0">
                <a:solidFill>
                  <a:schemeClr val="bg1"/>
                </a:solidFill>
              </a:rPr>
              <a:t>სომატუმორფული დარღვევები რომლებსაც სხვაგან კლასიფიკაცია არ აქვთ</a:t>
            </a:r>
            <a:endParaRPr lang="ru-RU" sz="2400" dirty="0">
              <a:solidFill>
                <a:schemeClr val="bg1"/>
              </a:solidFill>
            </a:endParaRPr>
          </a:p>
        </p:txBody>
      </p:sp>
    </p:spTree>
    <p:extLst>
      <p:ext uri="{BB962C8B-B14F-4D97-AF65-F5344CB8AC3E}">
        <p14:creationId xmlns:p14="http://schemas.microsoft.com/office/powerpoint/2010/main" val="36637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24934" y="407989"/>
            <a:ext cx="8596668" cy="5520371"/>
          </a:xfrm>
        </p:spPr>
        <p:txBody>
          <a:bodyPr>
            <a:noAutofit/>
          </a:bodyPr>
          <a:lstStyle/>
          <a:p>
            <a:pPr marL="0" indent="0">
              <a:buNone/>
            </a:pPr>
            <a:r>
              <a:rPr lang="ka-GE" sz="2000" b="1" dirty="0" smtClean="0">
                <a:solidFill>
                  <a:schemeClr val="tx1">
                    <a:lumMod val="95000"/>
                    <a:lumOff val="5000"/>
                  </a:schemeClr>
                </a:solidFill>
              </a:rPr>
              <a:t>ფსიქოსომატური სნეულებების  ბრწყინვალე შვიდეული „ </a:t>
            </a:r>
            <a:r>
              <a:rPr lang="en-US" sz="2000" b="1" dirty="0" smtClean="0">
                <a:solidFill>
                  <a:schemeClr val="tx1">
                    <a:lumMod val="95000"/>
                    <a:lumOff val="5000"/>
                  </a:schemeClr>
                </a:solidFill>
              </a:rPr>
              <a:t>holy seven “ –</a:t>
            </a:r>
          </a:p>
          <a:p>
            <a:pPr>
              <a:buFont typeface="Wingdings" panose="05000000000000000000" pitchFamily="2" charset="2"/>
              <a:buChar char="Ø"/>
            </a:pPr>
            <a:r>
              <a:rPr lang="ka-GE" sz="2000" b="1" dirty="0" smtClean="0">
                <a:solidFill>
                  <a:schemeClr val="tx1">
                    <a:lumMod val="95000"/>
                    <a:lumOff val="5000"/>
                  </a:schemeClr>
                </a:solidFill>
              </a:rPr>
              <a:t>ასთმა</a:t>
            </a:r>
          </a:p>
          <a:p>
            <a:pPr>
              <a:buFont typeface="Wingdings" panose="05000000000000000000" pitchFamily="2" charset="2"/>
              <a:buChar char="Ø"/>
            </a:pPr>
            <a:r>
              <a:rPr lang="ka-GE" sz="2000" b="1" dirty="0" smtClean="0">
                <a:solidFill>
                  <a:schemeClr val="tx1">
                    <a:lumMod val="95000"/>
                    <a:lumOff val="5000"/>
                  </a:schemeClr>
                </a:solidFill>
              </a:rPr>
              <a:t>წყლულოვანი კოლიტი </a:t>
            </a:r>
          </a:p>
          <a:p>
            <a:pPr>
              <a:buFont typeface="Wingdings" panose="05000000000000000000" pitchFamily="2" charset="2"/>
              <a:buChar char="Ø"/>
            </a:pPr>
            <a:r>
              <a:rPr lang="ka-GE" sz="2000" b="1" dirty="0" smtClean="0">
                <a:solidFill>
                  <a:schemeClr val="tx1">
                    <a:lumMod val="95000"/>
                    <a:lumOff val="5000"/>
                  </a:schemeClr>
                </a:solidFill>
              </a:rPr>
              <a:t>ესენციალური ჰიპერტენზია </a:t>
            </a:r>
          </a:p>
          <a:p>
            <a:pPr>
              <a:buFont typeface="Wingdings" panose="05000000000000000000" pitchFamily="2" charset="2"/>
              <a:buChar char="Ø"/>
            </a:pPr>
            <a:r>
              <a:rPr lang="ka-GE" sz="2000" b="1" dirty="0" smtClean="0">
                <a:solidFill>
                  <a:schemeClr val="tx1">
                    <a:lumMod val="95000"/>
                    <a:lumOff val="5000"/>
                  </a:schemeClr>
                </a:solidFill>
              </a:rPr>
              <a:t>ნეიროდერმიტი </a:t>
            </a:r>
          </a:p>
          <a:p>
            <a:pPr>
              <a:buFont typeface="Wingdings" panose="05000000000000000000" pitchFamily="2" charset="2"/>
              <a:buChar char="Ø"/>
            </a:pPr>
            <a:r>
              <a:rPr lang="ka-GE" sz="2000" b="1" dirty="0" smtClean="0">
                <a:solidFill>
                  <a:schemeClr val="tx1">
                    <a:lumMod val="95000"/>
                    <a:lumOff val="5000"/>
                  </a:schemeClr>
                </a:solidFill>
              </a:rPr>
              <a:t>რევმატოიდული ართრიტი</a:t>
            </a:r>
            <a:endParaRPr lang="ru-RU" sz="2000" b="1" dirty="0" smtClean="0">
              <a:solidFill>
                <a:schemeClr val="tx1">
                  <a:lumMod val="95000"/>
                  <a:lumOff val="5000"/>
                </a:schemeClr>
              </a:solidFill>
            </a:endParaRPr>
          </a:p>
          <a:p>
            <a:pPr>
              <a:buFont typeface="Wingdings" panose="05000000000000000000" pitchFamily="2" charset="2"/>
              <a:buChar char="Ø"/>
            </a:pPr>
            <a:r>
              <a:rPr lang="ka-GE" sz="2000" b="1" dirty="0" smtClean="0">
                <a:solidFill>
                  <a:schemeClr val="tx1">
                    <a:lumMod val="95000"/>
                    <a:lumOff val="5000"/>
                  </a:schemeClr>
                </a:solidFill>
              </a:rPr>
              <a:t>კუჭის წყლულოვანი დაავადება</a:t>
            </a:r>
          </a:p>
          <a:p>
            <a:pPr>
              <a:buFont typeface="Wingdings" panose="05000000000000000000" pitchFamily="2" charset="2"/>
              <a:buChar char="Ø"/>
            </a:pPr>
            <a:r>
              <a:rPr lang="ka-GE" sz="2000" b="1" dirty="0" smtClean="0">
                <a:solidFill>
                  <a:schemeClr val="tx1">
                    <a:lumMod val="95000"/>
                    <a:lumOff val="5000"/>
                  </a:schemeClr>
                </a:solidFill>
              </a:rPr>
              <a:t>თორმეტგოჯა ნაწლავის წყლულოვანი დაავადება</a:t>
            </a:r>
          </a:p>
          <a:p>
            <a:pPr>
              <a:buFont typeface="Wingdings" panose="05000000000000000000" pitchFamily="2" charset="2"/>
              <a:buChar char="Ø"/>
            </a:pPr>
            <a:endParaRPr lang="ka-GE" sz="2000" b="1" dirty="0" smtClean="0">
              <a:solidFill>
                <a:schemeClr val="tx1">
                  <a:lumMod val="95000"/>
                  <a:lumOff val="5000"/>
                </a:schemeClr>
              </a:solidFill>
            </a:endParaRPr>
          </a:p>
          <a:p>
            <a:pPr>
              <a:buFont typeface="Wingdings" panose="05000000000000000000" pitchFamily="2" charset="2"/>
              <a:buChar char="v"/>
            </a:pPr>
            <a:r>
              <a:rPr lang="ka-GE" sz="2000" b="1" dirty="0" smtClean="0">
                <a:solidFill>
                  <a:schemeClr val="tx1">
                    <a:lumMod val="95000"/>
                    <a:lumOff val="5000"/>
                  </a:schemeClr>
                </a:solidFill>
              </a:rPr>
              <a:t>გიდ </a:t>
            </a:r>
          </a:p>
          <a:p>
            <a:pPr>
              <a:buFont typeface="Wingdings" panose="05000000000000000000" pitchFamily="2" charset="2"/>
              <a:buChar char="v"/>
            </a:pPr>
            <a:r>
              <a:rPr lang="ka-GE" sz="2000" b="1" dirty="0" smtClean="0">
                <a:solidFill>
                  <a:schemeClr val="tx1">
                    <a:lumMod val="95000"/>
                    <a:lumOff val="5000"/>
                  </a:schemeClr>
                </a:solidFill>
              </a:rPr>
              <a:t>ფსიქოსომატური თირეოტოქსიკოზი </a:t>
            </a:r>
          </a:p>
          <a:p>
            <a:pPr>
              <a:buFont typeface="Wingdings" panose="05000000000000000000" pitchFamily="2" charset="2"/>
              <a:buChar char="v"/>
            </a:pPr>
            <a:r>
              <a:rPr lang="ka-GE" sz="2000" b="1" dirty="0" smtClean="0">
                <a:solidFill>
                  <a:schemeClr val="tx1">
                    <a:lumMod val="95000"/>
                    <a:lumOff val="5000"/>
                  </a:schemeClr>
                </a:solidFill>
              </a:rPr>
              <a:t>შაქრიანი დიაბეტი ტიპი 2</a:t>
            </a:r>
          </a:p>
          <a:p>
            <a:pPr>
              <a:buFont typeface="Wingdings" panose="05000000000000000000" pitchFamily="2" charset="2"/>
              <a:buChar char="v"/>
            </a:pPr>
            <a:r>
              <a:rPr lang="ka-GE" sz="2000" b="1" dirty="0" smtClean="0">
                <a:solidFill>
                  <a:schemeClr val="tx1">
                    <a:lumMod val="95000"/>
                    <a:lumOff val="5000"/>
                  </a:schemeClr>
                </a:solidFill>
              </a:rPr>
              <a:t>სიმსუქნე</a:t>
            </a:r>
          </a:p>
          <a:p>
            <a:pPr>
              <a:buFont typeface="Wingdings" panose="05000000000000000000" pitchFamily="2" charset="2"/>
              <a:buChar char="v"/>
            </a:pPr>
            <a:r>
              <a:rPr lang="ka-GE" sz="2000" b="1" dirty="0" smtClean="0">
                <a:solidFill>
                  <a:schemeClr val="tx1">
                    <a:lumMod val="95000"/>
                    <a:lumOff val="5000"/>
                  </a:schemeClr>
                </a:solidFill>
              </a:rPr>
              <a:t>ქცევის სომატომორფული დარღვევები</a:t>
            </a:r>
            <a:endParaRPr lang="ru-RU" sz="2000" b="1" dirty="0">
              <a:solidFill>
                <a:schemeClr val="tx1">
                  <a:lumMod val="95000"/>
                  <a:lumOff val="5000"/>
                </a:schemeClr>
              </a:solidFill>
            </a:endParaRPr>
          </a:p>
        </p:txBody>
      </p:sp>
    </p:spTree>
    <p:extLst>
      <p:ext uri="{BB962C8B-B14F-4D97-AF65-F5344CB8AC3E}">
        <p14:creationId xmlns:p14="http://schemas.microsoft.com/office/powerpoint/2010/main" val="295113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a-GE" sz="3200" b="1" dirty="0"/>
              <a:t>ფ</a:t>
            </a:r>
            <a:r>
              <a:rPr lang="ka-GE" sz="3200" b="1" dirty="0" smtClean="0"/>
              <a:t>სიქოფარმაკოთერაპია : </a:t>
            </a:r>
          </a:p>
          <a:p>
            <a:pPr>
              <a:buFont typeface="Wingdings" panose="05000000000000000000" pitchFamily="2" charset="2"/>
              <a:buChar char="v"/>
            </a:pPr>
            <a:r>
              <a:rPr lang="ka-GE" sz="3200" b="1" dirty="0" smtClean="0"/>
              <a:t>ანქსიოლიტიკები </a:t>
            </a:r>
          </a:p>
          <a:p>
            <a:pPr>
              <a:buFont typeface="Wingdings" panose="05000000000000000000" pitchFamily="2" charset="2"/>
              <a:buChar char="v"/>
            </a:pPr>
            <a:r>
              <a:rPr lang="ka-GE" sz="3200" b="1" dirty="0" smtClean="0"/>
              <a:t>ანტიდეპრესანტები</a:t>
            </a:r>
          </a:p>
          <a:p>
            <a:pPr>
              <a:buFont typeface="Wingdings" panose="05000000000000000000" pitchFamily="2" charset="2"/>
              <a:buChar char="v"/>
            </a:pPr>
            <a:r>
              <a:rPr lang="ka-GE" sz="3200" b="1" dirty="0" smtClean="0"/>
              <a:t>ნოოტროპები</a:t>
            </a:r>
          </a:p>
          <a:p>
            <a:pPr>
              <a:buFont typeface="Wingdings" panose="05000000000000000000" pitchFamily="2" charset="2"/>
              <a:buChar char="v"/>
            </a:pPr>
            <a:r>
              <a:rPr lang="ka-GE" sz="3200" b="1" dirty="0" smtClean="0"/>
              <a:t>ნეიროლეპტიკები</a:t>
            </a:r>
          </a:p>
          <a:p>
            <a:pPr>
              <a:buFont typeface="Wingdings" panose="05000000000000000000" pitchFamily="2" charset="2"/>
              <a:buChar char="v"/>
            </a:pPr>
            <a:endParaRPr lang="ru-RU" dirty="0"/>
          </a:p>
        </p:txBody>
      </p:sp>
    </p:spTree>
    <p:extLst>
      <p:ext uri="{BB962C8B-B14F-4D97-AF65-F5344CB8AC3E}">
        <p14:creationId xmlns:p14="http://schemas.microsoft.com/office/powerpoint/2010/main" val="3365299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51654" y="2052493"/>
            <a:ext cx="8596668" cy="3880773"/>
          </a:xfrm>
        </p:spPr>
        <p:txBody>
          <a:bodyPr/>
          <a:lstStyle/>
          <a:p>
            <a:endParaRPr lang="ka-GE" dirty="0" smtClean="0">
              <a:solidFill>
                <a:schemeClr val="bg1"/>
              </a:solidFill>
            </a:endParaRPr>
          </a:p>
          <a:p>
            <a:r>
              <a:rPr lang="ka-GE" sz="2800" dirty="0" smtClean="0">
                <a:solidFill>
                  <a:schemeClr val="bg1"/>
                </a:solidFill>
              </a:rPr>
              <a:t>                                                          </a:t>
            </a:r>
            <a:r>
              <a:rPr lang="ka-GE" sz="2800" b="1" dirty="0" smtClean="0">
                <a:solidFill>
                  <a:schemeClr val="bg1"/>
                </a:solidFill>
              </a:rPr>
              <a:t>  </a:t>
            </a:r>
            <a:r>
              <a:rPr lang="ka-GE" sz="3600" b="1" dirty="0" smtClean="0">
                <a:solidFill>
                  <a:schemeClr val="bg1"/>
                </a:solidFill>
              </a:rPr>
              <a:t>აღგზნება</a:t>
            </a:r>
            <a:endParaRPr lang="ka-GE" sz="3600" b="1" dirty="0">
              <a:solidFill>
                <a:schemeClr val="bg1"/>
              </a:solidFill>
            </a:endParaRPr>
          </a:p>
          <a:p>
            <a:endParaRPr lang="ka-GE" sz="2800" b="1" dirty="0" smtClean="0">
              <a:solidFill>
                <a:schemeClr val="bg1"/>
              </a:solidFill>
            </a:endParaRPr>
          </a:p>
          <a:p>
            <a:pPr marL="0" indent="0">
              <a:buNone/>
            </a:pPr>
            <a:r>
              <a:rPr lang="en-US" sz="2800" b="1" dirty="0">
                <a:solidFill>
                  <a:schemeClr val="bg1"/>
                </a:solidFill>
              </a:rPr>
              <a:t> </a:t>
            </a:r>
            <a:r>
              <a:rPr lang="en-US" sz="2800" b="1" dirty="0" smtClean="0">
                <a:solidFill>
                  <a:schemeClr val="bg1"/>
                </a:solidFill>
              </a:rPr>
              <a:t> </a:t>
            </a:r>
            <a:r>
              <a:rPr lang="ka-GE" sz="2800" b="1" dirty="0" smtClean="0">
                <a:solidFill>
                  <a:schemeClr val="bg1"/>
                </a:solidFill>
              </a:rPr>
              <a:t>   </a:t>
            </a:r>
            <a:r>
              <a:rPr lang="ka-GE" sz="3200" b="1" dirty="0" smtClean="0">
                <a:solidFill>
                  <a:schemeClr val="bg1"/>
                </a:solidFill>
              </a:rPr>
              <a:t>ნერვული სისტემა </a:t>
            </a:r>
          </a:p>
          <a:p>
            <a:endParaRPr lang="ka-GE" sz="2800" b="1" dirty="0">
              <a:solidFill>
                <a:schemeClr val="bg1"/>
              </a:solidFill>
            </a:endParaRPr>
          </a:p>
          <a:p>
            <a:r>
              <a:rPr lang="ka-GE" sz="2800" b="1" dirty="0" smtClean="0">
                <a:solidFill>
                  <a:schemeClr val="bg1"/>
                </a:solidFill>
              </a:rPr>
              <a:t>                                                          </a:t>
            </a:r>
            <a:r>
              <a:rPr lang="en-US" sz="2800" b="1" dirty="0" smtClean="0">
                <a:solidFill>
                  <a:schemeClr val="bg1"/>
                </a:solidFill>
              </a:rPr>
              <a:t> </a:t>
            </a:r>
            <a:r>
              <a:rPr lang="ka-GE" sz="3600" b="1" dirty="0" smtClean="0">
                <a:solidFill>
                  <a:schemeClr val="bg1"/>
                </a:solidFill>
              </a:rPr>
              <a:t>შეკავება</a:t>
            </a:r>
            <a:endParaRPr lang="ru-RU" sz="3600" b="1" dirty="0">
              <a:solidFill>
                <a:schemeClr val="bg1"/>
              </a:solidFill>
            </a:endParaRPr>
          </a:p>
        </p:txBody>
      </p:sp>
      <p:sp>
        <p:nvSpPr>
          <p:cNvPr id="11" name="Стрелка вверх 10"/>
          <p:cNvSpPr/>
          <p:nvPr/>
        </p:nvSpPr>
        <p:spPr>
          <a:xfrm rot="3779828">
            <a:off x="5307873" y="2407384"/>
            <a:ext cx="797210" cy="17535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578934">
            <a:off x="4830263" y="4189538"/>
            <a:ext cx="1812005" cy="859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9977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3000" r="14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solidFill>
                  <a:schemeClr val="tx1">
                    <a:lumMod val="95000"/>
                    <a:lumOff val="5000"/>
                  </a:schemeClr>
                </a:solidFill>
              </a:rPr>
              <a:t>ზურგის ტვინი</a:t>
            </a:r>
            <a:endParaRPr lang="ru-RU" b="1" dirty="0">
              <a:solidFill>
                <a:schemeClr val="tx1">
                  <a:lumMod val="95000"/>
                  <a:lumOff val="5000"/>
                </a:schemeClr>
              </a:solidFill>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512937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sz="4800" b="1" dirty="0">
                <a:solidFill>
                  <a:schemeClr val="tx1"/>
                </a:solidFill>
              </a:rPr>
              <a:t>რუხი ნივთიერება </a:t>
            </a:r>
            <a:r>
              <a:rPr lang="ru-RU" b="1" dirty="0"/>
              <a:t/>
            </a:r>
            <a:br>
              <a:rPr lang="ru-RU" b="1" dirty="0"/>
            </a:br>
            <a:endParaRPr lang="ru-RU" dirty="0"/>
          </a:p>
        </p:txBody>
      </p:sp>
      <p:sp>
        <p:nvSpPr>
          <p:cNvPr id="3" name="Объект 2"/>
          <p:cNvSpPr>
            <a:spLocks noGrp="1"/>
          </p:cNvSpPr>
          <p:nvPr>
            <p:ph idx="1"/>
          </p:nvPr>
        </p:nvSpPr>
        <p:spPr/>
        <p:txBody>
          <a:bodyPr/>
          <a:lstStyle/>
          <a:p>
            <a:endParaRPr lang="ru-RU" sz="2400" b="1" dirty="0"/>
          </a:p>
        </p:txBody>
      </p:sp>
      <p:sp>
        <p:nvSpPr>
          <p:cNvPr id="4" name="Стрелка вниз 3"/>
          <p:cNvSpPr/>
          <p:nvPr/>
        </p:nvSpPr>
        <p:spPr>
          <a:xfrm>
            <a:off x="6492240" y="0"/>
            <a:ext cx="6400800" cy="3246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9985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a-GE" sz="3600" b="1" dirty="0" smtClean="0">
                <a:solidFill>
                  <a:schemeClr val="bg1"/>
                </a:solidFill>
              </a:rPr>
              <a:t>ფსიქოსომატური დაავადებების მიზეზები :</a:t>
            </a:r>
          </a:p>
          <a:p>
            <a:pPr>
              <a:buFont typeface="Wingdings" panose="05000000000000000000" pitchFamily="2" charset="2"/>
              <a:buChar char="v"/>
            </a:pPr>
            <a:r>
              <a:rPr lang="ka-GE" sz="3600" b="1" dirty="0" smtClean="0">
                <a:solidFill>
                  <a:schemeClr val="bg1"/>
                </a:solidFill>
              </a:rPr>
              <a:t>გარეგანი (ეგზოგენური)</a:t>
            </a:r>
          </a:p>
          <a:p>
            <a:pPr>
              <a:buFont typeface="Wingdings" panose="05000000000000000000" pitchFamily="2" charset="2"/>
              <a:buChar char="v"/>
            </a:pPr>
            <a:r>
              <a:rPr lang="ka-GE" sz="3600" b="1" dirty="0" smtClean="0">
                <a:solidFill>
                  <a:schemeClr val="bg1"/>
                </a:solidFill>
              </a:rPr>
              <a:t>შინაგანი (ენდოგენური)</a:t>
            </a:r>
            <a:endParaRPr lang="ru-RU" sz="3600" b="1" dirty="0">
              <a:solidFill>
                <a:schemeClr val="bg1"/>
              </a:solidFill>
            </a:endParaRPr>
          </a:p>
        </p:txBody>
      </p:sp>
    </p:spTree>
    <p:extLst>
      <p:ext uri="{BB962C8B-B14F-4D97-AF65-F5344CB8AC3E}">
        <p14:creationId xmlns:p14="http://schemas.microsoft.com/office/powerpoint/2010/main" val="2685213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r="11000" b="1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r>
              <a:rPr lang="ka-GE" sz="2400" b="1" dirty="0" smtClean="0"/>
              <a:t>დაავადება                       ავადმყოფობა </a:t>
            </a:r>
            <a:r>
              <a:rPr lang="ka-GE" dirty="0" smtClean="0"/>
              <a:t> </a:t>
            </a:r>
            <a:endParaRPr lang="ru-RU" dirty="0"/>
          </a:p>
        </p:txBody>
      </p:sp>
      <p:cxnSp>
        <p:nvCxnSpPr>
          <p:cNvPr id="4" name="Прямая со стрелкой 3"/>
          <p:cNvCxnSpPr/>
          <p:nvPr/>
        </p:nvCxnSpPr>
        <p:spPr>
          <a:xfrm flipV="1">
            <a:off x="3002280" y="5425440"/>
            <a:ext cx="91440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flipH="1">
            <a:off x="3002280" y="5718161"/>
            <a:ext cx="91440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3837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62094" y="1550989"/>
            <a:ext cx="8596668" cy="3880773"/>
          </a:xfrm>
        </p:spPr>
        <p:txBody>
          <a:bodyPr/>
          <a:lstStyle/>
          <a:p>
            <a:pPr>
              <a:buFont typeface="Wingdings" panose="05000000000000000000" pitchFamily="2" charset="2"/>
              <a:buChar char="Ø"/>
            </a:pPr>
            <a:r>
              <a:rPr lang="ka-GE" sz="2800" b="1" dirty="0" smtClean="0">
                <a:solidFill>
                  <a:schemeClr val="tx1">
                    <a:lumMod val="95000"/>
                    <a:lumOff val="5000"/>
                  </a:schemeClr>
                </a:solidFill>
              </a:rPr>
              <a:t>ეგზოგენური :                                   </a:t>
            </a:r>
          </a:p>
          <a:p>
            <a:pPr>
              <a:buFont typeface="Wingdings" panose="05000000000000000000" pitchFamily="2" charset="2"/>
              <a:buChar char="v"/>
            </a:pPr>
            <a:r>
              <a:rPr lang="ka-GE" sz="2800" b="1" dirty="0" smtClean="0">
                <a:solidFill>
                  <a:schemeClr val="tx1">
                    <a:lumMod val="95000"/>
                    <a:lumOff val="5000"/>
                  </a:schemeClr>
                </a:solidFill>
              </a:rPr>
              <a:t>ინფექციები</a:t>
            </a:r>
          </a:p>
          <a:p>
            <a:pPr>
              <a:buFont typeface="Wingdings" panose="05000000000000000000" pitchFamily="2" charset="2"/>
              <a:buChar char="v"/>
            </a:pPr>
            <a:r>
              <a:rPr lang="ka-GE" sz="2800" b="1" dirty="0" smtClean="0">
                <a:solidFill>
                  <a:schemeClr val="tx1">
                    <a:lumMod val="95000"/>
                    <a:lumOff val="5000"/>
                  </a:schemeClr>
                </a:solidFill>
              </a:rPr>
              <a:t>ინტოქსიკაციები </a:t>
            </a:r>
          </a:p>
          <a:p>
            <a:pPr>
              <a:buFont typeface="Wingdings" panose="05000000000000000000" pitchFamily="2" charset="2"/>
              <a:buChar char="v"/>
            </a:pPr>
            <a:r>
              <a:rPr lang="ka-GE" sz="2800" b="1" dirty="0" smtClean="0">
                <a:solidFill>
                  <a:schemeClr val="tx1">
                    <a:lumMod val="95000"/>
                    <a:lumOff val="5000"/>
                  </a:schemeClr>
                </a:solidFill>
              </a:rPr>
              <a:t>თავის ტვინის ტრამვა </a:t>
            </a:r>
          </a:p>
          <a:p>
            <a:pPr>
              <a:buFont typeface="Wingdings" panose="05000000000000000000" pitchFamily="2" charset="2"/>
              <a:buChar char="v"/>
            </a:pPr>
            <a:r>
              <a:rPr lang="ka-GE" sz="2800" b="1" dirty="0" smtClean="0">
                <a:solidFill>
                  <a:schemeClr val="tx1">
                    <a:lumMod val="95000"/>
                    <a:lumOff val="5000"/>
                  </a:schemeClr>
                </a:solidFill>
              </a:rPr>
              <a:t>ცერებრალური სიმსივნეები</a:t>
            </a:r>
          </a:p>
          <a:p>
            <a:pPr>
              <a:buFont typeface="Wingdings" panose="05000000000000000000" pitchFamily="2" charset="2"/>
              <a:buChar char="v"/>
            </a:pPr>
            <a:r>
              <a:rPr lang="ka-GE" sz="2800" b="1" dirty="0" smtClean="0">
                <a:solidFill>
                  <a:schemeClr val="tx1">
                    <a:lumMod val="95000"/>
                    <a:lumOff val="5000"/>
                  </a:schemeClr>
                </a:solidFill>
              </a:rPr>
              <a:t>ფსიქოგენიები</a:t>
            </a:r>
          </a:p>
          <a:p>
            <a:pPr>
              <a:buFont typeface="Wingdings" panose="05000000000000000000" pitchFamily="2" charset="2"/>
              <a:buChar char="v"/>
            </a:pPr>
            <a:r>
              <a:rPr lang="ka-GE" sz="2800" b="1" dirty="0" smtClean="0">
                <a:solidFill>
                  <a:schemeClr val="tx1">
                    <a:lumMod val="95000"/>
                    <a:lumOff val="5000"/>
                  </a:schemeClr>
                </a:solidFill>
              </a:rPr>
              <a:t>სომატოგენიები</a:t>
            </a:r>
          </a:p>
          <a:p>
            <a:pPr>
              <a:buFont typeface="Wingdings" panose="05000000000000000000" pitchFamily="2" charset="2"/>
              <a:buChar char="v"/>
            </a:pPr>
            <a:endParaRPr lang="ru-RU" dirty="0"/>
          </a:p>
        </p:txBody>
      </p:sp>
    </p:spTree>
    <p:extLst>
      <p:ext uri="{BB962C8B-B14F-4D97-AF65-F5344CB8AC3E}">
        <p14:creationId xmlns:p14="http://schemas.microsoft.com/office/powerpoint/2010/main" val="2024476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1688149"/>
            <a:ext cx="8596668" cy="3880773"/>
          </a:xfrm>
        </p:spPr>
        <p:txBody>
          <a:bodyPr>
            <a:normAutofit/>
          </a:bodyPr>
          <a:lstStyle/>
          <a:p>
            <a:r>
              <a:rPr lang="ka-GE" sz="3200" b="1" dirty="0" smtClean="0">
                <a:solidFill>
                  <a:schemeClr val="tx1">
                    <a:lumMod val="95000"/>
                    <a:lumOff val="5000"/>
                  </a:schemeClr>
                </a:solidFill>
              </a:rPr>
              <a:t>ენდოგენური:</a:t>
            </a:r>
          </a:p>
          <a:p>
            <a:pPr>
              <a:buFont typeface="Wingdings" panose="05000000000000000000" pitchFamily="2" charset="2"/>
              <a:buChar char="v"/>
            </a:pPr>
            <a:r>
              <a:rPr lang="ka-GE" sz="3200" b="1" dirty="0" smtClean="0">
                <a:solidFill>
                  <a:schemeClr val="tx1">
                    <a:lumMod val="95000"/>
                    <a:lumOff val="5000"/>
                  </a:schemeClr>
                </a:solidFill>
              </a:rPr>
              <a:t>მემკვიდრეობა</a:t>
            </a:r>
          </a:p>
          <a:p>
            <a:pPr>
              <a:buFont typeface="Wingdings" panose="05000000000000000000" pitchFamily="2" charset="2"/>
              <a:buChar char="v"/>
            </a:pPr>
            <a:r>
              <a:rPr lang="ka-GE" sz="3200" b="1" dirty="0" smtClean="0">
                <a:solidFill>
                  <a:schemeClr val="tx1">
                    <a:lumMod val="95000"/>
                    <a:lumOff val="5000"/>
                  </a:schemeClr>
                </a:solidFill>
              </a:rPr>
              <a:t>კონსტიტუციონალური განსაკუთრებულობანი</a:t>
            </a:r>
          </a:p>
          <a:p>
            <a:pPr>
              <a:buFont typeface="Wingdings" panose="05000000000000000000" pitchFamily="2" charset="2"/>
              <a:buChar char="v"/>
            </a:pPr>
            <a:r>
              <a:rPr lang="ka-GE" sz="3200" b="1" dirty="0" smtClean="0">
                <a:solidFill>
                  <a:schemeClr val="tx1">
                    <a:lumMod val="95000"/>
                    <a:lumOff val="5000"/>
                  </a:schemeClr>
                </a:solidFill>
              </a:rPr>
              <a:t>ასაკობრივი ცვლილებები</a:t>
            </a:r>
            <a:endParaRPr lang="ru-RU" sz="3200" b="1" dirty="0">
              <a:solidFill>
                <a:schemeClr val="tx1">
                  <a:lumMod val="95000"/>
                  <a:lumOff val="5000"/>
                </a:schemeClr>
              </a:solidFill>
            </a:endParaRPr>
          </a:p>
        </p:txBody>
      </p:sp>
    </p:spTree>
    <p:extLst>
      <p:ext uri="{BB962C8B-B14F-4D97-AF65-F5344CB8AC3E}">
        <p14:creationId xmlns:p14="http://schemas.microsoft.com/office/powerpoint/2010/main" val="841323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79214" y="630006"/>
            <a:ext cx="9091506" cy="4866467"/>
          </a:xfrm>
        </p:spPr>
        <p:txBody>
          <a:bodyPr>
            <a:noAutofit/>
          </a:bodyPr>
          <a:lstStyle/>
          <a:p>
            <a:r>
              <a:rPr lang="ka-GE" sz="2800" dirty="0" smtClean="0">
                <a:solidFill>
                  <a:srgbClr val="FF0000"/>
                </a:solidFill>
              </a:rPr>
              <a:t>ათეროსკლეროზი                 სისხლძარღვების ათეროსკლეროზული გადაგვარება                  ლიპიდური და ცილოვანი ცვლის მოშლა                ქოლესტერინის და ლიპოპროტეიდების სხვა ფრაქციების გადალაგება   სისხლძარღვების ინტიმაში                ათერომატოზული ფოლაქები               ათეროსკლეროზული ქსოვილები                   სისხლძარღვების კედლების კალცინოზი                სისხლძარღვების სანათურის დეფორმაცია            სისხლძარღვის სანათურის შევიწროვება                   სისხლძარღვის  სანათურის დახშობა</a:t>
            </a:r>
          </a:p>
        </p:txBody>
      </p:sp>
      <p:cxnSp>
        <p:nvCxnSpPr>
          <p:cNvPr id="11" name="Прямая со стрелкой 10"/>
          <p:cNvCxnSpPr/>
          <p:nvPr/>
        </p:nvCxnSpPr>
        <p:spPr>
          <a:xfrm>
            <a:off x="3977640" y="944880"/>
            <a:ext cx="1036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a:off x="6751320" y="1371600"/>
            <a:ext cx="102108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a:off x="7772400" y="1798320"/>
            <a:ext cx="82296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a:off x="2682240" y="3063240"/>
            <a:ext cx="1021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p:nvPr/>
        </p:nvCxnSpPr>
        <p:spPr>
          <a:xfrm>
            <a:off x="8854440" y="3063240"/>
            <a:ext cx="11887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Прямая со стрелкой 22"/>
          <p:cNvCxnSpPr/>
          <p:nvPr/>
        </p:nvCxnSpPr>
        <p:spPr>
          <a:xfrm>
            <a:off x="6446520" y="341376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Прямая со стрелкой 24"/>
          <p:cNvCxnSpPr/>
          <p:nvPr/>
        </p:nvCxnSpPr>
        <p:spPr>
          <a:xfrm>
            <a:off x="7665720" y="3901440"/>
            <a:ext cx="9296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p:nvPr/>
        </p:nvCxnSpPr>
        <p:spPr>
          <a:xfrm>
            <a:off x="8016240" y="4343400"/>
            <a:ext cx="1066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p:nvPr/>
        </p:nvCxnSpPr>
        <p:spPr>
          <a:xfrm>
            <a:off x="7528560" y="4770120"/>
            <a:ext cx="132588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p:nvPr/>
        </p:nvCxnSpPr>
        <p:spPr>
          <a:xfrm>
            <a:off x="7147560" y="5166360"/>
            <a:ext cx="1447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58313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6814" y="1270000"/>
            <a:ext cx="8596668" cy="3880773"/>
          </a:xfrm>
        </p:spPr>
        <p:txBody>
          <a:bodyPr>
            <a:noAutofit/>
          </a:bodyPr>
          <a:lstStyle/>
          <a:p>
            <a:r>
              <a:rPr lang="ka-GE" sz="4400" b="1" dirty="0" smtClean="0">
                <a:solidFill>
                  <a:schemeClr val="tx1">
                    <a:lumMod val="95000"/>
                    <a:lumOff val="5000"/>
                  </a:schemeClr>
                </a:solidFill>
              </a:rPr>
              <a:t>ათეროსკლეროზით სიკვდილიანობა (100,000კაცზე 2000 წლის მონაცემები)</a:t>
            </a:r>
          </a:p>
          <a:p>
            <a:r>
              <a:rPr lang="ka-GE" sz="4400" b="1" dirty="0" smtClean="0">
                <a:solidFill>
                  <a:schemeClr val="tx1">
                    <a:lumMod val="95000"/>
                    <a:lumOff val="5000"/>
                  </a:schemeClr>
                </a:solidFill>
              </a:rPr>
              <a:t>რუსეთის ფედერაცია 800,9</a:t>
            </a:r>
          </a:p>
          <a:p>
            <a:r>
              <a:rPr lang="ka-GE" sz="4400" b="1" dirty="0" smtClean="0">
                <a:solidFill>
                  <a:schemeClr val="tx1">
                    <a:lumMod val="95000"/>
                    <a:lumOff val="5000"/>
                  </a:schemeClr>
                </a:solidFill>
              </a:rPr>
              <a:t>საფრანგეთი 182,8</a:t>
            </a:r>
          </a:p>
          <a:p>
            <a:r>
              <a:rPr lang="ka-GE" sz="4400" b="1" dirty="0" smtClean="0">
                <a:solidFill>
                  <a:schemeClr val="tx1">
                    <a:lumMod val="95000"/>
                    <a:lumOff val="5000"/>
                  </a:schemeClr>
                </a:solidFill>
              </a:rPr>
              <a:t>იაპონია 187,4</a:t>
            </a:r>
            <a:endParaRPr lang="ru-RU" sz="4400" b="1" dirty="0">
              <a:solidFill>
                <a:schemeClr val="tx1">
                  <a:lumMod val="95000"/>
                  <a:lumOff val="5000"/>
                </a:schemeClr>
              </a:solidFill>
            </a:endParaRPr>
          </a:p>
        </p:txBody>
      </p:sp>
    </p:spTree>
    <p:extLst>
      <p:ext uri="{BB962C8B-B14F-4D97-AF65-F5344CB8AC3E}">
        <p14:creationId xmlns:p14="http://schemas.microsoft.com/office/powerpoint/2010/main" val="320041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ka-GE" dirty="0" smtClean="0"/>
              <a:t>გულსისხლძაღვთა სისტემით დაავადებულთა სიკცდილიანობა  62,5%</a:t>
            </a:r>
          </a:p>
          <a:p>
            <a:r>
              <a:rPr lang="ka-GE" dirty="0" smtClean="0"/>
              <a:t>სიმსივნური სნეულებები 17,5% </a:t>
            </a:r>
          </a:p>
          <a:p>
            <a:r>
              <a:rPr lang="ka-GE" dirty="0" smtClean="0"/>
              <a:t>სხვა მიზეზები 5,3 %</a:t>
            </a:r>
            <a:endParaRPr lang="ru-RU" dirty="0"/>
          </a:p>
        </p:txBody>
      </p:sp>
    </p:spTree>
    <p:extLst>
      <p:ext uri="{BB962C8B-B14F-4D97-AF65-F5344CB8AC3E}">
        <p14:creationId xmlns:p14="http://schemas.microsoft.com/office/powerpoint/2010/main" val="373613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endParaRPr lang="en-US" sz="2400" b="1" dirty="0" smtClean="0">
              <a:solidFill>
                <a:schemeClr val="tx1">
                  <a:lumMod val="95000"/>
                  <a:lumOff val="5000"/>
                </a:schemeClr>
              </a:solidFill>
            </a:endParaRPr>
          </a:p>
          <a:p>
            <a:r>
              <a:rPr lang="ka-GE" sz="3200" b="1" dirty="0" smtClean="0">
                <a:solidFill>
                  <a:schemeClr val="tx1">
                    <a:lumMod val="95000"/>
                    <a:lumOff val="5000"/>
                  </a:schemeClr>
                </a:solidFill>
              </a:rPr>
              <a:t>როგორ ვებრძოლოთ სტრესს?                  მჭიდრო კავშირი ფსიქოლოგთან</a:t>
            </a:r>
            <a:endParaRPr lang="ru-RU" sz="3200" b="1" dirty="0">
              <a:solidFill>
                <a:schemeClr val="tx1">
                  <a:lumMod val="95000"/>
                  <a:lumOff val="5000"/>
                </a:schemeClr>
              </a:solidFill>
            </a:endParaRPr>
          </a:p>
        </p:txBody>
      </p:sp>
    </p:spTree>
    <p:extLst>
      <p:ext uri="{BB962C8B-B14F-4D97-AF65-F5344CB8AC3E}">
        <p14:creationId xmlns:p14="http://schemas.microsoft.com/office/powerpoint/2010/main" val="488144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46854" y="788989"/>
            <a:ext cx="8596668" cy="3880773"/>
          </a:xfrm>
        </p:spPr>
        <p:txBody>
          <a:bodyPr>
            <a:noAutofit/>
          </a:bodyPr>
          <a:lstStyle/>
          <a:p>
            <a:pPr>
              <a:buFont typeface="Wingdings" panose="05000000000000000000" pitchFamily="2" charset="2"/>
              <a:buChar char="Ø"/>
            </a:pPr>
            <a:r>
              <a:rPr lang="ka-GE" sz="4000" b="1" dirty="0" smtClean="0">
                <a:solidFill>
                  <a:schemeClr val="bg1"/>
                </a:solidFill>
              </a:rPr>
              <a:t>ემოცია:</a:t>
            </a:r>
          </a:p>
          <a:p>
            <a:pPr>
              <a:buFont typeface="Wingdings" panose="05000000000000000000" pitchFamily="2" charset="2"/>
              <a:buChar char="v"/>
            </a:pPr>
            <a:r>
              <a:rPr lang="ka-GE" sz="4000" b="1" dirty="0" smtClean="0">
                <a:solidFill>
                  <a:schemeClr val="bg1"/>
                </a:solidFill>
              </a:rPr>
              <a:t>ფიზიოლოგიური მდგომარეობა რომელიც მოიცავს გრძნობებს</a:t>
            </a:r>
          </a:p>
          <a:p>
            <a:pPr>
              <a:buFont typeface="Wingdings" panose="05000000000000000000" pitchFamily="2" charset="2"/>
              <a:buChar char="v"/>
            </a:pPr>
            <a:r>
              <a:rPr lang="ka-GE" sz="4000" b="1" dirty="0" smtClean="0">
                <a:solidFill>
                  <a:schemeClr val="bg1"/>
                </a:solidFill>
              </a:rPr>
              <a:t>ინდივიდუალური მიდგომა ყოველდღიურ ნერვიულ დატვირთვებთან,მოვლენებთან</a:t>
            </a:r>
          </a:p>
          <a:p>
            <a:pPr>
              <a:buFont typeface="Wingdings" panose="05000000000000000000" pitchFamily="2" charset="2"/>
              <a:buChar char="v"/>
            </a:pPr>
            <a:r>
              <a:rPr lang="ka-GE" sz="4000" b="1" dirty="0" smtClean="0">
                <a:solidFill>
                  <a:schemeClr val="bg1"/>
                </a:solidFill>
              </a:rPr>
              <a:t>ადამიანის მუდმივი თანამგზავრი </a:t>
            </a:r>
          </a:p>
          <a:p>
            <a:pPr>
              <a:buFont typeface="Wingdings" panose="05000000000000000000" pitchFamily="2" charset="2"/>
              <a:buChar char="v"/>
            </a:pPr>
            <a:r>
              <a:rPr lang="ka-GE" sz="4000" b="1" dirty="0" smtClean="0">
                <a:solidFill>
                  <a:schemeClr val="bg1"/>
                </a:solidFill>
              </a:rPr>
              <a:t>სიგნალი შინაგანი სამყაროდან</a:t>
            </a:r>
          </a:p>
        </p:txBody>
      </p:sp>
    </p:spTree>
    <p:extLst>
      <p:ext uri="{BB962C8B-B14F-4D97-AF65-F5344CB8AC3E}">
        <p14:creationId xmlns:p14="http://schemas.microsoft.com/office/powerpoint/2010/main" val="2449295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535749"/>
            <a:ext cx="8596668" cy="3880773"/>
          </a:xfrm>
        </p:spPr>
        <p:txBody>
          <a:bodyPr>
            <a:noAutofit/>
          </a:bodyPr>
          <a:lstStyle/>
          <a:p>
            <a:r>
              <a:rPr lang="ka-GE" sz="4400" b="1" dirty="0" smtClean="0">
                <a:solidFill>
                  <a:schemeClr val="bg1"/>
                </a:solidFill>
              </a:rPr>
              <a:t>გული მშვიდ მდგომარეობაში იკუმშება  70–ჯერ, ერთი საათის განმავლობაში 4,200 – ჯერ, 24 საათის განმავლომაში 100,800 – ჯერ, წელიწადში 37,000,000 – ჯერ</a:t>
            </a:r>
            <a:endParaRPr lang="ru-RU" sz="4400" b="1" dirty="0">
              <a:solidFill>
                <a:schemeClr val="bg1"/>
              </a:solidFill>
            </a:endParaRPr>
          </a:p>
        </p:txBody>
      </p:sp>
    </p:spTree>
    <p:extLst>
      <p:ext uri="{BB962C8B-B14F-4D97-AF65-F5344CB8AC3E}">
        <p14:creationId xmlns:p14="http://schemas.microsoft.com/office/powerpoint/2010/main" val="756341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a-GE" sz="5400" b="1" dirty="0" smtClean="0">
                <a:solidFill>
                  <a:schemeClr val="tx1"/>
                </a:solidFill>
              </a:rPr>
              <a:t>ვეგეტატიური ნერვული სისტემა</a:t>
            </a:r>
            <a:endParaRPr lang="ru-RU" sz="5400" b="1" dirty="0">
              <a:solidFill>
                <a:schemeClr val="tx1"/>
              </a:solidFill>
            </a:endParaRPr>
          </a:p>
        </p:txBody>
      </p:sp>
    </p:spTree>
    <p:extLst>
      <p:ext uri="{BB962C8B-B14F-4D97-AF65-F5344CB8AC3E}">
        <p14:creationId xmlns:p14="http://schemas.microsoft.com/office/powerpoint/2010/main" val="1881534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46854" y="0"/>
            <a:ext cx="8596668" cy="3880773"/>
          </a:xfrm>
        </p:spPr>
        <p:txBody>
          <a:bodyPr>
            <a:noAutofit/>
          </a:bodyPr>
          <a:lstStyle/>
          <a:p>
            <a:pPr marL="0" indent="0">
              <a:buNone/>
            </a:pPr>
            <a:r>
              <a:rPr lang="ka-GE" sz="2400" b="1" dirty="0" smtClean="0">
                <a:solidFill>
                  <a:schemeClr val="tx1"/>
                </a:solidFill>
              </a:rPr>
              <a:t>ფსიქოსომატური დაავადებების 8 ძირითადი წყარო:</a:t>
            </a:r>
          </a:p>
          <a:p>
            <a:pPr>
              <a:buFont typeface="Wingdings" panose="05000000000000000000" pitchFamily="2" charset="2"/>
              <a:buChar char="v"/>
            </a:pPr>
            <a:r>
              <a:rPr lang="ka-GE" sz="2400" b="1" dirty="0" smtClean="0">
                <a:solidFill>
                  <a:schemeClr val="tx1"/>
                </a:solidFill>
              </a:rPr>
              <a:t>პიროვნების შინაგანი კონფლიქტი, ცნობიერის და არაცნობიერის რომელსაც მივყავვართ რომელიმეს დამანგრეველ „გამარჯვებამდე“ მეორეზე.</a:t>
            </a:r>
          </a:p>
          <a:p>
            <a:pPr>
              <a:buFont typeface="Wingdings" panose="05000000000000000000" pitchFamily="2" charset="2"/>
              <a:buChar char="v"/>
            </a:pPr>
            <a:r>
              <a:rPr lang="ka-GE" sz="2400" b="1" dirty="0" smtClean="0">
                <a:solidFill>
                  <a:schemeClr val="tx1"/>
                </a:solidFill>
              </a:rPr>
              <a:t>მოტივაცია სარგებლიანობის მიხედვით, როდესაც სიმპტომს აქვს პირობითი სარგებელი პაციენტისათვის .</a:t>
            </a:r>
          </a:p>
          <a:p>
            <a:pPr>
              <a:buFont typeface="Wingdings" panose="05000000000000000000" pitchFamily="2" charset="2"/>
              <a:buChar char="v"/>
            </a:pPr>
            <a:r>
              <a:rPr lang="ka-GE" sz="2400" b="1" dirty="0" smtClean="0">
                <a:solidFill>
                  <a:schemeClr val="tx1"/>
                </a:solidFill>
              </a:rPr>
              <a:t>შთაგონების ეფექტი ( სხვისმიერ)</a:t>
            </a:r>
          </a:p>
          <a:p>
            <a:pPr>
              <a:buFont typeface="Wingdings" panose="05000000000000000000" pitchFamily="2" charset="2"/>
              <a:buChar char="v"/>
            </a:pPr>
            <a:r>
              <a:rPr lang="ka-GE" sz="2400" b="1" dirty="0" smtClean="0">
                <a:solidFill>
                  <a:schemeClr val="tx1"/>
                </a:solidFill>
              </a:rPr>
              <a:t>ავადმყოფობა შეიძლება იყოს  ფრაზების ფიზიკური განსახიერება </a:t>
            </a:r>
          </a:p>
          <a:p>
            <a:pPr>
              <a:buFont typeface="Wingdings" panose="05000000000000000000" pitchFamily="2" charset="2"/>
              <a:buChar char="v"/>
            </a:pPr>
            <a:r>
              <a:rPr lang="ka-GE" sz="2400" b="1" dirty="0" smtClean="0">
                <a:solidFill>
                  <a:schemeClr val="tx1"/>
                </a:solidFill>
              </a:rPr>
              <a:t>იდენტიფიცირება</a:t>
            </a:r>
          </a:p>
          <a:p>
            <a:pPr>
              <a:buFont typeface="Wingdings" panose="05000000000000000000" pitchFamily="2" charset="2"/>
              <a:buChar char="v"/>
            </a:pPr>
            <a:r>
              <a:rPr lang="ka-GE" sz="2400" b="1" dirty="0" smtClean="0">
                <a:solidFill>
                  <a:schemeClr val="tx1"/>
                </a:solidFill>
              </a:rPr>
              <a:t>თვითდასჯა</a:t>
            </a:r>
          </a:p>
          <a:p>
            <a:pPr>
              <a:buFont typeface="Wingdings" panose="05000000000000000000" pitchFamily="2" charset="2"/>
              <a:buChar char="v"/>
            </a:pPr>
            <a:r>
              <a:rPr lang="ka-GE" sz="2400" b="1" dirty="0" smtClean="0">
                <a:solidFill>
                  <a:schemeClr val="tx1"/>
                </a:solidFill>
              </a:rPr>
              <a:t>წარსული ტრამვული გამოცდილებები</a:t>
            </a:r>
          </a:p>
          <a:p>
            <a:pPr>
              <a:buFont typeface="Wingdings" panose="05000000000000000000" pitchFamily="2" charset="2"/>
              <a:buChar char="v"/>
            </a:pPr>
            <a:r>
              <a:rPr lang="ka-GE" sz="2400" b="1" dirty="0" smtClean="0">
                <a:solidFill>
                  <a:schemeClr val="tx1"/>
                </a:solidFill>
              </a:rPr>
              <a:t>ალექსითიმია</a:t>
            </a:r>
          </a:p>
        </p:txBody>
      </p:sp>
    </p:spTree>
    <p:extLst>
      <p:ext uri="{BB962C8B-B14F-4D97-AF65-F5344CB8AC3E}">
        <p14:creationId xmlns:p14="http://schemas.microsoft.com/office/powerpoint/2010/main" val="425104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endParaRPr lang="ka-GE" sz="2400" b="1" dirty="0" smtClean="0"/>
          </a:p>
          <a:p>
            <a:endParaRPr lang="ka-GE" sz="2400" b="1" dirty="0"/>
          </a:p>
          <a:p>
            <a:r>
              <a:rPr lang="ka-GE" sz="2400" b="1" dirty="0" smtClean="0"/>
              <a:t>                                  </a:t>
            </a:r>
            <a:r>
              <a:rPr lang="ka-GE" sz="2400" b="1" dirty="0" smtClean="0">
                <a:solidFill>
                  <a:schemeClr val="accent1">
                    <a:lumMod val="75000"/>
                  </a:schemeClr>
                </a:solidFill>
              </a:rPr>
              <a:t>შეუძლოდ ყოფნა </a:t>
            </a:r>
            <a:endParaRPr lang="ru-RU" sz="2400" b="1" dirty="0" smtClean="0">
              <a:solidFill>
                <a:schemeClr val="accent1">
                  <a:lumMod val="75000"/>
                </a:schemeClr>
              </a:solidFill>
            </a:endParaRPr>
          </a:p>
          <a:p>
            <a:endParaRPr lang="ka-GE" sz="2400" b="1" dirty="0" smtClean="0"/>
          </a:p>
          <a:p>
            <a:endParaRPr lang="ka-GE" sz="2400" b="1" dirty="0" smtClean="0"/>
          </a:p>
          <a:p>
            <a:r>
              <a:rPr lang="ka-GE" sz="2400" b="1" dirty="0" smtClean="0">
                <a:solidFill>
                  <a:schemeClr val="accent1">
                    <a:lumMod val="75000"/>
                  </a:schemeClr>
                </a:solidFill>
              </a:rPr>
              <a:t>დაავადება</a:t>
            </a:r>
          </a:p>
          <a:p>
            <a:endParaRPr lang="ka-GE" sz="2400" b="1" dirty="0" smtClean="0"/>
          </a:p>
          <a:p>
            <a:endParaRPr lang="ka-GE" sz="2400" b="1" dirty="0" smtClean="0"/>
          </a:p>
          <a:p>
            <a:r>
              <a:rPr lang="ka-GE" sz="2400" b="1" dirty="0" smtClean="0"/>
              <a:t>                                   </a:t>
            </a:r>
            <a:r>
              <a:rPr lang="ka-GE" sz="2400" b="1" dirty="0" smtClean="0">
                <a:solidFill>
                  <a:schemeClr val="accent1">
                    <a:lumMod val="75000"/>
                  </a:schemeClr>
                </a:solidFill>
              </a:rPr>
              <a:t>ავადმყოფის როლი</a:t>
            </a:r>
            <a:endParaRPr lang="ru-RU" sz="2400" b="1" dirty="0">
              <a:solidFill>
                <a:schemeClr val="accent1">
                  <a:lumMod val="75000"/>
                </a:schemeClr>
              </a:solidFill>
            </a:endParaRPr>
          </a:p>
        </p:txBody>
      </p:sp>
      <p:cxnSp>
        <p:nvCxnSpPr>
          <p:cNvPr id="5" name="Прямая со стрелкой 4"/>
          <p:cNvCxnSpPr/>
          <p:nvPr/>
        </p:nvCxnSpPr>
        <p:spPr>
          <a:xfrm flipV="1">
            <a:off x="2712720" y="3672840"/>
            <a:ext cx="792480" cy="8686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a:off x="2819400" y="5334000"/>
            <a:ext cx="868680" cy="707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5532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68774" y="819469"/>
            <a:ext cx="8596668" cy="3880773"/>
          </a:xfrm>
        </p:spPr>
        <p:txBody>
          <a:bodyPr>
            <a:normAutofit lnSpcReduction="10000"/>
          </a:bodyPr>
          <a:lstStyle/>
          <a:p>
            <a:endParaRPr lang="ka-GE" dirty="0" smtClean="0"/>
          </a:p>
          <a:p>
            <a:endParaRPr lang="ka-GE" sz="2800" b="1" dirty="0">
              <a:solidFill>
                <a:schemeClr val="bg1"/>
              </a:solidFill>
            </a:endParaRPr>
          </a:p>
          <a:p>
            <a:r>
              <a:rPr lang="ka-GE" sz="2800" b="1" dirty="0" smtClean="0">
                <a:solidFill>
                  <a:schemeClr val="bg1"/>
                </a:solidFill>
              </a:rPr>
              <a:t>                    </a:t>
            </a:r>
            <a:r>
              <a:rPr lang="ka-GE" sz="3200" b="1" dirty="0" smtClean="0">
                <a:solidFill>
                  <a:schemeClr val="bg1"/>
                </a:solidFill>
              </a:rPr>
              <a:t>       სტენოკარდია</a:t>
            </a:r>
          </a:p>
          <a:p>
            <a:endParaRPr lang="ka-GE" sz="3200" b="1" dirty="0">
              <a:solidFill>
                <a:schemeClr val="bg1"/>
              </a:solidFill>
            </a:endParaRPr>
          </a:p>
          <a:p>
            <a:r>
              <a:rPr lang="ka-GE" sz="3200" b="1" dirty="0" smtClean="0">
                <a:solidFill>
                  <a:schemeClr val="bg1"/>
                </a:solidFill>
              </a:rPr>
              <a:t>გიდ       </a:t>
            </a:r>
          </a:p>
          <a:p>
            <a:endParaRPr lang="ka-GE" sz="3200" b="1" dirty="0">
              <a:solidFill>
                <a:schemeClr val="bg1"/>
              </a:solidFill>
            </a:endParaRPr>
          </a:p>
          <a:p>
            <a:r>
              <a:rPr lang="ka-GE" sz="3200" b="1" dirty="0" smtClean="0">
                <a:solidFill>
                  <a:schemeClr val="bg1"/>
                </a:solidFill>
              </a:rPr>
              <a:t>                          მიოკარდიუმის ინფარქტი</a:t>
            </a:r>
          </a:p>
        </p:txBody>
      </p:sp>
      <p:cxnSp>
        <p:nvCxnSpPr>
          <p:cNvPr id="5" name="Прямая со стрелкой 4"/>
          <p:cNvCxnSpPr/>
          <p:nvPr/>
        </p:nvCxnSpPr>
        <p:spPr>
          <a:xfrm flipV="1">
            <a:off x="2286000" y="2148840"/>
            <a:ext cx="1234440" cy="7162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Прямая со стрелкой 6"/>
          <p:cNvCxnSpPr/>
          <p:nvPr/>
        </p:nvCxnSpPr>
        <p:spPr>
          <a:xfrm>
            <a:off x="2316480" y="3383280"/>
            <a:ext cx="1219200" cy="807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354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31614" y="1276669"/>
            <a:ext cx="8596668" cy="3880773"/>
          </a:xfrm>
        </p:spPr>
        <p:txBody>
          <a:bodyPr/>
          <a:lstStyle/>
          <a:p>
            <a:pPr>
              <a:buFont typeface="Wingdings" panose="05000000000000000000" pitchFamily="2" charset="2"/>
              <a:buChar char="v"/>
            </a:pPr>
            <a:r>
              <a:rPr lang="ka-GE" sz="4000" b="1" dirty="0" smtClean="0">
                <a:solidFill>
                  <a:schemeClr val="tx1"/>
                </a:solidFill>
              </a:rPr>
              <a:t>კვლევები მწვავე კორონარული სინდრომის დროს</a:t>
            </a:r>
          </a:p>
          <a:p>
            <a:pPr>
              <a:buFont typeface="Wingdings" panose="05000000000000000000" pitchFamily="2" charset="2"/>
              <a:buChar char="v"/>
            </a:pPr>
            <a:r>
              <a:rPr lang="ka-GE" sz="4000" b="1" dirty="0" smtClean="0">
                <a:solidFill>
                  <a:schemeClr val="tx1"/>
                </a:solidFill>
              </a:rPr>
              <a:t>ეკგ</a:t>
            </a:r>
          </a:p>
          <a:p>
            <a:pPr>
              <a:buFont typeface="Wingdings" panose="05000000000000000000" pitchFamily="2" charset="2"/>
              <a:buChar char="v"/>
            </a:pPr>
            <a:r>
              <a:rPr lang="ka-GE" sz="4000" b="1" dirty="0" smtClean="0">
                <a:solidFill>
                  <a:schemeClr val="tx1"/>
                </a:solidFill>
              </a:rPr>
              <a:t>ექოკარდიოსკოპია</a:t>
            </a:r>
          </a:p>
          <a:p>
            <a:pPr>
              <a:buFont typeface="Wingdings" panose="05000000000000000000" pitchFamily="2" charset="2"/>
              <a:buChar char="v"/>
            </a:pPr>
            <a:r>
              <a:rPr lang="ka-GE" sz="4000" b="1" dirty="0" smtClean="0">
                <a:solidFill>
                  <a:schemeClr val="tx1"/>
                </a:solidFill>
              </a:rPr>
              <a:t>ტროპონინი –––</a:t>
            </a:r>
            <a:r>
              <a:rPr lang="en-US" sz="4000" b="1" dirty="0" smtClean="0">
                <a:solidFill>
                  <a:schemeClr val="tx1"/>
                </a:solidFill>
              </a:rPr>
              <a:t>T</a:t>
            </a:r>
            <a:endParaRPr lang="ka-GE" sz="4000" b="1" dirty="0" smtClean="0">
              <a:solidFill>
                <a:schemeClr val="tx1"/>
              </a:solidFill>
            </a:endParaRPr>
          </a:p>
          <a:p>
            <a:pPr marL="0" indent="0">
              <a:buNone/>
            </a:pPr>
            <a:endParaRPr lang="ru-RU" dirty="0"/>
          </a:p>
        </p:txBody>
      </p:sp>
    </p:spTree>
    <p:extLst>
      <p:ext uri="{BB962C8B-B14F-4D97-AF65-F5344CB8AC3E}">
        <p14:creationId xmlns:p14="http://schemas.microsoft.com/office/powerpoint/2010/main" val="658022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24000" r="23000" b="-3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8596668" cy="3880773"/>
          </a:xfrm>
        </p:spPr>
        <p:txBody>
          <a:bodyPr>
            <a:normAutofit/>
          </a:bodyPr>
          <a:lstStyle/>
          <a:p>
            <a:r>
              <a:rPr lang="ka-GE" sz="3200" b="1" dirty="0" smtClean="0">
                <a:solidFill>
                  <a:schemeClr val="tx1"/>
                </a:solidFill>
              </a:rPr>
              <a:t>კვლევებმა აჩვენა, რომ (24 – ხ საათიანი მონიტორინგით)გულის რითმის მოშლა დაუფიქსირდა ჯანმრთელი ცდის პირების 2 – 3 %.</a:t>
            </a:r>
            <a:endParaRPr lang="ru-RU" sz="3200" b="1" dirty="0">
              <a:solidFill>
                <a:schemeClr val="tx1"/>
              </a:solidFill>
            </a:endParaRPr>
          </a:p>
        </p:txBody>
      </p:sp>
    </p:spTree>
    <p:extLst>
      <p:ext uri="{BB962C8B-B14F-4D97-AF65-F5344CB8AC3E}">
        <p14:creationId xmlns:p14="http://schemas.microsoft.com/office/powerpoint/2010/main" val="491072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539668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571380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845859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rot="20216324">
            <a:off x="677334" y="2160589"/>
            <a:ext cx="8596668" cy="3880773"/>
          </a:xfrm>
        </p:spPr>
        <p:txBody>
          <a:bodyPr>
            <a:normAutofit/>
          </a:bodyPr>
          <a:lstStyle/>
          <a:p>
            <a:pPr marL="0" indent="0">
              <a:buNone/>
            </a:pPr>
            <a:r>
              <a:rPr lang="ka-GE" sz="5400" b="1" i="1" dirty="0" smtClean="0">
                <a:solidFill>
                  <a:schemeClr val="bg1"/>
                </a:solidFill>
              </a:rPr>
              <a:t>                                          გისურვებთ ჯანმრთელობას .....</a:t>
            </a:r>
            <a:endParaRPr lang="ru-RU" sz="5400" b="1" i="1" dirty="0">
              <a:solidFill>
                <a:schemeClr val="bg1"/>
              </a:solidFill>
            </a:endParaRPr>
          </a:p>
        </p:txBody>
      </p:sp>
    </p:spTree>
    <p:extLst>
      <p:ext uri="{BB962C8B-B14F-4D97-AF65-F5344CB8AC3E}">
        <p14:creationId xmlns:p14="http://schemas.microsoft.com/office/powerpoint/2010/main" val="383658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a-GE" sz="2800" b="1" dirty="0" smtClean="0"/>
              <a:t>ადამიაანის სხეული და ფსიქიკა ურთიერთქმედებს ერთმანეთზე მაგ: ემოცია ფსიქიკური გამოვლინებაა, რომელსაც თან ახლავს ფიზიოლოგიური ცვლილებები:</a:t>
            </a:r>
          </a:p>
          <a:p>
            <a:r>
              <a:rPr lang="ka-GE" sz="2800" b="1" dirty="0" smtClean="0"/>
              <a:t>ადრენალინის გამოყოფა </a:t>
            </a:r>
          </a:p>
          <a:p>
            <a:r>
              <a:rPr lang="ka-GE" sz="2800" b="1" dirty="0" smtClean="0"/>
              <a:t>სისხლძარღვების შევიწროვება </a:t>
            </a:r>
          </a:p>
          <a:p>
            <a:r>
              <a:rPr lang="ka-GE" sz="2800" b="1" dirty="0" smtClean="0"/>
              <a:t>გულისცემის აჩქარება და ა.შ.</a:t>
            </a:r>
            <a:endParaRPr lang="ka-GE" sz="2800" b="1" dirty="0"/>
          </a:p>
        </p:txBody>
      </p:sp>
    </p:spTree>
    <p:extLst>
      <p:ext uri="{BB962C8B-B14F-4D97-AF65-F5344CB8AC3E}">
        <p14:creationId xmlns:p14="http://schemas.microsoft.com/office/powerpoint/2010/main" val="102833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a-GE" sz="4000" b="1" dirty="0" smtClean="0">
                <a:solidFill>
                  <a:schemeClr val="bg1"/>
                </a:solidFill>
              </a:rPr>
              <a:t>როგორ წარმოიშვა ფსიქოსომატური მიმდინარეობა ?</a:t>
            </a:r>
            <a:endParaRPr lang="ru-RU" sz="4000" b="1" dirty="0">
              <a:solidFill>
                <a:schemeClr val="bg1"/>
              </a:solidFill>
            </a:endParaRPr>
          </a:p>
        </p:txBody>
      </p:sp>
    </p:spTree>
    <p:extLst>
      <p:ext uri="{BB962C8B-B14F-4D97-AF65-F5344CB8AC3E}">
        <p14:creationId xmlns:p14="http://schemas.microsoft.com/office/powerpoint/2010/main" val="931060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r="12000" b="-7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sz="2400" b="1" dirty="0">
              <a:solidFill>
                <a:schemeClr val="bg1"/>
              </a:solidFill>
            </a:endParaRPr>
          </a:p>
          <a:p>
            <a:r>
              <a:rPr lang="ka-GE" sz="2400" b="1" dirty="0" smtClean="0">
                <a:solidFill>
                  <a:schemeClr val="bg1"/>
                </a:solidFill>
              </a:rPr>
              <a:t>იოჰან ჰეინროტის მიერ იქნა შემოღებული ტერმინი ფსიქოსომატიკა( 1818)</a:t>
            </a:r>
            <a:endParaRPr lang="ru-RU" sz="2400" b="1" dirty="0">
              <a:solidFill>
                <a:schemeClr val="bg1"/>
              </a:solidFill>
            </a:endParaRPr>
          </a:p>
        </p:txBody>
      </p:sp>
    </p:spTree>
    <p:extLst>
      <p:ext uri="{BB962C8B-B14F-4D97-AF65-F5344CB8AC3E}">
        <p14:creationId xmlns:p14="http://schemas.microsoft.com/office/powerpoint/2010/main" val="128524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6000" r="5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a-GE" sz="2400" b="1" dirty="0" smtClean="0"/>
              <a:t>რომელი დაავადებები მიეკუთვნება ფსიქოსომატურს?</a:t>
            </a:r>
          </a:p>
          <a:p>
            <a:r>
              <a:rPr lang="ka-GE" sz="2400" b="1" dirty="0" smtClean="0"/>
              <a:t>კონვერსიული სიმპტომები</a:t>
            </a:r>
          </a:p>
          <a:p>
            <a:r>
              <a:rPr lang="ka-GE" sz="2400" b="1" dirty="0" smtClean="0"/>
              <a:t>ფუნქციონალური სინდრომები </a:t>
            </a:r>
          </a:p>
          <a:p>
            <a:r>
              <a:rPr lang="ka-GE" sz="2400" b="1" dirty="0" smtClean="0"/>
              <a:t>ფსიქოსომატოზები </a:t>
            </a:r>
            <a:endParaRPr lang="ru-RU" sz="2400" b="1" dirty="0"/>
          </a:p>
        </p:txBody>
      </p:sp>
    </p:spTree>
    <p:extLst>
      <p:ext uri="{BB962C8B-B14F-4D97-AF65-F5344CB8AC3E}">
        <p14:creationId xmlns:p14="http://schemas.microsoft.com/office/powerpoint/2010/main" val="386860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v"/>
            </a:pPr>
            <a:r>
              <a:rPr lang="ka-GE" dirty="0" smtClean="0"/>
              <a:t>ფსიქოსომატური დაავადებები</a:t>
            </a:r>
            <a:endParaRPr lang="ru-RU" dirty="0"/>
          </a:p>
        </p:txBody>
      </p:sp>
      <p:sp>
        <p:nvSpPr>
          <p:cNvPr id="3" name="Объект 2"/>
          <p:cNvSpPr>
            <a:spLocks noGrp="1"/>
          </p:cNvSpPr>
          <p:nvPr>
            <p:ph idx="1"/>
          </p:nvPr>
        </p:nvSpPr>
        <p:spPr>
          <a:xfrm>
            <a:off x="677334" y="1270000"/>
            <a:ext cx="8596668" cy="3880773"/>
          </a:xfrm>
        </p:spPr>
        <p:txBody>
          <a:bodyPr>
            <a:normAutofit/>
          </a:bodyPr>
          <a:lstStyle/>
          <a:p>
            <a:r>
              <a:rPr lang="ka-GE" sz="4800" b="1" dirty="0" smtClean="0">
                <a:solidFill>
                  <a:schemeClr val="tx1"/>
                </a:solidFill>
              </a:rPr>
              <a:t>კონვერსიული სიმპტომები</a:t>
            </a:r>
          </a:p>
          <a:p>
            <a:r>
              <a:rPr lang="ka-GE" sz="4800" b="1" dirty="0" smtClean="0">
                <a:solidFill>
                  <a:schemeClr val="tx1"/>
                </a:solidFill>
              </a:rPr>
              <a:t>ფუნქციონალური სინდრომები </a:t>
            </a:r>
          </a:p>
          <a:p>
            <a:r>
              <a:rPr lang="ka-GE" sz="4800" b="1" dirty="0" smtClean="0">
                <a:solidFill>
                  <a:schemeClr val="tx1"/>
                </a:solidFill>
              </a:rPr>
              <a:t>ფსიქოსომატოზები</a:t>
            </a:r>
            <a:endParaRPr lang="ru-RU" sz="4800" b="1" dirty="0">
              <a:solidFill>
                <a:schemeClr val="tx1"/>
              </a:solidFill>
            </a:endParaRPr>
          </a:p>
        </p:txBody>
      </p:sp>
    </p:spTree>
    <p:extLst>
      <p:ext uri="{BB962C8B-B14F-4D97-AF65-F5344CB8AC3E}">
        <p14:creationId xmlns:p14="http://schemas.microsoft.com/office/powerpoint/2010/main" val="2481506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ka-GE" sz="2800" b="1" dirty="0" smtClean="0"/>
              <a:t>ჯანდაცვის მსოფლიო ორგანიზაციის სტატისტიკის მიხედვით გულსისხლძარღვთა სისტემის დაავადებებით სიკვდილიანობას უჭირავს პირველი ადგილი.</a:t>
            </a:r>
          </a:p>
          <a:p>
            <a:r>
              <a:rPr lang="ka-GE" sz="2800" b="1" dirty="0" smtClean="0"/>
              <a:t>დაავადებების  38 – 42 % შეიძლება მივაკუთვნოდ ფსიქოსომატურს .</a:t>
            </a:r>
            <a:endParaRPr lang="ru-RU" sz="2800" b="1" dirty="0"/>
          </a:p>
        </p:txBody>
      </p:sp>
    </p:spTree>
    <p:extLst>
      <p:ext uri="{BB962C8B-B14F-4D97-AF65-F5344CB8AC3E}">
        <p14:creationId xmlns:p14="http://schemas.microsoft.com/office/powerpoint/2010/main" val="264482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Organic</Template>
  <TotalTime>512</TotalTime>
  <Words>423</Words>
  <Application>Microsoft Office PowerPoint</Application>
  <PresentationFormat>Широкоэкранный</PresentationFormat>
  <Paragraphs>140</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Sylfaen</vt:lpstr>
      <vt:lpstr>Trebuchet MS</vt:lpstr>
      <vt:lpstr>Wingdings</vt:lpstr>
      <vt:lpstr>Wingdings 3</vt:lpstr>
      <vt:lpstr>Грань</vt:lpstr>
      <vt:lpstr>ფსიქოსომატური სნეულებები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ფსიქოსომატური დაავადებები</vt:lpstr>
      <vt:lpstr>Презентация PowerPoint</vt:lpstr>
      <vt:lpstr>Презентация PowerPoint</vt:lpstr>
      <vt:lpstr>Презентация PowerPoint</vt:lpstr>
      <vt:lpstr> როგორ  ვებრძოლოთ სტრესს ?  </vt:lpstr>
      <vt:lpstr>Презентация PowerPoint</vt:lpstr>
      <vt:lpstr>Презентация PowerPoint</vt:lpstr>
      <vt:lpstr>Презентация PowerPoint</vt:lpstr>
      <vt:lpstr>Презентация PowerPoint</vt:lpstr>
      <vt:lpstr>ზურგის ტვინი</vt:lpstr>
      <vt:lpstr>რუხი ნივთიერება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განწყობის როლი </dc:title>
  <dc:creator>User</dc:creator>
  <cp:lastModifiedBy>User</cp:lastModifiedBy>
  <cp:revision>32</cp:revision>
  <dcterms:created xsi:type="dcterms:W3CDTF">2016-01-05T20:08:11Z</dcterms:created>
  <dcterms:modified xsi:type="dcterms:W3CDTF">2016-01-11T17:49:24Z</dcterms:modified>
</cp:coreProperties>
</file>