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5"/>
  </p:notesMasterIdLst>
  <p:sldIdLst>
    <p:sldId id="256" r:id="rId2"/>
    <p:sldId id="257" r:id="rId3"/>
    <p:sldId id="261" r:id="rId4"/>
    <p:sldId id="266" r:id="rId5"/>
    <p:sldId id="267" r:id="rId6"/>
    <p:sldId id="268" r:id="rId7"/>
    <p:sldId id="269" r:id="rId8"/>
    <p:sldId id="270" r:id="rId9"/>
    <p:sldId id="262" r:id="rId10"/>
    <p:sldId id="263" r:id="rId11"/>
    <p:sldId id="264" r:id="rId12"/>
    <p:sldId id="265" r:id="rId13"/>
    <p:sldId id="27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8D4999E-5097-4E15-AB35-CA984E9C1FDF}">
          <p14:sldIdLst>
            <p14:sldId id="256"/>
            <p14:sldId id="257"/>
            <p14:sldId id="261"/>
            <p14:sldId id="266"/>
            <p14:sldId id="267"/>
            <p14:sldId id="268"/>
            <p14:sldId id="269"/>
            <p14:sldId id="270"/>
          </p14:sldIdLst>
        </p14:section>
        <p14:section name="Untitled Section" id="{DC766AD7-A224-46FD-83A7-6BE3DC9C3B3A}">
          <p14:sldIdLst>
            <p14:sldId id="262"/>
            <p14:sldId id="263"/>
            <p14:sldId id="264"/>
            <p14:sldId id="265"/>
            <p14:sldId id="271"/>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2" d="100"/>
          <a:sy n="72" d="100"/>
        </p:scale>
        <p:origin x="-1096" y="3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1" i="0" u="none" strike="noStrike" kern="1200" baseline="0">
                <a:solidFill>
                  <a:schemeClr val="dk1">
                    <a:lumMod val="65000"/>
                    <a:lumOff val="35000"/>
                  </a:schemeClr>
                </a:solidFill>
                <a:latin typeface="Sylfaen" panose="010A0502050306030303" pitchFamily="18" charset="0"/>
                <a:ea typeface="+mn-ea"/>
                <a:cs typeface="+mn-cs"/>
              </a:defRPr>
            </a:pPr>
            <a:r>
              <a:rPr lang="ka-GE"/>
              <a:t>დიაგრამა 1. გრანტის ფარგლებში გაცემული თანხა (ლარი)</a:t>
            </a:r>
            <a:endParaRPr lang="ru-RU"/>
          </a:p>
        </c:rich>
      </c:tx>
      <c:layout/>
      <c:overlay val="0"/>
      <c:spPr>
        <a:noFill/>
        <a:ln>
          <a:noFill/>
        </a:ln>
        <a:effectLst/>
      </c:spPr>
    </c:title>
    <c:autoTitleDeleted val="0"/>
    <c:plotArea>
      <c:layout/>
      <c:pieChart>
        <c:varyColors val="1"/>
        <c:ser>
          <c:idx val="0"/>
          <c:order val="0"/>
          <c:dPt>
            <c:idx val="0"/>
            <c:bubble3D val="0"/>
            <c:spPr>
              <a:solidFill>
                <a:schemeClr val="accent1"/>
              </a:solidFill>
              <a:ln>
                <a:noFill/>
              </a:ln>
              <a:effectLst>
                <a:outerShdw blurRad="317500" algn="ctr" rotWithShape="0">
                  <a:prstClr val="black">
                    <a:alpha val="25000"/>
                  </a:prstClr>
                </a:outerShdw>
              </a:effectLst>
            </c:spPr>
            <c:extLst xmlns:c16r2="http://schemas.microsoft.com/office/drawing/2015/06/chart">
              <c:ext xmlns:c16="http://schemas.microsoft.com/office/drawing/2014/chart" uri="{C3380CC4-5D6E-409C-BE32-E72D297353CC}">
                <c16:uniqueId val="{00000001-B07B-4F27-9975-9943E2D1A457}"/>
              </c:ext>
            </c:extLst>
          </c:dPt>
          <c:dPt>
            <c:idx val="1"/>
            <c:bubble3D val="0"/>
            <c:spPr>
              <a:solidFill>
                <a:schemeClr val="accent3"/>
              </a:solidFill>
              <a:ln>
                <a:noFill/>
              </a:ln>
              <a:effectLst>
                <a:outerShdw blurRad="317500" algn="ctr" rotWithShape="0">
                  <a:prstClr val="black">
                    <a:alpha val="25000"/>
                  </a:prstClr>
                </a:outerShdw>
              </a:effectLst>
            </c:spPr>
            <c:extLst xmlns:c16r2="http://schemas.microsoft.com/office/drawing/2015/06/chart">
              <c:ext xmlns:c16="http://schemas.microsoft.com/office/drawing/2014/chart" uri="{C3380CC4-5D6E-409C-BE32-E72D297353CC}">
                <c16:uniqueId val="{00000003-B07B-4F27-9975-9943E2D1A457}"/>
              </c:ext>
            </c:extLst>
          </c:dPt>
          <c:dPt>
            <c:idx val="2"/>
            <c:bubble3D val="0"/>
            <c:spPr>
              <a:solidFill>
                <a:schemeClr val="accent5"/>
              </a:solidFill>
              <a:ln>
                <a:noFill/>
              </a:ln>
              <a:effectLst>
                <a:outerShdw blurRad="317500" algn="ctr" rotWithShape="0">
                  <a:prstClr val="black">
                    <a:alpha val="25000"/>
                  </a:prstClr>
                </a:outerShdw>
              </a:effectLst>
            </c:spPr>
            <c:extLst xmlns:c16r2="http://schemas.microsoft.com/office/drawing/2015/06/chart">
              <c:ext xmlns:c16="http://schemas.microsoft.com/office/drawing/2014/chart" uri="{C3380CC4-5D6E-409C-BE32-E72D297353CC}">
                <c16:uniqueId val="{00000005-B07B-4F27-9975-9943E2D1A457}"/>
              </c:ext>
            </c:extLst>
          </c:dPt>
          <c:dPt>
            <c:idx val="3"/>
            <c:bubble3D val="0"/>
            <c:spPr>
              <a:solidFill>
                <a:schemeClr val="accent1">
                  <a:lumMod val="60000"/>
                </a:schemeClr>
              </a:solidFill>
              <a:ln>
                <a:noFill/>
              </a:ln>
              <a:effectLst>
                <a:outerShdw blurRad="317500" algn="ctr" rotWithShape="0">
                  <a:prstClr val="black">
                    <a:alpha val="25000"/>
                  </a:prstClr>
                </a:outerShdw>
              </a:effectLst>
            </c:spPr>
            <c:extLst xmlns:c16r2="http://schemas.microsoft.com/office/drawing/2015/06/chart">
              <c:ext xmlns:c16="http://schemas.microsoft.com/office/drawing/2014/chart" uri="{C3380CC4-5D6E-409C-BE32-E72D297353CC}">
                <c16:uniqueId val="{00000007-B07B-4F27-9975-9943E2D1A457}"/>
              </c:ext>
            </c:extLst>
          </c:dPt>
          <c:dLbls>
            <c:spPr>
              <a:noFill/>
              <a:ln>
                <a:noFill/>
              </a:ln>
              <a:effectLst/>
            </c:spPr>
            <c:txPr>
              <a:bodyPr rot="0" spcFirstLastPara="1" vertOverflow="ellipsis" vert="horz" wrap="square" anchor="ctr" anchorCtr="1"/>
              <a:lstStyle/>
              <a:p>
                <a:pPr>
                  <a:defRPr sz="1600" b="1" i="0" u="none" strike="noStrike" kern="1200" baseline="0">
                    <a:solidFill>
                      <a:schemeClr val="lt1"/>
                    </a:solidFill>
                    <a:latin typeface="Sylfaen" panose="010A0502050306030303" pitchFamily="18" charset="0"/>
                    <a:ea typeface="+mn-ea"/>
                    <a:cs typeface="+mn-cs"/>
                  </a:defRPr>
                </a:pPr>
                <a:endParaRPr lang="ru-RU"/>
              </a:p>
            </c:txPr>
            <c:dLblPos val="inEnd"/>
            <c:showLegendKey val="0"/>
            <c:showVal val="0"/>
            <c:showCatName val="1"/>
            <c:showSerName val="0"/>
            <c:showPercent val="1"/>
            <c:showBubbleSize val="0"/>
            <c:showLeaderLines val="1"/>
            <c:leaderLines>
              <c:spPr>
                <a:ln w="9525" cap="flat" cmpd="sng" algn="ctr">
                  <a:solidFill>
                    <a:schemeClr val="dk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numRef>
              <c:f>Sheet1!$A$3:$A$6</c:f>
              <c:numCache>
                <c:formatCode>General</c:formatCode>
                <c:ptCount val="4"/>
                <c:pt idx="0">
                  <c:v>2019</c:v>
                </c:pt>
                <c:pt idx="1">
                  <c:v>2018</c:v>
                </c:pt>
                <c:pt idx="2">
                  <c:v>2017</c:v>
                </c:pt>
                <c:pt idx="3">
                  <c:v>2016</c:v>
                </c:pt>
              </c:numCache>
            </c:numRef>
          </c:cat>
          <c:val>
            <c:numRef>
              <c:f>Sheet1!$B$3:$B$6</c:f>
              <c:numCache>
                <c:formatCode>#,##0</c:formatCode>
                <c:ptCount val="4"/>
                <c:pt idx="0">
                  <c:v>649000</c:v>
                </c:pt>
                <c:pt idx="1">
                  <c:v>610810</c:v>
                </c:pt>
                <c:pt idx="2">
                  <c:v>290000</c:v>
                </c:pt>
                <c:pt idx="3">
                  <c:v>1100000</c:v>
                </c:pt>
              </c:numCache>
            </c:numRef>
          </c:val>
          <c:extLst xmlns:c16r2="http://schemas.microsoft.com/office/drawing/2015/06/chart">
            <c:ext xmlns:c16="http://schemas.microsoft.com/office/drawing/2014/chart" uri="{C3380CC4-5D6E-409C-BE32-E72D297353CC}">
              <c16:uniqueId val="{00000008-B07B-4F27-9975-9943E2D1A457}"/>
            </c:ext>
          </c:extLst>
        </c:ser>
        <c:dLbls>
          <c:dLblPos val="inEnd"/>
          <c:showLegendKey val="0"/>
          <c:showVal val="0"/>
          <c:showCatName val="1"/>
          <c:showSerName val="0"/>
          <c:showPercent val="1"/>
          <c:showBubbleSize val="0"/>
          <c:showLeaderLines val="1"/>
        </c:dLbls>
        <c:firstSliceAng val="0"/>
      </c:pieChart>
      <c:spPr>
        <a:noFill/>
        <a:ln>
          <a:noFill/>
        </a:ln>
        <a:effectLst/>
      </c:spPr>
    </c:plotArea>
    <c:legend>
      <c:legendPos val="b"/>
      <c:layout/>
      <c:overlay val="0"/>
      <c:spPr>
        <a:solidFill>
          <a:schemeClr val="lt1">
            <a:alpha val="78000"/>
          </a:schemeClr>
        </a:solidFill>
        <a:ln>
          <a:noFill/>
        </a:ln>
        <a:effectLst/>
      </c:spPr>
      <c:txPr>
        <a:bodyPr rot="0" spcFirstLastPara="1" vertOverflow="ellipsis" vert="horz" wrap="square" anchor="ctr" anchorCtr="1"/>
        <a:lstStyle/>
        <a:p>
          <a:pPr>
            <a:defRPr sz="1600" b="0" i="0" u="none" strike="noStrike" kern="1200" baseline="0">
              <a:solidFill>
                <a:schemeClr val="dk1">
                  <a:lumMod val="65000"/>
                  <a:lumOff val="35000"/>
                </a:schemeClr>
              </a:solidFill>
              <a:latin typeface="Sylfaen" panose="010A0502050306030303" pitchFamily="18" charset="0"/>
              <a:ea typeface="+mn-ea"/>
              <a:cs typeface="+mn-cs"/>
            </a:defRPr>
          </a:pPr>
          <a:endParaRPr lang="ru-RU"/>
        </a:p>
      </c:txPr>
    </c:legend>
    <c:plotVisOnly val="1"/>
    <c:dispBlanksAs val="gap"/>
    <c:showDLblsOverMax val="0"/>
  </c:chart>
  <c:spPr>
    <a:pattFill prst="dkDnDiag">
      <a:fgClr>
        <a:schemeClr val="lt1">
          <a:lumMod val="95000"/>
        </a:schemeClr>
      </a:fgClr>
      <a:bgClr>
        <a:schemeClr val="lt1"/>
      </a:bgClr>
    </a:pattFill>
    <a:ln w="9525" cap="flat" cmpd="sng" algn="ctr">
      <a:solidFill>
        <a:schemeClr val="dk1">
          <a:lumMod val="15000"/>
          <a:lumOff val="85000"/>
        </a:schemeClr>
      </a:solidFill>
      <a:round/>
    </a:ln>
    <a:effectLst/>
  </c:spPr>
  <c:txPr>
    <a:bodyPr/>
    <a:lstStyle/>
    <a:p>
      <a:pPr>
        <a:defRPr sz="1600">
          <a:latin typeface="Sylfaen" panose="010A0502050306030303" pitchFamily="18" charset="0"/>
        </a:defRPr>
      </a:pPr>
      <a:endParaRPr lang="ru-RU"/>
    </a:p>
  </c:txPr>
  <c:externalData r:id="rId1">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900" kern="1200"/>
  </cs:axisTitle>
  <cs:categoryAxis>
    <cs:lnRef idx="0"/>
    <cs:fillRef idx="0"/>
    <cs:effectRef idx="0"/>
    <cs:fontRef idx="minor">
      <a:schemeClr val="dk1">
        <a:lumMod val="65000"/>
        <a:lumOff val="35000"/>
      </a:schemeClr>
    </cs:fontRef>
    <cs:defRPr sz="900"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9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18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DA258D-0381-4420-A028-3AF7B4021B53}" type="datetimeFigureOut">
              <a:rPr lang="en-US" smtClean="0"/>
              <a:t>5/13/2021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294E3C-A85E-4277-BA76-6E20B80769D4}" type="slidenum">
              <a:rPr lang="en-US" smtClean="0"/>
              <a:t>‹#›</a:t>
            </a:fld>
            <a:endParaRPr lang="en-US"/>
          </a:p>
        </p:txBody>
      </p:sp>
    </p:spTree>
    <p:extLst>
      <p:ext uri="{BB962C8B-B14F-4D97-AF65-F5344CB8AC3E}">
        <p14:creationId xmlns:p14="http://schemas.microsoft.com/office/powerpoint/2010/main" val="1925995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1D8BD707-D9CF-40AE-B4C6-C98DA3205C09}" type="datetimeFigureOut">
              <a:rPr lang="en-US" smtClean="0"/>
              <a:pPr/>
              <a:t>5/13/2021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5/13/2021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gita.gov.ge/geo/static/151/it-hub"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609600"/>
            <a:ext cx="7851648" cy="838200"/>
          </a:xfrm>
        </p:spPr>
        <p:txBody>
          <a:bodyPr>
            <a:noAutofit/>
          </a:bodyPr>
          <a:lstStyle/>
          <a:p>
            <a:pPr algn="ctr">
              <a:defRPr/>
            </a:pPr>
            <a:r>
              <a:rPr lang="ka-GE" sz="3200" dirty="0">
                <a:solidFill>
                  <a:schemeClr val="tx1">
                    <a:lumMod val="65000"/>
                    <a:lumOff val="35000"/>
                  </a:schemeClr>
                </a:solidFill>
              </a:rPr>
              <a:t/>
            </a:r>
            <a:br>
              <a:rPr lang="ka-GE" sz="3200" dirty="0">
                <a:solidFill>
                  <a:schemeClr val="tx1">
                    <a:lumMod val="65000"/>
                    <a:lumOff val="35000"/>
                  </a:schemeClr>
                </a:solidFill>
              </a:rPr>
            </a:br>
            <a:r>
              <a:rPr lang="ru-RU" sz="3200" b="1" dirty="0">
                <a:solidFill>
                  <a:schemeClr val="tx1"/>
                </a:solidFill>
              </a:rPr>
              <a:t/>
            </a:r>
            <a:br>
              <a:rPr lang="ru-RU" sz="3200" b="1" dirty="0">
                <a:solidFill>
                  <a:schemeClr val="tx1"/>
                </a:solidFill>
              </a:rPr>
            </a:br>
            <a:r>
              <a:rPr lang="ka-GE" sz="3200" dirty="0">
                <a:solidFill>
                  <a:schemeClr val="tx1">
                    <a:lumMod val="65000"/>
                    <a:lumOff val="35000"/>
                  </a:schemeClr>
                </a:solidFill>
                <a:latin typeface="Sylfaen" panose="010A0502050306030303" pitchFamily="18" charset="0"/>
              </a:rPr>
              <a:t>ბათუმის </a:t>
            </a:r>
            <a:r>
              <a:rPr lang="af-ZA" sz="3200" dirty="0">
                <a:solidFill>
                  <a:schemeClr val="tx1">
                    <a:lumMod val="65000"/>
                    <a:lumOff val="35000"/>
                  </a:schemeClr>
                </a:solidFill>
                <a:latin typeface="Sylfaen" panose="010A0502050306030303" pitchFamily="18" charset="0"/>
              </a:rPr>
              <a:t>შოთა რუსთაველის სახელმწიფო უნივერსიტეტი</a:t>
            </a:r>
            <a:endParaRPr lang="en-US" sz="3200" dirty="0">
              <a:solidFill>
                <a:srgbClr val="FFC000"/>
              </a:solidFill>
              <a:latin typeface="Sylfaen" panose="010A0502050306030303" pitchFamily="18" charset="0"/>
            </a:endParaRPr>
          </a:p>
        </p:txBody>
      </p:sp>
      <p:sp>
        <p:nvSpPr>
          <p:cNvPr id="3" name="Subtitle 2"/>
          <p:cNvSpPr>
            <a:spLocks noGrp="1"/>
          </p:cNvSpPr>
          <p:nvPr>
            <p:ph type="subTitle" idx="1"/>
          </p:nvPr>
        </p:nvSpPr>
        <p:spPr>
          <a:xfrm>
            <a:off x="228600" y="1828800"/>
            <a:ext cx="8153400" cy="4419600"/>
          </a:xfrm>
        </p:spPr>
        <p:txBody>
          <a:bodyPr>
            <a:normAutofit/>
          </a:bodyPr>
          <a:lstStyle/>
          <a:p>
            <a:pPr algn="ctr">
              <a:spcBef>
                <a:spcPts val="0"/>
              </a:spcBef>
            </a:pPr>
            <a:r>
              <a:rPr lang="ka-GE" sz="2400" dirty="0">
                <a:solidFill>
                  <a:schemeClr val="tx1">
                    <a:lumMod val="65000"/>
                    <a:lumOff val="35000"/>
                  </a:schemeClr>
                </a:solidFill>
                <a:latin typeface="Sylfaen" panose="010A0502050306030303" pitchFamily="18" charset="0"/>
              </a:rPr>
              <a:t>ეკონომიკისა და ბიზნესის ფაკულტეტი</a:t>
            </a:r>
          </a:p>
          <a:p>
            <a:pPr algn="ctr">
              <a:spcBef>
                <a:spcPts val="0"/>
              </a:spcBef>
            </a:pPr>
            <a:endParaRPr lang="ka-GE" sz="2400" dirty="0">
              <a:solidFill>
                <a:schemeClr val="tx1">
                  <a:lumMod val="65000"/>
                  <a:lumOff val="35000"/>
                </a:schemeClr>
              </a:solidFill>
              <a:latin typeface="Sylfaen" panose="010A0502050306030303" pitchFamily="18" charset="0"/>
            </a:endParaRPr>
          </a:p>
          <a:p>
            <a:pPr algn="ctr">
              <a:spcBef>
                <a:spcPts val="0"/>
              </a:spcBef>
            </a:pPr>
            <a:r>
              <a:rPr lang="ka-GE" sz="2400" dirty="0">
                <a:solidFill>
                  <a:schemeClr val="tx1">
                    <a:lumMod val="65000"/>
                    <a:lumOff val="35000"/>
                  </a:schemeClr>
                </a:solidFill>
                <a:latin typeface="Sylfaen" panose="010A0502050306030303" pitchFamily="18" charset="0"/>
              </a:rPr>
              <a:t>ბიზნესის ადმინისტრირების, მენეჯმენტისა და მარკეტინგის დარგობრივი დეპარტამენტი</a:t>
            </a:r>
          </a:p>
          <a:p>
            <a:pPr algn="ctr">
              <a:spcBef>
                <a:spcPts val="0"/>
              </a:spcBef>
            </a:pPr>
            <a:endParaRPr lang="ka-GE" sz="2800" dirty="0">
              <a:solidFill>
                <a:schemeClr val="tx1">
                  <a:lumMod val="65000"/>
                  <a:lumOff val="35000"/>
                </a:schemeClr>
              </a:solidFill>
            </a:endParaRPr>
          </a:p>
          <a:p>
            <a:pPr algn="ctr">
              <a:spcBef>
                <a:spcPts val="0"/>
              </a:spcBef>
            </a:pPr>
            <a:r>
              <a:rPr lang="ka-GE" sz="2000" dirty="0">
                <a:solidFill>
                  <a:schemeClr val="tx1">
                    <a:lumMod val="65000"/>
                    <a:lumOff val="35000"/>
                  </a:schemeClr>
                </a:solidFill>
              </a:rPr>
              <a:t>სემინარი თემაზე: </a:t>
            </a:r>
          </a:p>
          <a:p>
            <a:pPr algn="ctr">
              <a:spcBef>
                <a:spcPts val="0"/>
              </a:spcBef>
            </a:pPr>
            <a:r>
              <a:rPr lang="ka-GE" sz="2400" b="1" i="0" dirty="0">
                <a:solidFill>
                  <a:srgbClr val="FFC000"/>
                </a:solidFill>
                <a:effectLst/>
                <a:latin typeface="Segoe UI Historic" panose="020B0502040204020203" pitchFamily="34" charset="0"/>
              </a:rPr>
              <a:t>ინოვაციური პროექტების კომერციალიზაციის პრობლემები თანამედროვე ეტაპზე</a:t>
            </a:r>
            <a:endParaRPr lang="ka-GE" sz="2400" b="1" dirty="0">
              <a:solidFill>
                <a:srgbClr val="FFC000"/>
              </a:solidFill>
            </a:endParaRPr>
          </a:p>
          <a:p>
            <a:pPr algn="ctr">
              <a:spcBef>
                <a:spcPts val="0"/>
              </a:spcBef>
            </a:pPr>
            <a:r>
              <a:rPr lang="ru-RU" sz="2400" b="1" dirty="0"/>
              <a:t/>
            </a:r>
            <a:br>
              <a:rPr lang="ru-RU" sz="2400" b="1" dirty="0"/>
            </a:br>
            <a:r>
              <a:rPr lang="ka-GE" sz="2800" dirty="0">
                <a:solidFill>
                  <a:schemeClr val="tx1">
                    <a:lumMod val="65000"/>
                    <a:lumOff val="35000"/>
                  </a:schemeClr>
                </a:solidFill>
              </a:rPr>
              <a:t/>
            </a:r>
            <a:br>
              <a:rPr lang="ka-GE" sz="2800" dirty="0">
                <a:solidFill>
                  <a:schemeClr val="tx1">
                    <a:lumMod val="65000"/>
                    <a:lumOff val="35000"/>
                  </a:schemeClr>
                </a:solidFill>
              </a:rPr>
            </a:br>
            <a:r>
              <a:rPr lang="ka-GE" sz="2400" b="1" dirty="0"/>
              <a:t>ნანული მახარაძე</a:t>
            </a:r>
            <a:endParaRPr lang="en-US" sz="2400" dirty="0">
              <a:latin typeface="Sylfaen" pitchFamily="18" charset="0"/>
            </a:endParaRPr>
          </a:p>
        </p:txBody>
      </p:sp>
    </p:spTree>
    <p:extLst>
      <p:ext uri="{BB962C8B-B14F-4D97-AF65-F5344CB8AC3E}">
        <p14:creationId xmlns:p14="http://schemas.microsoft.com/office/powerpoint/2010/main" val="3717925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a:bodyPr>
          <a:lstStyle/>
          <a:p>
            <a:pPr marL="0" lvl="0" indent="0">
              <a:buNone/>
            </a:pPr>
            <a:endParaRPr lang="en-US" dirty="0"/>
          </a:p>
          <a:p>
            <a:pPr marL="0" lvl="0" indent="0" algn="ctr">
              <a:buNone/>
            </a:pPr>
            <a:endParaRPr lang="en-US" b="1" dirty="0"/>
          </a:p>
        </p:txBody>
      </p:sp>
      <p:graphicFrame>
        <p:nvGraphicFramePr>
          <p:cNvPr id="4" name="Диаграмма 3">
            <a:extLst>
              <a:ext uri="{FF2B5EF4-FFF2-40B4-BE49-F238E27FC236}">
                <a16:creationId xmlns:a16="http://schemas.microsoft.com/office/drawing/2014/main" xmlns="" id="{49308A8B-CDC0-41C4-B6B8-0594A72B3817}"/>
              </a:ext>
            </a:extLst>
          </p:cNvPr>
          <p:cNvGraphicFramePr/>
          <p:nvPr>
            <p:extLst>
              <p:ext uri="{D42A27DB-BD31-4B8C-83A1-F6EECF244321}">
                <p14:modId xmlns:p14="http://schemas.microsoft.com/office/powerpoint/2010/main" val="4219788791"/>
              </p:ext>
            </p:extLst>
          </p:nvPr>
        </p:nvGraphicFramePr>
        <p:xfrm>
          <a:off x="990600" y="609600"/>
          <a:ext cx="7467600" cy="5486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9261650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2">
            <a:extLst>
              <a:ext uri="{FF2B5EF4-FFF2-40B4-BE49-F238E27FC236}">
                <a16:creationId xmlns:a16="http://schemas.microsoft.com/office/drawing/2014/main" xmlns="" id="{16D5C20E-4596-446D-A7C2-C18FDE7B1717}"/>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37" name="TextBox 36">
            <a:extLst>
              <a:ext uri="{FF2B5EF4-FFF2-40B4-BE49-F238E27FC236}">
                <a16:creationId xmlns:a16="http://schemas.microsoft.com/office/drawing/2014/main" xmlns="" id="{19C9D403-3AEF-49C3-86E6-38E207328B5E}"/>
              </a:ext>
            </a:extLst>
          </p:cNvPr>
          <p:cNvSpPr txBox="1"/>
          <p:nvPr/>
        </p:nvSpPr>
        <p:spPr>
          <a:xfrm>
            <a:off x="609600" y="1426256"/>
            <a:ext cx="8153400" cy="4708981"/>
          </a:xfrm>
          <a:prstGeom prst="rect">
            <a:avLst/>
          </a:prstGeom>
          <a:noFill/>
        </p:spPr>
        <p:txBody>
          <a:bodyPr wrap="square">
            <a:spAutoFit/>
          </a:bodyPr>
          <a:lstStyle/>
          <a:p>
            <a:pPr marL="342900" indent="-342900">
              <a:buFont typeface="Wingdings" panose="05000000000000000000" pitchFamily="2" charset="2"/>
              <a:buChar char="ü"/>
            </a:pPr>
            <a:r>
              <a:rPr lang="ka-GE" sz="2000" dirty="0"/>
              <a:t>ბოლო წლებში შეიცვალა ქართული კომპანიების საერთაშორისო ბაზრებით დაინტერესება</a:t>
            </a:r>
          </a:p>
          <a:p>
            <a:pPr marL="342900" indent="-342900">
              <a:buFont typeface="Wingdings" panose="05000000000000000000" pitchFamily="2" charset="2"/>
              <a:buChar char="ü"/>
            </a:pPr>
            <a:r>
              <a:rPr lang="ka-GE" sz="2000" dirty="0"/>
              <a:t>ასოცირებული ქვეყნის სტატუსის მინიჭების შემდეგ, საქართველოს 2016 წლიდან აქვს წვდომა ევროკავშირის რამდენიმე პროგრამასა და ფინანსურ ინსტრუმენტზე, რომელთა შორისაა </a:t>
            </a:r>
            <a:r>
              <a:rPr lang="en-US" sz="2000" dirty="0"/>
              <a:t>Enterprise Europe Network (EEN). EEN–</a:t>
            </a:r>
            <a:r>
              <a:rPr lang="ka-GE" sz="2000" dirty="0"/>
              <a:t>ის ოფიციალური წარმო­მადგენლები არიან საქართველოს ინოვაციებისა და ტექნოლოგიების სააგენტო და „აწარმოე საქართველოში“ კერძოდ, </a:t>
            </a:r>
            <a:r>
              <a:rPr lang="en-US" sz="2000" dirty="0"/>
              <a:t>EEN-</a:t>
            </a:r>
            <a:r>
              <a:rPr lang="ka-GE" sz="2000" dirty="0"/>
              <a:t>ის </a:t>
            </a:r>
            <a:r>
              <a:rPr lang="en-US" sz="2000" dirty="0"/>
              <a:t>Business Cooperation Center (BCC). </a:t>
            </a:r>
            <a:endParaRPr lang="ka-GE" sz="2000" dirty="0"/>
          </a:p>
          <a:p>
            <a:pPr marL="342900" indent="-342900">
              <a:buFont typeface="Wingdings" panose="05000000000000000000" pitchFamily="2" charset="2"/>
              <a:buChar char="ü"/>
            </a:pPr>
            <a:r>
              <a:rPr lang="ka-GE" sz="2000" dirty="0">
                <a:effectLst/>
                <a:latin typeface="Sylfaen" panose="010A0502050306030303" pitchFamily="18" charset="0"/>
                <a:ea typeface="Times New Roman" panose="02020603050405020304" pitchFamily="18" charset="0"/>
                <a:cs typeface="Sylfaen" panose="010A0502050306030303" pitchFamily="18" charset="0"/>
              </a:rPr>
              <a:t>საქართველოს</a:t>
            </a:r>
            <a:r>
              <a:rPr lang="ka-GE" sz="20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2000" dirty="0">
                <a:effectLst/>
                <a:latin typeface="Sylfaen" panose="010A0502050306030303" pitchFamily="18" charset="0"/>
                <a:ea typeface="Times New Roman" panose="02020603050405020304" pitchFamily="18" charset="0"/>
                <a:cs typeface="Sylfaen" panose="010A0502050306030303" pitchFamily="18" charset="0"/>
              </a:rPr>
              <a:t>ინოვაციების</a:t>
            </a:r>
            <a:r>
              <a:rPr lang="ka-GE" sz="20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2000" dirty="0">
                <a:effectLst/>
                <a:latin typeface="Sylfaen" panose="010A0502050306030303" pitchFamily="18" charset="0"/>
                <a:ea typeface="Times New Roman" panose="02020603050405020304" pitchFamily="18" charset="0"/>
                <a:cs typeface="Sylfaen" panose="010A0502050306030303" pitchFamily="18" charset="0"/>
              </a:rPr>
              <a:t>და</a:t>
            </a:r>
            <a:r>
              <a:rPr lang="ka-GE" sz="20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2000" dirty="0">
                <a:effectLst/>
                <a:latin typeface="Sylfaen" panose="010A0502050306030303" pitchFamily="18" charset="0"/>
                <a:ea typeface="Times New Roman" panose="02020603050405020304" pitchFamily="18" charset="0"/>
                <a:cs typeface="Sylfaen" panose="010A0502050306030303" pitchFamily="18" charset="0"/>
              </a:rPr>
              <a:t>ტექნოლოგიების</a:t>
            </a:r>
            <a:r>
              <a:rPr lang="ka-GE" sz="20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2000" dirty="0">
                <a:effectLst/>
                <a:latin typeface="Sylfaen" panose="010A0502050306030303" pitchFamily="18" charset="0"/>
                <a:ea typeface="Times New Roman" panose="02020603050405020304" pitchFamily="18" charset="0"/>
                <a:cs typeface="Sylfaen" panose="010A0502050306030303" pitchFamily="18" charset="0"/>
              </a:rPr>
              <a:t>სააგენტო </a:t>
            </a:r>
            <a:r>
              <a:rPr lang="ka-GE" sz="2000" dirty="0">
                <a:effectLst/>
                <a:latin typeface="Sylfaen" panose="010A0502050306030303" pitchFamily="18" charset="0"/>
                <a:ea typeface="Times New Roman" panose="02020603050405020304" pitchFamily="18" charset="0"/>
                <a:cs typeface="Times New Roman" panose="02020603050405020304" pitchFamily="18" charset="0"/>
              </a:rPr>
              <a:t> Startup Europe Regions Network (SERN)-</a:t>
            </a:r>
            <a:r>
              <a:rPr lang="ka-GE" sz="2000" dirty="0">
                <a:effectLst/>
                <a:latin typeface="Sylfaen" panose="010A0502050306030303" pitchFamily="18" charset="0"/>
                <a:ea typeface="Times New Roman" panose="02020603050405020304" pitchFamily="18" charset="0"/>
                <a:cs typeface="Sylfaen" panose="010A0502050306030303" pitchFamily="18" charset="0"/>
              </a:rPr>
              <a:t>ის</a:t>
            </a:r>
            <a:r>
              <a:rPr lang="ka-GE" sz="20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2000" dirty="0">
                <a:effectLst/>
                <a:latin typeface="Sylfaen" panose="010A0502050306030303" pitchFamily="18" charset="0"/>
                <a:ea typeface="Times New Roman" panose="02020603050405020304" pitchFamily="18" charset="0"/>
                <a:cs typeface="Sylfaen" panose="010A0502050306030303" pitchFamily="18" charset="0"/>
              </a:rPr>
              <a:t>წევრი</a:t>
            </a:r>
            <a:r>
              <a:rPr lang="ka-GE" sz="2000" dirty="0">
                <a:effectLst/>
                <a:latin typeface="Sylfaen" panose="010A0502050306030303" pitchFamily="18" charset="0"/>
                <a:ea typeface="Times New Roman" panose="02020603050405020304" pitchFamily="18" charset="0"/>
                <a:cs typeface="Times New Roman" panose="02020603050405020304" pitchFamily="18" charset="0"/>
              </a:rPr>
              <a:t> 2017 </a:t>
            </a:r>
            <a:r>
              <a:rPr lang="ka-GE" sz="2000" dirty="0">
                <a:effectLst/>
                <a:latin typeface="Sylfaen" panose="010A0502050306030303" pitchFamily="18" charset="0"/>
                <a:ea typeface="Times New Roman" panose="02020603050405020304" pitchFamily="18" charset="0"/>
                <a:cs typeface="Sylfaen" panose="010A0502050306030303" pitchFamily="18" charset="0"/>
              </a:rPr>
              <a:t>წელს</a:t>
            </a:r>
            <a:r>
              <a:rPr lang="ka-GE" sz="20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2000" dirty="0">
                <a:effectLst/>
                <a:latin typeface="Sylfaen" panose="010A0502050306030303" pitchFamily="18" charset="0"/>
                <a:ea typeface="Times New Roman" panose="02020603050405020304" pitchFamily="18" charset="0"/>
                <a:cs typeface="Sylfaen" panose="010A0502050306030303" pitchFamily="18" charset="0"/>
              </a:rPr>
              <a:t>გახდა</a:t>
            </a:r>
            <a:r>
              <a:rPr lang="ka-GE" sz="2000" dirty="0">
                <a:effectLst/>
                <a:latin typeface="Sylfaen" panose="010A0502050306030303" pitchFamily="18" charset="0"/>
                <a:ea typeface="Times New Roman" panose="02020603050405020304" pitchFamily="18" charset="0"/>
                <a:cs typeface="Times New Roman" panose="02020603050405020304" pitchFamily="18" charset="0"/>
              </a:rPr>
              <a:t>. SERN </a:t>
            </a:r>
            <a:r>
              <a:rPr lang="ka-GE" sz="2000" dirty="0">
                <a:effectLst/>
                <a:latin typeface="Sylfaen" panose="010A0502050306030303" pitchFamily="18" charset="0"/>
                <a:ea typeface="Times New Roman" panose="02020603050405020304" pitchFamily="18" charset="0"/>
                <a:cs typeface="Sylfaen" panose="010A0502050306030303" pitchFamily="18" charset="0"/>
              </a:rPr>
              <a:t>არის</a:t>
            </a:r>
            <a:r>
              <a:rPr lang="ka-GE" sz="20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2000" dirty="0">
                <a:effectLst/>
                <a:latin typeface="Sylfaen" panose="010A0502050306030303" pitchFamily="18" charset="0"/>
                <a:ea typeface="Times New Roman" panose="02020603050405020304" pitchFamily="18" charset="0"/>
                <a:cs typeface="Sylfaen" panose="010A0502050306030303" pitchFamily="18" charset="0"/>
              </a:rPr>
              <a:t>რეგიონების</a:t>
            </a:r>
            <a:r>
              <a:rPr lang="ka-GE" sz="20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2000" dirty="0">
                <a:effectLst/>
                <a:latin typeface="Sylfaen" panose="010A0502050306030303" pitchFamily="18" charset="0"/>
                <a:ea typeface="Times New Roman" panose="02020603050405020304" pitchFamily="18" charset="0"/>
                <a:cs typeface="Sylfaen" panose="010A0502050306030303" pitchFamily="18" charset="0"/>
              </a:rPr>
              <a:t>ქსელი</a:t>
            </a:r>
            <a:r>
              <a:rPr lang="ka-GE" sz="20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2000" dirty="0">
                <a:effectLst/>
                <a:latin typeface="Sylfaen" panose="010A0502050306030303" pitchFamily="18" charset="0"/>
                <a:ea typeface="Times New Roman" panose="02020603050405020304" pitchFamily="18" charset="0"/>
                <a:cs typeface="Sylfaen" panose="010A0502050306030303" pitchFamily="18" charset="0"/>
              </a:rPr>
              <a:t>რომელიც</a:t>
            </a:r>
            <a:r>
              <a:rPr lang="ka-GE" sz="20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2000" dirty="0">
                <a:effectLst/>
                <a:latin typeface="Sylfaen" panose="010A0502050306030303" pitchFamily="18" charset="0"/>
                <a:ea typeface="Times New Roman" panose="02020603050405020304" pitchFamily="18" charset="0"/>
                <a:cs typeface="Sylfaen" panose="010A0502050306030303" pitchFamily="18" charset="0"/>
              </a:rPr>
              <a:t>მიმართულია</a:t>
            </a:r>
            <a:r>
              <a:rPr lang="ka-GE" sz="20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2000" dirty="0">
                <a:effectLst/>
                <a:latin typeface="Sylfaen" panose="010A0502050306030303" pitchFamily="18" charset="0"/>
                <a:ea typeface="Times New Roman" panose="02020603050405020304" pitchFamily="18" charset="0"/>
                <a:cs typeface="Sylfaen" panose="010A0502050306030303" pitchFamily="18" charset="0"/>
              </a:rPr>
              <a:t>სტარტაპების</a:t>
            </a:r>
            <a:r>
              <a:rPr lang="ka-GE" sz="20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2000" dirty="0">
                <a:effectLst/>
                <a:latin typeface="Sylfaen" panose="010A0502050306030303" pitchFamily="18" charset="0"/>
                <a:ea typeface="Times New Roman" panose="02020603050405020304" pitchFamily="18" charset="0"/>
                <a:cs typeface="Sylfaen" panose="010A0502050306030303" pitchFamily="18" charset="0"/>
              </a:rPr>
              <a:t>მხარდასაჭერად </a:t>
            </a:r>
          </a:p>
          <a:p>
            <a:pPr marL="342900" indent="-342900">
              <a:buFont typeface="Wingdings" panose="05000000000000000000" pitchFamily="2" charset="2"/>
              <a:buChar char="ü"/>
            </a:pPr>
            <a:r>
              <a:rPr lang="ka-GE" sz="2000" dirty="0">
                <a:effectLst/>
                <a:latin typeface="Sylfaen" panose="010A0502050306030303" pitchFamily="18" charset="0"/>
                <a:ea typeface="Times New Roman" panose="02020603050405020304" pitchFamily="18" charset="0"/>
                <a:cs typeface="Times New Roman" panose="02020603050405020304" pitchFamily="18" charset="0"/>
              </a:rPr>
              <a:t>Horizon 2020 </a:t>
            </a:r>
            <a:r>
              <a:rPr lang="ka-GE" sz="2000" dirty="0">
                <a:effectLst/>
                <a:latin typeface="Sylfaen" panose="010A0502050306030303" pitchFamily="18" charset="0"/>
                <a:ea typeface="Times New Roman" panose="02020603050405020304" pitchFamily="18" charset="0"/>
                <a:cs typeface="Sylfaen" panose="010A0502050306030303" pitchFamily="18" charset="0"/>
              </a:rPr>
              <a:t>არის</a:t>
            </a:r>
            <a:r>
              <a:rPr lang="ka-GE" sz="20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2000" dirty="0">
                <a:effectLst/>
                <a:latin typeface="Sylfaen" panose="010A0502050306030303" pitchFamily="18" charset="0"/>
                <a:ea typeface="Times New Roman" panose="02020603050405020304" pitchFamily="18" charset="0"/>
                <a:cs typeface="Sylfaen" panose="010A0502050306030303" pitchFamily="18" charset="0"/>
              </a:rPr>
              <a:t>ევროკავშირის</a:t>
            </a:r>
            <a:r>
              <a:rPr lang="ka-GE" sz="20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2000" dirty="0">
                <a:effectLst/>
                <a:latin typeface="Sylfaen" panose="010A0502050306030303" pitchFamily="18" charset="0"/>
                <a:ea typeface="Times New Roman" panose="02020603050405020304" pitchFamily="18" charset="0"/>
                <a:cs typeface="Sylfaen" panose="010A0502050306030303" pitchFamily="18" charset="0"/>
              </a:rPr>
              <a:t>კვლევისა</a:t>
            </a:r>
            <a:r>
              <a:rPr lang="ka-GE" sz="20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2000" dirty="0">
                <a:effectLst/>
                <a:latin typeface="Sylfaen" panose="010A0502050306030303" pitchFamily="18" charset="0"/>
                <a:ea typeface="Times New Roman" panose="02020603050405020304" pitchFamily="18" charset="0"/>
                <a:cs typeface="Sylfaen" panose="010A0502050306030303" pitchFamily="18" charset="0"/>
              </a:rPr>
              <a:t>და</a:t>
            </a:r>
            <a:r>
              <a:rPr lang="ka-GE" sz="20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2000" dirty="0">
                <a:effectLst/>
                <a:latin typeface="Sylfaen" panose="010A0502050306030303" pitchFamily="18" charset="0"/>
                <a:ea typeface="Times New Roman" panose="02020603050405020304" pitchFamily="18" charset="0"/>
                <a:cs typeface="Sylfaen" panose="010A0502050306030303" pitchFamily="18" charset="0"/>
              </a:rPr>
              <a:t>ინოვაციის</a:t>
            </a:r>
            <a:r>
              <a:rPr lang="ka-GE" sz="20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2000" dirty="0">
                <a:effectLst/>
                <a:latin typeface="Sylfaen" panose="010A0502050306030303" pitchFamily="18" charset="0"/>
                <a:ea typeface="Times New Roman" panose="02020603050405020304" pitchFamily="18" charset="0"/>
                <a:cs typeface="Sylfaen" panose="010A0502050306030303" pitchFamily="18" charset="0"/>
              </a:rPr>
              <a:t>უმსხვილესი</a:t>
            </a:r>
            <a:r>
              <a:rPr lang="ka-GE" sz="20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2000" dirty="0">
                <a:effectLst/>
                <a:latin typeface="Sylfaen" panose="010A0502050306030303" pitchFamily="18" charset="0"/>
                <a:ea typeface="Times New Roman" panose="02020603050405020304" pitchFamily="18" charset="0"/>
                <a:cs typeface="Sylfaen" panose="010A0502050306030303" pitchFamily="18" charset="0"/>
              </a:rPr>
              <a:t>პროგრამა</a:t>
            </a:r>
            <a:r>
              <a:rPr lang="ka-GE" sz="2000" dirty="0">
                <a:effectLst/>
                <a:latin typeface="Sylfaen" panose="010A0502050306030303" pitchFamily="18" charset="0"/>
                <a:ea typeface="Times New Roman" panose="02020603050405020304" pitchFamily="18" charset="0"/>
                <a:cs typeface="Times New Roman" panose="02020603050405020304" pitchFamily="18" charset="0"/>
              </a:rPr>
              <a:t> </a:t>
            </a:r>
            <a:endParaRPr lang="en-US" sz="2000" dirty="0"/>
          </a:p>
        </p:txBody>
      </p:sp>
    </p:spTree>
    <p:extLst>
      <p:ext uri="{BB962C8B-B14F-4D97-AF65-F5344CB8AC3E}">
        <p14:creationId xmlns:p14="http://schemas.microsoft.com/office/powerpoint/2010/main" val="3956177845"/>
      </p:ext>
    </p:extLst>
  </p:cSld>
  <p:clrMapOvr>
    <a:masterClrMapping/>
  </p:clrMapOvr>
  <p:transition spd="slow">
    <p:cov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382000" cy="5791200"/>
          </a:xfrm>
        </p:spPr>
        <p:txBody>
          <a:bodyPr/>
          <a:lstStyle/>
          <a:p>
            <a:pPr marL="0" lvl="0" indent="0">
              <a:buNone/>
            </a:pPr>
            <a:endParaRPr lang="ka-GE" b="1" dirty="0">
              <a:solidFill>
                <a:srgbClr val="C00000"/>
              </a:solidFill>
            </a:endParaRPr>
          </a:p>
          <a:p>
            <a:pPr marL="0" lvl="0" indent="0">
              <a:buNone/>
            </a:pPr>
            <a:endParaRPr lang="en-US" b="1" dirty="0">
              <a:solidFill>
                <a:srgbClr val="C00000"/>
              </a:solidFill>
            </a:endParaRPr>
          </a:p>
          <a:p>
            <a:pPr marL="0" indent="0">
              <a:buNone/>
            </a:pPr>
            <a:endParaRPr lang="ka-GE" dirty="0">
              <a:latin typeface="Sylfaen" pitchFamily="18" charset="0"/>
            </a:endParaRPr>
          </a:p>
          <a:p>
            <a:pPr>
              <a:buFont typeface="Wingdings" pitchFamily="2" charset="2"/>
              <a:buChar char="Ø"/>
            </a:pPr>
            <a:endParaRPr lang="ka-GE" dirty="0">
              <a:latin typeface="Sylfaen" pitchFamily="18" charset="0"/>
            </a:endParaRPr>
          </a:p>
          <a:p>
            <a:pPr>
              <a:buFont typeface="Wingdings" pitchFamily="2" charset="2"/>
              <a:buChar char="Ø"/>
            </a:pPr>
            <a:endParaRPr lang="ka-GE" dirty="0">
              <a:latin typeface="Sylfaen" pitchFamily="18" charset="0"/>
            </a:endParaRPr>
          </a:p>
          <a:p>
            <a:pPr>
              <a:buFont typeface="Wingdings" pitchFamily="2" charset="2"/>
              <a:buChar char="Ø"/>
            </a:pPr>
            <a:endParaRPr lang="ka-GE" dirty="0">
              <a:latin typeface="Sylfaen" pitchFamily="18" charset="0"/>
            </a:endParaRPr>
          </a:p>
          <a:p>
            <a:pPr>
              <a:buFont typeface="Wingdings" pitchFamily="2" charset="2"/>
              <a:buChar char="Ø"/>
            </a:pPr>
            <a:endParaRPr lang="ka-GE" dirty="0">
              <a:latin typeface="Sylfaen" pitchFamily="18" charset="0"/>
            </a:endParaRPr>
          </a:p>
          <a:p>
            <a:pPr>
              <a:buFont typeface="Wingdings" pitchFamily="2" charset="2"/>
              <a:buChar char="Ø"/>
            </a:pPr>
            <a:endParaRPr lang="en-US" dirty="0">
              <a:latin typeface="Sylfaen" pitchFamily="18" charset="0"/>
            </a:endParaRPr>
          </a:p>
        </p:txBody>
      </p:sp>
      <p:sp>
        <p:nvSpPr>
          <p:cNvPr id="39" name="Rectangle 49">
            <a:extLst>
              <a:ext uri="{FF2B5EF4-FFF2-40B4-BE49-F238E27FC236}">
                <a16:creationId xmlns:a16="http://schemas.microsoft.com/office/drawing/2014/main" xmlns="" id="{C755F7C2-CE46-4E0A-8202-7C4A574F4586}"/>
              </a:ext>
            </a:extLst>
          </p:cNvPr>
          <p:cNvSpPr>
            <a:spLocks noChangeArrowheads="1"/>
          </p:cNvSpPr>
          <p:nvPr/>
        </p:nvSpPr>
        <p:spPr bwMode="auto">
          <a:xfrm>
            <a:off x="457200" y="18116"/>
            <a:ext cx="8686800"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492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49263" algn="l" defTabSz="914400" rtl="0" eaLnBrk="0" fontAlgn="base" latinLnBrk="0" hangingPunct="0">
              <a:lnSpc>
                <a:spcPct val="100000"/>
              </a:lnSpc>
              <a:spcBef>
                <a:spcPct val="0"/>
              </a:spcBef>
              <a:spcAft>
                <a:spcPct val="0"/>
              </a:spcAft>
              <a:buClrTx/>
              <a:buSzTx/>
              <a:buFontTx/>
              <a:buNone/>
              <a:tabLst/>
            </a:pPr>
            <a:endParaRPr kumimoji="0" lang="ka-GE" altLang="ru-RU" sz="1200" b="0" i="0" u="none" strike="noStrike" cap="none" normalizeH="0" baseline="0">
              <a:ln>
                <a:noFill/>
              </a:ln>
              <a:solidFill>
                <a:schemeClr val="tx1"/>
              </a:solidFill>
              <a:effectLst/>
              <a:latin typeface="AcadNusx" pitchFamily="2" charset="0"/>
              <a:ea typeface="Times New Roman" panose="02020603050405020304" pitchFamily="18" charset="0"/>
              <a:cs typeface="Times New Roman" panose="02020603050405020304" pitchFamily="18"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ka-GE" altLang="ru-RU" sz="1200" b="0" i="0" u="none" strike="noStrike" cap="none" normalizeH="0" baseline="0">
                <a:ln>
                  <a:noFill/>
                </a:ln>
                <a:solidFill>
                  <a:schemeClr val="tx1"/>
                </a:solidFill>
                <a:effectLst/>
                <a:latin typeface="AcadNusx" pitchFamily="2" charset="0"/>
                <a:ea typeface="Times New Roman" panose="02020603050405020304" pitchFamily="18" charset="0"/>
                <a:cs typeface="Times New Roman" panose="02020603050405020304" pitchFamily="18" charset="0"/>
              </a:rPr>
              <a:t> </a:t>
            </a:r>
            <a:endParaRPr kumimoji="0" lang="ru-RU" altLang="ru-RU" sz="800" b="0" i="0" u="none" strike="noStrike" cap="none" normalizeH="0" baseline="0">
              <a:ln>
                <a:noFill/>
              </a:ln>
              <a:solidFill>
                <a:schemeClr val="tx1"/>
              </a:solidFill>
              <a:effectLst/>
            </a:endParaRPr>
          </a:p>
          <a:p>
            <a:pPr marL="0" marR="0" lvl="0" indent="449263"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anose="020B0604020202020204" pitchFamily="34" charset="0"/>
            </a:endParaRPr>
          </a:p>
        </p:txBody>
      </p:sp>
      <p:sp>
        <p:nvSpPr>
          <p:cNvPr id="41" name="TextBox 40">
            <a:extLst>
              <a:ext uri="{FF2B5EF4-FFF2-40B4-BE49-F238E27FC236}">
                <a16:creationId xmlns:a16="http://schemas.microsoft.com/office/drawing/2014/main" xmlns="" id="{4DF224CF-ECCF-46CA-8DEB-00DB9868A9E1}"/>
              </a:ext>
            </a:extLst>
          </p:cNvPr>
          <p:cNvSpPr txBox="1"/>
          <p:nvPr/>
        </p:nvSpPr>
        <p:spPr>
          <a:xfrm>
            <a:off x="457200" y="1371599"/>
            <a:ext cx="8382000" cy="5324535"/>
          </a:xfrm>
          <a:prstGeom prst="rect">
            <a:avLst/>
          </a:prstGeom>
          <a:noFill/>
        </p:spPr>
        <p:txBody>
          <a:bodyPr wrap="square">
            <a:spAutoFit/>
          </a:bodyPr>
          <a:lstStyle/>
          <a:p>
            <a:r>
              <a:rPr lang="ka-GE" sz="2000" dirty="0">
                <a:latin typeface="Sylfaen" panose="010A0502050306030303" pitchFamily="18" charset="0"/>
              </a:rPr>
              <a:t>თითქმის ყველა პროექტის მთავარი მიზანი კომერციალიზაცია და საერთშორისო ბაზარზე გასვლის სურვილია. ინოვაციური პროექტების კომერციალიზაციის აუცილებლობის მიზნით, მნიშვნელოვანია: </a:t>
            </a:r>
          </a:p>
          <a:p>
            <a:pPr marL="342900" indent="-342900">
              <a:buFont typeface="Arial" panose="020B0604020202020204" pitchFamily="34" charset="0"/>
              <a:buChar char="•"/>
            </a:pPr>
            <a:r>
              <a:rPr lang="ka-GE" sz="2000" dirty="0">
                <a:latin typeface="Sylfaen" panose="010A0502050306030303" pitchFamily="18" charset="0"/>
              </a:rPr>
              <a:t>საპატენტო უფლებების დაცვის მექანიზმის გაუმჯობესების მიზნით ქვეყანაში მიღებული კანონმდებლობის რეალურად ამოქმედება;  </a:t>
            </a:r>
          </a:p>
          <a:p>
            <a:pPr marL="342900" indent="-342900">
              <a:buFont typeface="Arial" panose="020B0604020202020204" pitchFamily="34" charset="0"/>
              <a:buChar char="•"/>
            </a:pPr>
            <a:r>
              <a:rPr lang="ka-GE" sz="2000" dirty="0">
                <a:latin typeface="Sylfaen" panose="010A0502050306030303" pitchFamily="18" charset="0"/>
              </a:rPr>
              <a:t>სამეცნიერო სფეროს დაინტერესებისა და სტიმულირების ღონისძიებების კომლექსური დამუშავება და კოორდინაცია; </a:t>
            </a:r>
          </a:p>
          <a:p>
            <a:pPr marL="342900" indent="-342900">
              <a:buFont typeface="Arial" panose="020B0604020202020204" pitchFamily="34" charset="0"/>
              <a:buChar char="•"/>
            </a:pPr>
            <a:r>
              <a:rPr lang="ka-GE" sz="2000" dirty="0">
                <a:latin typeface="Sylfaen" panose="010A0502050306030303" pitchFamily="18" charset="0"/>
              </a:rPr>
              <a:t>კერძო სექტორსა და განათლების სისტემას შორის კავშირის გაღრმავება; </a:t>
            </a:r>
          </a:p>
          <a:p>
            <a:pPr marL="342900" indent="-342900">
              <a:buFont typeface="Arial" panose="020B0604020202020204" pitchFamily="34" charset="0"/>
              <a:buChar char="•"/>
            </a:pPr>
            <a:r>
              <a:rPr lang="ka-GE" sz="2000" dirty="0">
                <a:latin typeface="Sylfaen" panose="010A0502050306030303" pitchFamily="18" charset="0"/>
              </a:rPr>
              <a:t>ცნობიერების გაზრდა და ინოვაციების კუთხით მეტი დაინტერესება; </a:t>
            </a:r>
          </a:p>
          <a:p>
            <a:pPr marL="342900" indent="-342900">
              <a:buFont typeface="Arial" panose="020B0604020202020204" pitchFamily="34" charset="0"/>
              <a:buChar char="•"/>
            </a:pPr>
            <a:r>
              <a:rPr lang="ka-GE" sz="2000" dirty="0">
                <a:latin typeface="Sylfaen" panose="010A0502050306030303" pitchFamily="18" charset="0"/>
              </a:rPr>
              <a:t>უკვე განხორციელებულ პროექტებზე მონიტორინგი მისი შემდგომი განვითარებისა და ბაზარზე დამკვიდრების მიზნით, ხოლო კრიზისის შემთხვევაში მათთვის სათანადო საკონსულტაციო დახმარების გაწევა.</a:t>
            </a:r>
            <a:endParaRPr lang="ru-RU" sz="2000" dirty="0">
              <a:latin typeface="Sylfaen" panose="010A0502050306030303" pitchFamily="18" charset="0"/>
            </a:endParaRPr>
          </a:p>
        </p:txBody>
      </p:sp>
    </p:spTree>
    <p:extLst>
      <p:ext uri="{BB962C8B-B14F-4D97-AF65-F5344CB8AC3E}">
        <p14:creationId xmlns:p14="http://schemas.microsoft.com/office/powerpoint/2010/main" val="191213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CF84DFD6-5D35-4E13-B029-DBCDA0CAC3C4}"/>
              </a:ext>
            </a:extLst>
          </p:cNvPr>
          <p:cNvSpPr>
            <a:spLocks noGrp="1"/>
          </p:cNvSpPr>
          <p:nvPr>
            <p:ph idx="1"/>
          </p:nvPr>
        </p:nvSpPr>
        <p:spPr>
          <a:xfrm>
            <a:off x="457200" y="1066800"/>
            <a:ext cx="8229600" cy="5257800"/>
          </a:xfrm>
        </p:spPr>
        <p:txBody>
          <a:bodyPr/>
          <a:lstStyle/>
          <a:p>
            <a:pPr marL="0" indent="0" algn="ctr">
              <a:buNone/>
            </a:pPr>
            <a:endParaRPr lang="ka-GE" sz="2000" dirty="0">
              <a:latin typeface="Sylfaen" panose="010A0502050306030303" pitchFamily="18" charset="0"/>
            </a:endParaRPr>
          </a:p>
          <a:p>
            <a:pPr marL="0" indent="0" algn="ctr">
              <a:buNone/>
            </a:pPr>
            <a:r>
              <a:rPr lang="ka-GE" sz="2000" dirty="0">
                <a:latin typeface="Sylfaen" panose="010A0502050306030303" pitchFamily="18" charset="0"/>
              </a:rPr>
              <a:t>საქართველოში ინოვაციური პოლიტიკის სრულყოფის და განვითარების მიზნით მნიშვნელოვანია საზოგადოებრივი ცნობადობის ამაღლება, რომლებმაც ხელი უნდა შეუწყოს ქვეყნის ინოვაციური პოლიტიკის წარმატებებულ რეალიზაციას და ქვეყნის ეკონომიკური ზრდის განვითარებას. </a:t>
            </a:r>
          </a:p>
          <a:p>
            <a:pPr marL="0" indent="0" algn="ctr">
              <a:buNone/>
            </a:pPr>
            <a:endParaRPr lang="ka-GE" dirty="0">
              <a:latin typeface="Sylfaen" panose="010A0502050306030303" pitchFamily="18" charset="0"/>
            </a:endParaRPr>
          </a:p>
          <a:p>
            <a:pPr marL="0" indent="0" algn="ctr">
              <a:buNone/>
            </a:pPr>
            <a:endParaRPr lang="ka-GE" dirty="0">
              <a:latin typeface="Sylfaen" panose="010A0502050306030303" pitchFamily="18" charset="0"/>
            </a:endParaRPr>
          </a:p>
          <a:p>
            <a:pPr marL="0" indent="0" algn="ctr">
              <a:buNone/>
            </a:pPr>
            <a:endParaRPr lang="ka-GE" dirty="0">
              <a:latin typeface="Sylfaen" panose="010A0502050306030303" pitchFamily="18" charset="0"/>
            </a:endParaRPr>
          </a:p>
          <a:p>
            <a:pPr marL="0" indent="0" algn="ctr">
              <a:buNone/>
            </a:pPr>
            <a:endParaRPr lang="ka-GE" dirty="0">
              <a:latin typeface="Sylfaen" panose="010A0502050306030303" pitchFamily="18" charset="0"/>
            </a:endParaRPr>
          </a:p>
          <a:p>
            <a:pPr marL="0" indent="0" algn="r">
              <a:buNone/>
            </a:pPr>
            <a:r>
              <a:rPr lang="ka-GE" dirty="0">
                <a:latin typeface="Sylfaen" panose="010A0502050306030303" pitchFamily="18" charset="0"/>
              </a:rPr>
              <a:t>გმადლობთ ყურადღებისათვის!</a:t>
            </a:r>
            <a:endParaRPr lang="ru-RU" dirty="0">
              <a:latin typeface="Sylfaen" panose="010A0502050306030303" pitchFamily="18" charset="0"/>
            </a:endParaRPr>
          </a:p>
        </p:txBody>
      </p:sp>
    </p:spTree>
    <p:extLst>
      <p:ext uri="{BB962C8B-B14F-4D97-AF65-F5344CB8AC3E}">
        <p14:creationId xmlns:p14="http://schemas.microsoft.com/office/powerpoint/2010/main" val="2477319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style>
          <a:lnRef idx="1">
            <a:schemeClr val="accent2"/>
          </a:lnRef>
          <a:fillRef idx="2">
            <a:schemeClr val="accent2"/>
          </a:fillRef>
          <a:effectRef idx="1">
            <a:schemeClr val="accent2"/>
          </a:effectRef>
          <a:fontRef idx="minor">
            <a:schemeClr val="dk1"/>
          </a:fontRef>
        </p:style>
        <p:txBody>
          <a:bodyPr>
            <a:normAutofit/>
          </a:bodyPr>
          <a:lstStyle/>
          <a:p>
            <a:pPr marL="0" indent="0" algn="ctr">
              <a:lnSpc>
                <a:spcPct val="150000"/>
              </a:lnSpc>
              <a:buNone/>
            </a:pPr>
            <a:r>
              <a:rPr lang="ka-GE" sz="2000" dirty="0">
                <a:effectLst/>
                <a:latin typeface="Sylfaen" panose="010A0502050306030303" pitchFamily="18" charset="0"/>
                <a:ea typeface="Calibri" panose="020F0502020204030204" pitchFamily="34" charset="0"/>
                <a:cs typeface="Times New Roman" panose="02020603050405020304" pitchFamily="18" charset="0"/>
              </a:rPr>
              <a:t>დღეს, ისევე როგორც არასდროს განვითარებული ქვეყნების მსგავსად დიდი მნიშვნელობა ენიჭება საქართველოს სამეცნიერო ტექნიკური პოტენციალის ათვისებას და მის გამოყენებას. ქვეყანაში ინოვაციური პოლიტიკის განვითარების მიზნით, ბოლო პერიოდში მთავრობის მიერ </a:t>
            </a:r>
            <a:r>
              <a:rPr lang="ka-GE" sz="2000" dirty="0">
                <a:effectLst/>
                <a:latin typeface="Sylfaen" panose="010A0502050306030303" pitchFamily="18" charset="0"/>
                <a:ea typeface="Calibri" panose="020F0502020204030204" pitchFamily="34" charset="0"/>
                <a:cs typeface="Sylfaen" panose="010A0502050306030303" pitchFamily="18" charset="0"/>
              </a:rPr>
              <a:t>აქტიურად მიმდინარეობს</a:t>
            </a:r>
            <a:r>
              <a:rPr lang="ka-GE" sz="2000" dirty="0">
                <a:effectLst/>
                <a:latin typeface="Sylfaen" panose="010A0502050306030303" pitchFamily="18" charset="0"/>
                <a:ea typeface="Calibri" panose="020F0502020204030204" pitchFamily="34" charset="0"/>
                <a:cs typeface="Times New Roman" panose="02020603050405020304" pitchFamily="18" charset="0"/>
              </a:rPr>
              <a:t> </a:t>
            </a:r>
            <a:r>
              <a:rPr lang="ka-GE" sz="2000" dirty="0">
                <a:effectLst/>
                <a:latin typeface="Sylfaen" panose="010A0502050306030303" pitchFamily="18" charset="0"/>
                <a:ea typeface="Calibri" panose="020F0502020204030204" pitchFamily="34" charset="0"/>
                <a:cs typeface="Sylfaen" panose="010A0502050306030303" pitchFamily="18" charset="0"/>
              </a:rPr>
              <a:t>კვლევის</a:t>
            </a:r>
            <a:r>
              <a:rPr lang="ka-GE" sz="2000" dirty="0">
                <a:effectLst/>
                <a:latin typeface="Sylfaen" panose="010A0502050306030303" pitchFamily="18" charset="0"/>
                <a:ea typeface="Calibri" panose="020F0502020204030204" pitchFamily="34" charset="0"/>
                <a:cs typeface="Times New Roman" panose="02020603050405020304" pitchFamily="18" charset="0"/>
              </a:rPr>
              <a:t> </a:t>
            </a:r>
            <a:r>
              <a:rPr lang="ka-GE" sz="2000" dirty="0">
                <a:effectLst/>
                <a:latin typeface="Sylfaen" panose="010A0502050306030303" pitchFamily="18" charset="0"/>
                <a:ea typeface="Calibri" panose="020F0502020204030204" pitchFamily="34" charset="0"/>
                <a:cs typeface="Sylfaen" panose="010A0502050306030303" pitchFamily="18" charset="0"/>
              </a:rPr>
              <a:t>და</a:t>
            </a:r>
            <a:r>
              <a:rPr lang="ka-GE" sz="2000" dirty="0">
                <a:effectLst/>
                <a:latin typeface="Sylfaen" panose="010A0502050306030303" pitchFamily="18" charset="0"/>
                <a:ea typeface="Calibri" panose="020F0502020204030204" pitchFamily="34" charset="0"/>
                <a:cs typeface="Times New Roman" panose="02020603050405020304" pitchFamily="18" charset="0"/>
              </a:rPr>
              <a:t> </a:t>
            </a:r>
            <a:r>
              <a:rPr lang="ka-GE" sz="2000" dirty="0">
                <a:effectLst/>
                <a:latin typeface="Sylfaen" panose="010A0502050306030303" pitchFamily="18" charset="0"/>
                <a:ea typeface="Calibri" panose="020F0502020204030204" pitchFamily="34" charset="0"/>
                <a:cs typeface="Sylfaen" panose="010A0502050306030303" pitchFamily="18" charset="0"/>
              </a:rPr>
              <a:t>განვითარებისთვის</a:t>
            </a:r>
            <a:r>
              <a:rPr lang="ka-GE" sz="2000" dirty="0">
                <a:effectLst/>
                <a:latin typeface="Sylfaen" panose="010A0502050306030303" pitchFamily="18" charset="0"/>
                <a:ea typeface="Calibri" panose="020F0502020204030204" pitchFamily="34" charset="0"/>
                <a:cs typeface="Times New Roman" panose="02020603050405020304" pitchFamily="18" charset="0"/>
              </a:rPr>
              <a:t> </a:t>
            </a:r>
            <a:r>
              <a:rPr lang="ka-GE" sz="2000" dirty="0">
                <a:effectLst/>
                <a:latin typeface="Sylfaen" panose="010A0502050306030303" pitchFamily="18" charset="0"/>
                <a:ea typeface="Calibri" panose="020F0502020204030204" pitchFamily="34" charset="0"/>
                <a:cs typeface="Sylfaen" panose="010A0502050306030303" pitchFamily="18" charset="0"/>
              </a:rPr>
              <a:t>აუცილებელი</a:t>
            </a:r>
            <a:r>
              <a:rPr lang="ka-GE" sz="2000" dirty="0">
                <a:effectLst/>
                <a:latin typeface="Sylfaen" panose="010A0502050306030303" pitchFamily="18" charset="0"/>
                <a:ea typeface="Calibri" panose="020F0502020204030204" pitchFamily="34" charset="0"/>
                <a:cs typeface="Times New Roman" panose="02020603050405020304" pitchFamily="18" charset="0"/>
              </a:rPr>
              <a:t> </a:t>
            </a:r>
            <a:r>
              <a:rPr lang="ka-GE" sz="2000" dirty="0">
                <a:effectLst/>
                <a:latin typeface="Sylfaen" panose="010A0502050306030303" pitchFamily="18" charset="0"/>
                <a:ea typeface="Calibri" panose="020F0502020204030204" pitchFamily="34" charset="0"/>
                <a:cs typeface="Sylfaen" panose="010A0502050306030303" pitchFamily="18" charset="0"/>
              </a:rPr>
              <a:t>ინფრასტრუქტურის</a:t>
            </a:r>
            <a:r>
              <a:rPr lang="ka-GE" sz="2000" dirty="0">
                <a:effectLst/>
                <a:latin typeface="Sylfaen" panose="010A0502050306030303" pitchFamily="18" charset="0"/>
                <a:ea typeface="Calibri" panose="020F0502020204030204" pitchFamily="34" charset="0"/>
                <a:cs typeface="Times New Roman" panose="02020603050405020304" pitchFamily="18" charset="0"/>
              </a:rPr>
              <a:t> </a:t>
            </a:r>
            <a:r>
              <a:rPr lang="ka-GE" sz="2000" dirty="0">
                <a:effectLst/>
                <a:latin typeface="Sylfaen" panose="010A0502050306030303" pitchFamily="18" charset="0"/>
                <a:ea typeface="Calibri" panose="020F0502020204030204" pitchFamily="34" charset="0"/>
                <a:cs typeface="Sylfaen" panose="010A0502050306030303" pitchFamily="18" charset="0"/>
              </a:rPr>
              <a:t>სრულყოფა</a:t>
            </a:r>
            <a:r>
              <a:rPr lang="ka-GE" sz="2000" dirty="0">
                <a:effectLst/>
                <a:latin typeface="Sylfaen" panose="010A0502050306030303" pitchFamily="18" charset="0"/>
                <a:ea typeface="Calibri" panose="020F0502020204030204" pitchFamily="34" charset="0"/>
                <a:cs typeface="Times New Roman" panose="02020603050405020304" pitchFamily="18" charset="0"/>
              </a:rPr>
              <a:t> </a:t>
            </a:r>
            <a:r>
              <a:rPr lang="ka-GE" sz="2000" dirty="0">
                <a:effectLst/>
                <a:latin typeface="Sylfaen" panose="010A0502050306030303" pitchFamily="18" charset="0"/>
                <a:ea typeface="Calibri" panose="020F0502020204030204" pitchFamily="34" charset="0"/>
                <a:cs typeface="Sylfaen" panose="010A0502050306030303" pitchFamily="18" charset="0"/>
              </a:rPr>
              <a:t>საგანმანათლებლო</a:t>
            </a:r>
            <a:r>
              <a:rPr lang="ka-GE" sz="2000" dirty="0">
                <a:effectLst/>
                <a:latin typeface="Sylfaen" panose="010A0502050306030303" pitchFamily="18" charset="0"/>
                <a:ea typeface="Calibri" panose="020F0502020204030204" pitchFamily="34" charset="0"/>
                <a:cs typeface="Times New Roman" panose="02020603050405020304" pitchFamily="18" charset="0"/>
              </a:rPr>
              <a:t> </a:t>
            </a:r>
            <a:r>
              <a:rPr lang="ka-GE" sz="2000" dirty="0">
                <a:effectLst/>
                <a:latin typeface="Sylfaen" panose="010A0502050306030303" pitchFamily="18" charset="0"/>
                <a:ea typeface="Calibri" panose="020F0502020204030204" pitchFamily="34" charset="0"/>
                <a:cs typeface="Sylfaen" panose="010A0502050306030303" pitchFamily="18" charset="0"/>
              </a:rPr>
              <a:t>დაწესებუ­ლებებისა</a:t>
            </a:r>
            <a:r>
              <a:rPr lang="ka-GE" sz="2000" dirty="0">
                <a:effectLst/>
                <a:latin typeface="Sylfaen" panose="010A0502050306030303" pitchFamily="18" charset="0"/>
                <a:ea typeface="Calibri" panose="020F0502020204030204" pitchFamily="34" charset="0"/>
                <a:cs typeface="Times New Roman" panose="02020603050405020304" pitchFamily="18" charset="0"/>
              </a:rPr>
              <a:t> </a:t>
            </a:r>
            <a:r>
              <a:rPr lang="ka-GE" sz="2000" dirty="0">
                <a:effectLst/>
                <a:latin typeface="Sylfaen" panose="010A0502050306030303" pitchFamily="18" charset="0"/>
                <a:ea typeface="Calibri" panose="020F0502020204030204" pitchFamily="34" charset="0"/>
                <a:cs typeface="Sylfaen" panose="010A0502050306030303" pitchFamily="18" charset="0"/>
              </a:rPr>
              <a:t>და</a:t>
            </a:r>
            <a:r>
              <a:rPr lang="ka-GE" sz="2000" dirty="0">
                <a:effectLst/>
                <a:latin typeface="Sylfaen" panose="010A0502050306030303" pitchFamily="18" charset="0"/>
                <a:ea typeface="Calibri" panose="020F0502020204030204" pitchFamily="34" charset="0"/>
                <a:cs typeface="Times New Roman" panose="02020603050405020304" pitchFamily="18" charset="0"/>
              </a:rPr>
              <a:t> </a:t>
            </a:r>
            <a:r>
              <a:rPr lang="ka-GE" sz="2000" dirty="0">
                <a:effectLst/>
                <a:latin typeface="Sylfaen" panose="010A0502050306030303" pitchFamily="18" charset="0"/>
                <a:ea typeface="Calibri" panose="020F0502020204030204" pitchFamily="34" charset="0"/>
                <a:cs typeface="Sylfaen" panose="010A0502050306030303" pitchFamily="18" charset="0"/>
              </a:rPr>
              <a:t>კვლევით</a:t>
            </a:r>
            <a:r>
              <a:rPr lang="ka-GE" sz="2000" dirty="0">
                <a:effectLst/>
                <a:latin typeface="Sylfaen" panose="010A0502050306030303" pitchFamily="18" charset="0"/>
                <a:ea typeface="Calibri" panose="020F0502020204030204" pitchFamily="34" charset="0"/>
                <a:cs typeface="Times New Roman" panose="02020603050405020304" pitchFamily="18" charset="0"/>
              </a:rPr>
              <a:t> </a:t>
            </a:r>
            <a:r>
              <a:rPr lang="ka-GE" sz="2000" dirty="0">
                <a:effectLst/>
                <a:latin typeface="Sylfaen" panose="010A0502050306030303" pitchFamily="18" charset="0"/>
                <a:ea typeface="Calibri" panose="020F0502020204030204" pitchFamily="34" charset="0"/>
                <a:cs typeface="Sylfaen" panose="010A0502050306030303" pitchFamily="18" charset="0"/>
              </a:rPr>
              <a:t>ლაბორატორიებში.</a:t>
            </a:r>
            <a:r>
              <a:rPr lang="ka-GE" sz="2000" dirty="0">
                <a:effectLst/>
                <a:latin typeface="Sylfaen" panose="010A0502050306030303" pitchFamily="18" charset="0"/>
                <a:ea typeface="Calibri" panose="020F0502020204030204" pitchFamily="34" charset="0"/>
                <a:cs typeface="Times New Roman" panose="02020603050405020304" pitchFamily="18" charset="0"/>
              </a:rPr>
              <a:t> </a:t>
            </a:r>
          </a:p>
          <a:p>
            <a:pPr marL="0" indent="0" algn="ctr">
              <a:lnSpc>
                <a:spcPct val="150000"/>
              </a:lnSpc>
              <a:buNone/>
            </a:pPr>
            <a:r>
              <a:rPr lang="ka-GE" sz="2000" dirty="0">
                <a:solidFill>
                  <a:srgbClr val="000000"/>
                </a:solidFill>
                <a:effectLst/>
                <a:latin typeface="Sylfaen" panose="010A0502050306030303" pitchFamily="18" charset="0"/>
                <a:ea typeface="Calibri" panose="020F0502020204030204" pitchFamily="34" charset="0"/>
                <a:cs typeface="Times New Roman" panose="02020603050405020304" pitchFamily="18" charset="0"/>
              </a:rPr>
              <a:t>საქართველოს ინოვაციებისა და ტექნოლოგიების სააგენტოს</a:t>
            </a:r>
            <a:r>
              <a:rPr lang="ka-GE" sz="2000" dirty="0">
                <a:effectLst/>
                <a:latin typeface="Sylfaen" panose="010A0502050306030303" pitchFamily="18" charset="0"/>
                <a:ea typeface="Calibri" panose="020F0502020204030204" pitchFamily="34" charset="0"/>
                <a:cs typeface="Times New Roman" panose="02020603050405020304" pitchFamily="18" charset="0"/>
              </a:rPr>
              <a:t> რამდენიმე </a:t>
            </a:r>
            <a:r>
              <a:rPr lang="ka-GE" sz="2000" dirty="0">
                <a:effectLst/>
                <a:latin typeface="Sylfaen" panose="010A0502050306030303" pitchFamily="18" charset="0"/>
                <a:ea typeface="Calibri" panose="020F0502020204030204" pitchFamily="34" charset="0"/>
                <a:cs typeface="Sylfaen" panose="010A0502050306030303" pitchFamily="18" charset="0"/>
              </a:rPr>
              <a:t>ინოვაციურ პროექტ</a:t>
            </a:r>
            <a:r>
              <a:rPr lang="ka-GE" sz="2000" dirty="0">
                <a:effectLst/>
                <a:latin typeface="Sylfaen" panose="010A0502050306030303" pitchFamily="18" charset="0"/>
                <a:ea typeface="Calibri" panose="020F0502020204030204" pitchFamily="34" charset="0"/>
                <a:cs typeface="Times New Roman" panose="02020603050405020304" pitchFamily="18" charset="0"/>
              </a:rPr>
              <a:t>ზე, რომელთა საფუძველზეც შესწავლილი იქნა კომერციალიზაციასთან დაკავში­რებული პრობლემები და შეფასდა შესაბამისი შედეგები</a:t>
            </a:r>
            <a:r>
              <a:rPr lang="ka-GE" sz="2000" dirty="0">
                <a:effectLst/>
                <a:latin typeface="Sylfaen" panose="010A0502050306030303" pitchFamily="18" charset="0"/>
                <a:ea typeface="Calibri" panose="020F0502020204030204" pitchFamily="34" charset="0"/>
                <a:cs typeface="Sylfaen" panose="010A0502050306030303" pitchFamily="18" charset="0"/>
              </a:rPr>
              <a:t>.</a:t>
            </a:r>
            <a:endParaRPr lang="en-US" sz="2000" dirty="0">
              <a:solidFill>
                <a:srgbClr val="FF0000"/>
              </a:solidFill>
              <a:latin typeface="Sylfaen" pitchFamily="18" charset="0"/>
            </a:endParaRPr>
          </a:p>
        </p:txBody>
      </p:sp>
    </p:spTree>
    <p:extLst>
      <p:ext uri="{BB962C8B-B14F-4D97-AF65-F5344CB8AC3E}">
        <p14:creationId xmlns:p14="http://schemas.microsoft.com/office/powerpoint/2010/main" val="783193508"/>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305800" cy="6400800"/>
          </a:xfrm>
          <a:ln>
            <a:solidFill>
              <a:schemeClr val="tx1"/>
            </a:solidFill>
            <a:prstDash val="dash"/>
          </a:ln>
        </p:spPr>
        <p:txBody>
          <a:bodyPr>
            <a:noAutofit/>
          </a:bodyPr>
          <a:lstStyle/>
          <a:p>
            <a:pPr marL="0" indent="0" algn="ctr">
              <a:lnSpc>
                <a:spcPct val="115000"/>
              </a:lnSpc>
              <a:spcAft>
                <a:spcPts val="1000"/>
              </a:spcAft>
              <a:buNone/>
              <a:tabLst>
                <a:tab pos="57150" algn="l"/>
              </a:tabLst>
            </a:pPr>
            <a:r>
              <a:rPr lang="ka-GE" sz="2000" dirty="0">
                <a:solidFill>
                  <a:srgbClr val="000000"/>
                </a:solidFill>
                <a:effectLst/>
                <a:latin typeface="Sylfaen" panose="010A0502050306030303" pitchFamily="18" charset="0"/>
                <a:ea typeface="Calibri" panose="020F0502020204030204" pitchFamily="34" charset="0"/>
                <a:cs typeface="Times New Roman" panose="02020603050405020304" pitchFamily="18" charset="0"/>
              </a:rPr>
              <a:t>განვითარებული ქვეყნების გამოცდილებით ცნობილია, რომ </a:t>
            </a:r>
            <a:r>
              <a:rPr lang="ka-GE" sz="2000" dirty="0">
                <a:effectLst/>
                <a:latin typeface="Sylfaen" panose="010A0502050306030303" pitchFamily="18" charset="0"/>
                <a:ea typeface="Times New Roman" panose="02020603050405020304" pitchFamily="18" charset="0"/>
                <a:cs typeface="Times New Roman" panose="02020603050405020304" pitchFamily="18" charset="0"/>
              </a:rPr>
              <a:t>საინოვაციო პოლიტიკაში სახელმწიფო არის მთავარი ინვესტორი, რომელიც ფულს აბანდებს განათლებაში, ზოგადად კვლევებსა (მათ შორის საინოვაციო ინფრასტრუქტურის განვითარებაში – კვლევითი ორგანიზაციების, საკონსულტაციო, საშუამავლო და საფინანსო ინსტიტუტების საქმიანობაში) და ასევე მისი შედეგების რეალიზაციაში, რომელიც გულისხმობს სიახლეებზე ორიენტირებული სახელმწიფო დაკვეთების/გრანტების და პროექტების განხორციელებას. </a:t>
            </a:r>
            <a:r>
              <a:rPr lang="ka-GE" sz="2000" dirty="0">
                <a:effectLst/>
                <a:latin typeface="Sylfaen" panose="010A0502050306030303" pitchFamily="18" charset="0"/>
                <a:ea typeface="Calibri" panose="020F0502020204030204" pitchFamily="34" charset="0"/>
                <a:cs typeface="Sylfaen" panose="010A0502050306030303" pitchFamily="18" charset="0"/>
              </a:rPr>
              <a:t>კვლევების და განვითარების შედეგების კომერციალიზაციის მიზნით</a:t>
            </a:r>
            <a:r>
              <a:rPr lang="ka-GE" sz="2000" dirty="0">
                <a:effectLst/>
                <a:latin typeface="Sylfaen" panose="010A0502050306030303" pitchFamily="18" charset="0"/>
                <a:ea typeface="Calibri" panose="020F0502020204030204" pitchFamily="34" charset="0"/>
                <a:cs typeface="Times New Roman" panose="02020603050405020304" pitchFamily="18" charset="0"/>
              </a:rPr>
              <a:t>, პრიორიტეტულია </a:t>
            </a:r>
            <a:r>
              <a:rPr lang="ka-GE" sz="2000" dirty="0">
                <a:effectLst/>
                <a:latin typeface="Sylfaen" panose="010A0502050306030303" pitchFamily="18" charset="0"/>
                <a:ea typeface="Calibri" panose="020F0502020204030204" pitchFamily="34" charset="0"/>
                <a:cs typeface="Sylfaen" panose="010A0502050306030303" pitchFamily="18" charset="0"/>
              </a:rPr>
              <a:t>კომუნიკაცია და კავშირების გაღრმავება კერძო სექტორსა და განათლების სისტემას შორის, რომლის მეშვეობითაც უნდა დაჩქარდეს ინოვაციური იდეების პრაქტიკაში დანერგვა და</a:t>
            </a:r>
            <a:r>
              <a:rPr lang="ka-GE" sz="2000" dirty="0">
                <a:effectLst/>
                <a:latin typeface="Sylfaen" panose="010A0502050306030303" pitchFamily="18" charset="0"/>
                <a:ea typeface="Calibri" panose="020F0502020204030204" pitchFamily="34" charset="0"/>
                <a:cs typeface="Times New Roman" panose="02020603050405020304" pitchFamily="18" charset="0"/>
              </a:rPr>
              <a:t> </a:t>
            </a:r>
            <a:r>
              <a:rPr lang="ka-GE" sz="2000" b="1" dirty="0">
                <a:effectLst/>
                <a:latin typeface="Sylfaen" panose="010A0502050306030303" pitchFamily="18" charset="0"/>
                <a:ea typeface="Calibri" panose="020F0502020204030204" pitchFamily="34" charset="0"/>
                <a:cs typeface="Sylfaen" panose="010A0502050306030303" pitchFamily="18" charset="0"/>
              </a:rPr>
              <a:t>კომერციალიზაცია.</a:t>
            </a:r>
            <a:endParaRPr lang="ru-RU" sz="20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15000"/>
              </a:lnSpc>
              <a:spcAft>
                <a:spcPts val="1000"/>
              </a:spcAft>
              <a:buNone/>
              <a:tabLst>
                <a:tab pos="57150" algn="l"/>
              </a:tabLst>
            </a:pPr>
            <a:r>
              <a:rPr lang="ka-GE" sz="2000" dirty="0">
                <a:latin typeface="Sylfaen" panose="010A0502050306030303" pitchFamily="18" charset="0"/>
                <a:ea typeface="Calibri" panose="020F0502020204030204" pitchFamily="34" charset="0"/>
                <a:cs typeface="Sylfaen" panose="010A0502050306030303" pitchFamily="18" charset="0"/>
              </a:rPr>
              <a:t>კომერციალიზაციამ უნდა შეძლოს ქვეყნის ეკონომიკის განვითარება და საზოგადოებრივი კეთილდღეობის ამაღლება. </a:t>
            </a:r>
            <a:r>
              <a:rPr lang="ru-RU" sz="2000" dirty="0">
                <a:latin typeface="Calibri" panose="020F0502020204030204" pitchFamily="34" charset="0"/>
                <a:ea typeface="Calibri" panose="020F0502020204030204" pitchFamily="34" charset="0"/>
                <a:cs typeface="Times New Roman" panose="02020603050405020304" pitchFamily="18" charset="0"/>
              </a:rPr>
              <a:t/>
            </a:r>
            <a:br>
              <a:rPr lang="ru-RU" sz="2000" dirty="0">
                <a:latin typeface="Calibri" panose="020F0502020204030204" pitchFamily="34" charset="0"/>
                <a:ea typeface="Calibri" panose="020F0502020204030204" pitchFamily="34" charset="0"/>
                <a:cs typeface="Times New Roman" panose="02020603050405020304" pitchFamily="18" charset="0"/>
              </a:rPr>
            </a:br>
            <a:endParaRPr lang="en-US" sz="2000" dirty="0">
              <a:latin typeface="Sylfaen" pitchFamily="18" charset="0"/>
            </a:endParaRPr>
          </a:p>
          <a:p>
            <a:pPr marL="0" lvl="0" indent="0" algn="ctr">
              <a:lnSpc>
                <a:spcPct val="115000"/>
              </a:lnSpc>
              <a:spcAft>
                <a:spcPts val="1000"/>
              </a:spcAft>
              <a:buNone/>
              <a:tabLst>
                <a:tab pos="57150" algn="l"/>
              </a:tabLst>
            </a:pPr>
            <a:endParaRPr lang="ka-GE" sz="2000" b="1" dirty="0"/>
          </a:p>
        </p:txBody>
      </p:sp>
    </p:spTree>
    <p:extLst>
      <p:ext uri="{BB962C8B-B14F-4D97-AF65-F5344CB8AC3E}">
        <p14:creationId xmlns:p14="http://schemas.microsoft.com/office/powerpoint/2010/main" val="404619826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F8678553-CED0-4981-BF2F-80E17E7511F6}"/>
              </a:ext>
            </a:extLst>
          </p:cNvPr>
          <p:cNvSpPr txBox="1"/>
          <p:nvPr/>
        </p:nvSpPr>
        <p:spPr>
          <a:xfrm>
            <a:off x="647700" y="533400"/>
            <a:ext cx="7848600" cy="1938992"/>
          </a:xfrm>
          <a:prstGeom prst="rect">
            <a:avLst/>
          </a:prstGeom>
          <a:noFill/>
        </p:spPr>
        <p:txBody>
          <a:bodyPr wrap="square">
            <a:spAutoFit/>
          </a:bodyPr>
          <a:lstStyle/>
          <a:p>
            <a:pPr algn="ctr"/>
            <a:r>
              <a:rPr lang="ka-GE" sz="2400" dirty="0">
                <a:effectLst/>
                <a:latin typeface="Sylfaen" panose="010A0502050306030303" pitchFamily="18" charset="0"/>
                <a:ea typeface="Calibri" panose="020F0502020204030204" pitchFamily="34" charset="0"/>
                <a:cs typeface="Sylfaen" panose="010A0502050306030303" pitchFamily="18" charset="0"/>
              </a:rPr>
              <a:t>სამთავრობო</a:t>
            </a:r>
            <a:r>
              <a:rPr lang="ka-GE" sz="2400" dirty="0">
                <a:effectLst/>
                <a:latin typeface="Sylfaen" panose="010A0502050306030303" pitchFamily="18" charset="0"/>
                <a:ea typeface="Calibri" panose="020F0502020204030204" pitchFamily="34" charset="0"/>
                <a:cs typeface="Times New Roman" panose="02020603050405020304" pitchFamily="18" charset="0"/>
              </a:rPr>
              <a:t> </a:t>
            </a:r>
            <a:r>
              <a:rPr lang="ka-GE" sz="2400" dirty="0">
                <a:effectLst/>
                <a:latin typeface="Sylfaen" panose="010A0502050306030303" pitchFamily="18" charset="0"/>
                <a:ea typeface="Calibri" panose="020F0502020204030204" pitchFamily="34" charset="0"/>
                <a:cs typeface="Sylfaen" panose="010A0502050306030303" pitchFamily="18" charset="0"/>
              </a:rPr>
              <a:t>გადაწყვეტილებები</a:t>
            </a:r>
          </a:p>
          <a:p>
            <a:pPr algn="ctr"/>
            <a:endParaRPr lang="ka-GE" sz="2400" dirty="0">
              <a:effectLst/>
              <a:latin typeface="Sylfaen" panose="010A0502050306030303" pitchFamily="18" charset="0"/>
              <a:ea typeface="Calibri" panose="020F0502020204030204" pitchFamily="34" charset="0"/>
              <a:cs typeface="Sylfaen" panose="010A0502050306030303" pitchFamily="18" charset="0"/>
            </a:endParaRPr>
          </a:p>
          <a:p>
            <a:pPr marL="342900" indent="-342900" algn="ctr">
              <a:buFont typeface="Arial" panose="020B0604020202020204" pitchFamily="34" charset="0"/>
              <a:buChar char="•"/>
            </a:pPr>
            <a:r>
              <a:rPr lang="ka-GE" sz="2400" b="1" dirty="0">
                <a:solidFill>
                  <a:srgbClr val="0070C0"/>
                </a:solidFill>
                <a:effectLst/>
                <a:latin typeface="Sylfaen" panose="010A0502050306030303" pitchFamily="18" charset="0"/>
                <a:ea typeface="Calibri" panose="020F0502020204030204" pitchFamily="34" charset="0"/>
                <a:cs typeface="Sylfaen" panose="010A0502050306030303" pitchFamily="18" charset="0"/>
              </a:rPr>
              <a:t>რეგიონული</a:t>
            </a:r>
            <a:r>
              <a:rPr lang="ka-GE" sz="2400" b="1" dirty="0">
                <a:solidFill>
                  <a:srgbClr val="0070C0"/>
                </a:solidFill>
                <a:effectLst/>
                <a:latin typeface="Sylfaen" panose="010A0502050306030303" pitchFamily="18" charset="0"/>
                <a:ea typeface="Calibri" panose="020F0502020204030204" pitchFamily="34" charset="0"/>
                <a:cs typeface="Times New Roman" panose="02020603050405020304" pitchFamily="18" charset="0"/>
              </a:rPr>
              <a:t> </a:t>
            </a:r>
            <a:r>
              <a:rPr lang="ka-GE" sz="2400" b="1" dirty="0">
                <a:solidFill>
                  <a:srgbClr val="0070C0"/>
                </a:solidFill>
                <a:effectLst/>
                <a:latin typeface="Sylfaen" panose="010A0502050306030303" pitchFamily="18" charset="0"/>
                <a:ea typeface="Calibri" panose="020F0502020204030204" pitchFamily="34" charset="0"/>
                <a:cs typeface="Sylfaen" panose="010A0502050306030303" pitchFamily="18" charset="0"/>
              </a:rPr>
              <a:t>განვითარების</a:t>
            </a:r>
            <a:r>
              <a:rPr lang="ka-GE" sz="2400" b="1" dirty="0">
                <a:solidFill>
                  <a:srgbClr val="0070C0"/>
                </a:solidFill>
                <a:effectLst/>
                <a:latin typeface="Sylfaen" panose="010A0502050306030303" pitchFamily="18" charset="0"/>
                <a:ea typeface="Calibri" panose="020F0502020204030204" pitchFamily="34" charset="0"/>
                <a:cs typeface="Times New Roman" panose="02020603050405020304" pitchFamily="18" charset="0"/>
              </a:rPr>
              <a:t> </a:t>
            </a:r>
            <a:r>
              <a:rPr lang="ka-GE" sz="2400" b="1" dirty="0">
                <a:solidFill>
                  <a:srgbClr val="0070C0"/>
                </a:solidFill>
                <a:effectLst/>
                <a:latin typeface="Sylfaen" panose="010A0502050306030303" pitchFamily="18" charset="0"/>
                <a:ea typeface="Calibri" panose="020F0502020204030204" pitchFamily="34" charset="0"/>
                <a:cs typeface="Sylfaen" panose="010A0502050306030303" pitchFamily="18" charset="0"/>
              </a:rPr>
              <a:t>სტრატეგია</a:t>
            </a:r>
            <a:r>
              <a:rPr lang="ka-GE" sz="2400" b="1" dirty="0">
                <a:solidFill>
                  <a:srgbClr val="0070C0"/>
                </a:solidFill>
                <a:effectLst/>
                <a:latin typeface="Sylfaen" panose="010A0502050306030303" pitchFamily="18" charset="0"/>
                <a:ea typeface="Calibri" panose="020F0502020204030204" pitchFamily="34" charset="0"/>
                <a:cs typeface="Times New Roman" panose="02020603050405020304" pitchFamily="18" charset="0"/>
              </a:rPr>
              <a:t> (2010 </a:t>
            </a:r>
            <a:r>
              <a:rPr lang="ka-GE" sz="2400" b="1" dirty="0">
                <a:solidFill>
                  <a:srgbClr val="0070C0"/>
                </a:solidFill>
                <a:effectLst/>
                <a:latin typeface="Sylfaen" panose="010A0502050306030303" pitchFamily="18" charset="0"/>
                <a:ea typeface="Calibri" panose="020F0502020204030204" pitchFamily="34" charset="0"/>
                <a:cs typeface="Sylfaen" panose="010A0502050306030303" pitchFamily="18" charset="0"/>
              </a:rPr>
              <a:t>წ</a:t>
            </a:r>
            <a:r>
              <a:rPr lang="ka-GE" sz="2400" b="1" dirty="0">
                <a:solidFill>
                  <a:srgbClr val="0070C0"/>
                </a:solidFill>
                <a:effectLst/>
                <a:latin typeface="Sylfaen" panose="010A0502050306030303" pitchFamily="18" charset="0"/>
                <a:ea typeface="Calibri" panose="020F0502020204030204" pitchFamily="34" charset="0"/>
                <a:cs typeface="Times New Roman" panose="02020603050405020304" pitchFamily="18" charset="0"/>
              </a:rPr>
              <a:t>.),</a:t>
            </a:r>
          </a:p>
          <a:p>
            <a:pPr marL="342900" indent="-342900" algn="ctr">
              <a:buFont typeface="Arial" panose="020B0604020202020204" pitchFamily="34" charset="0"/>
              <a:buChar char="•"/>
            </a:pPr>
            <a:r>
              <a:rPr lang="ka-GE" sz="2400" b="1" dirty="0">
                <a:solidFill>
                  <a:srgbClr val="0070C0"/>
                </a:solidFill>
                <a:effectLst/>
                <a:latin typeface="Sylfaen" panose="010A0502050306030303" pitchFamily="18" charset="0"/>
                <a:ea typeface="Calibri" panose="020F0502020204030204" pitchFamily="34" charset="0"/>
                <a:cs typeface="Times New Roman" panose="02020603050405020304" pitchFamily="18" charset="0"/>
              </a:rPr>
              <a:t> </a:t>
            </a:r>
            <a:r>
              <a:rPr lang="ka-GE" sz="2400" b="1" dirty="0">
                <a:solidFill>
                  <a:srgbClr val="0070C0"/>
                </a:solidFill>
                <a:effectLst/>
                <a:latin typeface="Sylfaen" panose="010A0502050306030303" pitchFamily="18" charset="0"/>
                <a:ea typeface="Calibri" panose="020F0502020204030204" pitchFamily="34" charset="0"/>
                <a:cs typeface="Sylfaen" panose="010A0502050306030303" pitchFamily="18" charset="0"/>
              </a:rPr>
              <a:t>საქართველოს</a:t>
            </a:r>
            <a:r>
              <a:rPr lang="ka-GE" sz="2400" b="1" dirty="0">
                <a:solidFill>
                  <a:srgbClr val="0070C0"/>
                </a:solidFill>
                <a:effectLst/>
                <a:latin typeface="Sylfaen" panose="010A0502050306030303" pitchFamily="18" charset="0"/>
                <a:ea typeface="Calibri" panose="020F0502020204030204" pitchFamily="34" charset="0"/>
                <a:cs typeface="Times New Roman" panose="02020603050405020304" pitchFamily="18" charset="0"/>
              </a:rPr>
              <a:t> </a:t>
            </a:r>
            <a:r>
              <a:rPr lang="ka-GE" sz="2400" b="1" dirty="0">
                <a:solidFill>
                  <a:srgbClr val="0070C0"/>
                </a:solidFill>
                <a:effectLst/>
                <a:latin typeface="Sylfaen" panose="010A0502050306030303" pitchFamily="18" charset="0"/>
                <a:ea typeface="Calibri" panose="020F0502020204030204" pitchFamily="34" charset="0"/>
                <a:cs typeface="Sylfaen" panose="010A0502050306030303" pitchFamily="18" charset="0"/>
              </a:rPr>
              <a:t>საინოვაციო</a:t>
            </a:r>
            <a:r>
              <a:rPr lang="ka-GE" sz="2400" b="1" dirty="0">
                <a:solidFill>
                  <a:srgbClr val="0070C0"/>
                </a:solidFill>
                <a:effectLst/>
                <a:latin typeface="Sylfaen" panose="010A0502050306030303" pitchFamily="18" charset="0"/>
                <a:ea typeface="Calibri" panose="020F0502020204030204" pitchFamily="34" charset="0"/>
                <a:cs typeface="Times New Roman" panose="02020603050405020304" pitchFamily="18" charset="0"/>
              </a:rPr>
              <a:t> </a:t>
            </a:r>
            <a:r>
              <a:rPr lang="ka-GE" sz="2400" b="1" dirty="0">
                <a:solidFill>
                  <a:srgbClr val="0070C0"/>
                </a:solidFill>
                <a:effectLst/>
                <a:latin typeface="Sylfaen" panose="010A0502050306030303" pitchFamily="18" charset="0"/>
                <a:ea typeface="Calibri" panose="020F0502020204030204" pitchFamily="34" charset="0"/>
                <a:cs typeface="Sylfaen" panose="010A0502050306030303" pitchFamily="18" charset="0"/>
              </a:rPr>
              <a:t>კონცეფცია</a:t>
            </a:r>
          </a:p>
          <a:p>
            <a:pPr marL="342900" indent="-342900" algn="ctr">
              <a:buFont typeface="Arial" panose="020B0604020202020204" pitchFamily="34" charset="0"/>
              <a:buChar char="•"/>
            </a:pPr>
            <a:r>
              <a:rPr lang="ka-GE" sz="2400" b="1" dirty="0">
                <a:solidFill>
                  <a:srgbClr val="0070C0"/>
                </a:solidFill>
                <a:latin typeface="Sylfaen" panose="010A0502050306030303" pitchFamily="18" charset="0"/>
                <a:ea typeface="Calibri" panose="020F0502020204030204" pitchFamily="34" charset="0"/>
                <a:cs typeface="Sylfaen" panose="010A0502050306030303" pitchFamily="18" charset="0"/>
              </a:rPr>
              <a:t>ინოვაციების განვითარების სააგენტო</a:t>
            </a:r>
            <a:r>
              <a:rPr lang="ka-GE" sz="2400" b="1" dirty="0">
                <a:solidFill>
                  <a:srgbClr val="0070C0"/>
                </a:solidFill>
                <a:effectLst/>
                <a:latin typeface="Sylfaen" panose="010A0502050306030303" pitchFamily="18" charset="0"/>
                <a:ea typeface="Calibri" panose="020F0502020204030204" pitchFamily="34" charset="0"/>
                <a:cs typeface="Sylfaen" panose="010A0502050306030303" pitchFamily="18" charset="0"/>
              </a:rPr>
              <a:t> </a:t>
            </a:r>
            <a:endParaRPr lang="ru-RU" sz="2400" b="1" dirty="0">
              <a:solidFill>
                <a:srgbClr val="0070C0"/>
              </a:solidFill>
            </a:endParaRPr>
          </a:p>
        </p:txBody>
      </p:sp>
      <p:sp>
        <p:nvSpPr>
          <p:cNvPr id="7" name="TextBox 6">
            <a:extLst>
              <a:ext uri="{FF2B5EF4-FFF2-40B4-BE49-F238E27FC236}">
                <a16:creationId xmlns:a16="http://schemas.microsoft.com/office/drawing/2014/main" xmlns="" id="{C6871D9A-2E9D-4DEA-9559-232318953A8A}"/>
              </a:ext>
            </a:extLst>
          </p:cNvPr>
          <p:cNvSpPr txBox="1"/>
          <p:nvPr/>
        </p:nvSpPr>
        <p:spPr>
          <a:xfrm>
            <a:off x="647700" y="3123574"/>
            <a:ext cx="8191500" cy="2362826"/>
          </a:xfrm>
          <a:prstGeom prst="rect">
            <a:avLst/>
          </a:prstGeom>
          <a:noFill/>
        </p:spPr>
        <p:txBody>
          <a:bodyPr wrap="square">
            <a:spAutoFit/>
          </a:bodyPr>
          <a:lstStyle/>
          <a:p>
            <a:pPr indent="450215" algn="just" fontAlgn="base">
              <a:lnSpc>
                <a:spcPct val="107000"/>
              </a:lnSpc>
              <a:spcAft>
                <a:spcPts val="800"/>
              </a:spcAft>
            </a:pPr>
            <a:r>
              <a:rPr lang="ka-GE" sz="2400" b="1" u="sng" dirty="0">
                <a:effectLst/>
                <a:latin typeface="Sylfaen" panose="010A0502050306030303" pitchFamily="18" charset="0"/>
                <a:ea typeface="Calibri" panose="020F0502020204030204" pitchFamily="34" charset="0"/>
                <a:cs typeface="Times New Roman" panose="02020603050405020304" pitchFamily="18" charset="0"/>
              </a:rPr>
              <a:t>მიმდინარე პროექტი:</a:t>
            </a:r>
          </a:p>
          <a:p>
            <a:pPr marL="342900" indent="-342900" algn="just" fontAlgn="base">
              <a:lnSpc>
                <a:spcPct val="107000"/>
              </a:lnSpc>
              <a:spcAft>
                <a:spcPts val="800"/>
              </a:spcAft>
              <a:buFont typeface="Wingdings" panose="05000000000000000000" pitchFamily="2" charset="2"/>
              <a:buChar char="v"/>
            </a:pPr>
            <a:r>
              <a:rPr lang="ka-GE" sz="24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ტექნოლოგიების</a:t>
            </a:r>
            <a:r>
              <a:rPr lang="ka-GE" sz="24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ka-GE" sz="24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გადაცემის</a:t>
            </a:r>
            <a:r>
              <a:rPr lang="ka-GE" sz="24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ka-GE" sz="24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საპილოტე</a:t>
            </a:r>
            <a:r>
              <a:rPr lang="ka-GE" sz="24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ka-GE" sz="24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პროგრამა</a:t>
            </a:r>
            <a:r>
              <a:rPr lang="ka-GE" sz="24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(TTPP), </a:t>
            </a:r>
          </a:p>
          <a:p>
            <a:pPr marL="342900" indent="-342900" algn="just" fontAlgn="base">
              <a:lnSpc>
                <a:spcPct val="107000"/>
              </a:lnSpc>
              <a:spcAft>
                <a:spcPts val="800"/>
              </a:spcAft>
              <a:buFont typeface="Wingdings" panose="05000000000000000000" pitchFamily="2" charset="2"/>
              <a:buChar char="v"/>
            </a:pPr>
            <a:r>
              <a:rPr lang="ka-GE" sz="24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სტაჟირების</a:t>
            </a:r>
            <a:r>
              <a:rPr lang="ka-GE" sz="24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ka-GE" sz="24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პროგრამა და </a:t>
            </a:r>
          </a:p>
          <a:p>
            <a:pPr marL="342900" indent="-342900" algn="just" fontAlgn="base">
              <a:lnSpc>
                <a:spcPct val="107000"/>
              </a:lnSpc>
              <a:spcAft>
                <a:spcPts val="800"/>
              </a:spcAft>
              <a:buFont typeface="Wingdings" panose="05000000000000000000" pitchFamily="2" charset="2"/>
              <a:buChar char="v"/>
            </a:pPr>
            <a:r>
              <a:rPr lang="ka-GE" sz="2400" u="none" strike="noStrike"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xmlns="" val="tx"/>
                    </a:ext>
                  </a:extLst>
                </a:hlinkClick>
              </a:rPr>
              <a:t>IT Hub</a:t>
            </a:r>
            <a:r>
              <a:rPr lang="ka-GE" sz="2400" b="1"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a:t>
            </a:r>
            <a:endParaRPr lang="ru-RU" sz="2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Picture 2" descr="C:\Users\user\Downloads\mark1.jpg">
            <a:extLst>
              <a:ext uri="{FF2B5EF4-FFF2-40B4-BE49-F238E27FC236}">
                <a16:creationId xmlns:a16="http://schemas.microsoft.com/office/drawing/2014/main" xmlns="" id="{FD22AEDD-0507-4197-9846-95B92CFF48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24600" y="5105400"/>
            <a:ext cx="2819400" cy="1295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1637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731F8EAA-F4DD-454C-B2C6-ABF3101B5D7E}"/>
              </a:ext>
            </a:extLst>
          </p:cNvPr>
          <p:cNvSpPr txBox="1"/>
          <p:nvPr/>
        </p:nvSpPr>
        <p:spPr>
          <a:xfrm>
            <a:off x="304800" y="457200"/>
            <a:ext cx="8305800" cy="4646465"/>
          </a:xfrm>
          <a:prstGeom prst="rect">
            <a:avLst/>
          </a:prstGeom>
          <a:noFill/>
        </p:spPr>
        <p:txBody>
          <a:bodyPr wrap="square">
            <a:spAutoFit/>
          </a:bodyPr>
          <a:lstStyle/>
          <a:p>
            <a:pPr indent="449580" algn="just">
              <a:lnSpc>
                <a:spcPct val="107000"/>
              </a:lnSpc>
              <a:spcAft>
                <a:spcPts val="800"/>
              </a:spcAft>
            </a:pPr>
            <a:r>
              <a:rPr lang="ka-GE" sz="2400" dirty="0">
                <a:effectLst/>
                <a:latin typeface="Sylfaen" panose="010A0502050306030303" pitchFamily="18" charset="0"/>
                <a:ea typeface="Times New Roman" panose="02020603050405020304" pitchFamily="18" charset="0"/>
                <a:cs typeface="Sylfaen" panose="010A0502050306030303" pitchFamily="18" charset="0"/>
              </a:rPr>
              <a:t>საქართველოს ინოვაციების</a:t>
            </a:r>
            <a:r>
              <a:rPr lang="ka-GE" sz="24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2400" dirty="0">
                <a:effectLst/>
                <a:latin typeface="Sylfaen" panose="010A0502050306030303" pitchFamily="18" charset="0"/>
                <a:ea typeface="Times New Roman" panose="02020603050405020304" pitchFamily="18" charset="0"/>
                <a:cs typeface="Sylfaen" panose="010A0502050306030303" pitchFamily="18" charset="0"/>
              </a:rPr>
              <a:t>და</a:t>
            </a:r>
            <a:r>
              <a:rPr lang="ka-GE" sz="24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2400" dirty="0">
                <a:effectLst/>
                <a:latin typeface="Sylfaen" panose="010A0502050306030303" pitchFamily="18" charset="0"/>
                <a:ea typeface="Times New Roman" panose="02020603050405020304" pitchFamily="18" charset="0"/>
                <a:cs typeface="Sylfaen" panose="010A0502050306030303" pitchFamily="18" charset="0"/>
              </a:rPr>
              <a:t>ტექნოლოგიების</a:t>
            </a:r>
            <a:r>
              <a:rPr lang="ka-GE" sz="24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2400" dirty="0">
                <a:effectLst/>
                <a:latin typeface="Sylfaen" panose="010A0502050306030303" pitchFamily="18" charset="0"/>
                <a:ea typeface="Times New Roman" panose="02020603050405020304" pitchFamily="18" charset="0"/>
                <a:cs typeface="Sylfaen" panose="010A0502050306030303" pitchFamily="18" charset="0"/>
              </a:rPr>
              <a:t>სააგენტომ</a:t>
            </a:r>
            <a:r>
              <a:rPr lang="ka-GE" sz="2400" dirty="0">
                <a:effectLst/>
                <a:latin typeface="Sylfaen" panose="010A0502050306030303" pitchFamily="18" charset="0"/>
                <a:ea typeface="Times New Roman" panose="02020603050405020304" pitchFamily="18" charset="0"/>
                <a:cs typeface="Times New Roman" panose="02020603050405020304" pitchFamily="18" charset="0"/>
              </a:rPr>
              <a:t> </a:t>
            </a:r>
            <a:r>
              <a:rPr lang="ka-GE" sz="2400" dirty="0">
                <a:effectLst/>
                <a:latin typeface="Sylfaen" panose="010A0502050306030303" pitchFamily="18" charset="0"/>
                <a:ea typeface="Calibri" panose="020F0502020204030204" pitchFamily="34" charset="0"/>
                <a:cs typeface="Times New Roman" panose="02020603050405020304" pitchFamily="18" charset="0"/>
              </a:rPr>
              <a:t>2014 წლიდან დღემდე რამდენიმე მნიშვნელოვანი პროექტი განახორციელა, რომელთა შორის მნიშვნელოვანია:</a:t>
            </a:r>
          </a:p>
          <a:p>
            <a:pPr marL="342900" indent="-342900" algn="just">
              <a:lnSpc>
                <a:spcPct val="107000"/>
              </a:lnSpc>
              <a:spcAft>
                <a:spcPts val="800"/>
              </a:spcAft>
              <a:buFont typeface="Wingdings" panose="05000000000000000000" pitchFamily="2" charset="2"/>
              <a:buChar char="q"/>
            </a:pPr>
            <a:r>
              <a:rPr lang="ka-GE" sz="2400" dirty="0">
                <a:solidFill>
                  <a:schemeClr val="accent1"/>
                </a:solidFill>
                <a:effectLst/>
                <a:latin typeface="Sylfaen" panose="010A0502050306030303" pitchFamily="18" charset="0"/>
                <a:ea typeface="Calibri" panose="020F0502020204030204" pitchFamily="34" charset="0"/>
                <a:cs typeface="Times New Roman" panose="02020603050405020304" pitchFamily="18" charset="0"/>
              </a:rPr>
              <a:t> </a:t>
            </a:r>
            <a:r>
              <a:rPr lang="ka-GE" sz="24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ბიზნეს</a:t>
            </a:r>
            <a:r>
              <a:rPr lang="ka-GE" sz="24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ka-GE" sz="24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ინკუბატორი,</a:t>
            </a:r>
          </a:p>
          <a:p>
            <a:pPr marL="342900" indent="-342900" algn="just">
              <a:lnSpc>
                <a:spcPct val="107000"/>
              </a:lnSpc>
              <a:spcAft>
                <a:spcPts val="800"/>
              </a:spcAft>
              <a:buFont typeface="Wingdings" panose="05000000000000000000" pitchFamily="2" charset="2"/>
              <a:buChar char="q"/>
            </a:pPr>
            <a:r>
              <a:rPr lang="ka-GE" sz="24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სტარტაპ</a:t>
            </a:r>
            <a:r>
              <a:rPr lang="ka-GE" sz="24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ka-GE" sz="24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მეგობრული, </a:t>
            </a:r>
          </a:p>
          <a:p>
            <a:pPr marL="342900" indent="-342900" algn="just">
              <a:lnSpc>
                <a:spcPct val="107000"/>
              </a:lnSpc>
              <a:spcAft>
                <a:spcPts val="800"/>
              </a:spcAft>
              <a:buFont typeface="Wingdings" panose="05000000000000000000" pitchFamily="2" charset="2"/>
              <a:buChar char="q"/>
            </a:pPr>
            <a:r>
              <a:rPr lang="ka-GE" sz="24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სტარტაპ</a:t>
            </a:r>
            <a:r>
              <a:rPr lang="ka-GE" sz="24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ka-GE" sz="24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ბითსი</a:t>
            </a:r>
            <a:r>
              <a:rPr lang="ka-GE" sz="24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a:t>
            </a:r>
          </a:p>
          <a:p>
            <a:pPr marL="342900" indent="-342900" algn="just">
              <a:lnSpc>
                <a:spcPct val="107000"/>
              </a:lnSpc>
              <a:spcAft>
                <a:spcPts val="800"/>
              </a:spcAft>
              <a:buFont typeface="Wingdings" panose="05000000000000000000" pitchFamily="2" charset="2"/>
              <a:buChar char="q"/>
            </a:pPr>
            <a:r>
              <a:rPr lang="ka-GE" sz="24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IT </a:t>
            </a:r>
            <a:r>
              <a:rPr lang="ka-GE" sz="24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ტრენინგები, </a:t>
            </a:r>
          </a:p>
          <a:p>
            <a:pPr marL="342900" indent="-342900" algn="just">
              <a:lnSpc>
                <a:spcPct val="107000"/>
              </a:lnSpc>
              <a:spcAft>
                <a:spcPts val="800"/>
              </a:spcAft>
              <a:buFont typeface="Wingdings" panose="05000000000000000000" pitchFamily="2" charset="2"/>
              <a:buChar char="q"/>
            </a:pPr>
            <a:r>
              <a:rPr lang="ka-GE" sz="24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ინოვაციური</a:t>
            </a:r>
            <a:r>
              <a:rPr lang="ka-GE" sz="24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ka-GE" sz="24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ბანაკი და </a:t>
            </a:r>
          </a:p>
          <a:p>
            <a:pPr marL="342900" indent="-342900" algn="just">
              <a:lnSpc>
                <a:spcPct val="107000"/>
              </a:lnSpc>
              <a:spcAft>
                <a:spcPts val="800"/>
              </a:spcAft>
              <a:buFont typeface="Wingdings" panose="05000000000000000000" pitchFamily="2" charset="2"/>
              <a:buChar char="q"/>
            </a:pPr>
            <a:r>
              <a:rPr lang="ka-GE" sz="24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სტარტაპ</a:t>
            </a:r>
            <a:r>
              <a:rPr lang="ka-GE" sz="24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ka-GE" sz="24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საქართველო.</a:t>
            </a:r>
            <a:endParaRPr lang="ru-RU" sz="2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C:\Users\user\Downloads\mark1.jpg">
            <a:extLst>
              <a:ext uri="{FF2B5EF4-FFF2-40B4-BE49-F238E27FC236}">
                <a16:creationId xmlns:a16="http://schemas.microsoft.com/office/drawing/2014/main" xmlns="" id="{B3B69235-882C-4497-B6F0-537DFB5CC0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24644" y="5377261"/>
            <a:ext cx="2719355" cy="12521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31715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900CE9CD-6A6E-44FD-914C-72F466787F64}"/>
              </a:ext>
            </a:extLst>
          </p:cNvPr>
          <p:cNvSpPr txBox="1"/>
          <p:nvPr/>
        </p:nvSpPr>
        <p:spPr>
          <a:xfrm>
            <a:off x="647700" y="982176"/>
            <a:ext cx="7848600" cy="4524315"/>
          </a:xfrm>
          <a:prstGeom prst="rect">
            <a:avLst/>
          </a:prstGeom>
          <a:noFill/>
        </p:spPr>
        <p:txBody>
          <a:bodyPr wrap="square">
            <a:spAutoFit/>
          </a:bodyPr>
          <a:lstStyle/>
          <a:p>
            <a:r>
              <a:rPr lang="ka-GE" sz="2400" dirty="0">
                <a:latin typeface="Sylfaen" panose="010A0502050306030303" pitchFamily="18" charset="0"/>
              </a:rPr>
              <a:t>სააგენტოს </a:t>
            </a:r>
            <a:r>
              <a:rPr lang="ka-GE" sz="2400" b="1" dirty="0">
                <a:solidFill>
                  <a:schemeClr val="accent1"/>
                </a:solidFill>
                <a:latin typeface="Sylfaen" panose="010A0502050306030303" pitchFamily="18" charset="0"/>
              </a:rPr>
              <a:t>5 000 ლარამდე </a:t>
            </a:r>
            <a:r>
              <a:rPr lang="ka-GE" sz="2400" dirty="0">
                <a:latin typeface="Sylfaen" panose="010A0502050306030303" pitchFamily="18" charset="0"/>
              </a:rPr>
              <a:t>მცირე გრანტების პროგრამის დაფინანსების მიზანია სტარტაპების შექმნისა და განვითარების ხელშეწყობა, რომელიც სამი მიმართულებით ხორციელდება: </a:t>
            </a:r>
            <a:r>
              <a:rPr lang="ka-GE" sz="2400" b="1" dirty="0">
                <a:solidFill>
                  <a:schemeClr val="accent1"/>
                </a:solidFill>
                <a:effectLst>
                  <a:outerShdw blurRad="38100" dist="38100" dir="2700000" algn="tl">
                    <a:srgbClr val="000000">
                      <a:alpha val="43137"/>
                    </a:srgbClr>
                  </a:outerShdw>
                </a:effectLst>
                <a:latin typeface="Sylfaen" panose="010A0502050306030303" pitchFamily="18" charset="0"/>
              </a:rPr>
              <a:t>პროტოტიპის გრანტი, ღონისძიების  და სამგზავრო გრანტი</a:t>
            </a:r>
            <a:r>
              <a:rPr lang="ka-GE" sz="2400" dirty="0">
                <a:latin typeface="Sylfaen" panose="010A0502050306030303" pitchFamily="18" charset="0"/>
              </a:rPr>
              <a:t>.</a:t>
            </a:r>
          </a:p>
          <a:p>
            <a:r>
              <a:rPr lang="ka-GE" sz="2400" dirty="0">
                <a:latin typeface="Sylfaen" panose="010A0502050306030303" pitchFamily="18" charset="0"/>
              </a:rPr>
              <a:t>აღნიშნული მიმართულებით მცირე გრანტები გაიცემა პროტოტიპების შექმნის, დახვეწისა და გაუმჯობესების ან ჰაკათონების, მეიქათონების, კრეათონიებს კრეატიული იდეის ბიზნეს–მოდელის შექმნის მიზნით, ასევე საქართველოს ფარგლებს გარეთ საერთაშორისო ღონისძიებებში მონაწილეობას ინოვაციებისა და ტექნოლოგიების მიმართულებით.</a:t>
            </a:r>
          </a:p>
        </p:txBody>
      </p:sp>
    </p:spTree>
    <p:extLst>
      <p:ext uri="{BB962C8B-B14F-4D97-AF65-F5344CB8AC3E}">
        <p14:creationId xmlns:p14="http://schemas.microsoft.com/office/powerpoint/2010/main" val="2601279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F472CB3F-76F9-4C23-B3FB-0D0C1D1A4C24}"/>
              </a:ext>
            </a:extLst>
          </p:cNvPr>
          <p:cNvSpPr txBox="1"/>
          <p:nvPr/>
        </p:nvSpPr>
        <p:spPr>
          <a:xfrm>
            <a:off x="609600" y="609601"/>
            <a:ext cx="8001000" cy="4154984"/>
          </a:xfrm>
          <a:prstGeom prst="rect">
            <a:avLst/>
          </a:prstGeom>
          <a:noFill/>
        </p:spPr>
        <p:txBody>
          <a:bodyPr wrap="square">
            <a:spAutoFit/>
          </a:bodyPr>
          <a:lstStyle/>
          <a:p>
            <a:r>
              <a:rPr lang="ka-GE" sz="2400" dirty="0">
                <a:latin typeface="Sylfaen" panose="010A0502050306030303" pitchFamily="18" charset="0"/>
              </a:rPr>
              <a:t>ინოვაციების და ტექნოლოგიების სააგენტომ თანადაფინანსების გრანტების პროგრამა </a:t>
            </a:r>
            <a:r>
              <a:rPr lang="ka-GE" sz="2400" b="1" dirty="0">
                <a:solidFill>
                  <a:schemeClr val="accent5">
                    <a:lumMod val="75000"/>
                  </a:schemeClr>
                </a:solidFill>
                <a:latin typeface="Sylfaen" panose="010A0502050306030303" pitchFamily="18" charset="0"/>
              </a:rPr>
              <a:t>100 ათას ლარამდე პროექტი</a:t>
            </a:r>
            <a:r>
              <a:rPr lang="ka-GE" sz="2400" dirty="0">
                <a:latin typeface="Sylfaen" panose="010A0502050306030303" pitchFamily="18" charset="0"/>
              </a:rPr>
              <a:t> მეექვსედ გამოაცხადა (2020წ.), რომელიც მსოფლიო ბანკის პროექტის „ეროვნული ინოვაციების ეკოსისტემის“ ფარგლებში ხორციელდება. პროექტის წინა ხუთი რაუნდის შემდეგ სულ დაფინანსდა </a:t>
            </a:r>
            <a:r>
              <a:rPr lang="ka-GE" sz="2400" b="1" dirty="0">
                <a:solidFill>
                  <a:schemeClr val="accent5">
                    <a:lumMod val="75000"/>
                  </a:schemeClr>
                </a:solidFill>
                <a:effectLst>
                  <a:outerShdw blurRad="38100" dist="38100" dir="2700000" algn="tl">
                    <a:srgbClr val="000000">
                      <a:alpha val="43137"/>
                    </a:srgbClr>
                  </a:outerShdw>
                </a:effectLst>
                <a:latin typeface="Sylfaen" panose="010A0502050306030303" pitchFamily="18" charset="0"/>
              </a:rPr>
              <a:t>95 სტარტაპი</a:t>
            </a:r>
            <a:r>
              <a:rPr lang="ka-GE" sz="2400" dirty="0">
                <a:latin typeface="Sylfaen" panose="010A0502050306030303" pitchFamily="18" charset="0"/>
              </a:rPr>
              <a:t>, რომელთა ძირითადი მიზანი საქართველოში საერთაშორისო პოტენციალის მქონე ინოვაციური პროდუქტებისა და მომსახურების შექმნა, კომერციალიზაცია და სტიმულირებაა. საგრანტო კონკურსისთვის განკუთვნილია ორი მილიონი ლარი</a:t>
            </a:r>
            <a:endParaRPr lang="ru-RU" sz="2400" dirty="0">
              <a:latin typeface="Sylfaen" panose="010A0502050306030303" pitchFamily="18" charset="0"/>
            </a:endParaRPr>
          </a:p>
        </p:txBody>
      </p:sp>
      <p:pic>
        <p:nvPicPr>
          <p:cNvPr id="4" name="Picture 2" descr="C:\Users\user\Downloads\mark1.jpg">
            <a:extLst>
              <a:ext uri="{FF2B5EF4-FFF2-40B4-BE49-F238E27FC236}">
                <a16:creationId xmlns:a16="http://schemas.microsoft.com/office/drawing/2014/main" xmlns="" id="{E577005C-E4BE-4F78-B192-DFAAED6C19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86599" y="5715000"/>
            <a:ext cx="1985865"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73889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2C82C29D-231C-4D9F-9F0B-AFC40885269B}"/>
              </a:ext>
            </a:extLst>
          </p:cNvPr>
          <p:cNvSpPr txBox="1"/>
          <p:nvPr/>
        </p:nvSpPr>
        <p:spPr>
          <a:xfrm>
            <a:off x="914400" y="872259"/>
            <a:ext cx="7391400" cy="5632311"/>
          </a:xfrm>
          <a:prstGeom prst="rect">
            <a:avLst/>
          </a:prstGeom>
          <a:noFill/>
        </p:spPr>
        <p:txBody>
          <a:bodyPr wrap="square">
            <a:spAutoFit/>
          </a:bodyPr>
          <a:lstStyle/>
          <a:p>
            <a:r>
              <a:rPr lang="ka-GE" sz="2400" b="1" dirty="0">
                <a:solidFill>
                  <a:srgbClr val="C00000"/>
                </a:solidFill>
                <a:effectLst>
                  <a:outerShdw blurRad="38100" dist="38100" dir="2700000" algn="tl">
                    <a:srgbClr val="000000">
                      <a:alpha val="43137"/>
                    </a:srgbClr>
                  </a:outerShdw>
                </a:effectLst>
                <a:latin typeface="Sylfaen" panose="010A0502050306030303" pitchFamily="18" charset="0"/>
              </a:rPr>
              <a:t>650 000-ლარიანი გრანტების </a:t>
            </a:r>
            <a:r>
              <a:rPr lang="ka-GE" sz="2400" dirty="0">
                <a:latin typeface="Sylfaen" panose="010A0502050306030303" pitchFamily="18" charset="0"/>
              </a:rPr>
              <a:t>ორწლიან პროგრამას 2019 წლიდან ახორციელებს საქართველოს ეკონომიკისა და მდგრადი განვითარების სამინისტროს ინოვაციების და ტექნოლოგიების სააგენტო მსოფლიო ბანკის მხარდაჭრით. სტარტაპერების თანადაფინანსების გრანტების პროგრამის მიზანია, მოახდინოს ინოვაციების, ინოვაციური საწარმოების შექმნის სტიმულირება და ჩართვა ქვეყნის ეკონომიკაში. პროგრამის მეშვეობით, </a:t>
            </a:r>
            <a:r>
              <a:rPr lang="ka-GE" sz="2400" b="1" dirty="0">
                <a:solidFill>
                  <a:srgbClr val="C00000"/>
                </a:solidFill>
                <a:latin typeface="Sylfaen" panose="010A0502050306030303" pitchFamily="18" charset="0"/>
              </a:rPr>
              <a:t>ქართული მიკრო, მცირე და საშუალო საწარმოები,</a:t>
            </a:r>
            <a:r>
              <a:rPr lang="ka-GE" sz="2400" dirty="0">
                <a:latin typeface="Sylfaen" panose="010A0502050306030303" pitchFamily="18" charset="0"/>
              </a:rPr>
              <a:t> რომელთაც გააჩნიათ პოტენციალი საკუთარი ინოვაცია განავითარონ და წარადგინონ მსოფლიოს დონეზე, მოახდენენ ინოვაციური პროდუქტის პოზიციონირებას გლობალურ ბაზარზე. </a:t>
            </a:r>
            <a:endParaRPr lang="ru-RU" sz="2400" dirty="0">
              <a:latin typeface="Sylfaen" panose="010A0502050306030303" pitchFamily="18" charset="0"/>
            </a:endParaRPr>
          </a:p>
        </p:txBody>
      </p:sp>
    </p:spTree>
    <p:extLst>
      <p:ext uri="{BB962C8B-B14F-4D97-AF65-F5344CB8AC3E}">
        <p14:creationId xmlns:p14="http://schemas.microsoft.com/office/powerpoint/2010/main" val="348818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Объект 5">
            <a:extLst>
              <a:ext uri="{FF2B5EF4-FFF2-40B4-BE49-F238E27FC236}">
                <a16:creationId xmlns:a16="http://schemas.microsoft.com/office/drawing/2014/main" xmlns="" id="{575E682D-7F5E-4941-8AD5-5A03BD3160D4}"/>
              </a:ext>
            </a:extLst>
          </p:cNvPr>
          <p:cNvGraphicFramePr>
            <a:graphicFrameLocks noGrp="1"/>
          </p:cNvGraphicFramePr>
          <p:nvPr>
            <p:ph idx="1"/>
            <p:extLst>
              <p:ext uri="{D42A27DB-BD31-4B8C-83A1-F6EECF244321}">
                <p14:modId xmlns:p14="http://schemas.microsoft.com/office/powerpoint/2010/main" val="3276872659"/>
              </p:ext>
            </p:extLst>
          </p:nvPr>
        </p:nvGraphicFramePr>
        <p:xfrm>
          <a:off x="457200" y="990600"/>
          <a:ext cx="8534400" cy="4419418"/>
        </p:xfrm>
        <a:graphic>
          <a:graphicData uri="http://schemas.openxmlformats.org/drawingml/2006/table">
            <a:tbl>
              <a:tblPr firstRow="1" firstCol="1" bandRow="1">
                <a:tableStyleId>{5C22544A-7EE6-4342-B048-85BDC9FD1C3A}</a:tableStyleId>
              </a:tblPr>
              <a:tblGrid>
                <a:gridCol w="1055792">
                  <a:extLst>
                    <a:ext uri="{9D8B030D-6E8A-4147-A177-3AD203B41FA5}">
                      <a16:colId xmlns:a16="http://schemas.microsoft.com/office/drawing/2014/main" xmlns="" val="228345094"/>
                    </a:ext>
                  </a:extLst>
                </a:gridCol>
                <a:gridCol w="1611095">
                  <a:extLst>
                    <a:ext uri="{9D8B030D-6E8A-4147-A177-3AD203B41FA5}">
                      <a16:colId xmlns:a16="http://schemas.microsoft.com/office/drawing/2014/main" xmlns="" val="2350064782"/>
                    </a:ext>
                  </a:extLst>
                </a:gridCol>
                <a:gridCol w="1066913">
                  <a:extLst>
                    <a:ext uri="{9D8B030D-6E8A-4147-A177-3AD203B41FA5}">
                      <a16:colId xmlns:a16="http://schemas.microsoft.com/office/drawing/2014/main" xmlns="" val="837524437"/>
                    </a:ext>
                  </a:extLst>
                </a:gridCol>
                <a:gridCol w="1828206">
                  <a:extLst>
                    <a:ext uri="{9D8B030D-6E8A-4147-A177-3AD203B41FA5}">
                      <a16:colId xmlns:a16="http://schemas.microsoft.com/office/drawing/2014/main" xmlns="" val="409425270"/>
                    </a:ext>
                  </a:extLst>
                </a:gridCol>
                <a:gridCol w="1473617">
                  <a:extLst>
                    <a:ext uri="{9D8B030D-6E8A-4147-A177-3AD203B41FA5}">
                      <a16:colId xmlns:a16="http://schemas.microsoft.com/office/drawing/2014/main" xmlns="" val="41641095"/>
                    </a:ext>
                  </a:extLst>
                </a:gridCol>
                <a:gridCol w="1498777">
                  <a:extLst>
                    <a:ext uri="{9D8B030D-6E8A-4147-A177-3AD203B41FA5}">
                      <a16:colId xmlns:a16="http://schemas.microsoft.com/office/drawing/2014/main" xmlns="" val="621238102"/>
                    </a:ext>
                  </a:extLst>
                </a:gridCol>
              </a:tblGrid>
              <a:tr h="1668931">
                <a:tc>
                  <a:txBody>
                    <a:bodyPr/>
                    <a:lstStyle/>
                    <a:p>
                      <a:pPr algn="ctr" fontAlgn="base">
                        <a:lnSpc>
                          <a:spcPct val="107000"/>
                        </a:lnSpc>
                        <a:spcAft>
                          <a:spcPts val="800"/>
                        </a:spcAft>
                      </a:pPr>
                      <a:r>
                        <a:rPr lang="ka-GE" sz="1600" dirty="0">
                          <a:effectLst/>
                          <a:latin typeface="Sylfaen" panose="010A0502050306030303" pitchFamily="18" charset="0"/>
                        </a:rPr>
                        <a:t>გრანტის ოდონება</a:t>
                      </a:r>
                      <a:endParaRPr lang="ru-RU" sz="1600" dirty="0">
                        <a:effectLst/>
                        <a:latin typeface="Sylfaen" panose="010A0502050306030303" pitchFamily="18" charset="0"/>
                      </a:endParaRPr>
                    </a:p>
                    <a:p>
                      <a:pPr algn="ctr" fontAlgn="base">
                        <a:lnSpc>
                          <a:spcPct val="107000"/>
                        </a:lnSpc>
                        <a:spcAft>
                          <a:spcPts val="800"/>
                        </a:spcAft>
                      </a:pPr>
                      <a:r>
                        <a:rPr lang="ka-GE" sz="1600" dirty="0">
                          <a:effectLst/>
                          <a:latin typeface="Sylfaen" panose="010A0502050306030303" pitchFamily="18" charset="0"/>
                        </a:rPr>
                        <a:t>(ლარი)</a:t>
                      </a:r>
                      <a:endParaRPr lang="ru-RU" sz="1600" dirty="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u-RU" sz="1600" dirty="0" err="1">
                          <a:effectLst/>
                          <a:latin typeface="Sylfaen" panose="010A0502050306030303" pitchFamily="18" charset="0"/>
                        </a:rPr>
                        <a:t>გრანტების</a:t>
                      </a:r>
                      <a:r>
                        <a:rPr lang="ru-RU" sz="1600" dirty="0">
                          <a:effectLst/>
                          <a:latin typeface="Sylfaen" panose="010A0502050306030303" pitchFamily="18" charset="0"/>
                        </a:rPr>
                        <a:t> </a:t>
                      </a:r>
                      <a:r>
                        <a:rPr lang="ru-RU" sz="1600" dirty="0" err="1">
                          <a:effectLst/>
                          <a:latin typeface="Sylfaen" panose="010A0502050306030303" pitchFamily="18" charset="0"/>
                        </a:rPr>
                        <a:t>მიმღები</a:t>
                      </a:r>
                      <a:endParaRPr lang="ru-RU" sz="1600" dirty="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fontAlgn="base">
                        <a:lnSpc>
                          <a:spcPct val="107000"/>
                        </a:lnSpc>
                        <a:spcAft>
                          <a:spcPts val="800"/>
                        </a:spcAft>
                      </a:pPr>
                      <a:r>
                        <a:rPr lang="ka-GE" sz="1600" dirty="0">
                          <a:effectLst/>
                          <a:latin typeface="Sylfaen" panose="010A0502050306030303" pitchFamily="18" charset="0"/>
                        </a:rPr>
                        <a:t>წლიური ბრუნვა</a:t>
                      </a:r>
                      <a:endParaRPr lang="ru-RU" sz="1600" dirty="0">
                        <a:effectLst/>
                        <a:latin typeface="Sylfaen" panose="010A0502050306030303" pitchFamily="18" charset="0"/>
                      </a:endParaRPr>
                    </a:p>
                    <a:p>
                      <a:pPr algn="ctr" fontAlgn="base">
                        <a:lnSpc>
                          <a:spcPct val="107000"/>
                        </a:lnSpc>
                        <a:spcAft>
                          <a:spcPts val="800"/>
                        </a:spcAft>
                      </a:pPr>
                      <a:r>
                        <a:rPr lang="ka-GE" sz="1600" dirty="0">
                          <a:effectLst/>
                          <a:latin typeface="Sylfaen" panose="010A0502050306030303" pitchFamily="18" charset="0"/>
                        </a:rPr>
                        <a:t>მლნ ლარი</a:t>
                      </a:r>
                      <a:endParaRPr lang="ru-RU" sz="1600" dirty="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fontAlgn="base">
                        <a:lnSpc>
                          <a:spcPct val="107000"/>
                        </a:lnSpc>
                        <a:spcAft>
                          <a:spcPts val="800"/>
                        </a:spcAft>
                      </a:pPr>
                      <a:r>
                        <a:rPr lang="ka-GE" sz="1600" dirty="0">
                          <a:effectLst/>
                          <a:latin typeface="Sylfaen" panose="010A0502050306030303" pitchFamily="18" charset="0"/>
                        </a:rPr>
                        <a:t>თანადაფინანსება</a:t>
                      </a:r>
                      <a:endParaRPr lang="ru-RU" sz="1600" dirty="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fontAlgn="base">
                        <a:lnSpc>
                          <a:spcPct val="107000"/>
                        </a:lnSpc>
                        <a:spcAft>
                          <a:spcPts val="800"/>
                        </a:spcAft>
                      </a:pPr>
                      <a:r>
                        <a:rPr lang="ru-RU" sz="1600">
                          <a:effectLst/>
                          <a:latin typeface="Sylfaen" panose="010A0502050306030303" pitchFamily="18" charset="0"/>
                        </a:rPr>
                        <a:t>დაფინანსება</a:t>
                      </a:r>
                    </a:p>
                    <a:p>
                      <a:pPr algn="ctr" fontAlgn="base">
                        <a:lnSpc>
                          <a:spcPct val="107000"/>
                        </a:lnSpc>
                        <a:spcAft>
                          <a:spcPts val="800"/>
                        </a:spcAft>
                      </a:pPr>
                      <a:r>
                        <a:rPr lang="ka-GE" sz="1600">
                          <a:effectLst/>
                          <a:latin typeface="Sylfaen" panose="010A0502050306030303" pitchFamily="18" charset="0"/>
                        </a:rPr>
                        <a:t>(ლარი)</a:t>
                      </a:r>
                      <a:endParaRPr lang="ru-RU" sz="160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fontAlgn="base">
                        <a:lnSpc>
                          <a:spcPct val="107000"/>
                        </a:lnSpc>
                        <a:spcAft>
                          <a:spcPts val="800"/>
                        </a:spcAft>
                      </a:pPr>
                      <a:r>
                        <a:rPr lang="ka-GE" sz="1600">
                          <a:effectLst/>
                          <a:latin typeface="Sylfaen" panose="010A0502050306030303" pitchFamily="18" charset="0"/>
                        </a:rPr>
                        <a:t>პროექტის ხანგრძლივობა</a:t>
                      </a:r>
                      <a:endParaRPr lang="ru-RU" sz="160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555130048"/>
                  </a:ext>
                </a:extLst>
              </a:tr>
              <a:tr h="921869">
                <a:tc>
                  <a:txBody>
                    <a:bodyPr/>
                    <a:lstStyle/>
                    <a:p>
                      <a:pPr fontAlgn="base">
                        <a:lnSpc>
                          <a:spcPct val="107000"/>
                        </a:lnSpc>
                        <a:spcAft>
                          <a:spcPts val="800"/>
                        </a:spcAft>
                      </a:pPr>
                      <a:r>
                        <a:rPr lang="ka-GE" sz="1600">
                          <a:effectLst/>
                          <a:latin typeface="Sylfaen" panose="010A0502050306030303" pitchFamily="18" charset="0"/>
                        </a:rPr>
                        <a:t>650 000</a:t>
                      </a:r>
                      <a:endParaRPr lang="ru-RU" sz="160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fontAlgn="base">
                        <a:lnSpc>
                          <a:spcPct val="107000"/>
                        </a:lnSpc>
                        <a:spcAft>
                          <a:spcPts val="800"/>
                        </a:spcAft>
                      </a:pPr>
                      <a:r>
                        <a:rPr lang="ka-GE" sz="1600">
                          <a:effectLst/>
                          <a:latin typeface="Sylfaen" panose="010A0502050306030303" pitchFamily="18" charset="0"/>
                        </a:rPr>
                        <a:t>ერთწლიანი რეგისტრაციის მქონე მეწარმე</a:t>
                      </a:r>
                      <a:endParaRPr lang="ru-RU" sz="160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fontAlgn="base">
                        <a:lnSpc>
                          <a:spcPct val="107000"/>
                        </a:lnSpc>
                        <a:spcAft>
                          <a:spcPts val="800"/>
                        </a:spcAft>
                      </a:pPr>
                      <a:r>
                        <a:rPr lang="ka-GE" sz="1600" dirty="0">
                          <a:effectLst/>
                          <a:latin typeface="Sylfaen" panose="010A0502050306030303" pitchFamily="18" charset="0"/>
                        </a:rPr>
                        <a:t>30</a:t>
                      </a:r>
                      <a:endParaRPr lang="ru-RU" sz="1600" dirty="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fontAlgn="base">
                        <a:lnSpc>
                          <a:spcPct val="107000"/>
                        </a:lnSpc>
                        <a:spcAft>
                          <a:spcPts val="800"/>
                        </a:spcAft>
                      </a:pPr>
                      <a:r>
                        <a:rPr lang="ka-GE" sz="1600" dirty="0">
                          <a:effectLst/>
                          <a:latin typeface="Sylfaen" panose="010A0502050306030303" pitchFamily="18" charset="0"/>
                        </a:rPr>
                        <a:t>ბიუჯეტის 50%</a:t>
                      </a:r>
                      <a:endParaRPr lang="ru-RU" sz="1600" dirty="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fontAlgn="base">
                        <a:lnSpc>
                          <a:spcPct val="107000"/>
                        </a:lnSpc>
                        <a:spcAft>
                          <a:spcPts val="800"/>
                        </a:spcAft>
                      </a:pPr>
                      <a:r>
                        <a:rPr lang="ka-GE" sz="1600" dirty="0">
                          <a:effectLst/>
                          <a:latin typeface="Sylfaen" panose="010A0502050306030303" pitchFamily="18" charset="0"/>
                        </a:rPr>
                        <a:t>150 000–</a:t>
                      </a:r>
                      <a:endParaRPr lang="ru-RU" sz="1600" dirty="0">
                        <a:effectLst/>
                        <a:latin typeface="Sylfaen" panose="010A0502050306030303" pitchFamily="18" charset="0"/>
                      </a:endParaRPr>
                    </a:p>
                    <a:p>
                      <a:pPr algn="ctr" fontAlgn="base">
                        <a:lnSpc>
                          <a:spcPct val="107000"/>
                        </a:lnSpc>
                        <a:spcAft>
                          <a:spcPts val="800"/>
                        </a:spcAft>
                      </a:pPr>
                      <a:r>
                        <a:rPr lang="ka-GE" sz="1600" dirty="0">
                          <a:effectLst/>
                          <a:latin typeface="Sylfaen" panose="010A0502050306030303" pitchFamily="18" charset="0"/>
                        </a:rPr>
                        <a:t>650 000–მდე</a:t>
                      </a:r>
                      <a:endParaRPr lang="ru-RU" sz="1600" dirty="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fontAlgn="base">
                        <a:lnSpc>
                          <a:spcPct val="107000"/>
                        </a:lnSpc>
                        <a:spcAft>
                          <a:spcPts val="800"/>
                        </a:spcAft>
                      </a:pPr>
                      <a:r>
                        <a:rPr lang="ka-GE" sz="1600" dirty="0">
                          <a:effectLst/>
                          <a:latin typeface="Sylfaen" panose="010A0502050306030303" pitchFamily="18" charset="0"/>
                        </a:rPr>
                        <a:t>24 თვე</a:t>
                      </a:r>
                      <a:endParaRPr lang="ru-RU" sz="1600" dirty="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320123998"/>
                  </a:ext>
                </a:extLst>
              </a:tr>
              <a:tr h="914309">
                <a:tc>
                  <a:txBody>
                    <a:bodyPr/>
                    <a:lstStyle/>
                    <a:p>
                      <a:pPr fontAlgn="base">
                        <a:lnSpc>
                          <a:spcPct val="107000"/>
                        </a:lnSpc>
                        <a:spcAft>
                          <a:spcPts val="800"/>
                        </a:spcAft>
                      </a:pPr>
                      <a:r>
                        <a:rPr lang="ka-GE" sz="1600">
                          <a:effectLst/>
                          <a:latin typeface="Sylfaen" panose="010A0502050306030303" pitchFamily="18" charset="0"/>
                        </a:rPr>
                        <a:t>100 000</a:t>
                      </a:r>
                      <a:endParaRPr lang="ru-RU" sz="160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fontAlgn="base">
                        <a:lnSpc>
                          <a:spcPct val="107000"/>
                        </a:lnSpc>
                        <a:spcAft>
                          <a:spcPts val="800"/>
                        </a:spcAft>
                      </a:pPr>
                      <a:r>
                        <a:rPr lang="ka-GE" sz="1600">
                          <a:effectLst/>
                          <a:latin typeface="Sylfaen" panose="010A0502050306030303" pitchFamily="18" charset="0"/>
                        </a:rPr>
                        <a:t>საქართველოს მოქალაქე</a:t>
                      </a:r>
                      <a:endParaRPr lang="ru-RU" sz="160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fontAlgn="base">
                        <a:lnSpc>
                          <a:spcPct val="107000"/>
                        </a:lnSpc>
                        <a:spcAft>
                          <a:spcPts val="800"/>
                        </a:spcAft>
                      </a:pPr>
                      <a:r>
                        <a:rPr lang="ka-GE" sz="1600">
                          <a:effectLst/>
                          <a:latin typeface="Sylfaen" panose="010A0502050306030303" pitchFamily="18" charset="0"/>
                        </a:rPr>
                        <a:t>არ მოეთხოვება</a:t>
                      </a:r>
                      <a:endParaRPr lang="ru-RU" sz="160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fontAlgn="base">
                        <a:lnSpc>
                          <a:spcPct val="107000"/>
                        </a:lnSpc>
                        <a:spcAft>
                          <a:spcPts val="800"/>
                        </a:spcAft>
                      </a:pPr>
                      <a:r>
                        <a:rPr lang="ka-GE" sz="1600">
                          <a:effectLst/>
                          <a:latin typeface="Sylfaen" panose="010A0502050306030303" pitchFamily="18" charset="0"/>
                        </a:rPr>
                        <a:t>არა</a:t>
                      </a:r>
                      <a:endParaRPr lang="ru-RU" sz="160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fontAlgn="base">
                        <a:lnSpc>
                          <a:spcPct val="107000"/>
                        </a:lnSpc>
                        <a:spcAft>
                          <a:spcPts val="800"/>
                        </a:spcAft>
                      </a:pPr>
                      <a:r>
                        <a:rPr lang="ka-GE" sz="1600" dirty="0">
                          <a:effectLst/>
                          <a:latin typeface="Sylfaen" panose="010A0502050306030303" pitchFamily="18" charset="0"/>
                        </a:rPr>
                        <a:t>100 000-მდე</a:t>
                      </a:r>
                      <a:endParaRPr lang="ru-RU" sz="1600" dirty="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tc>
                <a:tc>
                  <a:txBody>
                    <a:bodyPr/>
                    <a:lstStyle/>
                    <a:p>
                      <a:pPr fontAlgn="base">
                        <a:lnSpc>
                          <a:spcPct val="107000"/>
                        </a:lnSpc>
                        <a:spcAft>
                          <a:spcPts val="800"/>
                        </a:spcAft>
                      </a:pPr>
                      <a:r>
                        <a:rPr lang="ka-GE" sz="1600" dirty="0">
                          <a:effectLst/>
                          <a:latin typeface="Sylfaen" panose="010A0502050306030303" pitchFamily="18" charset="0"/>
                        </a:rPr>
                        <a:t> </a:t>
                      </a:r>
                      <a:endParaRPr lang="ru-RU" sz="1600" dirty="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725202219"/>
                  </a:ext>
                </a:extLst>
              </a:tr>
              <a:tr h="914309">
                <a:tc>
                  <a:txBody>
                    <a:bodyPr/>
                    <a:lstStyle/>
                    <a:p>
                      <a:pPr fontAlgn="base">
                        <a:lnSpc>
                          <a:spcPct val="107000"/>
                        </a:lnSpc>
                        <a:spcAft>
                          <a:spcPts val="800"/>
                        </a:spcAft>
                      </a:pPr>
                      <a:r>
                        <a:rPr lang="ka-GE" sz="1600">
                          <a:effectLst/>
                          <a:latin typeface="Sylfaen" panose="010A0502050306030303" pitchFamily="18" charset="0"/>
                        </a:rPr>
                        <a:t>5 000</a:t>
                      </a:r>
                      <a:endParaRPr lang="ru-RU" sz="160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fontAlgn="base">
                        <a:lnSpc>
                          <a:spcPct val="107000"/>
                        </a:lnSpc>
                        <a:spcAft>
                          <a:spcPts val="800"/>
                        </a:spcAft>
                      </a:pPr>
                      <a:r>
                        <a:rPr lang="ka-GE" sz="1600">
                          <a:effectLst/>
                          <a:latin typeface="Sylfaen" panose="010A0502050306030303" pitchFamily="18" charset="0"/>
                        </a:rPr>
                        <a:t>საქართველოს მოქალაქე</a:t>
                      </a:r>
                      <a:endParaRPr lang="ru-RU" sz="160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fontAlgn="base">
                        <a:lnSpc>
                          <a:spcPct val="107000"/>
                        </a:lnSpc>
                        <a:spcAft>
                          <a:spcPts val="800"/>
                        </a:spcAft>
                      </a:pPr>
                      <a:r>
                        <a:rPr lang="ka-GE" sz="1600">
                          <a:effectLst/>
                          <a:latin typeface="Sylfaen" panose="010A0502050306030303" pitchFamily="18" charset="0"/>
                        </a:rPr>
                        <a:t>არ მოეთხოვება</a:t>
                      </a:r>
                      <a:endParaRPr lang="ru-RU" sz="160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fontAlgn="base">
                        <a:lnSpc>
                          <a:spcPct val="107000"/>
                        </a:lnSpc>
                        <a:spcAft>
                          <a:spcPts val="800"/>
                        </a:spcAft>
                      </a:pPr>
                      <a:r>
                        <a:rPr lang="ka-GE" sz="1600">
                          <a:effectLst/>
                          <a:latin typeface="Sylfaen" panose="010A0502050306030303" pitchFamily="18" charset="0"/>
                        </a:rPr>
                        <a:t>არა</a:t>
                      </a:r>
                      <a:endParaRPr lang="ru-RU" sz="160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fontAlgn="base">
                        <a:lnSpc>
                          <a:spcPct val="107000"/>
                        </a:lnSpc>
                        <a:spcAft>
                          <a:spcPts val="800"/>
                        </a:spcAft>
                      </a:pPr>
                      <a:r>
                        <a:rPr lang="ka-GE" sz="1600">
                          <a:effectLst/>
                          <a:latin typeface="Sylfaen" panose="010A0502050306030303" pitchFamily="18" charset="0"/>
                        </a:rPr>
                        <a:t>5 000</a:t>
                      </a:r>
                      <a:endParaRPr lang="ru-RU" sz="160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tc>
                <a:tc>
                  <a:txBody>
                    <a:bodyPr/>
                    <a:lstStyle/>
                    <a:p>
                      <a:pPr fontAlgn="base">
                        <a:lnSpc>
                          <a:spcPct val="107000"/>
                        </a:lnSpc>
                        <a:spcAft>
                          <a:spcPts val="800"/>
                        </a:spcAft>
                      </a:pPr>
                      <a:r>
                        <a:rPr lang="ka-GE" sz="1600" dirty="0">
                          <a:effectLst/>
                          <a:latin typeface="Sylfaen" panose="010A0502050306030303" pitchFamily="18" charset="0"/>
                        </a:rPr>
                        <a:t> </a:t>
                      </a:r>
                      <a:endParaRPr lang="ru-RU" sz="1600" dirty="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606175177"/>
                  </a:ext>
                </a:extLst>
              </a:tr>
            </a:tbl>
          </a:graphicData>
        </a:graphic>
      </p:graphicFrame>
      <p:sp>
        <p:nvSpPr>
          <p:cNvPr id="7" name="Rectangle 1">
            <a:extLst>
              <a:ext uri="{FF2B5EF4-FFF2-40B4-BE49-F238E27FC236}">
                <a16:creationId xmlns:a16="http://schemas.microsoft.com/office/drawing/2014/main" xmlns="" id="{90EF994B-0D25-48B1-89B3-E1C98C79A901}"/>
              </a:ext>
            </a:extLst>
          </p:cNvPr>
          <p:cNvSpPr>
            <a:spLocks noChangeArrowheads="1"/>
          </p:cNvSpPr>
          <p:nvPr/>
        </p:nvSpPr>
        <p:spPr bwMode="auto">
          <a:xfrm rot="10800000" flipV="1">
            <a:off x="381000" y="288667"/>
            <a:ext cx="8153400"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ctr" fontAlgn="base"/>
            <a:r>
              <a:rPr lang="ka-GE" b="1"/>
              <a:t>გრანტების </a:t>
            </a:r>
            <a:r>
              <a:rPr lang="ru-RU" b="1"/>
              <a:t>საკვალიფიკაციო კრიტერიუმები </a:t>
            </a:r>
            <a:endParaRPr lang="ru-RU"/>
          </a:p>
        </p:txBody>
      </p:sp>
    </p:spTree>
    <p:extLst>
      <p:ext uri="{BB962C8B-B14F-4D97-AF65-F5344CB8AC3E}">
        <p14:creationId xmlns:p14="http://schemas.microsoft.com/office/powerpoint/2010/main" val="4188621382"/>
      </p:ext>
    </p:extLst>
  </p:cSld>
  <p:clrMapOvr>
    <a:masterClrMapping/>
  </p:clrMapOvr>
  <p:transition spd="slow">
    <p:randomBar dir="vert"/>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818</TotalTime>
  <Words>628</Words>
  <Application>Microsoft Office PowerPoint</Application>
  <PresentationFormat>Экран (4:3)</PresentationFormat>
  <Paragraphs>87</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Flow</vt:lpstr>
      <vt:lpstr>  ბათუმის შოთა რუსთაველის სახელმწიფო უნივერსიტეტი</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თემა 1. მარკეტინგის არსი და როლი თანამედროვე ბიზნესში</dc:title>
  <dc:creator>user</dc:creator>
  <cp:lastModifiedBy>Acer</cp:lastModifiedBy>
  <cp:revision>52</cp:revision>
  <dcterms:created xsi:type="dcterms:W3CDTF">2006-08-16T00:00:00Z</dcterms:created>
  <dcterms:modified xsi:type="dcterms:W3CDTF">2021-05-13T13:35:57Z</dcterms:modified>
</cp:coreProperties>
</file>