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04" r:id="rId3"/>
    <p:sldId id="305" r:id="rId4"/>
    <p:sldId id="307" r:id="rId5"/>
    <p:sldId id="308" r:id="rId6"/>
    <p:sldId id="306" r:id="rId7"/>
    <p:sldId id="311" r:id="rId8"/>
    <p:sldId id="289" r:id="rId9"/>
    <p:sldId id="290" r:id="rId10"/>
    <p:sldId id="293" r:id="rId11"/>
    <p:sldId id="303" r:id="rId12"/>
    <p:sldId id="314" r:id="rId13"/>
    <p:sldId id="291" r:id="rId14"/>
    <p:sldId id="292" r:id="rId15"/>
    <p:sldId id="301" r:id="rId16"/>
    <p:sldId id="313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98" autoAdjust="0"/>
  </p:normalViewPr>
  <p:slideViewPr>
    <p:cSldViewPr>
      <p:cViewPr varScale="1">
        <p:scale>
          <a:sx n="51" d="100"/>
          <a:sy n="51" d="100"/>
        </p:scale>
        <p:origin x="1243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ზედა კოლონტიტულის ჩანაცვლების ველი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თარიღის ჩანაცვლების ველი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BA5DD-4595-43FF-B7AC-93E2AA7282C1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4" name="სლაიდის გამოსახულების ჩანაცვლების ველი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ჩანაწერების ჩანაცვლების ველი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ru-RU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832E2-C869-46D1-AF59-29C8CDC339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58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ლაიდის გამოსახულების ჩანაცვლების ველი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ჩანაწერების ჩანაცვლების ველი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832E2-C869-46D1-AF59-29C8CDC3391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519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9YgkcnVa0I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qKt_CUWsq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r3YEw2bsB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61z8CK8ht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bqU5b0plA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91450" cy="36576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ka-GE" sz="3200" b="1" dirty="0" smtClean="0"/>
              <a:t>თამილა დავითაძე</a:t>
            </a:r>
            <a:br>
              <a:rPr lang="ka-GE" sz="3200" b="1" dirty="0" smtClean="0"/>
            </a:br>
            <a:r>
              <a:rPr lang="ka-GE" sz="3200" b="1" dirty="0"/>
              <a:t/>
            </a:r>
            <a:br>
              <a:rPr lang="ka-GE" sz="3200" b="1" dirty="0"/>
            </a:br>
            <a:r>
              <a:rPr lang="ka-GE" sz="3200" b="1" dirty="0" smtClean="0"/>
              <a:t/>
            </a:r>
            <a:br>
              <a:rPr lang="ka-GE" sz="3200" b="1" dirty="0" smtClean="0"/>
            </a:br>
            <a:r>
              <a:rPr lang="en-US" sz="3200" b="1" dirty="0" smtClean="0"/>
              <a:t> </a:t>
            </a:r>
            <a:r>
              <a:rPr lang="ka-GE" sz="3200" b="1" dirty="0" smtClean="0">
                <a:latin typeface="Sylfaen" panose="010A0502050306030303" pitchFamily="18" charset="0"/>
              </a:rPr>
              <a:t>“</a:t>
            </a:r>
            <a:r>
              <a:rPr lang="en-US" sz="3200" b="1" dirty="0" err="1" smtClean="0"/>
              <a:t>მელოპოეტიკა</a:t>
            </a:r>
            <a:r>
              <a:rPr lang="en-US" sz="3200" b="1" dirty="0" smtClean="0"/>
              <a:t> </a:t>
            </a:r>
            <a:r>
              <a:rPr lang="en-US" sz="3200" b="1" dirty="0" err="1"/>
              <a:t>ქართულ</a:t>
            </a:r>
            <a:r>
              <a:rPr lang="en-US" sz="3200" b="1" dirty="0"/>
              <a:t> </a:t>
            </a:r>
            <a:r>
              <a:rPr lang="en-US" sz="3200" b="1" dirty="0" err="1"/>
              <a:t>და</a:t>
            </a:r>
            <a:r>
              <a:rPr lang="en-US" sz="3200" b="1" dirty="0"/>
              <a:t> </a:t>
            </a:r>
            <a:r>
              <a:rPr lang="en-US" sz="3200" b="1" dirty="0" err="1"/>
              <a:t>ფრანგულ</a:t>
            </a:r>
            <a:r>
              <a:rPr lang="en-US" sz="3200" b="1" dirty="0"/>
              <a:t> </a:t>
            </a:r>
            <a:r>
              <a:rPr lang="en-US" sz="3200" b="1" dirty="0" err="1" smtClean="0"/>
              <a:t>პოეზიაში</a:t>
            </a:r>
            <a:r>
              <a:rPr lang="ka-GE" sz="3200" b="1" dirty="0" smtClean="0"/>
              <a:t>“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en-US" sz="3200" b="1" dirty="0"/>
              <a:t>(</a:t>
            </a:r>
            <a:r>
              <a:rPr lang="en-US" sz="3200" b="1" dirty="0" err="1"/>
              <a:t>რატი</a:t>
            </a:r>
            <a:r>
              <a:rPr lang="en-US" sz="3200" b="1" dirty="0"/>
              <a:t> </a:t>
            </a:r>
            <a:r>
              <a:rPr lang="en-US" sz="3200" b="1" dirty="0" err="1" smtClean="0"/>
              <a:t>ამაღლობელის</a:t>
            </a:r>
            <a:r>
              <a:rPr lang="en-US" sz="3200" b="1" dirty="0" smtClean="0"/>
              <a:t> </a:t>
            </a:r>
            <a:r>
              <a:rPr lang="en-US" sz="3200" b="1" dirty="0" err="1"/>
              <a:t>და</a:t>
            </a:r>
            <a:r>
              <a:rPr lang="en-US" sz="3200" b="1" dirty="0"/>
              <a:t> </a:t>
            </a:r>
            <a:r>
              <a:rPr lang="en-US" sz="3200" b="1" dirty="0" err="1"/>
              <a:t>მარკ</a:t>
            </a:r>
            <a:r>
              <a:rPr lang="en-US" sz="3200" b="1" dirty="0"/>
              <a:t> </a:t>
            </a:r>
            <a:r>
              <a:rPr lang="ka-GE" sz="3200" b="1" dirty="0" smtClean="0"/>
              <a:t>ალექსანდრე ოჰო </a:t>
            </a:r>
            <a:r>
              <a:rPr lang="en-US" sz="3200" b="1" dirty="0" err="1" smtClean="0"/>
              <a:t>ბამბის</a:t>
            </a:r>
            <a:r>
              <a:rPr lang="en-US" sz="3200" b="1" dirty="0" smtClean="0"/>
              <a:t> </a:t>
            </a:r>
            <a:r>
              <a:rPr lang="en-US" sz="3200" b="1" dirty="0" err="1"/>
              <a:t>პოეტურ</a:t>
            </a:r>
            <a:r>
              <a:rPr lang="en-US" sz="3200" b="1" dirty="0"/>
              <a:t> </a:t>
            </a:r>
            <a:r>
              <a:rPr lang="en-US" sz="3200" b="1" dirty="0" err="1"/>
              <a:t>ნიმუშებზე</a:t>
            </a:r>
            <a:r>
              <a:rPr lang="en-US" sz="3200" b="1" dirty="0"/>
              <a:t> </a:t>
            </a:r>
            <a:r>
              <a:rPr lang="en-US" sz="3200" b="1" dirty="0" err="1" smtClean="0"/>
              <a:t>დაყრდნობით</a:t>
            </a:r>
            <a:r>
              <a:rPr lang="ka-GE" sz="3200" b="1" dirty="0" smtClean="0"/>
              <a:t>)</a:t>
            </a:r>
            <a:br>
              <a:rPr lang="ka-GE" sz="3200" b="1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ka-GE" sz="3200" b="1" dirty="0" smtClean="0"/>
              <a:t/>
            </a:r>
            <a:br>
              <a:rPr lang="ka-GE" sz="3200" b="1" dirty="0" smtClean="0"/>
            </a:br>
            <a:endParaRPr lang="ru-RU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ka-GE" sz="3600" dirty="0" smtClean="0"/>
              <a:t>რატის </a:t>
            </a:r>
            <a:r>
              <a:rPr lang="ka-GE" sz="3600" dirty="0"/>
              <a:t>პოეზია შეიძლება ,,</a:t>
            </a:r>
            <a:r>
              <a:rPr lang="ka-GE" sz="3600" dirty="0" err="1"/>
              <a:t>კინესთეტურ</a:t>
            </a:r>
            <a:r>
              <a:rPr lang="ka-GE" sz="3600" dirty="0"/>
              <a:t> </a:t>
            </a:r>
            <a:r>
              <a:rPr lang="ka-GE" sz="3600" dirty="0" smtClean="0"/>
              <a:t>პოეზიად“ შევრაცხოთ</a:t>
            </a:r>
            <a:endParaRPr lang="ru-RU" sz="3600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ka-GE" dirty="0" smtClean="0"/>
          </a:p>
          <a:p>
            <a:pPr marL="0" indent="0">
              <a:buNone/>
            </a:pPr>
            <a:endParaRPr lang="ka-GE" dirty="0"/>
          </a:p>
          <a:p>
            <a:pPr marL="0" indent="0">
              <a:buNone/>
            </a:pPr>
            <a:endParaRPr lang="ka-GE" dirty="0" smtClean="0"/>
          </a:p>
          <a:p>
            <a:pPr marL="0" indent="0">
              <a:buNone/>
            </a:pPr>
            <a:r>
              <a:rPr lang="ka-GE" sz="2000" dirty="0" smtClean="0"/>
              <a:t>იხილეთ ბმული:</a:t>
            </a:r>
          </a:p>
          <a:p>
            <a:pPr marL="0" indent="0">
              <a:buNone/>
            </a:pPr>
            <a:r>
              <a:rPr lang="en-US" u="sng" dirty="0" smtClean="0">
                <a:hlinkClick r:id="rId2"/>
              </a:rPr>
              <a:t>https</a:t>
            </a:r>
            <a:r>
              <a:rPr lang="en-US" u="sng" dirty="0">
                <a:hlinkClick r:id="rId2"/>
              </a:rPr>
              <a:t>://www.youtube.com/watch?v=c9YgkcnVa0I</a:t>
            </a:r>
            <a:endParaRPr lang="ka-GE" dirty="0" smtClean="0"/>
          </a:p>
          <a:p>
            <a:pPr marL="0" indent="0">
              <a:buNone/>
            </a:pPr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380542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a-GE" dirty="0" smtClean="0"/>
              <a:t/>
            </a:r>
            <a:br>
              <a:rPr lang="ka-GE" dirty="0" smtClean="0"/>
            </a:br>
            <a:r>
              <a:rPr lang="ka-GE" dirty="0" smtClean="0"/>
              <a:t>მარკ ალექსანდრე ოჰო </a:t>
            </a:r>
            <a:r>
              <a:rPr lang="ka-GE" dirty="0" err="1" smtClean="0"/>
              <a:t>ბამბი</a:t>
            </a:r>
            <a:r>
              <a:rPr lang="ka-GE" dirty="0" smtClean="0"/>
              <a:t/>
            </a:r>
            <a:br>
              <a:rPr lang="ka-GE" dirty="0" smtClean="0"/>
            </a:br>
            <a:r>
              <a:rPr lang="ka-GE" dirty="0" smtClean="0"/>
              <a:t>(1976-)</a:t>
            </a:r>
            <a:br>
              <a:rPr lang="ka-GE" dirty="0" smtClean="0"/>
            </a:br>
            <a:endParaRPr lang="ru-RU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ka-GE" b="1" dirty="0" smtClean="0"/>
          </a:p>
          <a:p>
            <a:pPr algn="ctr"/>
            <a:endParaRPr lang="ka-GE" b="1" dirty="0"/>
          </a:p>
          <a:p>
            <a:pPr algn="ctr"/>
            <a:r>
              <a:rPr lang="ka-GE" b="1" dirty="0" err="1" smtClean="0"/>
              <a:t>Marc</a:t>
            </a:r>
            <a:r>
              <a:rPr lang="ka-GE" b="1" dirty="0" smtClean="0"/>
              <a:t> </a:t>
            </a:r>
            <a:r>
              <a:rPr lang="ka-GE" b="1" dirty="0" err="1"/>
              <a:t>Alexandre</a:t>
            </a:r>
            <a:r>
              <a:rPr lang="ka-GE" b="1" dirty="0"/>
              <a:t> </a:t>
            </a:r>
            <a:r>
              <a:rPr lang="ka-GE" b="1" dirty="0" err="1"/>
              <a:t>Oho</a:t>
            </a:r>
            <a:r>
              <a:rPr lang="ka-GE" b="1" dirty="0"/>
              <a:t> </a:t>
            </a:r>
            <a:r>
              <a:rPr lang="ka-GE" b="1" dirty="0" err="1"/>
              <a:t>Bambe</a:t>
            </a:r>
            <a:r>
              <a:rPr lang="ka-GE" b="1" dirty="0"/>
              <a:t> </a:t>
            </a:r>
            <a:r>
              <a:rPr lang="ka-GE" b="1" dirty="0" err="1"/>
              <a:t>is</a:t>
            </a:r>
            <a:r>
              <a:rPr lang="ka-GE" b="1" dirty="0"/>
              <a:t> a </a:t>
            </a:r>
            <a:r>
              <a:rPr lang="ka-GE" b="1" dirty="0" err="1"/>
              <a:t>French</a:t>
            </a:r>
            <a:r>
              <a:rPr lang="ka-GE" b="1" dirty="0"/>
              <a:t> </a:t>
            </a:r>
            <a:r>
              <a:rPr lang="ka-GE" b="1" dirty="0" err="1"/>
              <a:t>and</a:t>
            </a:r>
            <a:r>
              <a:rPr lang="ka-GE" b="1" dirty="0"/>
              <a:t> </a:t>
            </a:r>
            <a:r>
              <a:rPr lang="ka-GE" b="1" dirty="0" err="1"/>
              <a:t>Cameroonian</a:t>
            </a:r>
            <a:r>
              <a:rPr lang="ka-GE" b="1" dirty="0"/>
              <a:t> </a:t>
            </a:r>
            <a:r>
              <a:rPr lang="ka-GE" b="1" dirty="0" err="1"/>
              <a:t>slammer</a:t>
            </a:r>
            <a:r>
              <a:rPr lang="ka-GE" b="1" dirty="0"/>
              <a:t> </a:t>
            </a:r>
            <a:r>
              <a:rPr lang="ka-GE" b="1" dirty="0" err="1"/>
              <a:t>poet</a:t>
            </a:r>
            <a:r>
              <a:rPr lang="ka-GE" b="1" dirty="0"/>
              <a:t>, </a:t>
            </a:r>
            <a:r>
              <a:rPr lang="ka-GE" b="1" dirty="0" err="1"/>
              <a:t>performer</a:t>
            </a:r>
            <a:r>
              <a:rPr lang="ka-GE" b="1" dirty="0"/>
              <a:t>, </a:t>
            </a:r>
            <a:r>
              <a:rPr lang="ka-GE" b="1" dirty="0" err="1"/>
              <a:t>author</a:t>
            </a:r>
            <a:r>
              <a:rPr lang="ka-GE" b="1" dirty="0"/>
              <a:t>, </a:t>
            </a:r>
            <a:r>
              <a:rPr lang="ka-GE" b="1" dirty="0" err="1"/>
              <a:t>and</a:t>
            </a:r>
            <a:r>
              <a:rPr lang="ka-GE" b="1" dirty="0"/>
              <a:t> </a:t>
            </a:r>
            <a:r>
              <a:rPr lang="ka-GE" b="1" dirty="0" err="1"/>
              <a:t>winner</a:t>
            </a:r>
            <a:r>
              <a:rPr lang="ka-GE" b="1" dirty="0"/>
              <a:t> </a:t>
            </a:r>
            <a:r>
              <a:rPr lang="ka-GE" b="1" dirty="0" err="1"/>
              <a:t>of</a:t>
            </a:r>
            <a:r>
              <a:rPr lang="ka-GE" b="1" dirty="0"/>
              <a:t> </a:t>
            </a:r>
            <a:r>
              <a:rPr lang="ka-GE" b="1" dirty="0" err="1"/>
              <a:t>the</a:t>
            </a:r>
            <a:r>
              <a:rPr lang="ka-GE" b="1" dirty="0"/>
              <a:t> </a:t>
            </a:r>
            <a:r>
              <a:rPr lang="ka-GE" b="1" dirty="0" err="1"/>
              <a:t>Prix</a:t>
            </a:r>
            <a:r>
              <a:rPr lang="ka-GE" b="1" dirty="0"/>
              <a:t> </a:t>
            </a:r>
            <a:r>
              <a:rPr lang="ka-GE" b="1" dirty="0" err="1"/>
              <a:t>Paul</a:t>
            </a:r>
            <a:r>
              <a:rPr lang="ka-GE" b="1" dirty="0"/>
              <a:t> </a:t>
            </a:r>
            <a:r>
              <a:rPr lang="ka-GE" b="1" dirty="0" err="1"/>
              <a:t>Verlaine</a:t>
            </a:r>
            <a:r>
              <a:rPr lang="ka-GE" b="1" dirty="0"/>
              <a:t> </a:t>
            </a:r>
            <a:r>
              <a:rPr lang="ka-GE" b="1" dirty="0" err="1"/>
              <a:t>de</a:t>
            </a:r>
            <a:r>
              <a:rPr lang="ka-GE" b="1" dirty="0"/>
              <a:t> </a:t>
            </a:r>
            <a:r>
              <a:rPr lang="ka-GE" b="1" dirty="0" err="1"/>
              <a:t>poésie</a:t>
            </a:r>
            <a:r>
              <a:rPr lang="ka-GE" b="1" dirty="0"/>
              <a:t> </a:t>
            </a:r>
            <a:r>
              <a:rPr lang="ka-GE" b="1" dirty="0" err="1"/>
              <a:t>de</a:t>
            </a:r>
            <a:r>
              <a:rPr lang="ka-GE" b="1" dirty="0"/>
              <a:t> </a:t>
            </a:r>
            <a:r>
              <a:rPr lang="ka-GE" b="1" dirty="0" err="1"/>
              <a:t>l’Académie</a:t>
            </a:r>
            <a:r>
              <a:rPr lang="ka-GE" b="1" dirty="0"/>
              <a:t> </a:t>
            </a:r>
            <a:r>
              <a:rPr lang="ka-GE" b="1" dirty="0" err="1"/>
              <a:t>Française</a:t>
            </a:r>
            <a:r>
              <a:rPr lang="ka-GE" b="1" dirty="0"/>
              <a:t>.</a:t>
            </a:r>
            <a:endParaRPr lang="ru-RU" dirty="0"/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993226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457200" y="152400"/>
            <a:ext cx="8458200" cy="6324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fontAlgn="base"/>
            <a:r>
              <a:rPr lang="ka-GE" b="1" dirty="0" err="1"/>
              <a:t>De</a:t>
            </a:r>
            <a:r>
              <a:rPr lang="ka-GE" b="1" dirty="0"/>
              <a:t> </a:t>
            </a:r>
            <a:r>
              <a:rPr lang="ka-GE" b="1" dirty="0" err="1"/>
              <a:t>Terre</a:t>
            </a:r>
            <a:r>
              <a:rPr lang="ka-GE" b="1" dirty="0"/>
              <a:t>, </a:t>
            </a:r>
            <a:r>
              <a:rPr lang="ka-GE" b="1" dirty="0" err="1"/>
              <a:t>de</a:t>
            </a:r>
            <a:r>
              <a:rPr lang="ka-GE" b="1" dirty="0"/>
              <a:t> </a:t>
            </a:r>
            <a:r>
              <a:rPr lang="ka-GE" b="1" dirty="0" err="1"/>
              <a:t>Mer</a:t>
            </a:r>
            <a:r>
              <a:rPr lang="ka-GE" b="1" dirty="0"/>
              <a:t>, </a:t>
            </a:r>
            <a:r>
              <a:rPr lang="ka-GE" b="1" dirty="0" err="1"/>
              <a:t>d'Amour</a:t>
            </a:r>
            <a:r>
              <a:rPr lang="ka-GE" b="1" dirty="0"/>
              <a:t> </a:t>
            </a:r>
            <a:r>
              <a:rPr lang="ka-GE" b="1" dirty="0" err="1"/>
              <a:t>et</a:t>
            </a:r>
            <a:r>
              <a:rPr lang="ka-GE" b="1" dirty="0"/>
              <a:t> </a:t>
            </a:r>
            <a:r>
              <a:rPr lang="ka-GE" b="1" dirty="0" err="1"/>
              <a:t>de</a:t>
            </a:r>
            <a:r>
              <a:rPr lang="ka-GE" b="1" dirty="0"/>
              <a:t> </a:t>
            </a:r>
            <a:r>
              <a:rPr lang="ka-GE" b="1" dirty="0" err="1"/>
              <a:t>Feu</a:t>
            </a:r>
            <a:r>
              <a:rPr lang="ka-GE" b="1" dirty="0"/>
              <a:t>...</a:t>
            </a:r>
            <a:endParaRPr lang="ru-RU" dirty="0"/>
          </a:p>
          <a:p>
            <a:pPr fontAlgn="base"/>
            <a:r>
              <a:rPr lang="ka-GE" dirty="0"/>
              <a:t/>
            </a:r>
            <a:br>
              <a:rPr lang="ka-GE" dirty="0"/>
            </a:br>
            <a:endParaRPr lang="ru-RU" dirty="0"/>
          </a:p>
          <a:p>
            <a:pPr fontAlgn="base"/>
            <a:r>
              <a:rPr lang="ka-GE" dirty="0" err="1"/>
              <a:t>J'ai</a:t>
            </a:r>
            <a:r>
              <a:rPr lang="ka-GE" dirty="0"/>
              <a:t> </a:t>
            </a:r>
            <a:endParaRPr lang="ru-RU" dirty="0"/>
          </a:p>
          <a:p>
            <a:pPr fontAlgn="base"/>
            <a:r>
              <a:rPr lang="ka-GE" dirty="0" err="1"/>
              <a:t>Embrassé</a:t>
            </a:r>
            <a:r>
              <a:rPr lang="ka-GE" dirty="0"/>
              <a:t> </a:t>
            </a:r>
            <a:r>
              <a:rPr lang="ka-GE" dirty="0" err="1"/>
              <a:t>Port</a:t>
            </a:r>
            <a:r>
              <a:rPr lang="ka-GE" dirty="0"/>
              <a:t> </a:t>
            </a:r>
            <a:r>
              <a:rPr lang="ka-GE" dirty="0" err="1"/>
              <a:t>au</a:t>
            </a:r>
            <a:r>
              <a:rPr lang="ka-GE" dirty="0"/>
              <a:t> </a:t>
            </a:r>
            <a:r>
              <a:rPr lang="ka-GE" dirty="0" err="1"/>
              <a:t>prince</a:t>
            </a:r>
            <a:r>
              <a:rPr lang="ka-GE" dirty="0"/>
              <a:t> </a:t>
            </a:r>
            <a:r>
              <a:rPr lang="ka-GE" dirty="0" err="1"/>
              <a:t>comme</a:t>
            </a:r>
            <a:r>
              <a:rPr lang="ka-GE" dirty="0"/>
              <a:t> </a:t>
            </a:r>
            <a:r>
              <a:rPr lang="ka-GE" dirty="0" err="1"/>
              <a:t>on</a:t>
            </a:r>
            <a:r>
              <a:rPr lang="ka-GE" dirty="0"/>
              <a:t> </a:t>
            </a:r>
            <a:r>
              <a:rPr lang="ka-GE" dirty="0" err="1"/>
              <a:t>embrasse</a:t>
            </a:r>
            <a:r>
              <a:rPr lang="ka-GE" dirty="0"/>
              <a:t> </a:t>
            </a:r>
            <a:r>
              <a:rPr lang="ka-GE" dirty="0" err="1"/>
              <a:t>un</a:t>
            </a:r>
            <a:r>
              <a:rPr lang="ka-GE" dirty="0"/>
              <a:t> </a:t>
            </a:r>
            <a:r>
              <a:rPr lang="ka-GE" dirty="0" err="1"/>
              <a:t>premier</a:t>
            </a:r>
            <a:r>
              <a:rPr lang="ka-GE" dirty="0"/>
              <a:t> </a:t>
            </a:r>
            <a:r>
              <a:rPr lang="en-US" dirty="0"/>
              <a:t>amour</a:t>
            </a:r>
            <a:endParaRPr lang="ru-RU" dirty="0"/>
          </a:p>
          <a:p>
            <a:pPr fontAlgn="base"/>
            <a:r>
              <a:rPr lang="en-US" dirty="0"/>
              <a:t>Un premier </a:t>
            </a:r>
            <a:r>
              <a:rPr lang="en-US" dirty="0" err="1"/>
              <a:t>soir</a:t>
            </a:r>
            <a:r>
              <a:rPr lang="en-US" dirty="0"/>
              <a:t> de </a:t>
            </a:r>
            <a:r>
              <a:rPr lang="en-US" dirty="0" err="1"/>
              <a:t>saison</a:t>
            </a:r>
            <a:r>
              <a:rPr lang="en-US" dirty="0"/>
              <a:t> des </a:t>
            </a:r>
            <a:r>
              <a:rPr lang="en-US" dirty="0" err="1"/>
              <a:t>pluies</a:t>
            </a:r>
            <a:endParaRPr lang="ru-RU" dirty="0"/>
          </a:p>
          <a:p>
            <a:pPr fontAlgn="base"/>
            <a:r>
              <a:rPr lang="en-US" dirty="0"/>
              <a:t>On se sent </a:t>
            </a:r>
            <a:r>
              <a:rPr lang="en-US" dirty="0" err="1"/>
              <a:t>alors</a:t>
            </a:r>
            <a:r>
              <a:rPr lang="en-US" dirty="0"/>
              <a:t> </a:t>
            </a:r>
            <a:r>
              <a:rPr lang="en-US" dirty="0" err="1"/>
              <a:t>lentement</a:t>
            </a:r>
            <a:r>
              <a:rPr lang="en-US" dirty="0"/>
              <a:t> </a:t>
            </a:r>
            <a:r>
              <a:rPr lang="en-US" dirty="0" err="1"/>
              <a:t>pleuvoir</a:t>
            </a:r>
            <a:r>
              <a:rPr lang="en-US" dirty="0"/>
              <a:t> </a:t>
            </a:r>
            <a:r>
              <a:rPr lang="en-US" dirty="0" err="1"/>
              <a:t>soi</a:t>
            </a:r>
            <a:r>
              <a:rPr lang="en-US" dirty="0"/>
              <a:t> </a:t>
            </a:r>
            <a:r>
              <a:rPr lang="en-US" dirty="0" err="1"/>
              <a:t>même</a:t>
            </a:r>
            <a:endParaRPr lang="ru-RU" dirty="0"/>
          </a:p>
          <a:p>
            <a:pPr fontAlgn="base"/>
            <a:r>
              <a:rPr lang="en-US" dirty="0"/>
              <a:t>Et </a:t>
            </a:r>
            <a:r>
              <a:rPr lang="en-US" dirty="0" err="1"/>
              <a:t>jamais</a:t>
            </a:r>
            <a:r>
              <a:rPr lang="en-US" dirty="0"/>
              <a:t> on </a:t>
            </a:r>
            <a:r>
              <a:rPr lang="en-US" dirty="0" err="1"/>
              <a:t>n'oublie</a:t>
            </a:r>
            <a:r>
              <a:rPr lang="en-US" dirty="0"/>
              <a:t> le </a:t>
            </a:r>
            <a:r>
              <a:rPr lang="en-US" dirty="0" err="1"/>
              <a:t>vertige</a:t>
            </a:r>
            <a:r>
              <a:rPr lang="en-US" dirty="0"/>
              <a:t> du </a:t>
            </a:r>
            <a:r>
              <a:rPr lang="en-US" dirty="0" err="1"/>
              <a:t>baiser</a:t>
            </a:r>
            <a:r>
              <a:rPr lang="en-US" dirty="0"/>
              <a:t> bleu qui </a:t>
            </a:r>
            <a:r>
              <a:rPr lang="en-US" dirty="0" err="1"/>
              <a:t>scelle</a:t>
            </a:r>
            <a:r>
              <a:rPr lang="en-US" dirty="0"/>
              <a:t> </a:t>
            </a:r>
            <a:r>
              <a:rPr lang="en-US" dirty="0" err="1"/>
              <a:t>l'union</a:t>
            </a:r>
            <a:r>
              <a:rPr lang="en-US" dirty="0"/>
              <a:t> des </a:t>
            </a:r>
            <a:r>
              <a:rPr lang="en-US" dirty="0" err="1"/>
              <a:t>langues</a:t>
            </a:r>
            <a:r>
              <a:rPr lang="en-US" dirty="0"/>
              <a:t> au </a:t>
            </a:r>
            <a:r>
              <a:rPr lang="en-US" dirty="0" err="1"/>
              <a:t>goût</a:t>
            </a:r>
            <a:r>
              <a:rPr lang="en-US" dirty="0"/>
              <a:t> de    </a:t>
            </a:r>
            <a:endParaRPr lang="ru-RU" dirty="0"/>
          </a:p>
          <a:p>
            <a:pPr fontAlgn="base"/>
            <a:r>
              <a:rPr lang="en-US" dirty="0"/>
              <a:t>                                            </a:t>
            </a:r>
            <a:r>
              <a:rPr lang="en-US" dirty="0" err="1"/>
              <a:t>mangues</a:t>
            </a:r>
            <a:r>
              <a:rPr lang="en-US" dirty="0"/>
              <a:t> </a:t>
            </a:r>
            <a:r>
              <a:rPr lang="en-US" dirty="0" err="1"/>
              <a:t>térébinthes</a:t>
            </a:r>
            <a:r>
              <a:rPr lang="ka-GE" dirty="0"/>
              <a:t>,</a:t>
            </a:r>
            <a:endParaRPr lang="ru-RU" dirty="0"/>
          </a:p>
          <a:p>
            <a:pPr fontAlgn="base"/>
            <a:r>
              <a:rPr lang="en-US" dirty="0" err="1"/>
              <a:t>Jamais</a:t>
            </a:r>
            <a:r>
              <a:rPr lang="en-US" dirty="0"/>
              <a:t> on </a:t>
            </a:r>
            <a:r>
              <a:rPr lang="en-US" dirty="0" err="1"/>
              <a:t>oubli</a:t>
            </a:r>
            <a:r>
              <a:rPr lang="en-US" dirty="0"/>
              <a:t> </a:t>
            </a:r>
            <a:r>
              <a:rPr lang="en-US" dirty="0" err="1"/>
              <a:t>qu'on</a:t>
            </a:r>
            <a:r>
              <a:rPr lang="en-US" dirty="0"/>
              <a:t> a </a:t>
            </a:r>
            <a:r>
              <a:rPr lang="en-US" dirty="0" err="1"/>
              <a:t>offert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bouche au </a:t>
            </a:r>
            <a:r>
              <a:rPr lang="en-US" dirty="0" err="1"/>
              <a:t>bonheur</a:t>
            </a:r>
            <a:r>
              <a:rPr lang="en-US" dirty="0"/>
              <a:t> fragile de </a:t>
            </a:r>
            <a:r>
              <a:rPr lang="en-US" dirty="0" err="1"/>
              <a:t>l'instant</a:t>
            </a:r>
            <a:r>
              <a:rPr lang="en-US" dirty="0"/>
              <a:t> - </a:t>
            </a:r>
            <a:r>
              <a:rPr lang="en-US" dirty="0" err="1"/>
              <a:t>soleil</a:t>
            </a:r>
            <a:r>
              <a:rPr lang="en-US" dirty="0"/>
              <a:t> pour </a:t>
            </a:r>
            <a:r>
              <a:rPr lang="en-US" dirty="0" err="1"/>
              <a:t>l'âme</a:t>
            </a:r>
            <a:r>
              <a:rPr lang="en-US" dirty="0"/>
              <a:t> -</a:t>
            </a:r>
            <a:endParaRPr lang="ru-RU" dirty="0"/>
          </a:p>
          <a:p>
            <a:pPr fontAlgn="base"/>
            <a:r>
              <a:rPr lang="en-US" dirty="0"/>
              <a:t> </a:t>
            </a:r>
            <a:endParaRPr lang="ru-RU" dirty="0"/>
          </a:p>
          <a:p>
            <a:pPr fontAlgn="base"/>
            <a:r>
              <a:rPr lang="en-US" dirty="0"/>
              <a:t> </a:t>
            </a:r>
            <a:endParaRPr lang="ru-RU" dirty="0"/>
          </a:p>
          <a:p>
            <a:pPr fontAlgn="base"/>
            <a:r>
              <a:rPr lang="en-US" dirty="0" err="1"/>
              <a:t>J'ai</a:t>
            </a:r>
            <a:r>
              <a:rPr lang="en-US" dirty="0"/>
              <a:t> </a:t>
            </a:r>
            <a:endParaRPr lang="ru-RU" dirty="0"/>
          </a:p>
          <a:p>
            <a:pPr fontAlgn="base"/>
            <a:r>
              <a:rPr lang="en-US" dirty="0" err="1"/>
              <a:t>embrassé</a:t>
            </a:r>
            <a:r>
              <a:rPr lang="en-US" dirty="0"/>
              <a:t> Port-au-Prince</a:t>
            </a:r>
            <a:endParaRPr lang="ru-RU" dirty="0"/>
          </a:p>
          <a:p>
            <a:pPr fontAlgn="base"/>
            <a:r>
              <a:rPr lang="en-US" dirty="0" err="1"/>
              <a:t>Comme</a:t>
            </a:r>
            <a:r>
              <a:rPr lang="en-US" dirty="0"/>
              <a:t> on </a:t>
            </a:r>
            <a:r>
              <a:rPr lang="en-US" dirty="0" err="1"/>
              <a:t>embrasse</a:t>
            </a:r>
            <a:r>
              <a:rPr lang="en-US" dirty="0"/>
              <a:t> un premier amour</a:t>
            </a:r>
            <a:endParaRPr lang="ru-RU" dirty="0"/>
          </a:p>
          <a:p>
            <a:pPr fontAlgn="base"/>
            <a:r>
              <a:rPr lang="en-US" dirty="0" err="1"/>
              <a:t>Comme</a:t>
            </a:r>
            <a:r>
              <a:rPr lang="en-US" dirty="0"/>
              <a:t> on </a:t>
            </a:r>
            <a:r>
              <a:rPr lang="en-US" dirty="0" err="1"/>
              <a:t>embrasse</a:t>
            </a:r>
            <a:r>
              <a:rPr lang="en-US" dirty="0"/>
              <a:t> un premier amour</a:t>
            </a:r>
            <a:endParaRPr lang="ru-RU" dirty="0"/>
          </a:p>
          <a:p>
            <a:pPr fontAlgn="base"/>
            <a:r>
              <a:rPr lang="en-US" dirty="0" err="1"/>
              <a:t>trois</a:t>
            </a:r>
            <a:r>
              <a:rPr lang="en-US" dirty="0"/>
              <a:t> </a:t>
            </a:r>
            <a:r>
              <a:rPr lang="en-US" dirty="0" err="1"/>
              <a:t>jours</a:t>
            </a:r>
            <a:r>
              <a:rPr lang="en-US" dirty="0"/>
              <a:t> et </a:t>
            </a:r>
            <a:r>
              <a:rPr lang="en-US" dirty="0" err="1"/>
              <a:t>trois</a:t>
            </a:r>
            <a:r>
              <a:rPr lang="en-US" dirty="0"/>
              <a:t> </a:t>
            </a:r>
            <a:r>
              <a:rPr lang="en-US" dirty="0" err="1"/>
              <a:t>nuits</a:t>
            </a:r>
            <a:r>
              <a:rPr lang="en-US" dirty="0"/>
              <a:t> de </a:t>
            </a:r>
            <a:r>
              <a:rPr lang="en-US" dirty="0" err="1"/>
              <a:t>fièvre</a:t>
            </a:r>
            <a:r>
              <a:rPr lang="en-US" dirty="0"/>
              <a:t> plus </a:t>
            </a:r>
            <a:r>
              <a:rPr lang="en-US" dirty="0" err="1"/>
              <a:t>tard</a:t>
            </a:r>
            <a:r>
              <a:rPr lang="en-US" dirty="0"/>
              <a:t> je </a:t>
            </a:r>
            <a:r>
              <a:rPr lang="en-US" dirty="0" err="1"/>
              <a:t>brûle</a:t>
            </a:r>
            <a:r>
              <a:rPr lang="en-US" dirty="0"/>
              <a:t> encore et je tremble de Terre, </a:t>
            </a:r>
            <a:endParaRPr lang="ru-RU" dirty="0"/>
          </a:p>
          <a:p>
            <a:pPr fontAlgn="base"/>
            <a:r>
              <a:rPr lang="en-US" dirty="0"/>
              <a:t>De </a:t>
            </a:r>
            <a:r>
              <a:rPr lang="en-US" dirty="0" err="1"/>
              <a:t>Mer</a:t>
            </a:r>
            <a:r>
              <a:rPr lang="en-US" dirty="0"/>
              <a:t>, </a:t>
            </a:r>
            <a:endParaRPr lang="ru-RU" dirty="0"/>
          </a:p>
          <a:p>
            <a:pPr fontAlgn="base"/>
            <a:r>
              <a:rPr lang="en-US" dirty="0" err="1"/>
              <a:t>D'Amour</a:t>
            </a:r>
            <a:r>
              <a:rPr lang="en-US" dirty="0"/>
              <a:t> et de </a:t>
            </a:r>
            <a:r>
              <a:rPr lang="en-US" dirty="0" err="1"/>
              <a:t>Feu</a:t>
            </a:r>
            <a:endParaRPr lang="ru-RU" dirty="0"/>
          </a:p>
          <a:p>
            <a:pPr fontAlgn="base"/>
            <a:r>
              <a:rPr lang="en-US" dirty="0"/>
              <a:t>Je tremble de Terre, </a:t>
            </a:r>
            <a:endParaRPr lang="ru-RU" dirty="0"/>
          </a:p>
          <a:p>
            <a:pPr fontAlgn="base"/>
            <a:r>
              <a:rPr lang="en-US" dirty="0"/>
              <a:t>De </a:t>
            </a:r>
            <a:r>
              <a:rPr lang="en-US" dirty="0" err="1"/>
              <a:t>Mer</a:t>
            </a:r>
            <a:r>
              <a:rPr lang="en-US" dirty="0"/>
              <a:t>, </a:t>
            </a:r>
            <a:endParaRPr lang="ru-RU" dirty="0"/>
          </a:p>
          <a:p>
            <a:pPr fontAlgn="base"/>
            <a:r>
              <a:rPr lang="en-US" dirty="0" err="1"/>
              <a:t>d'Amour</a:t>
            </a:r>
            <a:r>
              <a:rPr lang="en-US" dirty="0"/>
              <a:t> et de </a:t>
            </a:r>
            <a:r>
              <a:rPr lang="en-US" dirty="0" err="1"/>
              <a:t>Feu</a:t>
            </a:r>
            <a:endParaRPr lang="ru-RU" dirty="0"/>
          </a:p>
          <a:p>
            <a:pPr fontAlgn="base"/>
            <a:r>
              <a:rPr lang="en-US" dirty="0"/>
              <a:t>Mon </a:t>
            </a:r>
            <a:r>
              <a:rPr lang="en-US" dirty="0" err="1"/>
              <a:t>cœur</a:t>
            </a:r>
            <a:r>
              <a:rPr lang="en-US" dirty="0"/>
              <a:t> </a:t>
            </a:r>
            <a:r>
              <a:rPr lang="en-US" dirty="0" err="1"/>
              <a:t>navire</a:t>
            </a:r>
            <a:r>
              <a:rPr lang="en-US" dirty="0"/>
              <a:t> </a:t>
            </a:r>
            <a:r>
              <a:rPr lang="en-US" dirty="0" err="1"/>
              <a:t>s'enchaîne</a:t>
            </a:r>
            <a:r>
              <a:rPr lang="en-US" dirty="0"/>
              <a:t> et </a:t>
            </a:r>
            <a:r>
              <a:rPr lang="en-US" dirty="0" err="1"/>
              <a:t>chavire</a:t>
            </a:r>
            <a:r>
              <a:rPr lang="en-US" dirty="0"/>
              <a:t> encore et </a:t>
            </a:r>
            <a:r>
              <a:rPr lang="en-US" dirty="0" err="1"/>
              <a:t>s'ouvre</a:t>
            </a:r>
            <a:r>
              <a:rPr lang="en-US" dirty="0"/>
              <a:t> </a:t>
            </a:r>
            <a:r>
              <a:rPr lang="en-US" dirty="0" err="1"/>
              <a:t>entier</a:t>
            </a:r>
            <a:r>
              <a:rPr lang="en-US" dirty="0"/>
              <a:t> aux </a:t>
            </a:r>
            <a:r>
              <a:rPr lang="en-US" dirty="0" err="1"/>
              <a:t>mystères</a:t>
            </a:r>
            <a:r>
              <a:rPr lang="en-US" dirty="0"/>
              <a:t> des </a:t>
            </a:r>
            <a:r>
              <a:rPr lang="en-US" dirty="0" err="1"/>
              <a:t>étoiles</a:t>
            </a:r>
            <a:r>
              <a:rPr lang="en-US" dirty="0"/>
              <a:t> </a:t>
            </a:r>
            <a:r>
              <a:rPr lang="en-US" dirty="0" err="1"/>
              <a:t>filantes</a:t>
            </a:r>
            <a:endParaRPr lang="ru-RU" dirty="0"/>
          </a:p>
          <a:p>
            <a:pPr fontAlgn="base"/>
            <a:r>
              <a:rPr lang="en-US" dirty="0" err="1"/>
              <a:t>J'ai</a:t>
            </a:r>
            <a:r>
              <a:rPr lang="en-US" dirty="0"/>
              <a:t> </a:t>
            </a:r>
            <a:endParaRPr lang="ru-RU" dirty="0"/>
          </a:p>
          <a:p>
            <a:pPr fontAlgn="base"/>
            <a:r>
              <a:rPr lang="en-US" dirty="0" err="1"/>
              <a:t>Embrassé</a:t>
            </a:r>
            <a:r>
              <a:rPr lang="en-US" dirty="0"/>
              <a:t> Port-au-Prince....</a:t>
            </a:r>
            <a:endParaRPr lang="ru-RU" dirty="0"/>
          </a:p>
          <a:p>
            <a:pPr fontAlgn="base"/>
            <a:r>
              <a:rPr lang="en-US" dirty="0"/>
              <a:t>......///////........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4539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a-GE" dirty="0" smtClean="0"/>
              <a:t>კაპიტანი ალექსანდრე ახდენს სამყაროს </a:t>
            </a:r>
            <a:r>
              <a:rPr lang="ka-GE" dirty="0" err="1" smtClean="0"/>
              <a:t>პოეტიზირებას</a:t>
            </a:r>
            <a:endParaRPr lang="ru-RU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a-GE" dirty="0" smtClean="0"/>
          </a:p>
          <a:p>
            <a:endParaRPr lang="ka-GE" dirty="0"/>
          </a:p>
          <a:p>
            <a:pPr marL="0" indent="0">
              <a:buNone/>
            </a:pPr>
            <a:r>
              <a:rPr lang="ka-GE" sz="2000" dirty="0" smtClean="0"/>
              <a:t>იხილეთ ბმული:</a:t>
            </a:r>
          </a:p>
          <a:p>
            <a:r>
              <a:rPr lang="en-US" u="sng" dirty="0">
                <a:hlinkClick r:id="rId2"/>
              </a:rPr>
              <a:t>https://www.youtube.com/watch?v=uqKt_CUWsqM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09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1828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a-GE" sz="4000" dirty="0"/>
              <a:t>ცნობიერების სიღრმეში </a:t>
            </a:r>
            <a:r>
              <a:rPr lang="ka-GE" sz="4000" dirty="0" smtClean="0"/>
              <a:t>მიძინებულს </a:t>
            </a:r>
            <a:r>
              <a:rPr lang="ka-GE" sz="4000" dirty="0"/>
              <a:t>გადმოგვცემს სხეულით, ჟესტებით, სიჩუმით</a:t>
            </a:r>
            <a:r>
              <a:rPr lang="ka-GE" dirty="0"/>
              <a:t>, მუსიკით</a:t>
            </a:r>
            <a:endParaRPr lang="ru-RU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a-GE" dirty="0" smtClean="0"/>
          </a:p>
          <a:p>
            <a:endParaRPr lang="ka-GE" dirty="0"/>
          </a:p>
          <a:p>
            <a:pPr marL="0" indent="0">
              <a:buNone/>
            </a:pPr>
            <a:r>
              <a:rPr lang="ka-GE" sz="2000" dirty="0" smtClean="0"/>
              <a:t>იხილეთ ბმული:</a:t>
            </a:r>
          </a:p>
          <a:p>
            <a:pPr marL="0" indent="0">
              <a:buNone/>
            </a:pPr>
            <a:r>
              <a:rPr lang="ka-GE" u="sng" dirty="0">
                <a:hlinkClick r:id="rId2"/>
              </a:rPr>
              <a:t>https://www.youtube.com/watch?v=nr3YEw2bsBs</a:t>
            </a:r>
            <a:endParaRPr lang="ka-GE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932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ka-GE" dirty="0" smtClean="0"/>
              <a:t>დასკვნა:</a:t>
            </a:r>
            <a:endParaRPr lang="ru-RU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ka-GE" dirty="0"/>
              <a:t>ორივე პოეტს, მუსიკალური სმენა </a:t>
            </a:r>
            <a:r>
              <a:rPr lang="ka-GE" dirty="0" smtClean="0"/>
              <a:t>აერთიანებს;</a:t>
            </a:r>
          </a:p>
          <a:p>
            <a:r>
              <a:rPr lang="ka-GE" dirty="0"/>
              <a:t>ორივეს რითმი, ზომა, ნიშნების სისტემა, ემოცია, განწყობილება, იდეა </a:t>
            </a:r>
            <a:r>
              <a:rPr lang="ka-GE" dirty="0" smtClean="0"/>
              <a:t>ახასიათებს</a:t>
            </a:r>
            <a:r>
              <a:rPr lang="ka-GE" dirty="0"/>
              <a:t>;</a:t>
            </a:r>
            <a:endParaRPr lang="ka-GE" dirty="0" smtClean="0"/>
          </a:p>
          <a:p>
            <a:r>
              <a:rPr lang="ka-GE" dirty="0"/>
              <a:t>ლექსის მელოდიურობას </a:t>
            </a:r>
            <a:r>
              <a:rPr lang="ka-GE" dirty="0" smtClean="0"/>
              <a:t>სპეციფიკური </a:t>
            </a:r>
            <a:r>
              <a:rPr lang="ka-GE" dirty="0"/>
              <a:t>კითხვის მეშვეობით </a:t>
            </a:r>
            <a:r>
              <a:rPr lang="ka-GE" dirty="0" smtClean="0"/>
              <a:t>აღწევენ;</a:t>
            </a:r>
          </a:p>
          <a:p>
            <a:r>
              <a:rPr lang="ka-GE" dirty="0"/>
              <a:t>მუსიკა, მოძრაობა და სიტყვები ერთმანეთს </a:t>
            </a:r>
            <a:r>
              <a:rPr lang="ka-GE" dirty="0" err="1" smtClean="0"/>
              <a:t>ერწყმის</a:t>
            </a:r>
            <a:r>
              <a:rPr lang="ka-GE" dirty="0" smtClean="0"/>
              <a:t>;</a:t>
            </a:r>
          </a:p>
          <a:p>
            <a:r>
              <a:rPr lang="ka-GE" dirty="0"/>
              <a:t>თითოეული სიტყვის წარმოთქმა მუსიკალური რეჟისურაა, მხატვრული ინტერპრეტაციაა, არტისტული </a:t>
            </a:r>
            <a:r>
              <a:rPr lang="ka-GE" dirty="0" smtClean="0"/>
              <a:t>კომპოზიციაა;</a:t>
            </a:r>
          </a:p>
          <a:p>
            <a:r>
              <a:rPr lang="ka-GE" dirty="0"/>
              <a:t>რატი ამაღლობელის პოეზია უაღრესად მელოდიური და </a:t>
            </a:r>
            <a:r>
              <a:rPr lang="ka-GE" dirty="0" smtClean="0"/>
              <a:t>პოლიფონიურია;</a:t>
            </a:r>
          </a:p>
          <a:p>
            <a:r>
              <a:rPr lang="ka-GE" dirty="0" smtClean="0"/>
              <a:t>მარკ ალექსანდრე ოჰო ბამბის პოეზია მელოდიურობას ლექსის სპეციფიკური წაკითხვით აღწევს და </a:t>
            </a:r>
            <a:r>
              <a:rPr lang="ka-GE" dirty="0" err="1" smtClean="0"/>
              <a:t>პერფორმაციულ</a:t>
            </a:r>
            <a:r>
              <a:rPr lang="ka-GE" dirty="0" smtClean="0"/>
              <a:t> ხასიათს ატარებს.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21963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ka-GE" dirty="0" smtClean="0"/>
              <a:t>დასკვნა:</a:t>
            </a:r>
            <a:endParaRPr lang="ru-RU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ka-GE" dirty="0"/>
              <a:t>მათი ახალი ფორმით ლექსის წაკითხვა ეხმიანება თანამედროვე აუდიტორიის მოთხოვნას და იძენს </a:t>
            </a:r>
            <a:r>
              <a:rPr lang="ka-GE" dirty="0" err="1"/>
              <a:t>პერმორმაციულ</a:t>
            </a:r>
            <a:r>
              <a:rPr lang="ka-GE" dirty="0"/>
              <a:t> სანახაობრივ ფორმატს;</a:t>
            </a:r>
          </a:p>
          <a:p>
            <a:r>
              <a:rPr lang="ka-GE" dirty="0"/>
              <a:t>მათი პოეზია და შესრულების მანერა კავშირშია  </a:t>
            </a:r>
            <a:r>
              <a:rPr lang="ka-GE" dirty="0" err="1" smtClean="0"/>
              <a:t>ეთნომუსიკალობასთან</a:t>
            </a:r>
            <a:r>
              <a:rPr lang="ka-GE" dirty="0" smtClean="0"/>
              <a:t>;</a:t>
            </a:r>
          </a:p>
          <a:p>
            <a:r>
              <a:rPr lang="ka-GE" dirty="0" smtClean="0"/>
              <a:t>ორივე პოეტი ლექსის რეფორმის პროცესის მონაწილენი არიან.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00675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endParaRPr lang="ka-GE" b="1" dirty="0" smtClean="0"/>
          </a:p>
          <a:p>
            <a:pPr>
              <a:buNone/>
            </a:pPr>
            <a:endParaRPr lang="ka-GE" b="1" dirty="0" smtClean="0"/>
          </a:p>
          <a:p>
            <a:pPr>
              <a:buNone/>
            </a:pPr>
            <a:r>
              <a:rPr lang="ka-GE" b="1" dirty="0" smtClean="0"/>
              <a:t>              გმადლობთ ყურადღებისთვის!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ka-GE" dirty="0" err="1" smtClean="0"/>
              <a:t>მელოპოეტიკა</a:t>
            </a:r>
            <a:endParaRPr lang="ru-RU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endParaRPr lang="ka-GE" dirty="0" smtClean="0"/>
          </a:p>
          <a:p>
            <a:pPr marL="0" indent="0" algn="ctr">
              <a:buNone/>
            </a:pPr>
            <a:r>
              <a:rPr lang="ka-GE" dirty="0" smtClean="0"/>
              <a:t>„</a:t>
            </a:r>
            <a:r>
              <a:rPr lang="ka-GE" dirty="0"/>
              <a:t>ყოველ საგანს გააჩნია თავისი მუსიკა. ნამდვილი პოეტი სწორედ ამ მუსიკას ეძებს და თუ აღმოაჩინა, მაშინ ლექსი ყოველთვის მშვენიერი </a:t>
            </a:r>
            <a:r>
              <a:rPr lang="ka-GE" dirty="0" smtClean="0"/>
              <a:t>გამოვა”  - გალაკტიონი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2022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ka-GE" dirty="0" err="1" smtClean="0"/>
              <a:t>ეთნომუსიკალობა</a:t>
            </a:r>
            <a:endParaRPr lang="ru-RU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ka-GE" dirty="0" smtClean="0"/>
          </a:p>
          <a:p>
            <a:pPr algn="ctr"/>
            <a:r>
              <a:rPr lang="ka-GE" dirty="0" smtClean="0"/>
              <a:t>ლექსის </a:t>
            </a:r>
            <a:r>
              <a:rPr lang="ka-GE" dirty="0"/>
              <a:t>მუსიკასთან დაკავშირება </a:t>
            </a:r>
            <a:endParaRPr lang="ka-GE" dirty="0" smtClean="0"/>
          </a:p>
          <a:p>
            <a:pPr algn="ctr"/>
            <a:endParaRPr lang="ka-GE" dirty="0"/>
          </a:p>
          <a:p>
            <a:pPr algn="ctr"/>
            <a:r>
              <a:rPr lang="ka-GE" dirty="0" err="1" smtClean="0"/>
              <a:t>Ethnomusicology</a:t>
            </a:r>
            <a:r>
              <a:rPr lang="ka-GE" dirty="0" smtClean="0"/>
              <a:t> </a:t>
            </a:r>
            <a:r>
              <a:rPr lang="ka-GE" dirty="0" err="1"/>
              <a:t>is</a:t>
            </a:r>
            <a:r>
              <a:rPr lang="ka-GE" dirty="0"/>
              <a:t> highly </a:t>
            </a:r>
            <a:r>
              <a:rPr lang="ka-GE" dirty="0" err="1" smtClean="0"/>
              <a:t>interdisciplinary</a:t>
            </a:r>
            <a:endParaRPr lang="ka-GE" dirty="0" smtClean="0"/>
          </a:p>
          <a:p>
            <a:pPr algn="ctr"/>
            <a:endParaRPr lang="ka-GE" dirty="0" smtClean="0"/>
          </a:p>
          <a:p>
            <a:pPr algn="ctr"/>
            <a:r>
              <a:rPr lang="ka-GE" dirty="0"/>
              <a:t>პოეზიის საწყისები სინკრეტიზმშია</a:t>
            </a:r>
            <a:r>
              <a:rPr lang="ka-GE" dirty="0" smtClean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8929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ka-GE" dirty="0"/>
              <a:t>მუსიკალური </a:t>
            </a:r>
            <a:r>
              <a:rPr lang="ka-GE" dirty="0" smtClean="0"/>
              <a:t>პოეზია</a:t>
            </a:r>
            <a:endParaRPr lang="ru-RU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ka-GE" dirty="0"/>
              <a:t>მუსიკალობის გამოვლინება </a:t>
            </a:r>
            <a:r>
              <a:rPr lang="ka-GE" dirty="0" smtClean="0"/>
              <a:t>ხდება: </a:t>
            </a:r>
          </a:p>
          <a:p>
            <a:r>
              <a:rPr lang="ka-GE" dirty="0" smtClean="0"/>
              <a:t>ლექსის </a:t>
            </a:r>
            <a:r>
              <a:rPr lang="ka-GE" dirty="0"/>
              <a:t>ფორმალურ - ხმოვან (ფონეტიკურ</a:t>
            </a:r>
            <a:r>
              <a:rPr lang="ka-GE" dirty="0" smtClean="0"/>
              <a:t>) </a:t>
            </a:r>
          </a:p>
          <a:p>
            <a:r>
              <a:rPr lang="ka-GE" dirty="0" smtClean="0"/>
              <a:t>ლექსიკურ</a:t>
            </a:r>
            <a:endParaRPr lang="ka-GE" dirty="0"/>
          </a:p>
          <a:p>
            <a:r>
              <a:rPr lang="ka-GE" dirty="0" smtClean="0"/>
              <a:t>სინტაქსურ </a:t>
            </a:r>
          </a:p>
          <a:p>
            <a:r>
              <a:rPr lang="ka-GE" dirty="0" smtClean="0"/>
              <a:t>მეტრო-რითმულ </a:t>
            </a:r>
          </a:p>
          <a:p>
            <a:r>
              <a:rPr lang="ka-GE" dirty="0" smtClean="0"/>
              <a:t>კომპოზიციურ </a:t>
            </a:r>
            <a:r>
              <a:rPr lang="ka-GE" dirty="0"/>
              <a:t>- დონეზე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4721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a-GE" dirty="0"/>
              <a:t>პოეტური ტექსტი უფრო გვა­მახ­სოვ­რ­დე­ბა</a:t>
            </a:r>
            <a:endParaRPr lang="ru-RU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ka-GE" dirty="0" smtClean="0"/>
          </a:p>
          <a:p>
            <a:pPr marL="0" indent="0" algn="ctr">
              <a:buNone/>
            </a:pPr>
            <a:r>
              <a:rPr lang="ka-GE" dirty="0" smtClean="0"/>
              <a:t>რადგან მას­ში </a:t>
            </a:r>
            <a:r>
              <a:rPr lang="ka-GE" dirty="0"/>
              <a:t>დევს სა­მი მუ­სი­კა­ლუ­რი ელე­მენ­ტი: </a:t>
            </a:r>
            <a:endParaRPr lang="ka-GE" dirty="0" smtClean="0"/>
          </a:p>
          <a:p>
            <a:r>
              <a:rPr lang="ka-GE" dirty="0" smtClean="0"/>
              <a:t>რიტ­მი</a:t>
            </a:r>
          </a:p>
          <a:p>
            <a:r>
              <a:rPr lang="ka-GE" dirty="0" smtClean="0"/>
              <a:t>ჰარ­მო­ნია </a:t>
            </a:r>
          </a:p>
          <a:p>
            <a:r>
              <a:rPr lang="ka-GE" dirty="0" smtClean="0"/>
              <a:t>მე­ლო­დია</a:t>
            </a:r>
            <a:endParaRPr lang="ka-GE" dirty="0"/>
          </a:p>
          <a:p>
            <a:pPr marL="0" indent="0" algn="ctr">
              <a:buNone/>
            </a:pPr>
            <a:r>
              <a:rPr lang="ka-GE" dirty="0"/>
              <a:t>თანხმოვან-ხმოვანთა </a:t>
            </a:r>
            <a:r>
              <a:rPr lang="ka-GE" dirty="0" smtClean="0"/>
              <a:t>ერთობლიობაში კი სიმფონიას ქმნის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1717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a-GE" sz="4000" dirty="0" smtClean="0"/>
              <a:t/>
            </a:r>
            <a:br>
              <a:rPr lang="ka-GE" sz="4000" dirty="0" smtClean="0"/>
            </a:br>
            <a:r>
              <a:rPr lang="ka-GE" sz="4000" dirty="0" smtClean="0"/>
              <a:t>პოეზიას </a:t>
            </a:r>
            <a:r>
              <a:rPr lang="ka-GE" sz="4000" dirty="0"/>
              <a:t>სამი ენა აქვს, ვიზუალური, </a:t>
            </a:r>
            <a:r>
              <a:rPr lang="ka-GE" sz="4000" dirty="0" err="1"/>
              <a:t>აუდიალური</a:t>
            </a:r>
            <a:r>
              <a:rPr lang="ka-GE" sz="4000" dirty="0"/>
              <a:t> და </a:t>
            </a:r>
            <a:r>
              <a:rPr lang="ka-GE" sz="4000" dirty="0" err="1" smtClean="0"/>
              <a:t>კინესთეტიკური</a:t>
            </a:r>
            <a:r>
              <a:rPr lang="ka-GE" sz="4000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ka-GE" sz="3000" dirty="0" err="1"/>
              <a:t>აუდიალები</a:t>
            </a:r>
            <a:r>
              <a:rPr lang="ka-GE" sz="3000" dirty="0"/>
              <a:t> </a:t>
            </a:r>
            <a:r>
              <a:rPr lang="ka-GE" sz="3000" dirty="0" smtClean="0"/>
              <a:t>ყურადღებას </a:t>
            </a:r>
            <a:r>
              <a:rPr lang="ka-GE" sz="3000" dirty="0" err="1"/>
              <a:t>ბგერებისკენ</a:t>
            </a:r>
            <a:r>
              <a:rPr lang="ka-GE" sz="3000" dirty="0"/>
              <a:t> </a:t>
            </a:r>
            <a:r>
              <a:rPr lang="ka-GE" sz="3000" dirty="0" smtClean="0"/>
              <a:t>მიმართავენ; </a:t>
            </a:r>
          </a:p>
          <a:p>
            <a:r>
              <a:rPr lang="ka-GE" sz="3000" dirty="0" err="1" smtClean="0"/>
              <a:t>ვიზუალებისთვის</a:t>
            </a:r>
            <a:r>
              <a:rPr lang="ka-GE" sz="3000" dirty="0" smtClean="0"/>
              <a:t>, როგორც </a:t>
            </a:r>
            <a:r>
              <a:rPr lang="ka-GE" sz="3000" dirty="0"/>
              <a:t>ესთეტებისთვის,  მნიშვნელოვანია </a:t>
            </a:r>
            <a:r>
              <a:rPr lang="ka-GE" sz="3000" dirty="0" smtClean="0"/>
              <a:t>სილამაზე; </a:t>
            </a:r>
          </a:p>
          <a:p>
            <a:r>
              <a:rPr lang="ka-GE" sz="3000" dirty="0" err="1" smtClean="0"/>
              <a:t>კინესთეტები</a:t>
            </a:r>
            <a:r>
              <a:rPr lang="ka-GE" sz="3000" dirty="0" smtClean="0"/>
              <a:t> უპირატესობას </a:t>
            </a:r>
            <a:r>
              <a:rPr lang="ka-GE" sz="3000" dirty="0"/>
              <a:t>შეგრძნებებს </a:t>
            </a:r>
            <a:r>
              <a:rPr lang="ka-GE" sz="3000" dirty="0" smtClean="0"/>
              <a:t>ანიჭებენ</a:t>
            </a:r>
            <a:r>
              <a:rPr lang="ka-GE" sz="3000" dirty="0"/>
              <a:t>;</a:t>
            </a:r>
            <a:endParaRPr lang="ka-GE" sz="3000" dirty="0" smtClean="0"/>
          </a:p>
          <a:p>
            <a:r>
              <a:rPr lang="ka-GE" sz="3000" dirty="0" smtClean="0"/>
              <a:t>თუ სამივე </a:t>
            </a:r>
            <a:r>
              <a:rPr lang="ka-GE" sz="3000" dirty="0"/>
              <a:t>იკითხება პოეზიაში, მაშინ შეგვიძლია ვთქვათ, რომ პოეზიას სამი ენა აქვს, ვიზუალური, </a:t>
            </a:r>
            <a:r>
              <a:rPr lang="ka-GE" sz="3000" dirty="0" err="1"/>
              <a:t>აუდიალური</a:t>
            </a:r>
            <a:r>
              <a:rPr lang="ka-GE" sz="3000" dirty="0"/>
              <a:t> და </a:t>
            </a:r>
            <a:r>
              <a:rPr lang="ka-GE" sz="3000" dirty="0" err="1"/>
              <a:t>კინესთეტიკური</a:t>
            </a:r>
            <a:r>
              <a:rPr lang="ka-GE" sz="3000" dirty="0"/>
              <a:t>. </a:t>
            </a:r>
            <a:endParaRPr lang="ru-RU" sz="3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5296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ka-GE" dirty="0"/>
              <a:t>ლექსის მუსიკალობას ქმნის:</a:t>
            </a:r>
            <a:endParaRPr lang="ru-RU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ka-GE" dirty="0"/>
              <a:t>ავტორის ხმა, რითმა, რიტმი, </a:t>
            </a:r>
            <a:r>
              <a:rPr lang="ka-GE" dirty="0" err="1" smtClean="0"/>
              <a:t>ბგერათმეტყველება</a:t>
            </a:r>
            <a:r>
              <a:rPr lang="ka-GE" dirty="0" smtClean="0"/>
              <a:t>; </a:t>
            </a:r>
          </a:p>
          <a:p>
            <a:r>
              <a:rPr lang="ka-GE" dirty="0" smtClean="0"/>
              <a:t>ვიზუალურ </a:t>
            </a:r>
            <a:r>
              <a:rPr lang="ka-GE" dirty="0"/>
              <a:t>აღქმას აძლიერებს: ფერები, ფორმები, ხაზები, მეტაფორები, </a:t>
            </a:r>
            <a:r>
              <a:rPr lang="ka-GE" dirty="0" smtClean="0"/>
              <a:t>შედარებები</a:t>
            </a:r>
          </a:p>
          <a:p>
            <a:r>
              <a:rPr lang="ka-GE" dirty="0" smtClean="0"/>
              <a:t> </a:t>
            </a:r>
            <a:r>
              <a:rPr lang="ka-GE" dirty="0" err="1"/>
              <a:t>კინესთეტიკას</a:t>
            </a:r>
            <a:r>
              <a:rPr lang="ka-GE" dirty="0"/>
              <a:t> - შეგრძნებებზე მიმართული ლექსიკა.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3247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a-GE" dirty="0" smtClean="0"/>
              <a:t>რატი ამაღლობელი</a:t>
            </a:r>
            <a:br>
              <a:rPr lang="ka-GE" dirty="0" smtClean="0"/>
            </a:br>
            <a:r>
              <a:rPr lang="ka-GE" dirty="0" smtClean="0"/>
              <a:t>(1977-)</a:t>
            </a:r>
            <a:endParaRPr lang="ru-RU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ka-GE" dirty="0" smtClean="0"/>
              <a:t>რატი </a:t>
            </a:r>
            <a:r>
              <a:rPr lang="ka-GE" dirty="0"/>
              <a:t>ამაღლობელის ლექსების უმეტესი ნაწილი ,,</a:t>
            </a:r>
            <a:r>
              <a:rPr lang="ka-GE" dirty="0" err="1"/>
              <a:t>რითმოვანი</a:t>
            </a:r>
            <a:r>
              <a:rPr lang="ka-GE" dirty="0"/>
              <a:t> </a:t>
            </a:r>
            <a:r>
              <a:rPr lang="ka-GE" dirty="0" smtClean="0"/>
              <a:t>პოეზიის</a:t>
            </a:r>
            <a:r>
              <a:rPr lang="ka-GE" dirty="0"/>
              <a:t>“ </a:t>
            </a:r>
            <a:r>
              <a:rPr lang="ka-GE" dirty="0" smtClean="0"/>
              <a:t>ნიმუშებია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ka-GE" sz="2000" dirty="0" smtClean="0"/>
              <a:t>იხილეთ ბმული:</a:t>
            </a:r>
          </a:p>
          <a:p>
            <a:pPr marL="0" indent="0">
              <a:buNone/>
            </a:pPr>
            <a:r>
              <a:rPr lang="ka-GE" u="sng" dirty="0" smtClean="0">
                <a:hlinkClick r:id="rId2"/>
              </a:rPr>
              <a:t>https</a:t>
            </a:r>
            <a:r>
              <a:rPr lang="ka-GE" u="sng" dirty="0">
                <a:hlinkClick r:id="rId2"/>
              </a:rPr>
              <a:t>://www.youtube.com/watch?v=D61z8CK8htc</a:t>
            </a:r>
            <a:endParaRPr lang="ka-GE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530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a-GE" dirty="0" smtClean="0"/>
              <a:t>რატი ამაღლობელი</a:t>
            </a:r>
            <a:endParaRPr lang="ru-RU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a-GE" dirty="0" smtClean="0"/>
          </a:p>
          <a:p>
            <a:pPr marL="0" indent="0">
              <a:buNone/>
            </a:pPr>
            <a:r>
              <a:rPr lang="ka-GE" sz="2000" dirty="0" smtClean="0"/>
              <a:t>იხილეთ ბმული:</a:t>
            </a:r>
          </a:p>
          <a:p>
            <a:endParaRPr lang="ka-GE" dirty="0" smtClean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www.youtube.com/watch?v=ubqU5b0plA8</a:t>
            </a:r>
            <a:endParaRPr lang="ka-GE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268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ოფისის თემა">
  <a:themeElements>
    <a:clrScheme name="ოფისი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ოფისი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ოფისი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922</TotalTime>
  <Words>347</Words>
  <Application>Microsoft Office PowerPoint</Application>
  <PresentationFormat>ეკრანი (4:3)</PresentationFormat>
  <Paragraphs>107</Paragraphs>
  <Slides>17</Slides>
  <Notes>1</Notes>
  <HiddenSlides>0</HiddenSlides>
  <MMClips>0</MMClips>
  <ScaleCrop>false</ScaleCrop>
  <HeadingPairs>
    <vt:vector size="6" baseType="variant">
      <vt:variant>
        <vt:lpstr>გამოყენებული შრიფტები</vt:lpstr>
      </vt:variant>
      <vt:variant>
        <vt:i4>3</vt:i4>
      </vt:variant>
      <vt:variant>
        <vt:lpstr>თემა</vt:lpstr>
      </vt:variant>
      <vt:variant>
        <vt:i4>1</vt:i4>
      </vt:variant>
      <vt:variant>
        <vt:lpstr>სლაიდების სათაურები</vt:lpstr>
      </vt:variant>
      <vt:variant>
        <vt:i4>17</vt:i4>
      </vt:variant>
    </vt:vector>
  </HeadingPairs>
  <TitlesOfParts>
    <vt:vector size="21" baseType="lpstr">
      <vt:lpstr>Arial</vt:lpstr>
      <vt:lpstr>Calibri</vt:lpstr>
      <vt:lpstr>Sylfaen</vt:lpstr>
      <vt:lpstr>Office Theme</vt:lpstr>
      <vt:lpstr>თამილა დავითაძე    “მელოპოეტიკა ქართულ და ფრანგულ პოეზიაში“ (რატი ამაღლობელის და მარკ ალექსანდრე ოჰო ბამბის პოეტურ ნიმუშებზე დაყრდნობით)   </vt:lpstr>
      <vt:lpstr>მელოპოეტიკა</vt:lpstr>
      <vt:lpstr>ეთნომუსიკალობა</vt:lpstr>
      <vt:lpstr>მუსიკალური პოეზია</vt:lpstr>
      <vt:lpstr>პოეტური ტექსტი უფრო გვა­მახ­სოვ­რ­დე­ბა</vt:lpstr>
      <vt:lpstr> პოეზიას სამი ენა აქვს, ვიზუალური, აუდიალური და კინესთეტიკური  </vt:lpstr>
      <vt:lpstr>ლექსის მუსიკალობას ქმნის:</vt:lpstr>
      <vt:lpstr>რატი ამაღლობელი (1977-)</vt:lpstr>
      <vt:lpstr>რატი ამაღლობელი</vt:lpstr>
      <vt:lpstr>რატის პოეზია შეიძლება ,,კინესთეტურ პოეზიად“ შევრაცხოთ</vt:lpstr>
      <vt:lpstr> მარკ ალექსანდრე ოჰო ბამბი (1976-) </vt:lpstr>
      <vt:lpstr>PowerPoint-ის პრეზენტაცია</vt:lpstr>
      <vt:lpstr>კაპიტანი ალექსანდრე ახდენს სამყაროს პოეტიზირებას</vt:lpstr>
      <vt:lpstr>ცნობიერების სიღრმეში მიძინებულს გადმოგვცემს სხეულით, ჟესტებით, სიჩუმით, მუსიკით</vt:lpstr>
      <vt:lpstr>დასკვნა:</vt:lpstr>
      <vt:lpstr>დასკვნა:</vt:lpstr>
      <vt:lpstr>PowerPoint-ის პრეზენტაცია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თამილა დავითაძე   თანამედროვე მსოფლიოს პრობლემები ფრედერიკ ბეგბედერისა და მიშელ უელბეკის შემოქმედებაში (ნაწარმოებების - „99 ფრანკი“ და „პლატფორმა“ მიხედვით) </dc:title>
  <dc:creator>usser</dc:creator>
  <cp:lastModifiedBy>caspera</cp:lastModifiedBy>
  <cp:revision>64</cp:revision>
  <dcterms:created xsi:type="dcterms:W3CDTF">2006-08-16T00:00:00Z</dcterms:created>
  <dcterms:modified xsi:type="dcterms:W3CDTF">2021-05-25T11:30:22Z</dcterms:modified>
</cp:coreProperties>
</file>