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10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4/20/2021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4/20/2021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4/20/2021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4/20/2021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4/20/2021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4/20/2021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4/20/2021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tvtropes.org/pmwiki/pmwiki.php/Series/ILoveLucy"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5008" y="1043190"/>
            <a:ext cx="10586434" cy="2099255"/>
          </a:xfrm>
        </p:spPr>
        <p:txBody>
          <a:bodyPr>
            <a:normAutofit/>
          </a:bodyPr>
          <a:lstStyle/>
          <a:p>
            <a:r>
              <a:rPr lang="ka-GE" sz="3200" b="1" dirty="0"/>
              <a:t>„იდიომისა და სლოგანის კონცეფტუალური ამბივალენტობა ინგლისურენოვანი და ზოგიერთი ქართული რეკლამის დისკურსში“</a:t>
            </a:r>
            <a:r>
              <a:rPr lang="en-US" sz="3200" b="1" dirty="0"/>
              <a:t/>
            </a:r>
            <a:br>
              <a:rPr lang="en-US" sz="3200" b="1" dirty="0"/>
            </a:br>
            <a:endParaRPr lang="en-US" sz="3200" b="1" dirty="0"/>
          </a:p>
        </p:txBody>
      </p:sp>
      <p:sp>
        <p:nvSpPr>
          <p:cNvPr id="3" name="Subtitle 2"/>
          <p:cNvSpPr>
            <a:spLocks noGrp="1"/>
          </p:cNvSpPr>
          <p:nvPr>
            <p:ph type="subTitle" idx="1"/>
          </p:nvPr>
        </p:nvSpPr>
        <p:spPr>
          <a:xfrm>
            <a:off x="1371600" y="3734873"/>
            <a:ext cx="9448800" cy="1841678"/>
          </a:xfrm>
        </p:spPr>
        <p:txBody>
          <a:bodyPr>
            <a:normAutofit/>
          </a:bodyPr>
          <a:lstStyle/>
          <a:p>
            <a:r>
              <a:rPr lang="ka-GE" sz="4000" b="1" dirty="0" smtClean="0"/>
              <a:t>ნინო </a:t>
            </a:r>
            <a:r>
              <a:rPr lang="ka-GE" sz="4000" b="1" smtClean="0"/>
              <a:t>დვალიძე </a:t>
            </a:r>
            <a:r>
              <a:rPr lang="ka-GE" sz="4000" b="1" smtClean="0"/>
              <a:t>(პროფ</a:t>
            </a:r>
            <a:r>
              <a:rPr lang="ka-GE" sz="4000" b="1" dirty="0" smtClean="0"/>
              <a:t>. ბსუ)</a:t>
            </a:r>
          </a:p>
          <a:p>
            <a:endParaRPr lang="en-US" sz="4000" b="1" dirty="0"/>
          </a:p>
        </p:txBody>
      </p:sp>
    </p:spTree>
    <p:extLst>
      <p:ext uri="{BB962C8B-B14F-4D97-AF65-F5344CB8AC3E}">
        <p14:creationId xmlns:p14="http://schemas.microsoft.com/office/powerpoint/2010/main" val="28879611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elated image"/>
          <p:cNvPicPr/>
          <p:nvPr/>
        </p:nvPicPr>
        <p:blipFill>
          <a:blip r:embed="rId2" cstate="print"/>
          <a:srcRect/>
          <a:stretch>
            <a:fillRect/>
          </a:stretch>
        </p:blipFill>
        <p:spPr bwMode="auto">
          <a:xfrm>
            <a:off x="1700011" y="798489"/>
            <a:ext cx="9015211" cy="5937161"/>
          </a:xfrm>
          <a:prstGeom prst="rect">
            <a:avLst/>
          </a:prstGeom>
          <a:noFill/>
          <a:ln w="9525">
            <a:noFill/>
            <a:miter lim="800000"/>
            <a:headEnd/>
            <a:tailEnd/>
          </a:ln>
        </p:spPr>
      </p:pic>
    </p:spTree>
    <p:extLst>
      <p:ext uri="{BB962C8B-B14F-4D97-AF65-F5344CB8AC3E}">
        <p14:creationId xmlns:p14="http://schemas.microsoft.com/office/powerpoint/2010/main" val="3571382407"/>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41023"/>
            <a:ext cx="12192000" cy="5816977"/>
          </a:xfrm>
          <a:prstGeom prst="rect">
            <a:avLst/>
          </a:prstGeom>
        </p:spPr>
        <p:txBody>
          <a:bodyPr wrap="square">
            <a:spAutoFit/>
          </a:bodyPr>
          <a:lstStyle/>
          <a:p>
            <a:r>
              <a:rPr lang="ka-GE" sz="3600" dirty="0">
                <a:ea typeface="Times New Roman" panose="02020603050405020304" pitchFamily="18" charset="0"/>
                <a:cs typeface="Times New Roman" panose="02020603050405020304" pitchFamily="18" charset="0"/>
              </a:rPr>
              <a:t>არსებობს კიდევ ერთ ქართული კომპანიის „ბებო გენაცვალოს“ კარაქის რეკლამა სლოგანით </a:t>
            </a:r>
            <a:r>
              <a:rPr lang="ka-GE" sz="3600" dirty="0">
                <a:solidFill>
                  <a:srgbClr val="FF0000"/>
                </a:solidFill>
                <a:ea typeface="Times New Roman" panose="02020603050405020304" pitchFamily="18" charset="0"/>
                <a:cs typeface="Times New Roman" panose="02020603050405020304" pitchFamily="18" charset="0"/>
              </a:rPr>
              <a:t>„დაინახე, იყიდე, შეჭამე“.</a:t>
            </a:r>
            <a:r>
              <a:rPr lang="ka-GE" sz="3600" dirty="0">
                <a:ea typeface="Times New Roman" panose="02020603050405020304" pitchFamily="18" charset="0"/>
                <a:cs typeface="Times New Roman" panose="02020603050405020304" pitchFamily="18" charset="0"/>
              </a:rPr>
              <a:t> რეკლამის სლოგანი შეიქმნა რომაელი იმპერატორის ცეზარის დროს არსებული ლათინური გამოთქმის </a:t>
            </a:r>
            <a:r>
              <a:rPr lang="ka-GE" sz="3600" b="1" dirty="0">
                <a:solidFill>
                  <a:srgbClr val="FF0000"/>
                </a:solidFill>
                <a:ea typeface="Times New Roman" panose="02020603050405020304" pitchFamily="18" charset="0"/>
                <a:cs typeface="Times New Roman" panose="02020603050405020304" pitchFamily="18" charset="0"/>
              </a:rPr>
              <a:t>„ </a:t>
            </a:r>
            <a:r>
              <a:rPr lang="ka-GE" sz="3600" b="1" dirty="0">
                <a:solidFill>
                  <a:srgbClr val="FF0000"/>
                </a:solidFill>
                <a:ea typeface="Times New Roman" panose="02020603050405020304" pitchFamily="18" charset="0"/>
                <a:cs typeface="Arial" panose="020B0604020202020204" pitchFamily="34" charset="0"/>
              </a:rPr>
              <a:t>Veni, vidi, vici</a:t>
            </a:r>
            <a:r>
              <a:rPr lang="ka-GE" sz="36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ka-GE" sz="3600" b="1" dirty="0" smtClean="0">
                <a:solidFill>
                  <a:srgbClr val="FF0000"/>
                </a:solidFill>
                <a:ea typeface="Times New Roman" panose="02020603050405020304" pitchFamily="18" charset="0"/>
                <a:cs typeface="Arial" panose="020B0604020202020204" pitchFamily="34" charset="0"/>
              </a:rPr>
              <a:t>“ ის პერეფრაზირებით.</a:t>
            </a:r>
          </a:p>
          <a:p>
            <a:r>
              <a:rPr lang="ka-GE" sz="3200" b="1" dirty="0" smtClean="0">
                <a:solidFill>
                  <a:srgbClr val="FF0000"/>
                </a:solidFill>
                <a:ea typeface="Times New Roman" panose="02020603050405020304" pitchFamily="18" charset="0"/>
                <a:cs typeface="Arial" panose="020B0604020202020204" pitchFamily="34" charset="0"/>
              </a:rPr>
              <a:t>„</a:t>
            </a:r>
            <a:r>
              <a:rPr lang="ka-GE" sz="3200" b="1" dirty="0" smtClean="0">
                <a:solidFill>
                  <a:srgbClr val="545454"/>
                </a:solidFill>
                <a:ea typeface="Times New Roman" panose="02020603050405020304" pitchFamily="18" charset="0"/>
                <a:cs typeface="Arial" panose="020B0604020202020204" pitchFamily="34" charset="0"/>
              </a:rPr>
              <a:t>მოვედი</a:t>
            </a:r>
            <a:r>
              <a:rPr lang="ka-GE" sz="3200" b="1" dirty="0">
                <a:solidFill>
                  <a:srgbClr val="545454"/>
                </a:solidFill>
                <a:ea typeface="Times New Roman" panose="02020603050405020304" pitchFamily="18" charset="0"/>
                <a:cs typeface="Arial" panose="020B0604020202020204" pitchFamily="34" charset="0"/>
              </a:rPr>
              <a:t>, დავინახე,დავიპყარი“-ს საფუძველზე. თუმცა ამგვარი გამოხატულება მხოლოდ სლოგანის ვერბალურ გამოხატულებაშია, მას არ გააჩნია სახვითი გამოხატულების განმამტკიცებელი </a:t>
            </a:r>
            <a:r>
              <a:rPr lang="ka-GE" sz="3200" b="1" dirty="0" smtClean="0">
                <a:solidFill>
                  <a:srgbClr val="545454"/>
                </a:solidFill>
                <a:ea typeface="Times New Roman" panose="02020603050405020304" pitchFamily="18" charset="0"/>
                <a:cs typeface="Arial" panose="020B0604020202020204" pitchFamily="34" charset="0"/>
              </a:rPr>
              <a:t>ნიშნები,დაპყრობასთან დაკავშირებით და  ასახავს კონოტაციურ ინტენციას, მადისაღმძვრელი კარაქის ნახატით.</a:t>
            </a:r>
            <a:endParaRPr lang="en-US" sz="3200" b="1" dirty="0"/>
          </a:p>
        </p:txBody>
      </p:sp>
    </p:spTree>
    <p:extLst>
      <p:ext uri="{BB962C8B-B14F-4D97-AF65-F5344CB8AC3E}">
        <p14:creationId xmlns:p14="http://schemas.microsoft.com/office/powerpoint/2010/main" val="2578085791"/>
      </p:ext>
    </p:extLst>
  </p:cSld>
  <p:clrMapOvr>
    <a:masterClrMapping/>
  </p:clrMapOvr>
  <p:transition spd="slow">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Related image"/>
          <p:cNvPicPr/>
          <p:nvPr/>
        </p:nvPicPr>
        <p:blipFill>
          <a:blip r:embed="rId2" cstate="print"/>
          <a:srcRect/>
          <a:stretch>
            <a:fillRect/>
          </a:stretch>
        </p:blipFill>
        <p:spPr bwMode="auto">
          <a:xfrm>
            <a:off x="1880314" y="553792"/>
            <a:ext cx="9092485" cy="6104585"/>
          </a:xfrm>
          <a:prstGeom prst="rect">
            <a:avLst/>
          </a:prstGeom>
          <a:noFill/>
          <a:ln w="9525">
            <a:noFill/>
            <a:miter lim="800000"/>
            <a:headEnd/>
            <a:tailEnd/>
          </a:ln>
        </p:spPr>
      </p:pic>
    </p:spTree>
    <p:extLst>
      <p:ext uri="{BB962C8B-B14F-4D97-AF65-F5344CB8AC3E}">
        <p14:creationId xmlns:p14="http://schemas.microsoft.com/office/powerpoint/2010/main" val="4020944485"/>
      </p:ext>
    </p:extLst>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425" y="1223493"/>
            <a:ext cx="11848564" cy="5023555"/>
          </a:xfrm>
          <a:prstGeom prst="rect">
            <a:avLst/>
          </a:prstGeom>
        </p:spPr>
        <p:txBody>
          <a:bodyPr wrap="square">
            <a:spAutoFit/>
          </a:bodyPr>
          <a:lstStyle/>
          <a:p>
            <a:pPr>
              <a:lnSpc>
                <a:spcPct val="115000"/>
              </a:lnSpc>
              <a:spcAft>
                <a:spcPts val="1000"/>
              </a:spcAft>
            </a:pPr>
            <a:r>
              <a:rPr lang="ka-GE" sz="2800" dirty="0">
                <a:ea typeface="Times New Roman" panose="02020603050405020304" pitchFamily="18" charset="0"/>
                <a:cs typeface="Times New Roman" panose="02020603050405020304" pitchFamily="18" charset="0"/>
              </a:rPr>
              <a:t>შემდეგი იდიომი : </a:t>
            </a:r>
            <a:r>
              <a:rPr lang="ka-GE" sz="2800" b="1" dirty="0">
                <a:solidFill>
                  <a:srgbClr val="FF0000"/>
                </a:solidFill>
                <a:ea typeface="Times New Roman" panose="02020603050405020304" pitchFamily="18" charset="0"/>
                <a:cs typeface="Times New Roman" panose="02020603050405020304" pitchFamily="18" charset="0"/>
              </a:rPr>
              <a:t>To make a deal </a:t>
            </a:r>
            <a:r>
              <a:rPr lang="ka-GE" sz="2800" dirty="0">
                <a:ea typeface="Times New Roman" panose="02020603050405020304" pitchFamily="18" charset="0"/>
                <a:cs typeface="Times New Roman" panose="02020603050405020304" pitchFamily="18" charset="0"/>
              </a:rPr>
              <a:t>, რომლის თავდაპირველი მნიშვნელობაა, სარფიანი სავაჭრო გარიგება, წარმოდგენილია სახვითი ხელოვნების რეკლამირებით და ასახავს ქალის მე 9 ცაზე ყოფნას ბედნიერებისგან, რომელიც ორაზროვან შთაბეჭდილებას ტოვებს, ის ან სარფიანად ვაჭრობის წინ თავს კარგავს და ათასი ფერადი ფანტაზია უტრიალებს, ან შესაძლებელია ორსულადაა და თავის მაგივრად სიმბოლური მეტაფორული </a:t>
            </a:r>
            <a:r>
              <a:rPr lang="ka-GE" sz="2800" dirty="0" smtClean="0">
                <a:ea typeface="Times New Roman" panose="02020603050405020304" pitchFamily="18" charset="0"/>
                <a:cs typeface="Times New Roman" panose="02020603050405020304" pitchFamily="18" charset="0"/>
              </a:rPr>
              <a:t>კოგნიტური კონცეფტია </a:t>
            </a:r>
            <a:r>
              <a:rPr lang="ka-GE" sz="2800" dirty="0">
                <a:ea typeface="Times New Roman" panose="02020603050405020304" pitchFamily="18" charset="0"/>
                <a:cs typeface="Times New Roman" panose="02020603050405020304" pitchFamily="18" charset="0"/>
              </a:rPr>
              <a:t>გამოსახული, ფარშევანგი, წეროსმაგვარი ჩიტები და  რამდენიმე ფერადი კვერცხი, (გამრავლების სიმბოლო), ბოლოს კი ბავშვის ჩასაწოლი </a:t>
            </a:r>
            <a:r>
              <a:rPr lang="ka-GE" sz="2800" dirty="0" smtClean="0">
                <a:ea typeface="Times New Roman" panose="02020603050405020304" pitchFamily="18" charset="0"/>
                <a:cs typeface="Times New Roman" panose="02020603050405020304" pitchFamily="18" charset="0"/>
              </a:rPr>
              <a:t>ხელის ეტლით </a:t>
            </a:r>
            <a:r>
              <a:rPr lang="ka-GE" sz="2800" dirty="0">
                <a:ea typeface="Times New Roman" panose="02020603050405020304" pitchFamily="18" charset="0"/>
                <a:cs typeface="Times New Roman" panose="02020603050405020304" pitchFamily="18" charset="0"/>
              </a:rPr>
              <a:t>გადის მიზანსცენიდან,რომელიც ასევე შეიძლება კალათად აღვიქვათ.</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39277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იდიომები რეკლამაში -კონფერენციის მასალები\7c0cc074c6d17f9af971e5e1f9e814ab (2).jpg"/>
          <p:cNvPicPr/>
          <p:nvPr/>
        </p:nvPicPr>
        <p:blipFill>
          <a:blip r:embed="rId2">
            <a:extLst>
              <a:ext uri="{28A0092B-C50C-407E-A947-70E740481C1C}">
                <a14:useLocalDpi xmlns:a14="http://schemas.microsoft.com/office/drawing/2010/main" val="0"/>
              </a:ext>
            </a:extLst>
          </a:blip>
          <a:srcRect/>
          <a:stretch>
            <a:fillRect/>
          </a:stretch>
        </p:blipFill>
        <p:spPr bwMode="auto">
          <a:xfrm>
            <a:off x="2665928" y="528034"/>
            <a:ext cx="7366714" cy="6168979"/>
          </a:xfrm>
          <a:prstGeom prst="rect">
            <a:avLst/>
          </a:prstGeom>
          <a:noFill/>
          <a:ln>
            <a:noFill/>
          </a:ln>
        </p:spPr>
      </p:pic>
    </p:spTree>
    <p:extLst>
      <p:ext uri="{BB962C8B-B14F-4D97-AF65-F5344CB8AC3E}">
        <p14:creationId xmlns:p14="http://schemas.microsoft.com/office/powerpoint/2010/main" val="92321799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2123" y="1352282"/>
            <a:ext cx="11346287" cy="5519075"/>
          </a:xfrm>
          <a:prstGeom prst="rect">
            <a:avLst/>
          </a:prstGeom>
        </p:spPr>
        <p:txBody>
          <a:bodyPr wrap="square">
            <a:spAutoFit/>
          </a:bodyPr>
          <a:lstStyle/>
          <a:p>
            <a:pPr>
              <a:lnSpc>
                <a:spcPct val="115000"/>
              </a:lnSpc>
              <a:spcAft>
                <a:spcPts val="1000"/>
              </a:spcAft>
            </a:pPr>
            <a:r>
              <a:rPr lang="en-US" sz="2800" dirty="0">
                <a:latin typeface="Sylfaen" panose="010A0502050306030303" pitchFamily="18" charset="0"/>
                <a:ea typeface="Times New Roman" panose="02020603050405020304" pitchFamily="18" charset="0"/>
                <a:cs typeface="Times New Roman" panose="02020603050405020304" pitchFamily="18" charset="0"/>
              </a:rPr>
              <a:t> </a:t>
            </a:r>
            <a:r>
              <a:rPr lang="ka-GE" sz="2800" dirty="0">
                <a:ea typeface="Times New Roman" panose="02020603050405020304" pitchFamily="18" charset="0"/>
                <a:cs typeface="Times New Roman" panose="02020603050405020304" pitchFamily="18" charset="0"/>
              </a:rPr>
              <a:t>იდიომი : </a:t>
            </a:r>
            <a:r>
              <a:rPr lang="ka-GE" sz="2800" b="1" dirty="0">
                <a:solidFill>
                  <a:srgbClr val="FF0000"/>
                </a:solidFill>
                <a:ea typeface="Times New Roman" panose="02020603050405020304" pitchFamily="18" charset="0"/>
                <a:cs typeface="Times New Roman" panose="02020603050405020304" pitchFamily="18" charset="0"/>
              </a:rPr>
              <a:t>It will blow your mind away </a:t>
            </a:r>
            <a:r>
              <a:rPr lang="ka-GE" sz="2800" dirty="0">
                <a:ea typeface="Times New Roman" panose="02020603050405020304" pitchFamily="18" charset="0"/>
                <a:cs typeface="Times New Roman" panose="02020603050405020304" pitchFamily="18" charset="0"/>
              </a:rPr>
              <a:t>ს განსაზღვრება,რომელიც ნიშნავს ძლიერი,ამაღელევებელი შთაბეჭდილების მოხდენას, მოცემულ კონტექსტშიც იმავეს ნიშნავს:რეკლამა ამბობს: „ გაგაგიჟებს ისე მოგეწონება რეკლამაზე აღნიშნული ბურგერ-კინგი“. აქ მთავარი და აღსანიშნავია ქალის გაოცებული და გაკვირვებული სახე, რომელიც ისეთ ჩვეულებრივ არაჯანსაღ,საკვებს,როგორიც ბურგერია, სასურველს ხდის მყიდველისათვის,და იგი მოტივირებულია იყიდოს რეკლამაზე გამოსახული საკვები, ფასიც გათვლილია მარკეტინგული ხერხით,მყიდველი მოგებული რჩება,რადგან ყიდულობს არა მხოლოდ ბურგერს,მასთან ერთად კოკა-კოლას და ფრის.</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50583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იდიომები რეკლამაში -კონფერენციის მასალები\811b9fc0eb32eaf6c56eac558729a8eb--fastfood-burger-kings (1).jpg"/>
          <p:cNvPicPr/>
          <p:nvPr/>
        </p:nvPicPr>
        <p:blipFill>
          <a:blip r:embed="rId2">
            <a:extLst>
              <a:ext uri="{28A0092B-C50C-407E-A947-70E740481C1C}">
                <a14:useLocalDpi xmlns:a14="http://schemas.microsoft.com/office/drawing/2010/main" val="0"/>
              </a:ext>
            </a:extLst>
          </a:blip>
          <a:srcRect/>
          <a:stretch>
            <a:fillRect/>
          </a:stretch>
        </p:blipFill>
        <p:spPr bwMode="auto">
          <a:xfrm>
            <a:off x="2601532" y="592428"/>
            <a:ext cx="8229600" cy="6265572"/>
          </a:xfrm>
          <a:prstGeom prst="rect">
            <a:avLst/>
          </a:prstGeom>
          <a:noFill/>
          <a:ln>
            <a:noFill/>
          </a:ln>
        </p:spPr>
      </p:pic>
    </p:spTree>
    <p:extLst>
      <p:ext uri="{BB962C8B-B14F-4D97-AF65-F5344CB8AC3E}">
        <p14:creationId xmlns:p14="http://schemas.microsoft.com/office/powerpoint/2010/main" val="3806876612"/>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546" y="1300767"/>
            <a:ext cx="11874322" cy="4673587"/>
          </a:xfrm>
          <a:prstGeom prst="rect">
            <a:avLst/>
          </a:prstGeom>
        </p:spPr>
        <p:txBody>
          <a:bodyPr wrap="square">
            <a:spAutoFit/>
          </a:bodyPr>
          <a:lstStyle/>
          <a:p>
            <a:pPr>
              <a:lnSpc>
                <a:spcPct val="115000"/>
              </a:lnSpc>
              <a:spcAft>
                <a:spcPts val="1000"/>
              </a:spcAft>
            </a:pPr>
            <a:r>
              <a:rPr lang="ka-GE" sz="3200" dirty="0" smtClean="0">
                <a:ea typeface="Times New Roman" panose="02020603050405020304" pitchFamily="18" charset="0"/>
                <a:cs typeface="Times New Roman" panose="02020603050405020304" pitchFamily="18" charset="0"/>
              </a:rPr>
              <a:t>რეკლამა </a:t>
            </a:r>
            <a:r>
              <a:rPr lang="ka-GE" sz="3200" dirty="0">
                <a:ea typeface="Times New Roman" panose="02020603050405020304" pitchFamily="18" charset="0"/>
                <a:cs typeface="Times New Roman" panose="02020603050405020304" pitchFamily="18" charset="0"/>
              </a:rPr>
              <a:t>ვერბალურად შეიძლება ისეთი მოქნილი,ლაკონური და ეფექტური გამოდგეს,რომ ამა თუ იმ იდიომატურმა ფრაზამ, შეიძლება სლოგანად დაიმკვიდროს თავი. როგორც ეს შემდეგი სიგარეტების რეკლამირების დროს მოხდა:</a:t>
            </a:r>
            <a:endParaRPr lang="en-US" sz="32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450"/>
              </a:spcBef>
              <a:spcAft>
                <a:spcPts val="1000"/>
              </a:spcAft>
            </a:pPr>
            <a:r>
              <a:rPr lang="ka-GE" sz="4000" b="1" dirty="0">
                <a:solidFill>
                  <a:srgbClr val="333333"/>
                </a:solidFill>
                <a:ea typeface="Times New Roman" panose="02020603050405020304" pitchFamily="18" charset="0"/>
                <a:cs typeface="Arial" panose="020B0604020202020204" pitchFamily="34" charset="0"/>
              </a:rPr>
              <a:t>"Call for Philip Morris!" (Better known for its use on radio, but was heard on TV in its early days, particularly on  </a:t>
            </a:r>
            <a:r>
              <a:rPr lang="ka-GE" sz="4000" b="1" i="1" u="sng" dirty="0">
                <a:solidFill>
                  <a:srgbClr val="006BB1"/>
                </a:solidFill>
                <a:ea typeface="Times New Roman" panose="02020603050405020304" pitchFamily="18" charset="0"/>
                <a:cs typeface="Arial" panose="020B0604020202020204" pitchFamily="34" charset="0"/>
                <a:hlinkClick r:id="rId2" tooltip="http://tvtropes.org/pmwiki/pmwiki.php/Series/ILoveLucy"/>
              </a:rPr>
              <a:t>I Love Lucy</a:t>
            </a:r>
            <a:r>
              <a:rPr lang="ka-GE" sz="4000" b="1" dirty="0">
                <a:solidFill>
                  <a:srgbClr val="333333"/>
                </a:solidFill>
                <a:ea typeface="Times New Roman" panose="02020603050405020304" pitchFamily="18" charset="0"/>
                <a:cs typeface="Arial" panose="020B0604020202020204" pitchFamily="34" charset="0"/>
              </a:rPr>
              <a:t>.)</a:t>
            </a:r>
            <a:endParaRPr lang="en-US" sz="40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6877683"/>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ghostofthedoll.co.uk/retromusings/wp-content/uploads/2016/07/Philip-Morris-1947-LIFE-11-Aug-1947.jpg"/>
          <p:cNvPicPr/>
          <p:nvPr/>
        </p:nvPicPr>
        <p:blipFill>
          <a:blip r:embed="rId2">
            <a:extLst>
              <a:ext uri="{28A0092B-C50C-407E-A947-70E740481C1C}">
                <a14:useLocalDpi xmlns:a14="http://schemas.microsoft.com/office/drawing/2010/main" val="0"/>
              </a:ext>
            </a:extLst>
          </a:blip>
          <a:srcRect/>
          <a:stretch>
            <a:fillRect/>
          </a:stretch>
        </p:blipFill>
        <p:spPr bwMode="auto">
          <a:xfrm>
            <a:off x="3052293" y="952499"/>
            <a:ext cx="7276563" cy="5705877"/>
          </a:xfrm>
          <a:prstGeom prst="rect">
            <a:avLst/>
          </a:prstGeom>
          <a:noFill/>
          <a:ln>
            <a:noFill/>
          </a:ln>
        </p:spPr>
      </p:pic>
    </p:spTree>
    <p:extLst>
      <p:ext uri="{BB962C8B-B14F-4D97-AF65-F5344CB8AC3E}">
        <p14:creationId xmlns:p14="http://schemas.microsoft.com/office/powerpoint/2010/main" val="329605049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488" y="1493950"/>
            <a:ext cx="4984124" cy="5215915"/>
          </a:xfrm>
          <a:prstGeom prst="rect">
            <a:avLst/>
          </a:prstGeom>
        </p:spPr>
        <p:txBody>
          <a:bodyPr wrap="square">
            <a:spAutoFit/>
          </a:bodyPr>
          <a:lstStyle/>
          <a:p>
            <a:pPr>
              <a:lnSpc>
                <a:spcPct val="115000"/>
              </a:lnSpc>
              <a:spcBef>
                <a:spcPts val="450"/>
              </a:spcBef>
              <a:spcAft>
                <a:spcPts val="1000"/>
              </a:spcAft>
            </a:pPr>
            <a:r>
              <a:rPr lang="ka-GE" sz="2800" dirty="0">
                <a:solidFill>
                  <a:srgbClr val="333333"/>
                </a:solidFill>
                <a:ea typeface="Times New Roman" panose="02020603050405020304" pitchFamily="18" charset="0"/>
                <a:cs typeface="Arial" panose="020B0604020202020204" pitchFamily="34" charset="0"/>
              </a:rPr>
              <a:t>იგივე ითქმის ფილიპ მორისის კონკურენტ სიგარეტის „ქემელის“ რეკლამაზე: კილომეტრიან გზას გავცვითავდი,ქემელი სიგარეტისათვისო....აქაც </a:t>
            </a:r>
            <a:r>
              <a:rPr lang="ka-GE" sz="2800">
                <a:solidFill>
                  <a:srgbClr val="333333"/>
                </a:solidFill>
                <a:ea typeface="Times New Roman" panose="02020603050405020304" pitchFamily="18" charset="0"/>
                <a:cs typeface="Arial" panose="020B0604020202020204" pitchFamily="34" charset="0"/>
              </a:rPr>
              <a:t>იდიომატურმა </a:t>
            </a:r>
            <a:r>
              <a:rPr lang="ka-GE" sz="2800" smtClean="0">
                <a:solidFill>
                  <a:srgbClr val="333333"/>
                </a:solidFill>
                <a:ea typeface="Times New Roman" panose="02020603050405020304" pitchFamily="18" charset="0"/>
                <a:cs typeface="Arial" panose="020B0604020202020204" pitchFamily="34" charset="0"/>
              </a:rPr>
              <a:t>ფრაზამ,სლოგანად </a:t>
            </a:r>
            <a:r>
              <a:rPr lang="ka-GE" sz="2800" dirty="0">
                <a:solidFill>
                  <a:srgbClr val="333333"/>
                </a:solidFill>
                <a:ea typeface="Times New Roman" panose="02020603050405020304" pitchFamily="18" charset="0"/>
                <a:cs typeface="Arial" panose="020B0604020202020204" pitchFamily="34" charset="0"/>
              </a:rPr>
              <a:t>დაიკვიდრა თავი</a:t>
            </a:r>
            <a:endParaRPr lang="en-US" sz="28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450"/>
              </a:spcBef>
              <a:spcAft>
                <a:spcPts val="1000"/>
              </a:spcAft>
            </a:pPr>
            <a:r>
              <a:rPr lang="ka-GE" sz="2800" b="1" dirty="0">
                <a:solidFill>
                  <a:srgbClr val="FF0000"/>
                </a:solidFill>
                <a:ea typeface="Times New Roman" panose="02020603050405020304" pitchFamily="18" charset="0"/>
                <a:cs typeface="Arial" panose="020B0604020202020204" pitchFamily="34" charset="0"/>
              </a:rPr>
              <a:t>"I'd walk a mile for a Camel."</a:t>
            </a:r>
            <a:endParaRPr lang="en-US" sz="2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descr="i'd walk a mile for a camel poster-áá¡ á¡á£á áááá¡ á¨ááááá"/>
          <p:cNvPicPr/>
          <p:nvPr/>
        </p:nvPicPr>
        <p:blipFill>
          <a:blip r:embed="rId2">
            <a:extLst>
              <a:ext uri="{28A0092B-C50C-407E-A947-70E740481C1C}">
                <a14:useLocalDpi xmlns:a14="http://schemas.microsoft.com/office/drawing/2010/main" val="0"/>
              </a:ext>
            </a:extLst>
          </a:blip>
          <a:srcRect/>
          <a:stretch>
            <a:fillRect/>
          </a:stretch>
        </p:blipFill>
        <p:spPr bwMode="auto">
          <a:xfrm>
            <a:off x="5138670" y="852169"/>
            <a:ext cx="6658378" cy="5716055"/>
          </a:xfrm>
          <a:prstGeom prst="rect">
            <a:avLst/>
          </a:prstGeom>
          <a:noFill/>
          <a:ln>
            <a:noFill/>
          </a:ln>
        </p:spPr>
      </p:pic>
    </p:spTree>
    <p:extLst>
      <p:ext uri="{BB962C8B-B14F-4D97-AF65-F5344CB8AC3E}">
        <p14:creationId xmlns:p14="http://schemas.microsoft.com/office/powerpoint/2010/main" val="2707721348"/>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9548" y="2031640"/>
            <a:ext cx="11191741" cy="4723665"/>
          </a:xfrm>
          <a:prstGeom prst="rect">
            <a:avLst/>
          </a:prstGeom>
        </p:spPr>
        <p:txBody>
          <a:bodyPr wrap="square">
            <a:spAutoFit/>
          </a:bodyPr>
          <a:lstStyle/>
          <a:p>
            <a:pPr marL="457200" indent="-457200">
              <a:lnSpc>
                <a:spcPct val="115000"/>
              </a:lnSpc>
              <a:spcAft>
                <a:spcPts val="1000"/>
              </a:spcAft>
              <a:buFont typeface="Wingdings" panose="05000000000000000000" pitchFamily="2" charset="2"/>
              <a:buChar char="Ø"/>
            </a:pPr>
            <a:r>
              <a:rPr lang="ka-GE" sz="3200" dirty="0">
                <a:ea typeface="Times New Roman" panose="02020603050405020304" pitchFamily="18" charset="0"/>
                <a:cs typeface="Times New Roman" panose="02020603050405020304" pitchFamily="18" charset="0"/>
              </a:rPr>
              <a:t>წარმოდგენილი </a:t>
            </a:r>
            <a:r>
              <a:rPr lang="ka-GE" sz="3200" b="1" dirty="0">
                <a:ea typeface="Times New Roman" panose="02020603050405020304" pitchFamily="18" charset="0"/>
                <a:cs typeface="Times New Roman" panose="02020603050405020304" pitchFamily="18" charset="0"/>
              </a:rPr>
              <a:t>თემა</a:t>
            </a:r>
            <a:r>
              <a:rPr lang="ka-GE" sz="3200" dirty="0">
                <a:ea typeface="Times New Roman" panose="02020603050405020304" pitchFamily="18" charset="0"/>
                <a:cs typeface="Times New Roman" panose="02020603050405020304" pitchFamily="18" charset="0"/>
              </a:rPr>
              <a:t> ეხება ცალკეულ იდიომატურ თუ  სლოგანად ქცეულ ფრაზებსა და </a:t>
            </a:r>
            <a:r>
              <a:rPr lang="ka-GE" sz="3200" dirty="0" smtClean="0">
                <a:ea typeface="Times New Roman" panose="02020603050405020304" pitchFamily="18" charset="0"/>
                <a:cs typeface="Times New Roman" panose="02020603050405020304" pitchFamily="18" charset="0"/>
              </a:rPr>
              <a:t>მის შესატყვისებში  </a:t>
            </a:r>
            <a:r>
              <a:rPr lang="ka-GE" sz="3200" dirty="0">
                <a:ea typeface="Times New Roman" panose="02020603050405020304" pitchFamily="18" charset="0"/>
                <a:cs typeface="Times New Roman" panose="02020603050405020304" pitchFamily="18" charset="0"/>
              </a:rPr>
              <a:t>ნაგულისხმებ კონცეფტუალურ მეტაფორას და მათ ინტენციას რეკლამის დისკურსში.</a:t>
            </a:r>
            <a:endParaRPr lang="en-US" sz="3200" dirty="0">
              <a:latin typeface="Calibri" panose="020F0502020204030204" pitchFamily="34" charset="0"/>
              <a:ea typeface="Times New Roman" panose="02020603050405020304" pitchFamily="18" charset="0"/>
              <a:cs typeface="Times New Roman" panose="02020603050405020304" pitchFamily="18" charset="0"/>
            </a:endParaRPr>
          </a:p>
          <a:p>
            <a:pPr marL="457200" indent="-457200">
              <a:lnSpc>
                <a:spcPct val="115000"/>
              </a:lnSpc>
              <a:spcAft>
                <a:spcPts val="1000"/>
              </a:spcAft>
              <a:buFont typeface="Wingdings" panose="05000000000000000000" pitchFamily="2" charset="2"/>
              <a:buChar char="Ø"/>
            </a:pPr>
            <a:r>
              <a:rPr lang="ka-GE" sz="3200" dirty="0" smtClean="0">
                <a:ea typeface="Times New Roman" panose="02020603050405020304" pitchFamily="18" charset="0"/>
                <a:cs typeface="Times New Roman" panose="02020603050405020304" pitchFamily="18" charset="0"/>
              </a:rPr>
              <a:t>თემის </a:t>
            </a:r>
            <a:r>
              <a:rPr lang="ka-GE" sz="3200" b="1" dirty="0">
                <a:ea typeface="Times New Roman" panose="02020603050405020304" pitchFamily="18" charset="0"/>
                <a:cs typeface="Times New Roman" panose="02020603050405020304" pitchFamily="18" charset="0"/>
              </a:rPr>
              <a:t>აქტუალობა</a:t>
            </a:r>
            <a:r>
              <a:rPr lang="ka-GE" sz="3200" dirty="0">
                <a:ea typeface="Times New Roman" panose="02020603050405020304" pitchFamily="18" charset="0"/>
                <a:cs typeface="Times New Roman" panose="02020603050405020304" pitchFamily="18" charset="0"/>
              </a:rPr>
              <a:t> განპირობებულია, იმით რომ 21-ე საუკუნის  მასმედიაში  ყველაზე დიდი ადგილი უჭირავს რეკლამის ვერბალურ თუ  არავერბალურ გამოხატვის საშუალებებს. </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75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449698"/>
            <a:ext cx="2640168" cy="4764381"/>
          </a:xfrm>
          <a:prstGeom prst="rect">
            <a:avLst/>
          </a:prstGeom>
        </p:spPr>
        <p:txBody>
          <a:bodyPr wrap="square">
            <a:spAutoFit/>
          </a:bodyPr>
          <a:lstStyle/>
          <a:p>
            <a:pPr marL="552450" marR="0">
              <a:lnSpc>
                <a:spcPct val="115000"/>
              </a:lnSpc>
              <a:spcBef>
                <a:spcPts val="450"/>
              </a:spcBef>
              <a:spcAft>
                <a:spcPts val="1000"/>
              </a:spcAft>
            </a:pPr>
            <a:r>
              <a:rPr lang="ka-GE" sz="2400" dirty="0">
                <a:solidFill>
                  <a:srgbClr val="333333"/>
                </a:solidFill>
                <a:ea typeface="Times New Roman" panose="02020603050405020304" pitchFamily="18" charset="0"/>
                <a:cs typeface="Arial" panose="020B0604020202020204" pitchFamily="34" charset="0"/>
              </a:rPr>
              <a:t>„Lucky Strike“  ის სარეკლამო სლოგანებია: </a:t>
            </a:r>
            <a:r>
              <a:rPr lang="ka-GE" sz="2400" dirty="0">
                <a:solidFill>
                  <a:srgbClr val="FF0000"/>
                </a:solidFill>
                <a:ea typeface="Times New Roman" panose="02020603050405020304" pitchFamily="18" charset="0"/>
                <a:cs typeface="Arial" panose="020B0604020202020204" pitchFamily="34" charset="0"/>
              </a:rPr>
              <a:t>"Be happy, go Lucky," "It's toasted!" and "L.S. /M.F.T." (Lucky Strike Means Fine Tobacco). </a:t>
            </a:r>
            <a:endParaRPr lang="en-US"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descr="lucky strike advert-áá¡ á¡á£á áááá¡ á¨ááááá"/>
          <p:cNvPicPr/>
          <p:nvPr/>
        </p:nvPicPr>
        <p:blipFill>
          <a:blip r:embed="rId2">
            <a:extLst>
              <a:ext uri="{28A0092B-C50C-407E-A947-70E740481C1C}">
                <a14:useLocalDpi xmlns:a14="http://schemas.microsoft.com/office/drawing/2010/main" val="0"/>
              </a:ext>
            </a:extLst>
          </a:blip>
          <a:srcRect/>
          <a:stretch>
            <a:fillRect/>
          </a:stretch>
        </p:blipFill>
        <p:spPr bwMode="auto">
          <a:xfrm>
            <a:off x="3052294" y="1449699"/>
            <a:ext cx="4713668" cy="4764380"/>
          </a:xfrm>
          <a:prstGeom prst="rect">
            <a:avLst/>
          </a:prstGeom>
          <a:noFill/>
          <a:ln>
            <a:noFill/>
          </a:ln>
        </p:spPr>
      </p:pic>
      <p:pic>
        <p:nvPicPr>
          <p:cNvPr id="4" name="Picture 3" descr="lucky strike advert-áá¡ á¡á£á áááá¡ á¨ááááá"/>
          <p:cNvPicPr/>
          <p:nvPr/>
        </p:nvPicPr>
        <p:blipFill>
          <a:blip r:embed="rId3">
            <a:extLst>
              <a:ext uri="{28A0092B-C50C-407E-A947-70E740481C1C}">
                <a14:useLocalDpi xmlns:a14="http://schemas.microsoft.com/office/drawing/2010/main" val="0"/>
              </a:ext>
            </a:extLst>
          </a:blip>
          <a:srcRect/>
          <a:stretch>
            <a:fillRect/>
          </a:stretch>
        </p:blipFill>
        <p:spPr bwMode="auto">
          <a:xfrm>
            <a:off x="7765962" y="1449699"/>
            <a:ext cx="4426038" cy="4764380"/>
          </a:xfrm>
          <a:prstGeom prst="rect">
            <a:avLst/>
          </a:prstGeom>
          <a:noFill/>
          <a:ln>
            <a:noFill/>
          </a:ln>
        </p:spPr>
      </p:pic>
    </p:spTree>
    <p:extLst>
      <p:ext uri="{BB962C8B-B14F-4D97-AF65-F5344CB8AC3E}">
        <p14:creationId xmlns:p14="http://schemas.microsoft.com/office/powerpoint/2010/main" val="8795045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81070"/>
            <a:ext cx="3464417" cy="5168531"/>
          </a:xfrm>
          <a:prstGeom prst="rect">
            <a:avLst/>
          </a:prstGeom>
        </p:spPr>
        <p:txBody>
          <a:bodyPr wrap="square">
            <a:spAutoFit/>
          </a:bodyPr>
          <a:lstStyle/>
          <a:p>
            <a:pPr>
              <a:lnSpc>
                <a:spcPct val="115000"/>
              </a:lnSpc>
              <a:spcBef>
                <a:spcPts val="450"/>
              </a:spcBef>
              <a:spcAft>
                <a:spcPts val="1000"/>
              </a:spcAft>
            </a:pPr>
            <a:r>
              <a:rPr lang="ka-GE" sz="2400" dirty="0">
                <a:ea typeface="Times New Roman" panose="02020603050405020304" pitchFamily="18" charset="0"/>
                <a:cs typeface="Times New Roman" panose="02020603050405020304" pitchFamily="18" charset="0"/>
              </a:rPr>
              <a:t>ქაღალდის ხელსახოცის რეკლამა,წარმოდგენილია გარითმული სლოგანით ,რომელიც ენის გასატეხ სავარჯიშოს გვაგონებს: </a:t>
            </a:r>
            <a:r>
              <a:rPr lang="ka-GE" sz="2400" dirty="0">
                <a:solidFill>
                  <a:srgbClr val="FF0000"/>
                </a:solidFill>
                <a:ea typeface="Times New Roman" panose="02020603050405020304" pitchFamily="18" charset="0"/>
                <a:cs typeface="Times New Roman" panose="02020603050405020304" pitchFamily="18" charset="0"/>
              </a:rPr>
              <a:t>„</a:t>
            </a:r>
            <a:r>
              <a:rPr lang="ka-GE" sz="2400" b="1" dirty="0">
                <a:solidFill>
                  <a:srgbClr val="FF0000"/>
                </a:solidFill>
                <a:ea typeface="Times New Roman" panose="02020603050405020304" pitchFamily="18" charset="0"/>
                <a:cs typeface="Arial" panose="020B0604020202020204" pitchFamily="34" charset="0"/>
              </a:rPr>
              <a:t>"The Stronger Soaker-upper!" and "The (Quilted) Quicker Picker-upper!" (Bounty paper towels)</a:t>
            </a:r>
            <a:endParaRPr lang="en-US"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descr="The Stronger Soaker-upper!&quot; and &quot;The (Quilted) Quicker Picker-upper!&quot; (Bounty paper towels advertising-áá¡ á¡á£á áááá¡ á¨ááááá"/>
          <p:cNvPicPr/>
          <p:nvPr/>
        </p:nvPicPr>
        <p:blipFill>
          <a:blip r:embed="rId2">
            <a:extLst>
              <a:ext uri="{28A0092B-C50C-407E-A947-70E740481C1C}">
                <a14:useLocalDpi xmlns:a14="http://schemas.microsoft.com/office/drawing/2010/main" val="0"/>
              </a:ext>
            </a:extLst>
          </a:blip>
          <a:srcRect/>
          <a:stretch>
            <a:fillRect/>
          </a:stretch>
        </p:blipFill>
        <p:spPr bwMode="auto">
          <a:xfrm>
            <a:off x="3593207" y="1481070"/>
            <a:ext cx="3721994" cy="4984124"/>
          </a:xfrm>
          <a:prstGeom prst="rect">
            <a:avLst/>
          </a:prstGeom>
          <a:noFill/>
          <a:ln>
            <a:noFill/>
          </a:ln>
        </p:spPr>
      </p:pic>
      <p:pic>
        <p:nvPicPr>
          <p:cNvPr id="4" name="Picture 3" descr="The Stronger Soaker-upper!&quot; and &quot;The (Quilted) Quicker Picker-upper!&quot; (Bounty paper towels advertising-áá¡ á¡á£á áááá¡ á¨ááááá"/>
          <p:cNvPicPr/>
          <p:nvPr/>
        </p:nvPicPr>
        <p:blipFill>
          <a:blip r:embed="rId3">
            <a:extLst>
              <a:ext uri="{28A0092B-C50C-407E-A947-70E740481C1C}">
                <a14:useLocalDpi xmlns:a14="http://schemas.microsoft.com/office/drawing/2010/main" val="0"/>
              </a:ext>
            </a:extLst>
          </a:blip>
          <a:srcRect/>
          <a:stretch>
            <a:fillRect/>
          </a:stretch>
        </p:blipFill>
        <p:spPr bwMode="auto">
          <a:xfrm>
            <a:off x="7443991" y="1481070"/>
            <a:ext cx="4378814" cy="4984123"/>
          </a:xfrm>
          <a:prstGeom prst="rect">
            <a:avLst/>
          </a:prstGeom>
          <a:noFill/>
          <a:ln>
            <a:noFill/>
          </a:ln>
        </p:spPr>
      </p:pic>
    </p:spTree>
    <p:extLst>
      <p:ext uri="{BB962C8B-B14F-4D97-AF65-F5344CB8AC3E}">
        <p14:creationId xmlns:p14="http://schemas.microsoft.com/office/powerpoint/2010/main" val="208932392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425" y="1326525"/>
            <a:ext cx="11887200" cy="5189113"/>
          </a:xfrm>
          <a:prstGeom prst="rect">
            <a:avLst/>
          </a:prstGeom>
        </p:spPr>
        <p:txBody>
          <a:bodyPr wrap="square">
            <a:spAutoFit/>
          </a:bodyPr>
          <a:lstStyle/>
          <a:p>
            <a:pPr marL="457200" indent="-457200">
              <a:lnSpc>
                <a:spcPct val="115000"/>
              </a:lnSpc>
              <a:spcBef>
                <a:spcPts val="450"/>
              </a:spcBef>
              <a:spcAft>
                <a:spcPts val="1000"/>
              </a:spcAft>
              <a:buFont typeface="Wingdings" panose="05000000000000000000" pitchFamily="2" charset="2"/>
              <a:buChar char="q"/>
            </a:pPr>
            <a:r>
              <a:rPr lang="ka-GE" sz="3200" dirty="0">
                <a:ea typeface="Times New Roman" panose="02020603050405020304" pitchFamily="18" charset="0"/>
                <a:cs typeface="Times New Roman" panose="02020603050405020304" pitchFamily="18" charset="0"/>
              </a:rPr>
              <a:t>ამგვარად, შეიძლება დავასკვნათ, რომ რეკლამის დისკურსის ლინგვოსემიოტიკა მრავალფეროვანია. მისი გამოხატვის მოლტიმოდალური ხერხები საშუალებას იძლევა, ვისაუბროთ მისი გამოხატვის მონო- და მულტიმოდალურ  ფორმებსა და რეკლამის დისკურსის როგორც ზოგად ლინგვისტურ, ისე კოგნიტურ-ლინგვისტურსა და სემიოტიკურ მიდგომებზე, კოგნიტური მეტაფორული იდიომებისა და სლოგანების  უხვად გამოყენებაზე, როგორც ეს ზემოაღწერილი </a:t>
            </a:r>
            <a:r>
              <a:rPr lang="ka-GE" sz="3200" dirty="0" smtClean="0">
                <a:ea typeface="Times New Roman" panose="02020603050405020304" pitchFamily="18" charset="0"/>
                <a:cs typeface="Times New Roman" panose="02020603050405020304" pitchFamily="18" charset="0"/>
              </a:rPr>
              <a:t>მაგალითებიდან შეიძლება დავასკვნათ.</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60701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2" descr="Znalezione obrazy dla zapytania thank for your attention ani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254" y="1167295"/>
            <a:ext cx="10303098" cy="5491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298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971" y="1455313"/>
            <a:ext cx="11668259" cy="5289974"/>
          </a:xfrm>
          <a:prstGeom prst="rect">
            <a:avLst/>
          </a:prstGeom>
        </p:spPr>
        <p:txBody>
          <a:bodyPr wrap="square">
            <a:spAutoFit/>
          </a:bodyPr>
          <a:lstStyle/>
          <a:p>
            <a:pPr marL="457200" indent="-457200">
              <a:lnSpc>
                <a:spcPct val="115000"/>
              </a:lnSpc>
              <a:spcAft>
                <a:spcPts val="1000"/>
              </a:spcAft>
              <a:buFont typeface="Wingdings" panose="05000000000000000000" pitchFamily="2" charset="2"/>
              <a:buChar char="v"/>
            </a:pPr>
            <a:r>
              <a:rPr lang="ka-GE" sz="3200" dirty="0">
                <a:ea typeface="Times New Roman" panose="02020603050405020304" pitchFamily="18" charset="0"/>
                <a:cs typeface="Times New Roman" panose="02020603050405020304" pitchFamily="18" charset="0"/>
              </a:rPr>
              <a:t>ნაშრომის </a:t>
            </a:r>
            <a:r>
              <a:rPr lang="ka-GE" sz="3200" b="1" dirty="0" smtClean="0">
                <a:ea typeface="Times New Roman" panose="02020603050405020304" pitchFamily="18" charset="0"/>
                <a:cs typeface="Times New Roman" panose="02020603050405020304" pitchFamily="18" charset="0"/>
              </a:rPr>
              <a:t>სიახლეა:</a:t>
            </a:r>
            <a:r>
              <a:rPr lang="ka-GE" sz="3200" dirty="0" smtClean="0">
                <a:ea typeface="Times New Roman" panose="02020603050405020304" pitchFamily="18" charset="0"/>
                <a:cs typeface="Times New Roman" panose="02020603050405020304" pitchFamily="18" charset="0"/>
              </a:rPr>
              <a:t> </a:t>
            </a:r>
          </a:p>
          <a:p>
            <a:pPr>
              <a:lnSpc>
                <a:spcPct val="115000"/>
              </a:lnSpc>
              <a:spcAft>
                <a:spcPts val="1000"/>
              </a:spcAft>
            </a:pPr>
            <a:r>
              <a:rPr lang="ka-GE" sz="3200" dirty="0" smtClean="0">
                <a:ea typeface="Times New Roman" panose="02020603050405020304" pitchFamily="18" charset="0"/>
                <a:cs typeface="Times New Roman" panose="02020603050405020304" pitchFamily="18" charset="0"/>
              </a:rPr>
              <a:t>შესწავლილი </a:t>
            </a:r>
            <a:r>
              <a:rPr lang="ka-GE" sz="3200" dirty="0">
                <a:ea typeface="Times New Roman" panose="02020603050405020304" pitchFamily="18" charset="0"/>
                <a:cs typeface="Times New Roman" panose="02020603050405020304" pitchFamily="18" charset="0"/>
              </a:rPr>
              <a:t>იდიომებისა და სლოგანების ლექსიკონური და კონტექსტუალური მნიშვნელობების ამბივალენტობის გამოვლენა და მათი მიმართება ამა თუ იმ  რეკლამის დისკურსთან. ისევე როგორც ნაშრომის ორიგინალური ნაწილი იქნება აღნიშნული იდიომების დაკავშირება რეკლამის დისკურსის გამოხატვის  ისეთ სხვა მულტიმოდალურ გზებთან, როგორიცაა  ნახატი, მუსიკა თუ სხვა სახის არავერბალური საშუალებები.</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692869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153" y="901521"/>
            <a:ext cx="11887200" cy="5888792"/>
          </a:xfrm>
          <a:prstGeom prst="rect">
            <a:avLst/>
          </a:prstGeom>
        </p:spPr>
        <p:txBody>
          <a:bodyPr wrap="square">
            <a:spAutoFit/>
          </a:bodyPr>
          <a:lstStyle/>
          <a:p>
            <a:pPr indent="449580" algn="just">
              <a:lnSpc>
                <a:spcPct val="150000"/>
              </a:lnSpc>
              <a:spcAft>
                <a:spcPts val="1000"/>
              </a:spcAft>
            </a:pPr>
            <a:r>
              <a:rPr lang="ka-GE" sz="2400" dirty="0">
                <a:latin typeface="Arial" panose="020B0604020202020204" pitchFamily="34" charset="0"/>
                <a:ea typeface="Times New Roman" panose="02020603050405020304" pitchFamily="18" charset="0"/>
                <a:cs typeface="Times New Roman" panose="02020603050405020304" pitchFamily="18" charset="0"/>
              </a:rPr>
              <a:t>„</a:t>
            </a:r>
            <a:r>
              <a:rPr lang="ka-GE" sz="2400" b="1" dirty="0">
                <a:solidFill>
                  <a:srgbClr val="FF0000"/>
                </a:solidFill>
                <a:ea typeface="Times New Roman" panose="02020603050405020304" pitchFamily="18" charset="0"/>
                <a:cs typeface="Sylfaen" panose="010A0502050306030303" pitchFamily="18" charset="0"/>
              </a:rPr>
              <a:t>რეკლამა</a:t>
            </a:r>
            <a:r>
              <a:rPr lang="ka-GE" sz="24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t>
            </a:r>
            <a:r>
              <a:rPr lang="ka-GE" sz="2400" b="1" dirty="0">
                <a:solidFill>
                  <a:srgbClr val="FF0000"/>
                </a:solidFill>
                <a:ea typeface="Times New Roman" panose="02020603050405020304" pitchFamily="18" charset="0"/>
                <a:cs typeface="Sylfaen" panose="010A0502050306030303" pitchFamily="18" charset="0"/>
              </a:rPr>
              <a:t>ეს</a:t>
            </a:r>
            <a:r>
              <a:rPr lang="ka-GE" sz="24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ka-GE" sz="2400" b="1" dirty="0">
                <a:solidFill>
                  <a:srgbClr val="FF0000"/>
                </a:solidFill>
                <a:ea typeface="Times New Roman" panose="02020603050405020304" pitchFamily="18" charset="0"/>
                <a:cs typeface="Sylfaen" panose="010A0502050306030303" pitchFamily="18" charset="0"/>
              </a:rPr>
              <a:t>არის</a:t>
            </a:r>
            <a:r>
              <a:rPr lang="ka-GE" sz="24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ka-GE" sz="2400" b="1" dirty="0">
                <a:solidFill>
                  <a:srgbClr val="FF0000"/>
                </a:solidFill>
                <a:ea typeface="Times New Roman" panose="02020603050405020304" pitchFamily="18" charset="0"/>
                <a:cs typeface="Sylfaen" panose="010A0502050306030303" pitchFamily="18" charset="0"/>
              </a:rPr>
              <a:t>ხერხი</a:t>
            </a:r>
            <a:r>
              <a:rPr lang="ka-GE" sz="24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t>
            </a:r>
            <a:r>
              <a:rPr lang="ka-GE" sz="2400" b="1" dirty="0">
                <a:solidFill>
                  <a:srgbClr val="FF0000"/>
                </a:solidFill>
                <a:ea typeface="Times New Roman" panose="02020603050405020304" pitchFamily="18" charset="0"/>
                <a:cs typeface="Arial" panose="020B0604020202020204" pitchFamily="34" charset="0"/>
              </a:rPr>
              <a:t> </a:t>
            </a:r>
            <a:r>
              <a:rPr lang="ka-GE" sz="2400" b="1" dirty="0">
                <a:solidFill>
                  <a:srgbClr val="FF0000"/>
                </a:solidFill>
                <a:ea typeface="Times New Roman" panose="02020603050405020304" pitchFamily="18" charset="0"/>
                <a:cs typeface="Sylfaen" panose="010A0502050306030303" pitchFamily="18" charset="0"/>
              </a:rPr>
              <a:t>ბიზნესის</a:t>
            </a:r>
            <a:r>
              <a:rPr lang="ka-GE" sz="24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ka-GE" sz="2400" b="1" dirty="0">
                <a:solidFill>
                  <a:srgbClr val="FF0000"/>
                </a:solidFill>
                <a:ea typeface="Times New Roman" panose="02020603050405020304" pitchFamily="18" charset="0"/>
                <a:cs typeface="Sylfaen" panose="010A0502050306030303" pitchFamily="18" charset="0"/>
              </a:rPr>
              <a:t>გულისცემა</a:t>
            </a:r>
            <a:r>
              <a:rPr lang="ka-GE" sz="24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ka-GE" sz="2400" b="1" dirty="0">
                <a:solidFill>
                  <a:srgbClr val="FF0000"/>
                </a:solidFill>
                <a:ea typeface="Times New Roman" panose="02020603050405020304" pitchFamily="18" charset="0"/>
                <a:cs typeface="Sylfaen" panose="010A0502050306030303" pitchFamily="18" charset="0"/>
              </a:rPr>
              <a:t>სიტყვებში</a:t>
            </a:r>
            <a:r>
              <a:rPr lang="ka-GE" sz="24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ka-GE" sz="2400" b="1" dirty="0" smtClean="0">
                <a:solidFill>
                  <a:srgbClr val="FF0000"/>
                </a:solidFill>
                <a:ea typeface="Times New Roman" panose="02020603050405020304" pitchFamily="18" charset="0"/>
                <a:cs typeface="Sylfaen" panose="010A0502050306030303" pitchFamily="18" charset="0"/>
              </a:rPr>
              <a:t>გამოხატული</a:t>
            </a:r>
            <a:r>
              <a:rPr lang="ka-GE" sz="2400" dirty="0" smtClean="0">
                <a:ea typeface="Times New Roman" panose="02020603050405020304" pitchFamily="18" charset="0"/>
                <a:cs typeface="Sylfaen" panose="010A0502050306030303" pitchFamily="18" charset="0"/>
              </a:rPr>
              <a:t>..</a:t>
            </a:r>
            <a:r>
              <a:rPr lang="ka-GE" sz="2400" dirty="0" smtClean="0">
                <a:latin typeface="Arial" panose="020B0604020202020204" pitchFamily="34" charset="0"/>
                <a:ea typeface="Times New Roman" panose="02020603050405020304" pitchFamily="18" charset="0"/>
                <a:cs typeface="Times New Roman" panose="02020603050405020304" pitchFamily="18" charset="0"/>
              </a:rPr>
              <a:t>.“</a:t>
            </a:r>
            <a:r>
              <a:rPr lang="ka-GE" sz="2400" dirty="0" smtClean="0">
                <a:ea typeface="Times New Roman" panose="02020603050405020304" pitchFamily="18" charset="0"/>
                <a:cs typeface="Arial" panose="020B0604020202020204" pitchFamily="34" charset="0"/>
              </a:rPr>
              <a:t>,</a:t>
            </a:r>
            <a:r>
              <a:rPr lang="ka-GE" sz="2400" dirty="0" smtClean="0">
                <a:latin typeface="Arial" panose="020B0604020202020204" pitchFamily="34" charset="0"/>
                <a:ea typeface="Times New Roman" panose="02020603050405020304" pitchFamily="18" charset="0"/>
                <a:cs typeface="Times New Roman" panose="02020603050405020304" pitchFamily="18" charset="0"/>
              </a:rPr>
              <a:t> </a:t>
            </a:r>
            <a:r>
              <a:rPr lang="ka-GE" sz="2400" dirty="0">
                <a:latin typeface="Arial" panose="020B0604020202020204" pitchFamily="34" charset="0"/>
                <a:ea typeface="Times New Roman" panose="02020603050405020304" pitchFamily="18" charset="0"/>
                <a:cs typeface="Times New Roman" panose="02020603050405020304" pitchFamily="18" charset="0"/>
              </a:rPr>
              <a:t>„</a:t>
            </a:r>
            <a:r>
              <a:rPr lang="ka-GE" sz="2400" dirty="0">
                <a:ea typeface="Times New Roman" panose="02020603050405020304" pitchFamily="18" charset="0"/>
                <a:cs typeface="Sylfaen" panose="010A0502050306030303" pitchFamily="18" charset="0"/>
              </a:rPr>
              <a:t>რეკლამის</a:t>
            </a:r>
            <a:r>
              <a:rPr lang="ka-GE" sz="2400" dirty="0">
                <a:latin typeface="Arial" panose="020B0604020202020204" pitchFamily="34" charset="0"/>
                <a:ea typeface="Times New Roman" panose="02020603050405020304" pitchFamily="18" charset="0"/>
                <a:cs typeface="Times New Roman" panose="02020603050405020304" pitchFamily="18" charset="0"/>
              </a:rPr>
              <a:t> </a:t>
            </a:r>
            <a:r>
              <a:rPr lang="ka-GE" sz="2400" dirty="0">
                <a:ea typeface="Times New Roman" panose="02020603050405020304" pitchFamily="18" charset="0"/>
                <a:cs typeface="Sylfaen" panose="010A0502050306030303" pitchFamily="18" charset="0"/>
              </a:rPr>
              <a:t>საიდუმლო</a:t>
            </a:r>
            <a:r>
              <a:rPr lang="ka-GE" sz="2400" dirty="0">
                <a:latin typeface="Arial" panose="020B0604020202020204" pitchFamily="34" charset="0"/>
                <a:ea typeface="Times New Roman" panose="02020603050405020304" pitchFamily="18" charset="0"/>
                <a:cs typeface="Times New Roman" panose="02020603050405020304" pitchFamily="18" charset="0"/>
              </a:rPr>
              <a:t>,</a:t>
            </a:r>
            <a:r>
              <a:rPr lang="ka-GE" sz="2400" dirty="0">
                <a:ea typeface="Times New Roman" panose="02020603050405020304" pitchFamily="18" charset="0"/>
                <a:cs typeface="Arial" panose="020B0604020202020204" pitchFamily="34" charset="0"/>
              </a:rPr>
              <a:t> </a:t>
            </a:r>
            <a:r>
              <a:rPr lang="ka-GE" sz="2400" dirty="0">
                <a:ea typeface="Times New Roman" panose="02020603050405020304" pitchFamily="18" charset="0"/>
                <a:cs typeface="Sylfaen" panose="010A0502050306030303" pitchFamily="18" charset="0"/>
              </a:rPr>
              <a:t>ახალ</a:t>
            </a:r>
            <a:r>
              <a:rPr lang="ka-GE" sz="2400" dirty="0">
                <a:latin typeface="Arial" panose="020B0604020202020204" pitchFamily="34" charset="0"/>
                <a:ea typeface="Times New Roman" panose="02020603050405020304" pitchFamily="18" charset="0"/>
                <a:cs typeface="Times New Roman" panose="02020603050405020304" pitchFamily="18" charset="0"/>
              </a:rPr>
              <a:t> </a:t>
            </a:r>
            <a:r>
              <a:rPr lang="ka-GE" sz="2400" dirty="0">
                <a:ea typeface="Times New Roman" panose="02020603050405020304" pitchFamily="18" charset="0"/>
                <a:cs typeface="Sylfaen" panose="010A0502050306030303" pitchFamily="18" charset="0"/>
              </a:rPr>
              <a:t>სიტყვებში</a:t>
            </a:r>
            <a:r>
              <a:rPr lang="ka-GE" sz="2400" dirty="0">
                <a:latin typeface="Arial" panose="020B0604020202020204" pitchFamily="34" charset="0"/>
                <a:ea typeface="Times New Roman" panose="02020603050405020304" pitchFamily="18" charset="0"/>
                <a:cs typeface="Times New Roman" panose="02020603050405020304" pitchFamily="18" charset="0"/>
              </a:rPr>
              <a:t> </a:t>
            </a:r>
            <a:r>
              <a:rPr lang="ka-GE" sz="2400" dirty="0">
                <a:ea typeface="Times New Roman" panose="02020603050405020304" pitchFamily="18" charset="0"/>
                <a:cs typeface="Sylfaen" panose="010A0502050306030303" pitchFamily="18" charset="0"/>
              </a:rPr>
              <a:t>და</a:t>
            </a:r>
            <a:r>
              <a:rPr lang="ka-GE" sz="2400" dirty="0">
                <a:latin typeface="Arial" panose="020B0604020202020204" pitchFamily="34" charset="0"/>
                <a:ea typeface="Times New Roman" panose="02020603050405020304" pitchFamily="18" charset="0"/>
                <a:cs typeface="Times New Roman" panose="02020603050405020304" pitchFamily="18" charset="0"/>
              </a:rPr>
              <a:t> </a:t>
            </a:r>
            <a:r>
              <a:rPr lang="ka-GE" sz="2400" dirty="0">
                <a:ea typeface="Times New Roman" panose="02020603050405020304" pitchFamily="18" charset="0"/>
                <a:cs typeface="Sylfaen" panose="010A0502050306030303" pitchFamily="18" charset="0"/>
              </a:rPr>
              <a:t>ახალ</a:t>
            </a:r>
            <a:r>
              <a:rPr lang="ka-GE" sz="2400" dirty="0">
                <a:latin typeface="Arial" panose="020B0604020202020204" pitchFamily="34" charset="0"/>
                <a:ea typeface="Times New Roman" panose="02020603050405020304" pitchFamily="18" charset="0"/>
                <a:cs typeface="Times New Roman" panose="02020603050405020304" pitchFamily="18" charset="0"/>
              </a:rPr>
              <a:t> </a:t>
            </a:r>
            <a:r>
              <a:rPr lang="ka-GE" sz="2400" dirty="0">
                <a:ea typeface="Times New Roman" panose="02020603050405020304" pitchFamily="18" charset="0"/>
                <a:cs typeface="Sylfaen" panose="010A0502050306030303" pitchFamily="18" charset="0"/>
              </a:rPr>
              <a:t>გამოსახულებაში</a:t>
            </a:r>
            <a:r>
              <a:rPr lang="ka-GE" sz="2400" dirty="0">
                <a:latin typeface="Arial" panose="020B0604020202020204" pitchFamily="34" charset="0"/>
                <a:ea typeface="Times New Roman" panose="02020603050405020304" pitchFamily="18" charset="0"/>
                <a:cs typeface="Times New Roman" panose="02020603050405020304" pitchFamily="18" charset="0"/>
              </a:rPr>
              <a:t> </a:t>
            </a:r>
            <a:r>
              <a:rPr lang="ka-GE" sz="2400" dirty="0" smtClean="0">
                <a:ea typeface="Times New Roman" panose="02020603050405020304" pitchFamily="18" charset="0"/>
                <a:cs typeface="Times New Roman" panose="02020603050405020304" pitchFamily="18" charset="0"/>
              </a:rPr>
              <a:t>კი არა</a:t>
            </a:r>
            <a:r>
              <a:rPr lang="ka-GE" sz="2400" dirty="0" smtClean="0">
                <a:latin typeface="Arial" panose="020B0604020202020204" pitchFamily="34" charset="0"/>
                <a:ea typeface="Times New Roman" panose="02020603050405020304" pitchFamily="18" charset="0"/>
                <a:cs typeface="Times New Roman" panose="02020603050405020304" pitchFamily="18" charset="0"/>
              </a:rPr>
              <a:t>,</a:t>
            </a:r>
            <a:r>
              <a:rPr lang="ka-GE" sz="2400" dirty="0" smtClean="0">
                <a:ea typeface="Times New Roman" panose="02020603050405020304" pitchFamily="18" charset="0"/>
                <a:cs typeface="Arial" panose="020B0604020202020204" pitchFamily="34" charset="0"/>
              </a:rPr>
              <a:t> </a:t>
            </a:r>
            <a:r>
              <a:rPr lang="ka-GE" sz="2400" dirty="0">
                <a:ea typeface="Times New Roman" panose="02020603050405020304" pitchFamily="18" charset="0"/>
                <a:cs typeface="Sylfaen" panose="010A0502050306030303" pitchFamily="18" charset="0"/>
              </a:rPr>
              <a:t>არამედ</a:t>
            </a:r>
            <a:r>
              <a:rPr lang="ka-GE" sz="2400" dirty="0">
                <a:latin typeface="Arial" panose="020B0604020202020204" pitchFamily="34" charset="0"/>
                <a:ea typeface="Times New Roman" panose="02020603050405020304" pitchFamily="18" charset="0"/>
                <a:cs typeface="Times New Roman" panose="02020603050405020304" pitchFamily="18" charset="0"/>
              </a:rPr>
              <a:t> </a:t>
            </a:r>
            <a:r>
              <a:rPr lang="ka-GE" sz="2400" dirty="0">
                <a:ea typeface="Times New Roman" panose="02020603050405020304" pitchFamily="18" charset="0"/>
                <a:cs typeface="Sylfaen" panose="010A0502050306030303" pitchFamily="18" charset="0"/>
              </a:rPr>
              <a:t>ძველი</a:t>
            </a:r>
            <a:r>
              <a:rPr lang="ka-GE" sz="2400" dirty="0">
                <a:latin typeface="Arial" panose="020B0604020202020204" pitchFamily="34" charset="0"/>
                <a:ea typeface="Times New Roman" panose="02020603050405020304" pitchFamily="18" charset="0"/>
                <a:cs typeface="Times New Roman" panose="02020603050405020304" pitchFamily="18" charset="0"/>
              </a:rPr>
              <a:t> </a:t>
            </a:r>
            <a:r>
              <a:rPr lang="ka-GE" sz="2400" dirty="0">
                <a:ea typeface="Times New Roman" panose="02020603050405020304" pitchFamily="18" charset="0"/>
                <a:cs typeface="Sylfaen" panose="010A0502050306030303" pitchFamily="18" charset="0"/>
              </a:rPr>
              <a:t>სიტყვებისა</a:t>
            </a:r>
            <a:r>
              <a:rPr lang="ka-GE" sz="2400" dirty="0">
                <a:latin typeface="Arial" panose="020B0604020202020204" pitchFamily="34" charset="0"/>
                <a:ea typeface="Times New Roman" panose="02020603050405020304" pitchFamily="18" charset="0"/>
                <a:cs typeface="Times New Roman" panose="02020603050405020304" pitchFamily="18" charset="0"/>
              </a:rPr>
              <a:t> </a:t>
            </a:r>
            <a:r>
              <a:rPr lang="ka-GE" sz="2400" dirty="0">
                <a:ea typeface="Times New Roman" panose="02020603050405020304" pitchFamily="18" charset="0"/>
                <a:cs typeface="Sylfaen" panose="010A0502050306030303" pitchFamily="18" charset="0"/>
              </a:rPr>
              <a:t>და</a:t>
            </a:r>
            <a:r>
              <a:rPr lang="ka-GE" sz="2400" dirty="0">
                <a:latin typeface="Arial" panose="020B0604020202020204" pitchFamily="34" charset="0"/>
                <a:ea typeface="Times New Roman" panose="02020603050405020304" pitchFamily="18" charset="0"/>
                <a:cs typeface="Times New Roman" panose="02020603050405020304" pitchFamily="18" charset="0"/>
              </a:rPr>
              <a:t> </a:t>
            </a:r>
            <a:r>
              <a:rPr lang="ka-GE" sz="2400" dirty="0">
                <a:ea typeface="Times New Roman" panose="02020603050405020304" pitchFamily="18" charset="0"/>
                <a:cs typeface="Sylfaen" panose="010A0502050306030303" pitchFamily="18" charset="0"/>
              </a:rPr>
              <a:t>ძველი</a:t>
            </a:r>
            <a:r>
              <a:rPr lang="ka-GE" sz="2400" dirty="0">
                <a:latin typeface="Arial" panose="020B0604020202020204" pitchFamily="34" charset="0"/>
                <a:ea typeface="Times New Roman" panose="02020603050405020304" pitchFamily="18" charset="0"/>
                <a:cs typeface="Times New Roman" panose="02020603050405020304" pitchFamily="18" charset="0"/>
              </a:rPr>
              <a:t> </a:t>
            </a:r>
            <a:r>
              <a:rPr lang="ka-GE" sz="2400" dirty="0">
                <a:ea typeface="Times New Roman" panose="02020603050405020304" pitchFamily="18" charset="0"/>
                <a:cs typeface="Sylfaen" panose="010A0502050306030303" pitchFamily="18" charset="0"/>
              </a:rPr>
              <a:t>გამოსახულების</a:t>
            </a:r>
            <a:r>
              <a:rPr lang="ka-GE" sz="2400" dirty="0">
                <a:latin typeface="Arial" panose="020B0604020202020204" pitchFamily="34" charset="0"/>
                <a:ea typeface="Times New Roman" panose="02020603050405020304" pitchFamily="18" charset="0"/>
                <a:cs typeface="Times New Roman" panose="02020603050405020304" pitchFamily="18" charset="0"/>
              </a:rPr>
              <a:t> </a:t>
            </a:r>
            <a:r>
              <a:rPr lang="ka-GE" sz="2400" dirty="0" smtClean="0">
                <a:ea typeface="Times New Roman" panose="02020603050405020304" pitchFamily="18" charset="0"/>
                <a:cs typeface="Sylfaen" panose="010A0502050306030303" pitchFamily="18" charset="0"/>
              </a:rPr>
              <a:t>სინთეზში მდგომარეობს</a:t>
            </a:r>
            <a:r>
              <a:rPr lang="ka-GE" sz="2400" dirty="0" smtClean="0">
                <a:latin typeface="Arial" panose="020B0604020202020204" pitchFamily="34" charset="0"/>
                <a:ea typeface="Times New Roman" panose="02020603050405020304" pitchFamily="18" charset="0"/>
                <a:cs typeface="Times New Roman" panose="02020603050405020304" pitchFamily="18" charset="0"/>
              </a:rPr>
              <a:t>“- </a:t>
            </a:r>
            <a:r>
              <a:rPr lang="ka-GE" sz="2400" dirty="0">
                <a:ea typeface="Times New Roman" panose="02020603050405020304" pitchFamily="18" charset="0"/>
                <a:cs typeface="Sylfaen" panose="010A0502050306030303" pitchFamily="18" charset="0"/>
              </a:rPr>
              <a:t>ასეთია</a:t>
            </a:r>
            <a:r>
              <a:rPr lang="ka-GE" sz="2400" dirty="0">
                <a:latin typeface="Arial" panose="020B0604020202020204" pitchFamily="34" charset="0"/>
                <a:ea typeface="Times New Roman" panose="02020603050405020304" pitchFamily="18" charset="0"/>
                <a:cs typeface="Times New Roman" panose="02020603050405020304" pitchFamily="18" charset="0"/>
              </a:rPr>
              <a:t> </a:t>
            </a:r>
            <a:r>
              <a:rPr lang="ka-GE" sz="2400" dirty="0">
                <a:ea typeface="Times New Roman" panose="02020603050405020304" pitchFamily="18" charset="0"/>
                <a:cs typeface="Sylfaen" panose="010A0502050306030303" pitchFamily="18" charset="0"/>
              </a:rPr>
              <a:t>ლეო</a:t>
            </a:r>
            <a:r>
              <a:rPr lang="ka-GE" sz="2400" dirty="0">
                <a:latin typeface="Arial" panose="020B0604020202020204" pitchFamily="34" charset="0"/>
                <a:ea typeface="Times New Roman" panose="02020603050405020304" pitchFamily="18" charset="0"/>
                <a:cs typeface="Times New Roman" panose="02020603050405020304" pitchFamily="18" charset="0"/>
              </a:rPr>
              <a:t> </a:t>
            </a:r>
            <a:r>
              <a:rPr lang="ka-GE" sz="2400" dirty="0">
                <a:ea typeface="Times New Roman" panose="02020603050405020304" pitchFamily="18" charset="0"/>
                <a:cs typeface="Sylfaen" panose="010A0502050306030303" pitchFamily="18" charset="0"/>
              </a:rPr>
              <a:t>ბერნეტის</a:t>
            </a:r>
            <a:r>
              <a:rPr lang="ka-GE" sz="2400" dirty="0">
                <a:latin typeface="Arial" panose="020B0604020202020204" pitchFamily="34" charset="0"/>
                <a:ea typeface="Times New Roman" panose="02020603050405020304" pitchFamily="18" charset="0"/>
                <a:cs typeface="Times New Roman" panose="02020603050405020304" pitchFamily="18" charset="0"/>
              </a:rPr>
              <a:t> </a:t>
            </a:r>
            <a:r>
              <a:rPr lang="ka-GE" sz="2400" dirty="0">
                <a:ea typeface="Times New Roman" panose="02020603050405020304" pitchFamily="18" charset="0"/>
                <a:cs typeface="Sylfaen" panose="010A0502050306030303" pitchFamily="18" charset="0"/>
              </a:rPr>
              <a:t>ფილოსოფიური</a:t>
            </a:r>
            <a:r>
              <a:rPr lang="ka-GE" sz="2400" dirty="0">
                <a:latin typeface="Arial" panose="020B0604020202020204" pitchFamily="34" charset="0"/>
                <a:ea typeface="Times New Roman" panose="02020603050405020304" pitchFamily="18" charset="0"/>
                <a:cs typeface="Times New Roman" panose="02020603050405020304" pitchFamily="18" charset="0"/>
              </a:rPr>
              <a:t> </a:t>
            </a:r>
            <a:r>
              <a:rPr lang="ka-GE" sz="2400" dirty="0">
                <a:ea typeface="Times New Roman" panose="02020603050405020304" pitchFamily="18" charset="0"/>
                <a:cs typeface="Sylfaen" panose="010A0502050306030303" pitchFamily="18" charset="0"/>
              </a:rPr>
              <a:t>განმარტება</a:t>
            </a:r>
            <a:r>
              <a:rPr lang="ka-GE" sz="2400" dirty="0">
                <a:latin typeface="Arial" panose="020B0604020202020204" pitchFamily="34" charset="0"/>
                <a:ea typeface="Times New Roman" panose="02020603050405020304" pitchFamily="18" charset="0"/>
                <a:cs typeface="Times New Roman" panose="02020603050405020304" pitchFamily="18" charset="0"/>
              </a:rPr>
              <a:t> </a:t>
            </a:r>
            <a:r>
              <a:rPr lang="ka-GE" sz="2400" dirty="0">
                <a:ea typeface="Times New Roman" panose="02020603050405020304" pitchFamily="18" charset="0"/>
                <a:cs typeface="Sylfaen" panose="010A0502050306030303" pitchFamily="18" charset="0"/>
              </a:rPr>
              <a:t>რეკლამის</a:t>
            </a:r>
            <a:r>
              <a:rPr lang="ka-GE" sz="2400" dirty="0">
                <a:latin typeface="Arial" panose="020B0604020202020204" pitchFamily="34" charset="0"/>
                <a:ea typeface="Times New Roman" panose="02020603050405020304" pitchFamily="18" charset="0"/>
                <a:cs typeface="Times New Roman" panose="02020603050405020304" pitchFamily="18" charset="0"/>
              </a:rPr>
              <a:t> </a:t>
            </a:r>
            <a:r>
              <a:rPr lang="ka-GE" sz="2400" dirty="0">
                <a:ea typeface="Times New Roman" panose="02020603050405020304" pitchFamily="18" charset="0"/>
                <a:cs typeface="Sylfaen" panose="010A0502050306030303" pitchFamily="18" charset="0"/>
              </a:rPr>
              <a:t>შესახებ</a:t>
            </a:r>
            <a:r>
              <a:rPr lang="ka-GE" sz="2400" dirty="0">
                <a:latin typeface="Arial" panose="020B0604020202020204" pitchFamily="34" charset="0"/>
                <a:ea typeface="Times New Roman" panose="02020603050405020304" pitchFamily="18" charset="0"/>
                <a:cs typeface="Times New Roman" panose="02020603050405020304" pitchFamily="18" charset="0"/>
              </a:rPr>
              <a:t>.</a:t>
            </a:r>
            <a:r>
              <a:rPr lang="ka-GE" sz="2400" dirty="0">
                <a:ea typeface="Times New Roman" panose="02020603050405020304" pitchFamily="18" charset="0"/>
                <a:cs typeface="Arial" panose="020B0604020202020204" pitchFamily="34" charset="0"/>
              </a:rPr>
              <a:t> </a:t>
            </a:r>
            <a:r>
              <a:rPr lang="ka-GE" sz="2400" dirty="0">
                <a:ea typeface="Times New Roman" panose="02020603050405020304" pitchFamily="18" charset="0"/>
                <a:cs typeface="Sylfaen" panose="010A0502050306030303" pitchFamily="18" charset="0"/>
              </a:rPr>
              <a:t>ხოლო</a:t>
            </a:r>
            <a:r>
              <a:rPr lang="ka-GE" sz="2400" dirty="0">
                <a:latin typeface="Arial" panose="020B0604020202020204" pitchFamily="34" charset="0"/>
                <a:ea typeface="Times New Roman" panose="02020603050405020304" pitchFamily="18" charset="0"/>
                <a:cs typeface="Times New Roman" panose="02020603050405020304" pitchFamily="18" charset="0"/>
              </a:rPr>
              <a:t>,</a:t>
            </a:r>
            <a:r>
              <a:rPr lang="ka-GE" sz="2400" dirty="0">
                <a:ea typeface="Times New Roman" panose="02020603050405020304" pitchFamily="18" charset="0"/>
                <a:cs typeface="Arial" panose="020B0604020202020204" pitchFamily="34" charset="0"/>
              </a:rPr>
              <a:t> </a:t>
            </a:r>
            <a:r>
              <a:rPr lang="ka-GE" sz="2400" dirty="0">
                <a:ea typeface="Times New Roman" panose="02020603050405020304" pitchFamily="18" charset="0"/>
                <a:cs typeface="Sylfaen" panose="010A0502050306030303" pitchFamily="18" charset="0"/>
              </a:rPr>
              <a:t>რაც</a:t>
            </a:r>
            <a:r>
              <a:rPr lang="ka-GE" sz="2400" dirty="0">
                <a:latin typeface="Arial" panose="020B0604020202020204" pitchFamily="34" charset="0"/>
                <a:ea typeface="Times New Roman" panose="02020603050405020304" pitchFamily="18" charset="0"/>
                <a:cs typeface="Times New Roman" panose="02020603050405020304" pitchFamily="18" charset="0"/>
              </a:rPr>
              <a:t> </a:t>
            </a:r>
            <a:r>
              <a:rPr lang="ka-GE" sz="2400" dirty="0">
                <a:ea typeface="Times New Roman" panose="02020603050405020304" pitchFamily="18" charset="0"/>
                <a:cs typeface="Sylfaen" panose="010A0502050306030303" pitchFamily="18" charset="0"/>
              </a:rPr>
              <a:t>შეეხება</a:t>
            </a:r>
            <a:r>
              <a:rPr lang="ka-GE" sz="2400" dirty="0">
                <a:latin typeface="Arial" panose="020B0604020202020204" pitchFamily="34" charset="0"/>
                <a:ea typeface="Times New Roman" panose="02020603050405020304" pitchFamily="18" charset="0"/>
                <a:cs typeface="Times New Roman" panose="02020603050405020304" pitchFamily="18" charset="0"/>
              </a:rPr>
              <a:t> </a:t>
            </a:r>
            <a:r>
              <a:rPr lang="ka-GE" sz="2400" dirty="0">
                <a:ea typeface="Times New Roman" panose="02020603050405020304" pitchFamily="18" charset="0"/>
                <a:cs typeface="Sylfaen" panose="010A0502050306030303" pitchFamily="18" charset="0"/>
              </a:rPr>
              <a:t>მის</a:t>
            </a:r>
            <a:r>
              <a:rPr lang="ka-GE" sz="2400" dirty="0">
                <a:latin typeface="Arial" panose="020B0604020202020204" pitchFamily="34" charset="0"/>
                <a:ea typeface="Times New Roman" panose="02020603050405020304" pitchFamily="18" charset="0"/>
                <a:cs typeface="Times New Roman" panose="02020603050405020304" pitchFamily="18" charset="0"/>
              </a:rPr>
              <a:t> </a:t>
            </a:r>
            <a:r>
              <a:rPr lang="ka-GE" sz="2400" dirty="0">
                <a:ea typeface="Times New Roman" panose="02020603050405020304" pitchFamily="18" charset="0"/>
                <a:cs typeface="Sylfaen" panose="010A0502050306030303" pitchFamily="18" charset="0"/>
              </a:rPr>
              <a:t>მეცნიერულ</a:t>
            </a:r>
            <a:r>
              <a:rPr lang="ka-GE" sz="2400" dirty="0">
                <a:latin typeface="Arial" panose="020B0604020202020204" pitchFamily="34" charset="0"/>
                <a:ea typeface="Times New Roman" panose="02020603050405020304" pitchFamily="18" charset="0"/>
                <a:cs typeface="Times New Roman" panose="02020603050405020304" pitchFamily="18" charset="0"/>
              </a:rPr>
              <a:t> </a:t>
            </a:r>
            <a:r>
              <a:rPr lang="ka-GE" sz="2400" dirty="0">
                <a:ea typeface="Times New Roman" panose="02020603050405020304" pitchFamily="18" charset="0"/>
                <a:cs typeface="Sylfaen" panose="010A0502050306030303" pitchFamily="18" charset="0"/>
              </a:rPr>
              <a:t>განმარტებას</a:t>
            </a:r>
            <a:r>
              <a:rPr lang="ka-GE" sz="2400" dirty="0">
                <a:latin typeface="Arial" panose="020B0604020202020204" pitchFamily="34" charset="0"/>
                <a:ea typeface="Times New Roman" panose="02020603050405020304" pitchFamily="18" charset="0"/>
                <a:cs typeface="Times New Roman" panose="02020603050405020304" pitchFamily="18" charset="0"/>
              </a:rPr>
              <a:t>,</a:t>
            </a:r>
            <a:r>
              <a:rPr lang="ka-GE" sz="2400" dirty="0">
                <a:ea typeface="Times New Roman" panose="02020603050405020304" pitchFamily="18" charset="0"/>
                <a:cs typeface="Arial" panose="020B0604020202020204" pitchFamily="34" charset="0"/>
              </a:rPr>
              <a:t> </a:t>
            </a:r>
            <a:endParaRPr lang="ka-GE" sz="2400" dirty="0" smtClean="0">
              <a:ea typeface="Times New Roman" panose="02020603050405020304" pitchFamily="18" charset="0"/>
              <a:cs typeface="Arial" panose="020B0604020202020204" pitchFamily="34" charset="0"/>
            </a:endParaRPr>
          </a:p>
          <a:p>
            <a:pPr indent="449580" algn="just">
              <a:lnSpc>
                <a:spcPct val="150000"/>
              </a:lnSpc>
              <a:spcAft>
                <a:spcPts val="1000"/>
              </a:spcAft>
            </a:pPr>
            <a:r>
              <a:rPr lang="ka-GE" sz="2400" b="1" dirty="0" smtClean="0">
                <a:ea typeface="Times New Roman" panose="02020603050405020304" pitchFamily="18" charset="0"/>
                <a:cs typeface="Arial" panose="020B0604020202020204" pitchFamily="34" charset="0"/>
              </a:rPr>
              <a:t>სიტყვა </a:t>
            </a:r>
            <a:r>
              <a:rPr lang="ka-GE" sz="2400" b="1" dirty="0">
                <a:latin typeface="Arial" panose="020B0604020202020204" pitchFamily="34" charset="0"/>
                <a:ea typeface="Times New Roman" panose="02020603050405020304" pitchFamily="18" charset="0"/>
                <a:cs typeface="Times New Roman" panose="02020603050405020304" pitchFamily="18" charset="0"/>
              </a:rPr>
              <a:t>“</a:t>
            </a:r>
            <a:r>
              <a:rPr lang="ka-GE" sz="2400" b="1" dirty="0">
                <a:ea typeface="Times New Roman" panose="02020603050405020304" pitchFamily="18" charset="0"/>
                <a:cs typeface="Sylfaen" panose="010A0502050306030303" pitchFamily="18" charset="0"/>
              </a:rPr>
              <a:t>რეკლამა</a:t>
            </a:r>
            <a:r>
              <a:rPr lang="ka-GE" sz="2400" b="1" dirty="0">
                <a:latin typeface="Arial" panose="020B0604020202020204" pitchFamily="34" charset="0"/>
                <a:ea typeface="Times New Roman" panose="02020603050405020304" pitchFamily="18" charset="0"/>
                <a:cs typeface="Times New Roman" panose="02020603050405020304" pitchFamily="18" charset="0"/>
              </a:rPr>
              <a:t>“</a:t>
            </a:r>
            <a:r>
              <a:rPr lang="ka-GE" sz="2400" b="1" dirty="0">
                <a:ea typeface="Times New Roman" panose="02020603050405020304" pitchFamily="18" charset="0"/>
                <a:cs typeface="Arial" panose="020B0604020202020204" pitchFamily="34" charset="0"/>
              </a:rPr>
              <a:t> ლათინური წარმოშობისაა და სიტყვა-სიტყვით წამოძახილს, ყვირილს  ნიშნავს.</a:t>
            </a:r>
            <a:r>
              <a:rPr lang="ka-GE" sz="2400" dirty="0">
                <a:ea typeface="Times New Roman" panose="02020603050405020304" pitchFamily="18" charset="0"/>
                <a:cs typeface="Arial" panose="020B0604020202020204" pitchFamily="34" charset="0"/>
              </a:rPr>
              <a:t> </a:t>
            </a:r>
            <a:endParaRPr lang="ka-GE" sz="2400" dirty="0" smtClean="0">
              <a:ea typeface="Times New Roman" panose="02020603050405020304" pitchFamily="18" charset="0"/>
              <a:cs typeface="Arial" panose="020B0604020202020204" pitchFamily="34" charset="0"/>
            </a:endParaRPr>
          </a:p>
          <a:p>
            <a:pPr indent="449580" algn="just">
              <a:lnSpc>
                <a:spcPct val="150000"/>
              </a:lnSpc>
              <a:spcAft>
                <a:spcPts val="1000"/>
              </a:spcAft>
            </a:pPr>
            <a:r>
              <a:rPr lang="ka-GE" sz="2400" dirty="0" smtClean="0">
                <a:ea typeface="Times New Roman" panose="02020603050405020304" pitchFamily="18" charset="0"/>
                <a:cs typeface="Arial" panose="020B0604020202020204" pitchFamily="34" charset="0"/>
              </a:rPr>
              <a:t>რეკლამა </a:t>
            </a:r>
            <a:r>
              <a:rPr lang="ka-GE" sz="2400" dirty="0">
                <a:ea typeface="Times New Roman" panose="02020603050405020304" pitchFamily="18" charset="0"/>
                <a:cs typeface="Arial" panose="020B0604020202020204" pitchFamily="34" charset="0"/>
              </a:rPr>
              <a:t>ცნობების ინფორმაციის გავრცელებაა ვინმეს ან რაიმეს შესახებ პოპულარიზაციისათვის. ზოგოერთი სპეციალისტის აზრით კი “რეკლამა ლამაზად მოყოლილი რეალობაა“ (შონია,2006)</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333014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8033" y="1262131"/>
            <a:ext cx="11436439" cy="4657685"/>
          </a:xfrm>
          <a:prstGeom prst="rect">
            <a:avLst/>
          </a:prstGeom>
        </p:spPr>
        <p:txBody>
          <a:bodyPr wrap="square">
            <a:spAutoFit/>
          </a:bodyPr>
          <a:lstStyle/>
          <a:p>
            <a:pPr indent="449580" algn="just">
              <a:lnSpc>
                <a:spcPct val="150000"/>
              </a:lnSpc>
              <a:spcAft>
                <a:spcPts val="1000"/>
              </a:spcAft>
            </a:pPr>
            <a:r>
              <a:rPr lang="ka-GE" sz="2400" b="1" dirty="0">
                <a:ea typeface="Times New Roman" panose="02020603050405020304" pitchFamily="18" charset="0"/>
                <a:cs typeface="Times New Roman" panose="02020603050405020304" pitchFamily="18" charset="0"/>
              </a:rPr>
              <a:t>რეკლამის </a:t>
            </a:r>
            <a:r>
              <a:rPr lang="ka-GE" sz="2400" b="1" dirty="0">
                <a:ea typeface="Times New Roman" panose="02020603050405020304" pitchFamily="18" charset="0"/>
                <a:cs typeface="Sylfaen" panose="010A0502050306030303" pitchFamily="18" charset="0"/>
              </a:rPr>
              <a:t>დისკურსის</a:t>
            </a:r>
            <a:r>
              <a:rPr lang="ka-GE" sz="2400" b="1" dirty="0">
                <a:latin typeface="Calibri" panose="020F0502020204030204" pitchFamily="34" charset="0"/>
                <a:ea typeface="Times New Roman" panose="02020603050405020304" pitchFamily="18" charset="0"/>
                <a:cs typeface="Times New Roman" panose="02020603050405020304" pitchFamily="18" charset="0"/>
              </a:rPr>
              <a:t> </a:t>
            </a:r>
            <a:r>
              <a:rPr lang="ka-GE" sz="2400" b="1" dirty="0">
                <a:ea typeface="Times New Roman" panose="02020603050405020304" pitchFamily="18" charset="0"/>
                <a:cs typeface="Sylfaen" panose="010A0502050306030303" pitchFamily="18" charset="0"/>
              </a:rPr>
              <a:t>ანალიზი</a:t>
            </a:r>
            <a:r>
              <a:rPr lang="ka-GE" sz="2400" b="1" dirty="0">
                <a:latin typeface="Calibri" panose="020F0502020204030204" pitchFamily="34" charset="0"/>
                <a:ea typeface="Times New Roman" panose="02020603050405020304" pitchFamily="18" charset="0"/>
                <a:cs typeface="Times New Roman" panose="02020603050405020304" pitchFamily="18" charset="0"/>
              </a:rPr>
              <a:t> </a:t>
            </a:r>
            <a:r>
              <a:rPr lang="ka-GE" sz="2400" b="1" dirty="0">
                <a:ea typeface="Times New Roman" panose="02020603050405020304" pitchFamily="18" charset="0"/>
                <a:cs typeface="Sylfaen" panose="010A0502050306030303" pitchFamily="18" charset="0"/>
              </a:rPr>
              <a:t>არის</a:t>
            </a:r>
            <a:r>
              <a:rPr lang="ka-GE" sz="2400" b="1" dirty="0">
                <a:latin typeface="Calibri" panose="020F0502020204030204" pitchFamily="34" charset="0"/>
                <a:ea typeface="Times New Roman" panose="02020603050405020304" pitchFamily="18" charset="0"/>
                <a:cs typeface="Times New Roman" panose="02020603050405020304" pitchFamily="18" charset="0"/>
              </a:rPr>
              <a:t> ,,</a:t>
            </a:r>
            <a:r>
              <a:rPr lang="ka-GE" sz="2400" b="1" dirty="0">
                <a:ea typeface="Times New Roman" panose="02020603050405020304" pitchFamily="18" charset="0"/>
                <a:cs typeface="Sylfaen" panose="010A0502050306030303" pitchFamily="18" charset="0"/>
              </a:rPr>
              <a:t>აქტიური</a:t>
            </a:r>
            <a:r>
              <a:rPr lang="ka-GE" sz="2400" b="1" dirty="0">
                <a:latin typeface="Calibri" panose="020F0502020204030204" pitchFamily="34" charset="0"/>
                <a:ea typeface="Times New Roman" panose="02020603050405020304" pitchFamily="18" charset="0"/>
                <a:cs typeface="Times New Roman" panose="02020603050405020304" pitchFamily="18" charset="0"/>
              </a:rPr>
              <a:t> </a:t>
            </a:r>
            <a:r>
              <a:rPr lang="ka-GE" sz="2400" b="1" dirty="0">
                <a:ea typeface="Times New Roman" panose="02020603050405020304" pitchFamily="18" charset="0"/>
                <a:cs typeface="Sylfaen" panose="010A0502050306030303" pitchFamily="18" charset="0"/>
              </a:rPr>
              <a:t>ენის</a:t>
            </a:r>
            <a:r>
              <a:rPr lang="ka-GE" sz="2400" b="1" dirty="0">
                <a:latin typeface="Calibri" panose="020F0502020204030204" pitchFamily="34" charset="0"/>
                <a:ea typeface="Times New Roman" panose="02020603050405020304" pitchFamily="18" charset="0"/>
                <a:cs typeface="Times New Roman" panose="02020603050405020304" pitchFamily="18" charset="0"/>
              </a:rPr>
              <a:t>’’ </a:t>
            </a:r>
            <a:r>
              <a:rPr lang="ka-GE" sz="2400" b="1" dirty="0">
                <a:ea typeface="Times New Roman" panose="02020603050405020304" pitchFamily="18" charset="0"/>
                <a:cs typeface="Sylfaen" panose="010A0502050306030303" pitchFamily="18" charset="0"/>
              </a:rPr>
              <a:t>ანალიზი</a:t>
            </a:r>
            <a:r>
              <a:rPr lang="ka-GE" sz="2400" b="1" dirty="0">
                <a:latin typeface="Calibri" panose="020F0502020204030204" pitchFamily="34" charset="0"/>
                <a:ea typeface="Times New Roman" panose="02020603050405020304" pitchFamily="18" charset="0"/>
                <a:cs typeface="Times New Roman" panose="02020603050405020304" pitchFamily="18" charset="0"/>
              </a:rPr>
              <a:t>, </a:t>
            </a:r>
            <a:r>
              <a:rPr lang="ka-GE" sz="2400" b="1" dirty="0">
                <a:ea typeface="Times New Roman" panose="02020603050405020304" pitchFamily="18" charset="0"/>
                <a:cs typeface="Sylfaen" panose="010A0502050306030303" pitchFamily="18" charset="0"/>
              </a:rPr>
              <a:t>როგორც</a:t>
            </a:r>
            <a:r>
              <a:rPr lang="ka-GE" sz="2400" b="1" dirty="0">
                <a:latin typeface="Calibri" panose="020F0502020204030204" pitchFamily="34" charset="0"/>
                <a:ea typeface="Times New Roman" panose="02020603050405020304" pitchFamily="18" charset="0"/>
                <a:cs typeface="Times New Roman" panose="02020603050405020304" pitchFamily="18" charset="0"/>
              </a:rPr>
              <a:t> </a:t>
            </a:r>
            <a:r>
              <a:rPr lang="ka-GE" sz="2400" b="1" dirty="0">
                <a:ea typeface="Times New Roman" panose="02020603050405020304" pitchFamily="18" charset="0"/>
                <a:cs typeface="Sylfaen" panose="010A0502050306030303" pitchFamily="18" charset="0"/>
              </a:rPr>
              <a:t>ამას</a:t>
            </a:r>
            <a:r>
              <a:rPr lang="ka-GE" sz="2400" b="1" dirty="0">
                <a:latin typeface="Calibri" panose="020F0502020204030204" pitchFamily="34" charset="0"/>
                <a:ea typeface="Times New Roman" panose="02020603050405020304" pitchFamily="18" charset="0"/>
                <a:cs typeface="Times New Roman" panose="02020603050405020304" pitchFamily="18" charset="0"/>
              </a:rPr>
              <a:t> </a:t>
            </a:r>
            <a:r>
              <a:rPr lang="ka-GE" sz="2400" b="1" dirty="0">
                <a:ea typeface="Times New Roman" panose="02020603050405020304" pitchFamily="18" charset="0"/>
                <a:cs typeface="Sylfaen" panose="010A0502050306030303" pitchFamily="18" charset="0"/>
              </a:rPr>
              <a:t>მკვლევარები</a:t>
            </a:r>
            <a:r>
              <a:rPr lang="ka-GE" sz="2400" b="1" dirty="0">
                <a:latin typeface="Calibri" panose="020F0502020204030204" pitchFamily="34" charset="0"/>
                <a:ea typeface="Times New Roman" panose="02020603050405020304" pitchFamily="18" charset="0"/>
                <a:cs typeface="Times New Roman" panose="02020603050405020304" pitchFamily="18" charset="0"/>
              </a:rPr>
              <a:t> </a:t>
            </a:r>
            <a:r>
              <a:rPr lang="ka-GE" sz="2400" b="1" dirty="0">
                <a:ea typeface="Times New Roman" panose="02020603050405020304" pitchFamily="18" charset="0"/>
                <a:cs typeface="Sylfaen" panose="010A0502050306030303" pitchFamily="18" charset="0"/>
              </a:rPr>
              <a:t>ჯილიან</a:t>
            </a:r>
            <a:r>
              <a:rPr lang="ka-GE" sz="2400" b="1" dirty="0">
                <a:latin typeface="Calibri" panose="020F0502020204030204" pitchFamily="34" charset="0"/>
                <a:ea typeface="Times New Roman" panose="02020603050405020304" pitchFamily="18" charset="0"/>
                <a:cs typeface="Times New Roman" panose="02020603050405020304" pitchFamily="18" charset="0"/>
              </a:rPr>
              <a:t> </a:t>
            </a:r>
            <a:r>
              <a:rPr lang="ka-GE" sz="2400" b="1" dirty="0">
                <a:ea typeface="Times New Roman" panose="02020603050405020304" pitchFamily="18" charset="0"/>
                <a:cs typeface="Sylfaen" panose="010A0502050306030303" pitchFamily="18" charset="0"/>
              </a:rPr>
              <a:t>ბრაუნი</a:t>
            </a:r>
            <a:r>
              <a:rPr lang="ka-GE" sz="2400" b="1" dirty="0">
                <a:latin typeface="Calibri" panose="020F0502020204030204" pitchFamily="34" charset="0"/>
                <a:ea typeface="Times New Roman" panose="02020603050405020304" pitchFamily="18" charset="0"/>
                <a:cs typeface="Times New Roman" panose="02020603050405020304" pitchFamily="18" charset="0"/>
              </a:rPr>
              <a:t> </a:t>
            </a:r>
            <a:r>
              <a:rPr lang="ka-GE" sz="2400" b="1" dirty="0">
                <a:ea typeface="Times New Roman" panose="02020603050405020304" pitchFamily="18" charset="0"/>
                <a:cs typeface="Sylfaen" panose="010A0502050306030303" pitchFamily="18" charset="0"/>
              </a:rPr>
              <a:t>და</a:t>
            </a:r>
            <a:r>
              <a:rPr lang="ka-GE" sz="2400" b="1" dirty="0">
                <a:latin typeface="Calibri" panose="020F0502020204030204" pitchFamily="34" charset="0"/>
                <a:ea typeface="Times New Roman" panose="02020603050405020304" pitchFamily="18" charset="0"/>
                <a:cs typeface="Times New Roman" panose="02020603050405020304" pitchFamily="18" charset="0"/>
              </a:rPr>
              <a:t> </a:t>
            </a:r>
            <a:r>
              <a:rPr lang="ka-GE" sz="2400" b="1" dirty="0">
                <a:ea typeface="Times New Roman" panose="02020603050405020304" pitchFamily="18" charset="0"/>
                <a:cs typeface="Sylfaen" panose="010A0502050306030303" pitchFamily="18" charset="0"/>
              </a:rPr>
              <a:t>ჯორჯ</a:t>
            </a:r>
            <a:r>
              <a:rPr lang="ka-GE" sz="2400" b="1" dirty="0">
                <a:latin typeface="Calibri" panose="020F0502020204030204" pitchFamily="34" charset="0"/>
                <a:ea typeface="Times New Roman" panose="02020603050405020304" pitchFamily="18" charset="0"/>
                <a:cs typeface="Times New Roman" panose="02020603050405020304" pitchFamily="18" charset="0"/>
              </a:rPr>
              <a:t> </a:t>
            </a:r>
            <a:r>
              <a:rPr lang="ka-GE" sz="2400" b="1" dirty="0">
                <a:ea typeface="Times New Roman" panose="02020603050405020304" pitchFamily="18" charset="0"/>
                <a:cs typeface="Sylfaen" panose="010A0502050306030303" pitchFamily="18" charset="0"/>
              </a:rPr>
              <a:t>იული</a:t>
            </a:r>
            <a:r>
              <a:rPr lang="ka-GE" sz="2400" b="1" dirty="0">
                <a:latin typeface="Calibri" panose="020F0502020204030204" pitchFamily="34" charset="0"/>
                <a:ea typeface="Times New Roman" panose="02020603050405020304" pitchFamily="18" charset="0"/>
                <a:cs typeface="Times New Roman" panose="02020603050405020304" pitchFamily="18" charset="0"/>
              </a:rPr>
              <a:t> </a:t>
            </a:r>
            <a:r>
              <a:rPr lang="ka-GE" sz="2400" b="1" dirty="0">
                <a:ea typeface="Times New Roman" panose="02020603050405020304" pitchFamily="18" charset="0"/>
                <a:cs typeface="Sylfaen" panose="010A0502050306030303" pitchFamily="18" charset="0"/>
              </a:rPr>
              <a:t>უწოდებენ</a:t>
            </a:r>
            <a:r>
              <a:rPr lang="ka-GE" sz="2400" b="1" dirty="0">
                <a:latin typeface="Calibri" panose="020F0502020204030204" pitchFamily="34" charset="0"/>
                <a:ea typeface="Times New Roman" panose="02020603050405020304" pitchFamily="18" charset="0"/>
                <a:cs typeface="Times New Roman" panose="02020603050405020304" pitchFamily="18" charset="0"/>
              </a:rPr>
              <a:t> </a:t>
            </a:r>
            <a:r>
              <a:rPr lang="ka-GE" sz="2400" b="1" dirty="0">
                <a:ea typeface="Times New Roman" panose="02020603050405020304" pitchFamily="18" charset="0"/>
                <a:cs typeface="Times New Roman" panose="02020603050405020304" pitchFamily="18" charset="0"/>
              </a:rPr>
              <a:t>(Brown&amp;Yule,1983:1). </a:t>
            </a:r>
            <a:endParaRPr lang="ka-GE" sz="2400" b="1" dirty="0" smtClean="0">
              <a:ea typeface="Times New Roman" panose="02020603050405020304" pitchFamily="18" charset="0"/>
              <a:cs typeface="Times New Roman" panose="02020603050405020304" pitchFamily="18" charset="0"/>
            </a:endParaRPr>
          </a:p>
          <a:p>
            <a:pPr indent="449580" algn="just">
              <a:lnSpc>
                <a:spcPct val="150000"/>
              </a:lnSpc>
              <a:spcAft>
                <a:spcPts val="1000"/>
              </a:spcAft>
            </a:pPr>
            <a:endParaRPr lang="en-US" sz="3200" dirty="0">
              <a:latin typeface="Calibri" panose="020F0502020204030204" pitchFamily="34" charset="0"/>
              <a:ea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q"/>
            </a:pPr>
            <a:r>
              <a:rPr lang="ka-GE" sz="3200" dirty="0">
                <a:ea typeface="Times New Roman" panose="02020603050405020304" pitchFamily="18" charset="0"/>
                <a:cs typeface="Sylfaen" panose="010A0502050306030303" pitchFamily="18" charset="0"/>
              </a:rPr>
              <a:t>რეკლამა</a:t>
            </a:r>
            <a:r>
              <a:rPr lang="ka-GE" sz="3200" dirty="0">
                <a:latin typeface="Calibri" panose="020F0502020204030204" pitchFamily="34" charset="0"/>
                <a:ea typeface="Times New Roman" panose="02020603050405020304" pitchFamily="18" charset="0"/>
                <a:cs typeface="Times New Roman" panose="02020603050405020304" pitchFamily="18" charset="0"/>
              </a:rPr>
              <a:t> </a:t>
            </a:r>
            <a:r>
              <a:rPr lang="ka-GE" sz="3200" dirty="0">
                <a:ea typeface="Times New Roman" panose="02020603050405020304" pitchFamily="18" charset="0"/>
                <a:cs typeface="Sylfaen" panose="010A0502050306030303" pitchFamily="18" charset="0"/>
              </a:rPr>
              <a:t>კომუნიკაციის</a:t>
            </a:r>
            <a:r>
              <a:rPr lang="ka-GE" sz="3200" dirty="0">
                <a:latin typeface="Calibri" panose="020F0502020204030204" pitchFamily="34" charset="0"/>
                <a:ea typeface="Times New Roman" panose="02020603050405020304" pitchFamily="18" charset="0"/>
                <a:cs typeface="Times New Roman" panose="02020603050405020304" pitchFamily="18" charset="0"/>
              </a:rPr>
              <a:t> </a:t>
            </a:r>
            <a:r>
              <a:rPr lang="ka-GE" sz="3200" dirty="0">
                <a:ea typeface="Times New Roman" panose="02020603050405020304" pitchFamily="18" charset="0"/>
                <a:cs typeface="Sylfaen" panose="010A0502050306030303" pitchFamily="18" charset="0"/>
              </a:rPr>
              <a:t>ფორმაა</a:t>
            </a:r>
            <a:r>
              <a:rPr lang="ka-GE" sz="3200" dirty="0">
                <a:latin typeface="Calibri" panose="020F0502020204030204" pitchFamily="34" charset="0"/>
                <a:ea typeface="Times New Roman" panose="02020603050405020304" pitchFamily="18" charset="0"/>
                <a:cs typeface="Times New Roman" panose="02020603050405020304" pitchFamily="18" charset="0"/>
              </a:rPr>
              <a:t>, </a:t>
            </a:r>
            <a:r>
              <a:rPr lang="ka-GE" sz="3200" dirty="0">
                <a:ea typeface="Times New Roman" panose="02020603050405020304" pitchFamily="18" charset="0"/>
                <a:cs typeface="Sylfaen" panose="010A0502050306030303" pitchFamily="18" charset="0"/>
              </a:rPr>
              <a:t>რომელიც</a:t>
            </a:r>
            <a:r>
              <a:rPr lang="ka-GE" sz="3200" dirty="0">
                <a:latin typeface="Calibri" panose="020F0502020204030204" pitchFamily="34" charset="0"/>
                <a:ea typeface="Times New Roman" panose="02020603050405020304" pitchFamily="18" charset="0"/>
                <a:cs typeface="Times New Roman" panose="02020603050405020304" pitchFamily="18" charset="0"/>
              </a:rPr>
              <a:t> </a:t>
            </a:r>
            <a:r>
              <a:rPr lang="ka-GE" sz="3200" dirty="0">
                <a:ea typeface="Times New Roman" panose="02020603050405020304" pitchFamily="18" charset="0"/>
                <a:cs typeface="Sylfaen" panose="010A0502050306030303" pitchFamily="18" charset="0"/>
              </a:rPr>
              <a:t>განსაზღვრულია</a:t>
            </a:r>
            <a:r>
              <a:rPr lang="ka-GE" sz="3200" dirty="0">
                <a:latin typeface="Calibri" panose="020F0502020204030204" pitchFamily="34" charset="0"/>
                <a:ea typeface="Times New Roman" panose="02020603050405020304" pitchFamily="18" charset="0"/>
                <a:cs typeface="Times New Roman" panose="02020603050405020304" pitchFamily="18" charset="0"/>
              </a:rPr>
              <a:t> </a:t>
            </a:r>
            <a:r>
              <a:rPr lang="ka-GE" sz="3200" dirty="0">
                <a:ea typeface="Times New Roman" panose="02020603050405020304" pitchFamily="18" charset="0"/>
                <a:cs typeface="Sylfaen" panose="010A0502050306030303" pitchFamily="18" charset="0"/>
              </a:rPr>
              <a:t>მაყურებელთა</a:t>
            </a:r>
            <a:r>
              <a:rPr lang="ka-GE" sz="3200" dirty="0">
                <a:latin typeface="Calibri" panose="020F0502020204030204" pitchFamily="34" charset="0"/>
                <a:ea typeface="Times New Roman" panose="02020603050405020304" pitchFamily="18" charset="0"/>
                <a:cs typeface="Times New Roman" panose="02020603050405020304" pitchFamily="18" charset="0"/>
              </a:rPr>
              <a:t>, </a:t>
            </a:r>
            <a:r>
              <a:rPr lang="ka-GE" sz="3200" dirty="0">
                <a:ea typeface="Times New Roman" panose="02020603050405020304" pitchFamily="18" charset="0"/>
                <a:cs typeface="Sylfaen" panose="010A0502050306030303" pitchFamily="18" charset="0"/>
              </a:rPr>
              <a:t>მკითხველთა</a:t>
            </a:r>
            <a:r>
              <a:rPr lang="ka-GE" sz="3200" dirty="0">
                <a:latin typeface="Calibri" panose="020F0502020204030204" pitchFamily="34" charset="0"/>
                <a:ea typeface="Times New Roman" panose="02020603050405020304" pitchFamily="18" charset="0"/>
                <a:cs typeface="Times New Roman" panose="02020603050405020304" pitchFamily="18" charset="0"/>
              </a:rPr>
              <a:t>, </a:t>
            </a:r>
            <a:r>
              <a:rPr lang="ka-GE" sz="3200" dirty="0">
                <a:ea typeface="Times New Roman" panose="02020603050405020304" pitchFamily="18" charset="0"/>
                <a:cs typeface="Sylfaen" panose="010A0502050306030303" pitchFamily="18" charset="0"/>
              </a:rPr>
              <a:t>თუ</a:t>
            </a:r>
            <a:r>
              <a:rPr lang="ka-GE" sz="3200" dirty="0">
                <a:latin typeface="Calibri" panose="020F0502020204030204" pitchFamily="34" charset="0"/>
                <a:ea typeface="Times New Roman" panose="02020603050405020304" pitchFamily="18" charset="0"/>
                <a:cs typeface="Times New Roman" panose="02020603050405020304" pitchFamily="18" charset="0"/>
              </a:rPr>
              <a:t> </a:t>
            </a:r>
            <a:r>
              <a:rPr lang="ka-GE" sz="3200" dirty="0">
                <a:ea typeface="Times New Roman" panose="02020603050405020304" pitchFamily="18" charset="0"/>
                <a:cs typeface="Sylfaen" panose="010A0502050306030303" pitchFamily="18" charset="0"/>
              </a:rPr>
              <a:t>მსმენელთა</a:t>
            </a:r>
            <a:r>
              <a:rPr lang="ka-GE" sz="3200" dirty="0">
                <a:latin typeface="Calibri" panose="020F0502020204030204" pitchFamily="34" charset="0"/>
                <a:ea typeface="Times New Roman" panose="02020603050405020304" pitchFamily="18" charset="0"/>
                <a:cs typeface="Times New Roman" panose="02020603050405020304" pitchFamily="18" charset="0"/>
              </a:rPr>
              <a:t> </a:t>
            </a:r>
            <a:r>
              <a:rPr lang="ka-GE" sz="3200" dirty="0" smtClean="0">
                <a:ea typeface="Times New Roman" panose="02020603050405020304" pitchFamily="18" charset="0"/>
                <a:cs typeface="Sylfaen" panose="010A0502050306030303" pitchFamily="18" charset="0"/>
              </a:rPr>
              <a:t>დასარწმუნებლად,</a:t>
            </a:r>
            <a:r>
              <a:rPr lang="ka-GE" sz="3200" dirty="0" smtClean="0">
                <a:latin typeface="Calibri" panose="020F0502020204030204" pitchFamily="34" charset="0"/>
                <a:ea typeface="Times New Roman" panose="02020603050405020304" pitchFamily="18" charset="0"/>
                <a:cs typeface="Times New Roman" panose="02020603050405020304" pitchFamily="18" charset="0"/>
              </a:rPr>
              <a:t> </a:t>
            </a:r>
            <a:r>
              <a:rPr lang="ka-GE" sz="3200" dirty="0">
                <a:ea typeface="Times New Roman" panose="02020603050405020304" pitchFamily="18" charset="0"/>
                <a:cs typeface="Sylfaen" panose="010A0502050306030303" pitchFamily="18" charset="0"/>
              </a:rPr>
              <a:t>შეიძინოს</a:t>
            </a:r>
            <a:r>
              <a:rPr lang="ka-GE" sz="3200" dirty="0">
                <a:latin typeface="Calibri" panose="020F0502020204030204" pitchFamily="34" charset="0"/>
                <a:ea typeface="Times New Roman" panose="02020603050405020304" pitchFamily="18" charset="0"/>
                <a:cs typeface="Times New Roman" panose="02020603050405020304" pitchFamily="18" charset="0"/>
              </a:rPr>
              <a:t> </a:t>
            </a:r>
            <a:r>
              <a:rPr lang="ka-GE" sz="3200" dirty="0">
                <a:ea typeface="Times New Roman" panose="02020603050405020304" pitchFamily="18" charset="0"/>
                <a:cs typeface="Sylfaen" panose="010A0502050306030303" pitchFamily="18" charset="0"/>
              </a:rPr>
              <a:t>რომელიმე</a:t>
            </a:r>
            <a:r>
              <a:rPr lang="ka-GE" sz="3200" dirty="0">
                <a:latin typeface="Calibri" panose="020F0502020204030204" pitchFamily="34" charset="0"/>
                <a:ea typeface="Times New Roman" panose="02020603050405020304" pitchFamily="18" charset="0"/>
                <a:cs typeface="Times New Roman" panose="02020603050405020304" pitchFamily="18" charset="0"/>
              </a:rPr>
              <a:t> </a:t>
            </a:r>
            <a:r>
              <a:rPr lang="ka-GE" sz="3200" dirty="0">
                <a:ea typeface="Times New Roman" panose="02020603050405020304" pitchFamily="18" charset="0"/>
                <a:cs typeface="Sylfaen" panose="010A0502050306030303" pitchFamily="18" charset="0"/>
              </a:rPr>
              <a:t>ბრენდის</a:t>
            </a:r>
            <a:r>
              <a:rPr lang="ka-GE" sz="3200" dirty="0">
                <a:latin typeface="Calibri" panose="020F0502020204030204" pitchFamily="34" charset="0"/>
                <a:ea typeface="Times New Roman" panose="02020603050405020304" pitchFamily="18" charset="0"/>
                <a:cs typeface="Times New Roman" panose="02020603050405020304" pitchFamily="18" charset="0"/>
              </a:rPr>
              <a:t> (</a:t>
            </a:r>
            <a:r>
              <a:rPr lang="ka-GE" sz="3200" dirty="0">
                <a:ea typeface="Times New Roman" panose="02020603050405020304" pitchFamily="18" charset="0"/>
                <a:cs typeface="Sylfaen" panose="010A0502050306030303" pitchFamily="18" charset="0"/>
              </a:rPr>
              <a:t>ფირმის</a:t>
            </a:r>
            <a:r>
              <a:rPr lang="ka-GE" sz="3200" dirty="0">
                <a:latin typeface="Calibri" panose="020F0502020204030204" pitchFamily="34" charset="0"/>
                <a:ea typeface="Times New Roman" panose="02020603050405020304" pitchFamily="18" charset="0"/>
                <a:cs typeface="Times New Roman" panose="02020603050405020304" pitchFamily="18" charset="0"/>
              </a:rPr>
              <a:t>) </a:t>
            </a:r>
            <a:r>
              <a:rPr lang="ka-GE" sz="3200" dirty="0">
                <a:ea typeface="Times New Roman" panose="02020603050405020304" pitchFamily="18" charset="0"/>
                <a:cs typeface="Sylfaen" panose="010A0502050306030303" pitchFamily="18" charset="0"/>
              </a:rPr>
              <a:t>ნაწარმი</a:t>
            </a:r>
            <a:r>
              <a:rPr lang="ka-GE" sz="3200" dirty="0">
                <a:latin typeface="Calibri" panose="020F0502020204030204" pitchFamily="34" charset="0"/>
                <a:ea typeface="Times New Roman" panose="02020603050405020304" pitchFamily="18" charset="0"/>
                <a:cs typeface="Times New Roman" panose="02020603050405020304" pitchFamily="18" charset="0"/>
              </a:rPr>
              <a:t> </a:t>
            </a:r>
            <a:r>
              <a:rPr lang="ka-GE" sz="3200" dirty="0">
                <a:ea typeface="Times New Roman" panose="02020603050405020304" pitchFamily="18" charset="0"/>
                <a:cs typeface="Sylfaen" panose="010A0502050306030303" pitchFamily="18" charset="0"/>
              </a:rPr>
              <a:t>ან</a:t>
            </a:r>
            <a:r>
              <a:rPr lang="ka-GE" sz="3200" dirty="0">
                <a:latin typeface="Calibri" panose="020F0502020204030204" pitchFamily="34" charset="0"/>
                <a:ea typeface="Times New Roman" panose="02020603050405020304" pitchFamily="18" charset="0"/>
                <a:cs typeface="Times New Roman" panose="02020603050405020304" pitchFamily="18" charset="0"/>
              </a:rPr>
              <a:t> </a:t>
            </a:r>
            <a:r>
              <a:rPr lang="ka-GE" sz="3200" dirty="0">
                <a:ea typeface="Times New Roman" panose="02020603050405020304" pitchFamily="18" charset="0"/>
                <a:cs typeface="Sylfaen" panose="010A0502050306030303" pitchFamily="18" charset="0"/>
              </a:rPr>
              <a:t>ისარგებლოს</a:t>
            </a:r>
            <a:r>
              <a:rPr lang="ka-GE" sz="3200" dirty="0">
                <a:latin typeface="Calibri" panose="020F0502020204030204" pitchFamily="34" charset="0"/>
                <a:ea typeface="Times New Roman" panose="02020603050405020304" pitchFamily="18" charset="0"/>
                <a:cs typeface="Times New Roman" panose="02020603050405020304" pitchFamily="18" charset="0"/>
              </a:rPr>
              <a:t> </a:t>
            </a:r>
            <a:r>
              <a:rPr lang="ka-GE" sz="3200" dirty="0">
                <a:ea typeface="Times New Roman" panose="02020603050405020304" pitchFamily="18" charset="0"/>
                <a:cs typeface="Sylfaen" panose="010A0502050306030303" pitchFamily="18" charset="0"/>
              </a:rPr>
              <a:t>ამა</a:t>
            </a:r>
            <a:r>
              <a:rPr lang="ka-GE" sz="3200" dirty="0">
                <a:latin typeface="Calibri" panose="020F0502020204030204" pitchFamily="34" charset="0"/>
                <a:ea typeface="Times New Roman" panose="02020603050405020304" pitchFamily="18" charset="0"/>
                <a:cs typeface="Times New Roman" panose="02020603050405020304" pitchFamily="18" charset="0"/>
              </a:rPr>
              <a:t> </a:t>
            </a:r>
            <a:r>
              <a:rPr lang="ka-GE" sz="3200" dirty="0">
                <a:ea typeface="Times New Roman" panose="02020603050405020304" pitchFamily="18" charset="0"/>
                <a:cs typeface="Sylfaen" panose="010A0502050306030303" pitchFamily="18" charset="0"/>
              </a:rPr>
              <a:t>თუ</a:t>
            </a:r>
            <a:r>
              <a:rPr lang="ka-GE" sz="3200" dirty="0">
                <a:latin typeface="Calibri" panose="020F0502020204030204" pitchFamily="34" charset="0"/>
                <a:ea typeface="Times New Roman" panose="02020603050405020304" pitchFamily="18" charset="0"/>
                <a:cs typeface="Times New Roman" panose="02020603050405020304" pitchFamily="18" charset="0"/>
              </a:rPr>
              <a:t> </a:t>
            </a:r>
            <a:r>
              <a:rPr lang="ka-GE" sz="3200" dirty="0">
                <a:ea typeface="Times New Roman" panose="02020603050405020304" pitchFamily="18" charset="0"/>
                <a:cs typeface="Sylfaen" panose="010A0502050306030303" pitchFamily="18" charset="0"/>
              </a:rPr>
              <a:t>იმ</a:t>
            </a:r>
            <a:r>
              <a:rPr lang="ka-GE" sz="3200" dirty="0">
                <a:latin typeface="Calibri" panose="020F0502020204030204" pitchFamily="34" charset="0"/>
                <a:ea typeface="Times New Roman" panose="02020603050405020304" pitchFamily="18" charset="0"/>
                <a:cs typeface="Times New Roman" panose="02020603050405020304" pitchFamily="18" charset="0"/>
              </a:rPr>
              <a:t> </a:t>
            </a:r>
            <a:r>
              <a:rPr lang="ka-GE" sz="3200" dirty="0">
                <a:ea typeface="Times New Roman" panose="02020603050405020304" pitchFamily="18" charset="0"/>
                <a:cs typeface="Sylfaen" panose="010A0502050306030303" pitchFamily="18" charset="0"/>
              </a:rPr>
              <a:t>სერვისით. </a:t>
            </a:r>
            <a:endParaRPr lang="en-US" sz="3200" dirty="0"/>
          </a:p>
        </p:txBody>
      </p:sp>
    </p:spTree>
    <p:extLst>
      <p:ext uri="{BB962C8B-B14F-4D97-AF65-F5344CB8AC3E}">
        <p14:creationId xmlns:p14="http://schemas.microsoft.com/office/powerpoint/2010/main" val="6049078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153" y="1532586"/>
            <a:ext cx="12003110" cy="5262979"/>
          </a:xfrm>
          <a:prstGeom prst="rect">
            <a:avLst/>
          </a:prstGeom>
        </p:spPr>
        <p:txBody>
          <a:bodyPr wrap="square">
            <a:spAutoFit/>
          </a:bodyPr>
          <a:lstStyle/>
          <a:p>
            <a:pPr marL="285750" indent="-285750">
              <a:buFont typeface="Wingdings" panose="05000000000000000000" pitchFamily="2" charset="2"/>
              <a:buChar char="Ø"/>
            </a:pPr>
            <a:r>
              <a:rPr lang="ka-GE" sz="2400" b="1" dirty="0">
                <a:ea typeface="Times New Roman" panose="02020603050405020304" pitchFamily="18" charset="0"/>
                <a:cs typeface="Times New Roman" panose="02020603050405020304" pitchFamily="18" charset="0"/>
              </a:rPr>
              <a:t>ტაბასკოს ფირმის პიმპილის </a:t>
            </a:r>
            <a:r>
              <a:rPr lang="ka-GE" sz="2400" b="1" dirty="0" smtClean="0">
                <a:ea typeface="Times New Roman" panose="02020603050405020304" pitchFamily="18" charset="0"/>
                <a:cs typeface="Times New Roman" panose="02020603050405020304" pitchFamily="18" charset="0"/>
              </a:rPr>
              <a:t>საწებლის </a:t>
            </a:r>
            <a:r>
              <a:rPr lang="ka-GE" sz="2400" b="1" dirty="0">
                <a:ea typeface="Times New Roman" panose="02020603050405020304" pitchFamily="18" charset="0"/>
                <a:cs typeface="Times New Roman" panose="02020603050405020304" pitchFamily="18" charset="0"/>
              </a:rPr>
              <a:t>სახვითი რეკლამა სლოგანით </a:t>
            </a:r>
            <a:endParaRPr lang="ka-GE" sz="2400" b="1" dirty="0" smtClean="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ka-GE" sz="2400" b="1" dirty="0" smtClean="0">
                <a:solidFill>
                  <a:srgbClr val="FF0000"/>
                </a:solidFill>
                <a:ea typeface="Times New Roman" panose="02020603050405020304" pitchFamily="18" charset="0"/>
                <a:cs typeface="Times New Roman" panose="02020603050405020304" pitchFamily="18" charset="0"/>
              </a:rPr>
              <a:t>“</a:t>
            </a:r>
            <a:r>
              <a:rPr lang="ka-GE" sz="2400" b="1" dirty="0">
                <a:solidFill>
                  <a:srgbClr val="FF0000"/>
                </a:solidFill>
                <a:ea typeface="Times New Roman" panose="02020603050405020304" pitchFamily="18" charset="0"/>
                <a:cs typeface="Times New Roman" panose="02020603050405020304" pitchFamily="18" charset="0"/>
              </a:rPr>
              <a:t>Beware the heat</a:t>
            </a:r>
            <a:r>
              <a:rPr lang="ka-GE" sz="2400" b="1" dirty="0">
                <a:ea typeface="Times New Roman" panose="02020603050405020304" pitchFamily="18" charset="0"/>
                <a:cs typeface="Times New Roman" panose="02020603050405020304" pitchFamily="18" charset="0"/>
              </a:rPr>
              <a:t>” (გაუფრთხილდი  </a:t>
            </a:r>
            <a:r>
              <a:rPr lang="ka-GE" sz="2400" b="1" dirty="0" smtClean="0">
                <a:ea typeface="Times New Roman" panose="02020603050405020304" pitchFamily="18" charset="0"/>
                <a:cs typeface="Times New Roman" panose="02020603050405020304" pitchFamily="18" charset="0"/>
              </a:rPr>
              <a:t>ცხარეა), ანალოგიური იდიომატური ინტენციით და </a:t>
            </a:r>
            <a:r>
              <a:rPr lang="ka-GE" sz="2400" b="1" dirty="0" smtClean="0"/>
              <a:t>კოგნიტურ სტრუქტურით გვხდება ხოლმე, რომელიც </a:t>
            </a:r>
            <a:r>
              <a:rPr lang="ka-GE" sz="2400" b="1" dirty="0"/>
              <a:t>ეყრდნობა ინგლისურ ენაში არსებული ორი სახის </a:t>
            </a:r>
            <a:r>
              <a:rPr lang="ka-GE" sz="2400" b="1" i="1" dirty="0"/>
              <a:t>იდიომატურ</a:t>
            </a:r>
            <a:r>
              <a:rPr lang="ka-GE" sz="2400" b="1" dirty="0"/>
              <a:t> გამოთქმას, როგორებიცაა: </a:t>
            </a:r>
            <a:endParaRPr lang="ka-GE" sz="2400" b="1" dirty="0" smtClean="0"/>
          </a:p>
          <a:p>
            <a:endParaRPr lang="ka-GE" sz="2400" b="1" dirty="0"/>
          </a:p>
          <a:p>
            <a:pPr marL="285750" indent="-285750">
              <a:buFont typeface="Wingdings" panose="05000000000000000000" pitchFamily="2" charset="2"/>
              <a:buChar char="Ø"/>
            </a:pPr>
            <a:r>
              <a:rPr lang="ka-GE" sz="2400" b="1" dirty="0" smtClean="0"/>
              <a:t>„</a:t>
            </a:r>
            <a:r>
              <a:rPr lang="ka-GE" sz="2400" b="1" dirty="0">
                <a:solidFill>
                  <a:srgbClr val="FF0000"/>
                </a:solidFill>
              </a:rPr>
              <a:t>Beware of a man of one book</a:t>
            </a:r>
            <a:r>
              <a:rPr lang="ka-GE" sz="2400" b="1" dirty="0"/>
              <a:t>“ (უფრთხილდი სპეციალისტთან (განათლებულთან) კამათს) ან </a:t>
            </a:r>
            <a:endParaRPr lang="ka-GE" sz="2400" b="1" dirty="0" smtClean="0"/>
          </a:p>
          <a:p>
            <a:endParaRPr lang="ka-GE" sz="2400" b="1" dirty="0"/>
          </a:p>
          <a:p>
            <a:pPr marL="285750" indent="-285750">
              <a:buFont typeface="Wingdings" panose="05000000000000000000" pitchFamily="2" charset="2"/>
              <a:buChar char="Ø"/>
            </a:pPr>
            <a:r>
              <a:rPr lang="ka-GE" sz="2400" b="1" dirty="0" smtClean="0"/>
              <a:t>„</a:t>
            </a:r>
            <a:r>
              <a:rPr lang="ka-GE" sz="2400" b="1" dirty="0">
                <a:solidFill>
                  <a:srgbClr val="FF0000"/>
                </a:solidFill>
              </a:rPr>
              <a:t>Beware of a silent dog and still water</a:t>
            </a:r>
            <a:r>
              <a:rPr lang="ka-GE" sz="2400" b="1" dirty="0"/>
              <a:t>“ (მოერიდე/უფრთხილდი ჩუმ ძაღლს და </a:t>
            </a:r>
            <a:r>
              <a:rPr lang="ka-GE" sz="2400" b="1" dirty="0" smtClean="0"/>
              <a:t>დამდგარ </a:t>
            </a:r>
            <a:r>
              <a:rPr lang="ka-GE" sz="2400" b="1" dirty="0"/>
              <a:t>წყალს). </a:t>
            </a:r>
            <a:endParaRPr lang="ka-GE" sz="2400" b="1" dirty="0" smtClean="0"/>
          </a:p>
          <a:p>
            <a:endParaRPr lang="ka-GE" sz="2400" b="1" dirty="0"/>
          </a:p>
          <a:p>
            <a:r>
              <a:rPr lang="ka-GE" sz="2400" b="1" dirty="0" smtClean="0"/>
              <a:t> </a:t>
            </a:r>
            <a:r>
              <a:rPr lang="ka-GE" sz="2400" b="1" dirty="0"/>
              <a:t>იდიომატური საწყისისა (Beware) და ფრაზული ზმნის (heat) კოგნიტურ სტრუქტურებზე დაყრდნობით და საბოლოო პროექტირების შედეგად ვიღებთ მეტაფორულ გამოხატულებას „გაუფრთხილდი სიცხარეს“.</a:t>
            </a:r>
            <a:endParaRPr lang="en-US" sz="2400" b="1" dirty="0"/>
          </a:p>
        </p:txBody>
      </p:sp>
    </p:spTree>
    <p:extLst>
      <p:ext uri="{BB962C8B-B14F-4D97-AF65-F5344CB8AC3E}">
        <p14:creationId xmlns:p14="http://schemas.microsoft.com/office/powerpoint/2010/main" val="15410633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9" descr="C:\Users\Admin\Desktop\idioma\31999faa1541a44347337ae91113f760.jpg"/>
          <p:cNvPicPr/>
          <p:nvPr/>
        </p:nvPicPr>
        <p:blipFill>
          <a:blip r:embed="rId2" cstate="print"/>
          <a:srcRect/>
          <a:stretch>
            <a:fillRect/>
          </a:stretch>
        </p:blipFill>
        <p:spPr bwMode="auto">
          <a:xfrm>
            <a:off x="2562896" y="450761"/>
            <a:ext cx="7765960" cy="6207615"/>
          </a:xfrm>
          <a:prstGeom prst="rect">
            <a:avLst/>
          </a:prstGeom>
          <a:noFill/>
          <a:ln w="9525">
            <a:noFill/>
            <a:miter lim="800000"/>
            <a:headEnd/>
            <a:tailEnd/>
          </a:ln>
        </p:spPr>
      </p:pic>
    </p:spTree>
    <p:extLst>
      <p:ext uri="{BB962C8B-B14F-4D97-AF65-F5344CB8AC3E}">
        <p14:creationId xmlns:p14="http://schemas.microsoft.com/office/powerpoint/2010/main" val="22232749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99245"/>
            <a:ext cx="9055994" cy="1658156"/>
          </a:xfrm>
        </p:spPr>
        <p:txBody>
          <a:bodyPr>
            <a:normAutofit/>
          </a:bodyPr>
          <a:lstStyle/>
          <a:p>
            <a:r>
              <a:rPr lang="ka-GE" sz="2800" dirty="0"/>
              <a:t>გაფართოებული იდიომატური სლოგანის საინტერესო ნიმუშია :  „</a:t>
            </a:r>
            <a:r>
              <a:rPr lang="en-US" sz="2800" b="1" dirty="0"/>
              <a:t>Burn the candle at both ends, and then </a:t>
            </a:r>
            <a:r>
              <a:rPr lang="en-US" sz="2800" b="1" dirty="0" smtClean="0"/>
              <a:t>get </a:t>
            </a:r>
            <a:r>
              <a:rPr lang="en-US" sz="2800" b="1" dirty="0"/>
              <a:t>rid of the smoke </a:t>
            </a:r>
            <a:r>
              <a:rPr lang="ka-GE" sz="2800" b="1" dirty="0"/>
              <a:t>„</a:t>
            </a:r>
            <a:r>
              <a:rPr lang="en-US" sz="2800" dirty="0"/>
              <a:t/>
            </a:r>
            <a:br>
              <a:rPr lang="en-US" sz="2800" dirty="0"/>
            </a:br>
            <a:endParaRPr lang="en-US" sz="2800" dirty="0"/>
          </a:p>
        </p:txBody>
      </p:sp>
      <p:pic>
        <p:nvPicPr>
          <p:cNvPr id="3" name="Рисунок 1"/>
          <p:cNvPicPr/>
          <p:nvPr/>
        </p:nvPicPr>
        <p:blipFill>
          <a:blip r:embed="rId2" cstate="print"/>
          <a:srcRect/>
          <a:stretch>
            <a:fillRect/>
          </a:stretch>
        </p:blipFill>
        <p:spPr bwMode="auto">
          <a:xfrm>
            <a:off x="1352283" y="1790162"/>
            <a:ext cx="6774286" cy="5067838"/>
          </a:xfrm>
          <a:prstGeom prst="rect">
            <a:avLst/>
          </a:prstGeom>
          <a:noFill/>
          <a:ln w="9525">
            <a:noFill/>
            <a:miter lim="800000"/>
            <a:headEnd/>
            <a:tailEnd/>
          </a:ln>
        </p:spPr>
      </p:pic>
    </p:spTree>
    <p:extLst>
      <p:ext uri="{BB962C8B-B14F-4D97-AF65-F5344CB8AC3E}">
        <p14:creationId xmlns:p14="http://schemas.microsoft.com/office/powerpoint/2010/main" val="1473634240"/>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74345"/>
            <a:ext cx="11977352" cy="6571030"/>
          </a:xfrm>
          <a:prstGeom prst="rect">
            <a:avLst/>
          </a:prstGeom>
        </p:spPr>
        <p:txBody>
          <a:bodyPr wrap="square">
            <a:spAutoFit/>
          </a:bodyPr>
          <a:lstStyle/>
          <a:p>
            <a:pPr algn="just">
              <a:lnSpc>
                <a:spcPct val="150000"/>
              </a:lnSpc>
              <a:spcAft>
                <a:spcPts val="1000"/>
              </a:spcAft>
            </a:pPr>
            <a:endParaRPr lang="ka-GE" sz="2400" dirty="0" smtClean="0">
              <a:ea typeface="Times New Roman" panose="02020603050405020304" pitchFamily="18" charset="0"/>
              <a:cs typeface="Times New Roman" panose="02020603050405020304" pitchFamily="18" charset="0"/>
            </a:endParaRPr>
          </a:p>
          <a:p>
            <a:pPr algn="just">
              <a:lnSpc>
                <a:spcPct val="150000"/>
              </a:lnSpc>
              <a:spcAft>
                <a:spcPts val="1000"/>
              </a:spcAft>
            </a:pPr>
            <a:r>
              <a:rPr lang="ka-GE" sz="2400" dirty="0" smtClean="0">
                <a:ea typeface="Times New Roman" panose="02020603050405020304" pitchFamily="18" charset="0"/>
                <a:cs typeface="Times New Roman" panose="02020603050405020304" pitchFamily="18" charset="0"/>
              </a:rPr>
              <a:t>იდიომატურ </a:t>
            </a:r>
            <a:r>
              <a:rPr lang="ka-GE" sz="2400" dirty="0">
                <a:ea typeface="Times New Roman" panose="02020603050405020304" pitchFamily="18" charset="0"/>
                <a:cs typeface="Times New Roman" panose="02020603050405020304" pitchFamily="18" charset="0"/>
              </a:rPr>
              <a:t>გამოთქმაზე დაყრდნობით ქმნის თავის წარმატებულ სარეკლამო კომპანიას Fedex-ის ავიაგადამზიდი კომპანია. ზუსტი პასუხის არ არსებობის გამო, ადამიანი იყენებს </a:t>
            </a:r>
            <a:r>
              <a:rPr lang="ka-GE" sz="2400" i="1" dirty="0">
                <a:ea typeface="Times New Roman" panose="02020603050405020304" pitchFamily="18" charset="0"/>
                <a:cs typeface="Times New Roman" panose="02020603050405020304" pitchFamily="18" charset="0"/>
              </a:rPr>
              <a:t>იდიომატურ</a:t>
            </a:r>
            <a:r>
              <a:rPr lang="ka-GE" sz="2400" dirty="0">
                <a:ea typeface="Times New Roman" panose="02020603050405020304" pitchFamily="18" charset="0"/>
                <a:cs typeface="Times New Roman" panose="02020603050405020304" pitchFamily="18" charset="0"/>
              </a:rPr>
              <a:t> </a:t>
            </a:r>
            <a:r>
              <a:rPr lang="ka-GE" sz="2400" dirty="0" smtClean="0">
                <a:ea typeface="Times New Roman" panose="02020603050405020304" pitchFamily="18" charset="0"/>
                <a:cs typeface="Times New Roman" panose="02020603050405020304" pitchFamily="18" charset="0"/>
              </a:rPr>
              <a:t>გამოთქმას </a:t>
            </a:r>
          </a:p>
          <a:p>
            <a:pPr algn="just">
              <a:lnSpc>
                <a:spcPct val="150000"/>
              </a:lnSpc>
              <a:spcAft>
                <a:spcPts val="1000"/>
              </a:spcAft>
            </a:pPr>
            <a:r>
              <a:rPr lang="ka-GE" sz="2400" dirty="0" smtClean="0">
                <a:ea typeface="Times New Roman" panose="02020603050405020304" pitchFamily="18" charset="0"/>
                <a:cs typeface="Times New Roman" panose="02020603050405020304" pitchFamily="18" charset="0"/>
              </a:rPr>
              <a:t>„</a:t>
            </a:r>
            <a:r>
              <a:rPr lang="ka-GE" sz="2400" b="1" dirty="0">
                <a:solidFill>
                  <a:srgbClr val="FF0000"/>
                </a:solidFill>
                <a:ea typeface="Times New Roman" panose="02020603050405020304" pitchFamily="18" charset="0"/>
                <a:cs typeface="Times New Roman" panose="02020603050405020304" pitchFamily="18" charset="0"/>
              </a:rPr>
              <a:t>Which came first, the chicken and the egg?”</a:t>
            </a:r>
            <a:r>
              <a:rPr lang="ka-GE" sz="2400" dirty="0">
                <a:solidFill>
                  <a:srgbClr val="FF0000"/>
                </a:solidFill>
                <a:ea typeface="Times New Roman" panose="02020603050405020304" pitchFamily="18" charset="0"/>
                <a:cs typeface="Times New Roman" panose="02020603050405020304" pitchFamily="18" charset="0"/>
              </a:rPr>
              <a:t>(</a:t>
            </a:r>
            <a:r>
              <a:rPr lang="ka-GE" sz="2400" dirty="0">
                <a:ea typeface="Times New Roman" panose="02020603050405020304" pitchFamily="18" charset="0"/>
                <a:cs typeface="Times New Roman" panose="02020603050405020304" pitchFamily="18" charset="0"/>
              </a:rPr>
              <a:t>რომელი გაჩნდა პირველი: ქათამი თუ კვერცხი?).ამ შემთხვევაში კომპანია თავის სარეკლამო სლოგანს</a:t>
            </a:r>
            <a:r>
              <a:rPr lang="ka-GE" sz="2400" b="1" dirty="0" smtClean="0">
                <a:ea typeface="Times New Roman" panose="02020603050405020304" pitchFamily="18" charset="0"/>
                <a:cs typeface="Times New Roman" panose="02020603050405020304" pitchFamily="18" charset="0"/>
              </a:rPr>
              <a:t>:</a:t>
            </a:r>
          </a:p>
          <a:p>
            <a:pPr algn="just">
              <a:lnSpc>
                <a:spcPct val="150000"/>
              </a:lnSpc>
              <a:spcAft>
                <a:spcPts val="1000"/>
              </a:spcAft>
            </a:pPr>
            <a:r>
              <a:rPr lang="ka-GE" sz="2400" b="1" dirty="0" smtClean="0">
                <a:solidFill>
                  <a:srgbClr val="FF0000"/>
                </a:solidFill>
                <a:ea typeface="Times New Roman" panose="02020603050405020304" pitchFamily="18" charset="0"/>
                <a:cs typeface="Times New Roman" panose="02020603050405020304" pitchFamily="18" charset="0"/>
              </a:rPr>
              <a:t>“</a:t>
            </a:r>
            <a:r>
              <a:rPr lang="ka-GE" sz="2400" b="1" dirty="0">
                <a:solidFill>
                  <a:srgbClr val="FF0000"/>
                </a:solidFill>
                <a:ea typeface="Times New Roman" panose="02020603050405020304" pitchFamily="18" charset="0"/>
                <a:cs typeface="Times New Roman" panose="02020603050405020304" pitchFamily="18" charset="0"/>
              </a:rPr>
              <a:t>You know which one came first” </a:t>
            </a:r>
            <a:r>
              <a:rPr lang="ka-GE" sz="2400" dirty="0">
                <a:ea typeface="Times New Roman" panose="02020603050405020304" pitchFamily="18" charset="0"/>
                <a:cs typeface="Times New Roman" panose="02020603050405020304" pitchFamily="18" charset="0"/>
              </a:rPr>
              <a:t>(შენ იცი ვინ იყო პირველი) აგებს მოცემულ იდიომატური გამოთქმის საფუძველზე და მის პასუხს ამტკიცებს ქათმის სახვითი გამოხატულებით, რომელიც  Fedex-ის ამანათიდან </a:t>
            </a:r>
            <a:r>
              <a:rPr lang="ka-GE" sz="2400" dirty="0" smtClean="0">
                <a:ea typeface="Times New Roman" panose="02020603050405020304" pitchFamily="18" charset="0"/>
                <a:cs typeface="Times New Roman" panose="02020603050405020304" pitchFamily="18" charset="0"/>
              </a:rPr>
              <a:t>გადმოდის და ამ </a:t>
            </a:r>
            <a:r>
              <a:rPr lang="ka-GE" sz="2400" dirty="0">
                <a:ea typeface="Times New Roman" panose="02020603050405020304" pitchFamily="18" charset="0"/>
                <a:cs typeface="Times New Roman" panose="02020603050405020304" pitchFamily="18" charset="0"/>
              </a:rPr>
              <a:t>მეტაფორული პროექტირებიდან გამომდინარეობს ის, რომ  Fedex-ის კომპანიამ მომხმარებელზე </a:t>
            </a:r>
            <a:r>
              <a:rPr lang="ka-GE" sz="2400" dirty="0" smtClean="0">
                <a:ea typeface="Times New Roman" panose="02020603050405020304" pitchFamily="18" charset="0"/>
                <a:cs typeface="Times New Roman" panose="02020603050405020304" pitchFamily="18" charset="0"/>
              </a:rPr>
              <a:t>უკეთ </a:t>
            </a:r>
            <a:r>
              <a:rPr lang="ka-GE" sz="2400" dirty="0">
                <a:ea typeface="Times New Roman" panose="02020603050405020304" pitchFamily="18" charset="0"/>
                <a:cs typeface="Times New Roman" panose="02020603050405020304" pitchFamily="18" charset="0"/>
              </a:rPr>
              <a:t>იცის, თუ რა სჭირდება მას.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93839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TM04033937[[fn=Vapor Trail]]</Template>
  <TotalTime>75</TotalTime>
  <Words>852</Words>
  <Application>Microsoft Office PowerPoint</Application>
  <PresentationFormat>Custom</PresentationFormat>
  <Paragraphs>36</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Vapor Trail</vt:lpstr>
      <vt:lpstr>„იდიომისა და სლოგანის კონცეფტუალური ამბივალენტობა ინგლისურენოვანი და ზოგიერთი ქართული რეკლამის დისკურსში“ </vt:lpstr>
      <vt:lpstr>PowerPoint Presentation</vt:lpstr>
      <vt:lpstr>PowerPoint Presentation</vt:lpstr>
      <vt:lpstr>PowerPoint Presentation</vt:lpstr>
      <vt:lpstr>PowerPoint Presentation</vt:lpstr>
      <vt:lpstr>PowerPoint Presentation</vt:lpstr>
      <vt:lpstr>PowerPoint Presentation</vt:lpstr>
      <vt:lpstr>გაფართოებული იდიომატური სლოგანის საინტერესო ნიმუშია :  „Burn the candle at both ends, and then get rid of the smoke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„იდიომისა და სლოგანის კონცეფტუალური ამბივალენტობა ინგლისურენოვანი და ზოგიერთი ქართული რეკლამის დისკურსში“</dc:title>
  <dc:creator>Windows User</dc:creator>
  <cp:lastModifiedBy>user</cp:lastModifiedBy>
  <cp:revision>12</cp:revision>
  <dcterms:created xsi:type="dcterms:W3CDTF">2018-11-30T21:13:13Z</dcterms:created>
  <dcterms:modified xsi:type="dcterms:W3CDTF">2021-04-20T09:03:58Z</dcterms:modified>
</cp:coreProperties>
</file>