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2" r:id="rId3"/>
    <p:sldId id="276" r:id="rId4"/>
    <p:sldId id="275" r:id="rId5"/>
    <p:sldId id="269" r:id="rId6"/>
    <p:sldId id="278" r:id="rId7"/>
    <p:sldId id="279" r:id="rId8"/>
    <p:sldId id="280" r:id="rId9"/>
    <p:sldId id="281" r:id="rId10"/>
    <p:sldId id="282" r:id="rId11"/>
    <p:sldId id="283" r:id="rId12"/>
    <p:sldId id="257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84" r:id="rId21"/>
    <p:sldId id="271" r:id="rId22"/>
    <p:sldId id="273" r:id="rId23"/>
    <p:sldId id="287" r:id="rId24"/>
    <p:sldId id="289" r:id="rId25"/>
    <p:sldId id="293" r:id="rId26"/>
    <p:sldId id="294" r:id="rId27"/>
    <p:sldId id="298" r:id="rId28"/>
    <p:sldId id="266" r:id="rId29"/>
  </p:sldIdLst>
  <p:sldSz cx="12192000" cy="6858000"/>
  <p:notesSz cx="6858000" cy="9144000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6" autoAdjust="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8050-790E-4A60-A6C4-1CD3CF531ED1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902A-8EFC-4274-AB00-491043D17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0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902A-8EFC-4274-AB00-491043D170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a-GE"/>
              <a:t>დააწკაპუნეთ მთავარი ქვესათაურის სტილის რედაქტირებისთვის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24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შვეულ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15992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შვეულ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5184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019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სექციის ზედა კოლონტიტულ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59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840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08225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27781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28472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77559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a-GE"/>
              <a:t>სურათის დასამატებლად დააწკაპუნეთ ხატულაზე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3260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B7B270-F402-4436-92CA-0D9001E2A407}" type="datetimeFigureOut">
              <a:rPr lang="ka-GE" smtClean="0"/>
              <a:t>15.05.2021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E910BD-B6C3-4F59-96A3-EFB7C27FBCA8}" type="slidenum">
              <a:rPr lang="ka-GE" smtClean="0"/>
              <a:t>‹#›</a:t>
            </a:fld>
            <a:endParaRPr lang="ka-G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0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416809"/>
          </a:xfrm>
        </p:spPr>
        <p:txBody>
          <a:bodyPr>
            <a:normAutofit fontScale="90000"/>
          </a:bodyPr>
          <a:lstStyle/>
          <a:p>
            <a:pPr algn="ctr"/>
            <a:br>
              <a:rPr lang="ka-GE" sz="3600" dirty="0">
                <a:latin typeface="Sylfaen" panose="010A0502050306030303" pitchFamily="18" charset="0"/>
              </a:rPr>
            </a:br>
            <a:br>
              <a:rPr lang="ka-GE" sz="3600" dirty="0">
                <a:latin typeface="Sylfaen" panose="010A0502050306030303" pitchFamily="18" charset="0"/>
              </a:rPr>
            </a:br>
            <a:br>
              <a:rPr lang="ka-GE" sz="3600" dirty="0">
                <a:latin typeface="Sylfaen" panose="010A0502050306030303" pitchFamily="18" charset="0"/>
              </a:rPr>
            </a:br>
            <a:br>
              <a:rPr lang="ka-GE" sz="3600" dirty="0">
                <a:latin typeface="Sylfaen" panose="010A0502050306030303" pitchFamily="18" charset="0"/>
              </a:rPr>
            </a:br>
            <a:br>
              <a:rPr lang="ka-GE" sz="3600" dirty="0">
                <a:latin typeface="Sylfaen" panose="010A0502050306030303" pitchFamily="18" charset="0"/>
              </a:rPr>
            </a:br>
            <a:br>
              <a:rPr lang="ka-GE" sz="3600" dirty="0">
                <a:latin typeface="Sylfaen" panose="010A0502050306030303" pitchFamily="18" charset="0"/>
              </a:rPr>
            </a:br>
            <a:br>
              <a:rPr lang="ka-GE" sz="3600" dirty="0">
                <a:latin typeface="Sylfaen" panose="010A0502050306030303" pitchFamily="18" charset="0"/>
              </a:rPr>
            </a:br>
            <a:br>
              <a:rPr lang="ka-GE" sz="3600" dirty="0">
                <a:latin typeface="Sylfaen" panose="010A0502050306030303" pitchFamily="18" charset="0"/>
              </a:rPr>
            </a:br>
            <a:br>
              <a:rPr lang="ka-GE" sz="3600" dirty="0">
                <a:latin typeface="Sylfaen" panose="010A0502050306030303" pitchFamily="18" charset="0"/>
              </a:rPr>
            </a:br>
            <a:r>
              <a:rPr lang="ka-GE" sz="3600" b="1" dirty="0" err="1">
                <a:latin typeface="Sylfaen" panose="010A0502050306030303" pitchFamily="18" charset="0"/>
              </a:rPr>
              <a:t>ტაოური</a:t>
            </a:r>
            <a:r>
              <a:rPr lang="ka-GE" sz="3600" b="1" dirty="0">
                <a:latin typeface="Sylfaen" panose="010A0502050306030303" pitchFamily="18" charset="0"/>
              </a:rPr>
              <a:t> </a:t>
            </a:r>
            <a:r>
              <a:rPr lang="ka-GE" sz="4000" b="1" dirty="0">
                <a:latin typeface="Sylfaen" panose="010A0502050306030303" pitchFamily="18" charset="0"/>
              </a:rPr>
              <a:t>დიალექტი </a:t>
            </a:r>
            <a:r>
              <a:rPr lang="ka-GE" sz="40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br>
              <a:rPr lang="ka-GE" sz="40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a-GE" sz="40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მასალები და კვლევის შედეგები</a:t>
            </a:r>
            <a:br>
              <a:rPr lang="ka-GE" sz="4000" dirty="0">
                <a:latin typeface="Sylfaen" panose="010A0502050306030303" pitchFamily="18" charset="0"/>
              </a:rPr>
            </a:br>
            <a:br>
              <a:rPr lang="ka-GE" sz="4000" dirty="0">
                <a:latin typeface="Sylfaen" panose="010A0502050306030303" pitchFamily="18" charset="0"/>
              </a:rPr>
            </a:br>
            <a:endParaRPr lang="ka-GE" sz="4000" dirty="0"/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a-GE" dirty="0"/>
              <a:t>მამია ფაღავა, მაია ბარამიძე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03C5DE5C-3039-49AC-A946-EF86CE91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43370"/>
            <a:ext cx="762000" cy="828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9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789D96-737E-4244-86A4-2665C16C752D}"/>
              </a:ext>
            </a:extLst>
          </p:cNvPr>
          <p:cNvSpPr txBox="1"/>
          <p:nvPr/>
        </p:nvSpPr>
        <p:spPr>
          <a:xfrm>
            <a:off x="822960" y="731520"/>
            <a:ext cx="10546080" cy="5913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indent="36004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dirty="0" err="1"/>
              <a:t>ბევრთ</a:t>
            </a:r>
            <a:r>
              <a:rPr lang="ka-GE" sz="2800" dirty="0"/>
              <a:t> </a:t>
            </a:r>
            <a:r>
              <a:rPr lang="ka-GE" sz="2800" dirty="0" err="1"/>
              <a:t>იპოეს</a:t>
            </a:r>
            <a:r>
              <a:rPr lang="ka-GE" sz="2800" dirty="0"/>
              <a:t> </a:t>
            </a:r>
            <a:r>
              <a:rPr lang="ka-GE" sz="2800" dirty="0" err="1"/>
              <a:t>ალთუნი</a:t>
            </a:r>
            <a:r>
              <a:rPr lang="ka-GE" sz="2800" dirty="0"/>
              <a:t> (</a:t>
            </a:r>
            <a:r>
              <a:rPr lang="ka-GE" sz="2800" dirty="0" err="1"/>
              <a:t>ცუცეკარი</a:t>
            </a:r>
            <a:r>
              <a:rPr lang="ka-GE" sz="2800" dirty="0"/>
              <a:t>);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გურჯიჯა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მასზე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პატიტვანთ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წურილთ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არ იციან;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კაცებთ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თელთ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იციან;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ჭილათში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ღარჭებმა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ზოგთ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იციან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გურჯიჯა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ზოგთ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- არა;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ქუაბელთ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და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ბალხელთა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,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ჴეველთა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იციან (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ქუაბაგი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). </a:t>
            </a:r>
          </a:p>
          <a:p>
            <a:pPr marL="360045" marR="0" indent="36004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a-GE" sz="28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pPr marL="360045" indent="360045" algn="just">
              <a:lnSpc>
                <a:spcPct val="150000"/>
              </a:lnSpc>
            </a:pP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თეფე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ენ მაღალი ადგილია,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თევნარი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ბევრი თაა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ელიასხევი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იქობაში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თევნარში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აძოვებდეს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ქონობანი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თევნარში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გოლი არი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ბასლეკარი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 indent="36004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0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00C33-2296-4A26-B011-C57D60BDF4B1}"/>
              </a:ext>
            </a:extLst>
          </p:cNvPr>
          <p:cNvSpPr txBox="1"/>
          <p:nvPr/>
        </p:nvSpPr>
        <p:spPr>
          <a:xfrm>
            <a:off x="990600" y="1043664"/>
            <a:ext cx="10454640" cy="3262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indent="36004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ენ წინ მილეთი ყოფილა,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ბასლეთები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ყოფილა, მილეთის 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სახლი 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ბასლეთები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იმ ბარზე ემეა, სოფლების 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სახლები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და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უკანაჲ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კარი; ...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რომელცხა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მილეთი არი, იმათი 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სახლები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კარი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ბასლეკარი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ქორიათი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გურჯიჯა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სახლებია 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ბოინა),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ბალხიბარი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ქონობანი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ჩვენი 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სახლები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გურჯია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ქუაბაგი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8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7973" y="518615"/>
            <a:ext cx="10435078" cy="764276"/>
          </a:xfrm>
        </p:spPr>
        <p:txBody>
          <a:bodyPr>
            <a:normAutofit/>
          </a:bodyPr>
          <a:lstStyle/>
          <a:p>
            <a:r>
              <a:rPr lang="ka-GE" sz="4000" b="1" dirty="0"/>
              <a:t>პატარა&gt;</a:t>
            </a:r>
            <a:r>
              <a:rPr lang="ka-GE" sz="4000" b="1" dirty="0" err="1"/>
              <a:t>პეტერა</a:t>
            </a:r>
            <a:r>
              <a:rPr lang="ka-GE" sz="4000" b="1" dirty="0"/>
              <a:t>//</a:t>
            </a:r>
            <a:r>
              <a:rPr lang="ka-GE" sz="4000" b="1" dirty="0" err="1"/>
              <a:t>პეტერე</a:t>
            </a:r>
            <a:r>
              <a:rPr lang="ka-GE" sz="4000" b="1" dirty="0"/>
              <a:t>//</a:t>
            </a:r>
            <a:r>
              <a:rPr lang="ka-GE" sz="4000" b="1" dirty="0" err="1"/>
              <a:t>პუტური</a:t>
            </a:r>
            <a:r>
              <a:rPr lang="ka-GE" sz="4000" b="1" dirty="0"/>
              <a:t>//</a:t>
            </a:r>
            <a:r>
              <a:rPr lang="ka-GE" sz="4000" b="1" dirty="0" err="1"/>
              <a:t>პუტურა</a:t>
            </a:r>
            <a:endParaRPr lang="ka-GE" sz="4000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1097280" y="2255167"/>
            <a:ext cx="10058400" cy="4023360"/>
          </a:xfrm>
        </p:spPr>
        <p:txBody>
          <a:bodyPr>
            <a:normAutofit/>
          </a:bodyPr>
          <a:lstStyle/>
          <a:p>
            <a:r>
              <a:rPr lang="ka-GE" sz="2800" dirty="0"/>
              <a:t>შეკუმშული ფორმა:  </a:t>
            </a:r>
            <a:r>
              <a:rPr lang="ka-GE" sz="3200" b="1" dirty="0"/>
              <a:t>პეტრა//პეტრე//</a:t>
            </a:r>
            <a:r>
              <a:rPr lang="ka-GE" sz="3200" b="1" dirty="0" err="1"/>
              <a:t>პუტრუ</a:t>
            </a:r>
            <a:endParaRPr lang="ka-GE" sz="3200" b="1" dirty="0"/>
          </a:p>
          <a:p>
            <a:endParaRPr lang="ka-GE" sz="3200" b="1" dirty="0"/>
          </a:p>
          <a:p>
            <a:r>
              <a:rPr lang="ka-GE" sz="3200" dirty="0"/>
              <a:t>შეკუმშულ-შეკვეცილი: </a:t>
            </a:r>
            <a:r>
              <a:rPr lang="ka-GE" sz="3200" i="1" dirty="0"/>
              <a:t>ამ </a:t>
            </a:r>
            <a:r>
              <a:rPr lang="ka-GE" sz="3200" b="1" i="1" dirty="0" err="1"/>
              <a:t>პატრებმა</a:t>
            </a:r>
            <a:r>
              <a:rPr lang="ka-GE" sz="3200" i="1" dirty="0"/>
              <a:t> </a:t>
            </a:r>
            <a:r>
              <a:rPr lang="ka-GE" sz="3200" i="1" dirty="0" err="1"/>
              <a:t>ქართულებ</a:t>
            </a:r>
            <a:r>
              <a:rPr lang="ka-GE" sz="3200" i="1" dirty="0"/>
              <a:t> იციან (</a:t>
            </a:r>
            <a:r>
              <a:rPr lang="ka-GE" sz="3200" i="1" dirty="0" err="1"/>
              <a:t>ქუაბაგი</a:t>
            </a:r>
            <a:r>
              <a:rPr lang="ka-GE" sz="3200" i="1" dirty="0"/>
              <a:t>). </a:t>
            </a:r>
            <a:endParaRPr lang="ka-GE" sz="3200" dirty="0"/>
          </a:p>
          <a:p>
            <a:r>
              <a:rPr lang="ka-GE" sz="3200" b="1" dirty="0"/>
              <a:t> </a:t>
            </a:r>
            <a:r>
              <a:rPr lang="ka-GE" sz="3200" b="1" dirty="0" err="1"/>
              <a:t>პატრობით</a:t>
            </a:r>
            <a:r>
              <a:rPr lang="ka-GE" sz="3200" dirty="0"/>
              <a:t>’ (</a:t>
            </a:r>
            <a:r>
              <a:rPr lang="ka-GE" sz="3200" dirty="0" err="1"/>
              <a:t>შავშური</a:t>
            </a:r>
            <a:r>
              <a:rPr lang="ka-GE" sz="3200" dirty="0"/>
              <a:t>)</a:t>
            </a:r>
            <a:endParaRPr lang="ka-GE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855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4294967295"/>
          </p:nvPr>
        </p:nvSpPr>
        <p:spPr>
          <a:xfrm>
            <a:off x="1137314" y="1041045"/>
            <a:ext cx="10058400" cy="4022725"/>
          </a:xfrm>
        </p:spPr>
        <p:txBody>
          <a:bodyPr>
            <a:normAutofit/>
          </a:bodyPr>
          <a:lstStyle/>
          <a:p>
            <a:r>
              <a:rPr lang="ka-GE" sz="3200" b="1" dirty="0" err="1"/>
              <a:t>პატრა</a:t>
            </a:r>
            <a:r>
              <a:rPr lang="ka-GE" sz="3200" b="1" dirty="0"/>
              <a:t>//</a:t>
            </a:r>
            <a:r>
              <a:rPr lang="ka-GE" sz="3200" b="1" dirty="0" err="1"/>
              <a:t>პატრაჲ</a:t>
            </a:r>
            <a:r>
              <a:rPr lang="ka-GE" sz="3200" b="1" dirty="0"/>
              <a:t> </a:t>
            </a:r>
            <a:r>
              <a:rPr lang="ka-GE" sz="3200" dirty="0"/>
              <a:t>ასევე დასტურდება </a:t>
            </a:r>
            <a:r>
              <a:rPr lang="ka-GE" sz="3200" dirty="0" err="1"/>
              <a:t>ინგილოურში</a:t>
            </a:r>
            <a:r>
              <a:rPr lang="ka-GE" sz="3200" dirty="0"/>
              <a:t>; </a:t>
            </a:r>
          </a:p>
          <a:p>
            <a:r>
              <a:rPr lang="ka-GE" sz="3200" b="1" dirty="0" err="1"/>
              <a:t>პეტერა</a:t>
            </a:r>
            <a:r>
              <a:rPr lang="ka-GE" sz="3200" b="1" dirty="0"/>
              <a:t>, </a:t>
            </a:r>
            <a:r>
              <a:rPr lang="ka-GE" sz="3200" b="1" dirty="0" err="1"/>
              <a:t>პეტერე</a:t>
            </a:r>
            <a:r>
              <a:rPr lang="ka-GE" sz="3200" dirty="0"/>
              <a:t> კი - იმერულსა და </a:t>
            </a:r>
            <a:r>
              <a:rPr lang="ka-GE" sz="3200" dirty="0" err="1"/>
              <a:t>ლეჩხუმურში</a:t>
            </a:r>
            <a:r>
              <a:rPr lang="ka-GE" sz="3200" dirty="0"/>
              <a:t>. </a:t>
            </a:r>
          </a:p>
          <a:p>
            <a:r>
              <a:rPr lang="ka-GE" sz="3200" dirty="0" err="1"/>
              <a:t>კლარჯულში</a:t>
            </a:r>
            <a:r>
              <a:rPr lang="ka-GE" sz="3200" dirty="0"/>
              <a:t> გვხვდება - </a:t>
            </a:r>
            <a:r>
              <a:rPr lang="ka-GE" sz="3200" b="1" dirty="0"/>
              <a:t>პატინა//</a:t>
            </a:r>
            <a:r>
              <a:rPr lang="ka-GE" sz="3200" b="1" dirty="0" err="1"/>
              <a:t>პატილაჲ</a:t>
            </a:r>
            <a:r>
              <a:rPr lang="ka-GE" sz="3200" b="1" dirty="0"/>
              <a:t> </a:t>
            </a:r>
          </a:p>
          <a:p>
            <a:r>
              <a:rPr lang="ka-GE" sz="3200" dirty="0" err="1"/>
              <a:t>ტაოურში</a:t>
            </a:r>
            <a:r>
              <a:rPr lang="ka-GE" sz="3200" dirty="0"/>
              <a:t> </a:t>
            </a:r>
            <a:r>
              <a:rPr lang="ka-GE" sz="3200" b="1" dirty="0" err="1"/>
              <a:t>პატარა’</a:t>
            </a:r>
            <a:r>
              <a:rPr lang="ka-GE" sz="3200" dirty="0" err="1"/>
              <a:t>ს</a:t>
            </a:r>
            <a:r>
              <a:rPr lang="ka-GE" sz="3200" dirty="0"/>
              <a:t> სინონიმებია: </a:t>
            </a:r>
            <a:r>
              <a:rPr lang="ka-GE" sz="3200" b="1" dirty="0"/>
              <a:t>წვრილი, </a:t>
            </a:r>
            <a:r>
              <a:rPr lang="ka-GE" sz="3200" b="1" dirty="0" err="1"/>
              <a:t>პაწაჲ</a:t>
            </a:r>
            <a:r>
              <a:rPr lang="ka-GE" sz="3200" b="1" dirty="0"/>
              <a:t>, </a:t>
            </a:r>
            <a:r>
              <a:rPr lang="ka-GE" sz="3200" dirty="0"/>
              <a:t>იშვიათად </a:t>
            </a:r>
            <a:r>
              <a:rPr lang="ka-GE" sz="3200" b="1" dirty="0" err="1"/>
              <a:t>პატინაჲ</a:t>
            </a:r>
            <a:r>
              <a:rPr lang="ka-GE" sz="3200" b="1" dirty="0"/>
              <a:t>’: </a:t>
            </a:r>
            <a:endParaRPr lang="ka-GE" sz="3200" dirty="0"/>
          </a:p>
        </p:txBody>
      </p:sp>
    </p:spTree>
    <p:extLst>
      <p:ext uri="{BB962C8B-B14F-4D97-AF65-F5344CB8AC3E}">
        <p14:creationId xmlns:p14="http://schemas.microsoft.com/office/powerpoint/2010/main" val="191336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4400" dirty="0"/>
              <a:t>რიცხვითი სახელი</a:t>
            </a: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/>
              <a:t>●</a:t>
            </a:r>
            <a:r>
              <a:rPr lang="ka-GE" sz="2800" b="1" i="1" dirty="0">
                <a:latin typeface="Sylfaen" panose="010A0502050306030303" pitchFamily="18" charset="0"/>
              </a:rPr>
              <a:t> </a:t>
            </a:r>
            <a:r>
              <a:rPr lang="ka-GE" sz="2800" b="1" i="1" dirty="0"/>
              <a:t>ორმოცი და ერთიც ათი და კიდო ვრა </a:t>
            </a:r>
          </a:p>
          <a:p>
            <a:endParaRPr lang="ka-GE" b="1" i="1" dirty="0"/>
          </a:p>
          <a:p>
            <a:r>
              <a:rPr lang="ka-GE" dirty="0"/>
              <a:t>● </a:t>
            </a:r>
            <a:r>
              <a:rPr lang="ka-GE" b="1" dirty="0" err="1"/>
              <a:t>ოცობით</a:t>
            </a:r>
            <a:r>
              <a:rPr lang="ka-GE" dirty="0"/>
              <a:t> ითვლიან არა მარტო </a:t>
            </a:r>
            <a:r>
              <a:rPr lang="ka-GE" sz="2800" b="1" dirty="0"/>
              <a:t>ოციდან ასამდე, არამედ ასსაც და ასს ზევით ოცეულების შემცველს (ას ოცი, ას ორმოცი...) და ორასს</a:t>
            </a:r>
            <a:r>
              <a:rPr lang="ka-GE" dirty="0"/>
              <a:t>.  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36692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4294967295"/>
          </p:nvPr>
        </p:nvSpPr>
        <p:spPr>
          <a:xfrm>
            <a:off x="777923" y="809033"/>
            <a:ext cx="10822674" cy="5018561"/>
          </a:xfrm>
        </p:spPr>
        <p:txBody>
          <a:bodyPr>
            <a:noAutofit/>
          </a:bodyPr>
          <a:lstStyle/>
          <a:p>
            <a:r>
              <a:rPr lang="ka-GE" sz="2800" b="1" i="1" dirty="0"/>
              <a:t>ათი, ოცი, ორ ოცი.</a:t>
            </a:r>
            <a:r>
              <a:rPr lang="ka-GE" sz="2800" i="1" dirty="0"/>
              <a:t> . . ბიჭები ჩამოვლენ და ისინი თლიან, იმათ </a:t>
            </a:r>
            <a:r>
              <a:rPr lang="ka-GE" sz="2800" i="1" dirty="0" err="1"/>
              <a:t>უმზირვარ</a:t>
            </a:r>
            <a:r>
              <a:rPr lang="ka-GE" sz="2800" i="1" dirty="0"/>
              <a:t>, ისინი სხვაფერ თლიან, მე </a:t>
            </a:r>
            <a:r>
              <a:rPr lang="ka-GE" sz="2800" i="1" dirty="0" err="1"/>
              <a:t>ვთქვია</a:t>
            </a:r>
            <a:r>
              <a:rPr lang="ka-GE" sz="2800" i="1" dirty="0"/>
              <a:t> კი . . . </a:t>
            </a:r>
            <a:r>
              <a:rPr lang="ka-GE" sz="2800" i="1" dirty="0" err="1"/>
              <a:t>წორი</a:t>
            </a:r>
            <a:r>
              <a:rPr lang="ka-GE" sz="2800" i="1" dirty="0"/>
              <a:t> ქართული ეს არი: </a:t>
            </a:r>
            <a:r>
              <a:rPr lang="ka-GE" sz="2800" b="1" i="1" dirty="0" err="1"/>
              <a:t>ათდაორ</a:t>
            </a:r>
            <a:r>
              <a:rPr lang="ka-GE" sz="2800" b="1" i="1" dirty="0"/>
              <a:t>, </a:t>
            </a:r>
            <a:r>
              <a:rPr lang="ka-GE" sz="2800" b="1" i="1" dirty="0" err="1"/>
              <a:t>ათდასამ</a:t>
            </a:r>
            <a:r>
              <a:rPr lang="ka-GE" sz="2800" b="1" i="1" dirty="0"/>
              <a:t>, </a:t>
            </a:r>
            <a:r>
              <a:rPr lang="ka-GE" sz="2800" b="1" i="1" dirty="0" err="1"/>
              <a:t>ათ­დაოთ­ხი</a:t>
            </a:r>
            <a:r>
              <a:rPr lang="ka-GE" sz="2800" b="1" i="1" dirty="0"/>
              <a:t> </a:t>
            </a:r>
            <a:r>
              <a:rPr lang="ka-GE" sz="2800" i="1" dirty="0"/>
              <a:t>. . . ეგ არი </a:t>
            </a:r>
            <a:r>
              <a:rPr lang="ka-GE" sz="2800" i="1" dirty="0" err="1"/>
              <a:t>წორი</a:t>
            </a:r>
            <a:r>
              <a:rPr lang="ka-GE" sz="2800" i="1" dirty="0"/>
              <a:t> </a:t>
            </a:r>
            <a:r>
              <a:rPr lang="ka-GE" sz="2800" i="1" dirty="0" err="1"/>
              <a:t>დათლა</a:t>
            </a:r>
            <a:r>
              <a:rPr lang="ka-GE" sz="2800" i="1" dirty="0"/>
              <a:t> (</a:t>
            </a:r>
            <a:r>
              <a:rPr lang="ka-GE" sz="2800" i="1" dirty="0" err="1"/>
              <a:t>ელიასხევი</a:t>
            </a:r>
            <a:r>
              <a:rPr lang="ka-GE" sz="2800" i="1" dirty="0"/>
              <a:t>);</a:t>
            </a:r>
            <a:endParaRPr lang="ka-GE" sz="2800" dirty="0"/>
          </a:p>
          <a:p>
            <a:r>
              <a:rPr lang="ka-GE" sz="2800" b="1" i="1" dirty="0" err="1"/>
              <a:t>ათდაორი</a:t>
            </a:r>
            <a:r>
              <a:rPr lang="ka-GE" sz="2800" b="1" i="1" dirty="0"/>
              <a:t>, ორმოცი, </a:t>
            </a:r>
            <a:r>
              <a:rPr lang="ka-GE" sz="2800" b="1" i="1" dirty="0" err="1"/>
              <a:t>ათიდასამი</a:t>
            </a:r>
            <a:r>
              <a:rPr lang="ka-GE" sz="2800" b="1" i="1" dirty="0"/>
              <a:t>, </a:t>
            </a:r>
            <a:r>
              <a:rPr lang="ka-GE" sz="2800" b="1" i="1" dirty="0" err="1"/>
              <a:t>ათიდაოთხი</a:t>
            </a:r>
            <a:r>
              <a:rPr lang="ka-GE" sz="2800" b="1" i="1" dirty="0"/>
              <a:t>, </a:t>
            </a:r>
            <a:r>
              <a:rPr lang="ka-GE" sz="2800" b="1" i="1" dirty="0" err="1"/>
              <a:t>ათიდახუთი</a:t>
            </a:r>
            <a:r>
              <a:rPr lang="ka-GE" sz="2800" b="1" i="1" dirty="0"/>
              <a:t>, </a:t>
            </a:r>
            <a:r>
              <a:rPr lang="ka-GE" sz="2800" b="1" i="1" dirty="0" err="1"/>
              <a:t>ხუთმოცდაათი</a:t>
            </a:r>
            <a:r>
              <a:rPr lang="ka-GE" sz="2800" b="1" i="1" dirty="0"/>
              <a:t>, </a:t>
            </a:r>
            <a:r>
              <a:rPr lang="ka-GE" sz="2800" b="1" i="1" dirty="0" err="1"/>
              <a:t>ექვსმოცი</a:t>
            </a:r>
            <a:r>
              <a:rPr lang="ka-GE" sz="2800" b="1" i="1" dirty="0"/>
              <a:t>, </a:t>
            </a:r>
            <a:r>
              <a:rPr lang="ka-GE" sz="2800" b="1" i="1" dirty="0" err="1"/>
              <a:t>შვიდმოცი</a:t>
            </a:r>
            <a:r>
              <a:rPr lang="ka-GE" sz="2800" b="1" i="1" dirty="0"/>
              <a:t>, </a:t>
            </a:r>
            <a:r>
              <a:rPr lang="ka-GE" sz="2800" b="1" i="1" dirty="0" err="1"/>
              <a:t>რვაოცი</a:t>
            </a:r>
            <a:r>
              <a:rPr lang="ka-GE" sz="2800" b="1" i="1" dirty="0"/>
              <a:t>, </a:t>
            </a:r>
            <a:r>
              <a:rPr lang="ka-GE" sz="2800" b="1" i="1" dirty="0" err="1"/>
              <a:t>ათოცი</a:t>
            </a:r>
            <a:r>
              <a:rPr lang="ka-GE" sz="2800" b="1" i="1" dirty="0"/>
              <a:t>.</a:t>
            </a:r>
            <a:r>
              <a:rPr lang="ka-GE" sz="2800" i="1" dirty="0"/>
              <a:t> ჩვენი </a:t>
            </a:r>
            <a:r>
              <a:rPr lang="ka-GE" sz="2800" i="1" dirty="0" err="1"/>
              <a:t>დათლა</a:t>
            </a:r>
            <a:r>
              <a:rPr lang="ka-GE" sz="2800" i="1" dirty="0"/>
              <a:t> არი ძველ გურჯული </a:t>
            </a:r>
            <a:r>
              <a:rPr lang="ka-GE" sz="2800" i="1" dirty="0" err="1"/>
              <a:t>დათლა</a:t>
            </a:r>
            <a:r>
              <a:rPr lang="ka-GE" sz="2800" i="1" dirty="0"/>
              <a:t> (</a:t>
            </a:r>
            <a:r>
              <a:rPr lang="ka-GE" sz="2800" i="1" dirty="0" err="1"/>
              <a:t>ელიასხევი</a:t>
            </a:r>
            <a:r>
              <a:rPr lang="ka-GE" sz="2800" i="1" dirty="0"/>
              <a:t>);</a:t>
            </a:r>
            <a:endParaRPr lang="ka-GE" sz="2800" dirty="0"/>
          </a:p>
          <a:p>
            <a:r>
              <a:rPr lang="ka-GE" sz="2800" b="1" i="1" dirty="0"/>
              <a:t>ერთი ოცი, ორ ოცი, სამ ოცი, ოთხ ოცი, ხუთ ოცი, ექვსი ოცი, შვიდი ოცი... ათი ოცი</a:t>
            </a:r>
            <a:r>
              <a:rPr lang="ka-GE" sz="2800" i="1" dirty="0"/>
              <a:t> ვიტყვით.</a:t>
            </a:r>
          </a:p>
          <a:p>
            <a:r>
              <a:rPr lang="ka-GE" sz="2800" i="1" dirty="0"/>
              <a:t>ჩვენი </a:t>
            </a:r>
            <a:r>
              <a:rPr lang="ka-GE" sz="2800" i="1" dirty="0" err="1"/>
              <a:t>დათლა</a:t>
            </a:r>
            <a:r>
              <a:rPr lang="ka-GE" sz="2800" i="1" dirty="0"/>
              <a:t> ძველია, გურჯი (</a:t>
            </a:r>
            <a:r>
              <a:rPr lang="ka-GE" sz="2800" i="1" dirty="0" err="1"/>
              <a:t>გოდღეკარი</a:t>
            </a:r>
            <a:r>
              <a:rPr lang="ka-GE" sz="2800" i="1" dirty="0"/>
              <a:t>); </a:t>
            </a:r>
            <a:r>
              <a:rPr lang="ka-GE" sz="2800" b="1" i="1" dirty="0" err="1"/>
              <a:t>ხუთმოციც</a:t>
            </a:r>
            <a:r>
              <a:rPr lang="ka-GE" sz="2800" b="1" i="1" dirty="0"/>
              <a:t> </a:t>
            </a:r>
            <a:r>
              <a:rPr lang="ka-GE" sz="2800" i="1" dirty="0"/>
              <a:t>იქნებოდეს [საქონელი, პირუტყვი] (</a:t>
            </a:r>
            <a:r>
              <a:rPr lang="ka-GE" sz="2800" i="1" dirty="0" err="1"/>
              <a:t>იეთი</a:t>
            </a:r>
            <a:r>
              <a:rPr lang="ka-GE" sz="2800" i="1" dirty="0"/>
              <a:t>).</a:t>
            </a: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210332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შიგთავსის ჩანაცვლების ველი 7"/>
          <p:cNvSpPr>
            <a:spLocks noGrp="1"/>
          </p:cNvSpPr>
          <p:nvPr>
            <p:ph idx="4294967295"/>
          </p:nvPr>
        </p:nvSpPr>
        <p:spPr>
          <a:xfrm>
            <a:off x="504967" y="818867"/>
            <a:ext cx="11687033" cy="5050122"/>
          </a:xfrm>
        </p:spPr>
        <p:txBody>
          <a:bodyPr>
            <a:normAutofit/>
          </a:bodyPr>
          <a:lstStyle/>
          <a:p>
            <a:r>
              <a:rPr lang="ka-GE" sz="2400" b="1" i="1" dirty="0"/>
              <a:t>ერთი ოცი//ოცი, </a:t>
            </a:r>
          </a:p>
          <a:p>
            <a:r>
              <a:rPr lang="ka-GE" sz="2400" b="1" i="1" dirty="0"/>
              <a:t>ორ ოცი//ორმოცი, </a:t>
            </a:r>
          </a:p>
          <a:p>
            <a:r>
              <a:rPr lang="ka-GE" sz="2400" b="1" i="1" dirty="0"/>
              <a:t>სამ ოცი, </a:t>
            </a:r>
          </a:p>
          <a:p>
            <a:r>
              <a:rPr lang="ka-GE" sz="2400" b="1" i="1" dirty="0"/>
              <a:t>ოთხ ოცი, </a:t>
            </a:r>
          </a:p>
          <a:p>
            <a:r>
              <a:rPr lang="ka-GE" sz="2400" b="1" i="1" dirty="0"/>
              <a:t>ხუთ ოცი//</a:t>
            </a:r>
            <a:r>
              <a:rPr lang="ka-GE" sz="2400" b="1" i="1" dirty="0" err="1"/>
              <a:t>ხუთმოცი</a:t>
            </a:r>
            <a:r>
              <a:rPr lang="ka-GE" sz="2400" b="1" i="1" dirty="0"/>
              <a:t> </a:t>
            </a:r>
          </a:p>
          <a:p>
            <a:r>
              <a:rPr lang="ka-GE" sz="2400" b="1" i="1" dirty="0"/>
              <a:t>ექვსი ოცი//</a:t>
            </a:r>
            <a:r>
              <a:rPr lang="ka-GE" sz="2400" b="1" i="1" dirty="0" err="1"/>
              <a:t>ექვსმოცი</a:t>
            </a:r>
            <a:r>
              <a:rPr lang="ka-GE" sz="2400" b="1" i="1" dirty="0"/>
              <a:t>, </a:t>
            </a:r>
          </a:p>
          <a:p>
            <a:r>
              <a:rPr lang="ka-GE" sz="2400" b="1" i="1" dirty="0"/>
              <a:t>შვიდი ოცი//</a:t>
            </a:r>
            <a:r>
              <a:rPr lang="ka-GE" sz="2400" b="1" i="1" dirty="0" err="1"/>
              <a:t>შვიდმოცი</a:t>
            </a:r>
            <a:r>
              <a:rPr lang="ka-GE" sz="2400" b="1" i="1" dirty="0"/>
              <a:t>, </a:t>
            </a:r>
          </a:p>
          <a:p>
            <a:r>
              <a:rPr lang="ka-GE" sz="2400" b="1" i="1" dirty="0" err="1"/>
              <a:t>რვაოცი</a:t>
            </a:r>
            <a:r>
              <a:rPr lang="ka-GE" sz="2400" b="1" i="1" dirty="0"/>
              <a:t>, </a:t>
            </a:r>
          </a:p>
          <a:p>
            <a:r>
              <a:rPr lang="ka-GE" sz="2400" b="1" i="1" dirty="0"/>
              <a:t>ათი ოცი//</a:t>
            </a:r>
            <a:r>
              <a:rPr lang="ka-GE" sz="2400" b="1" i="1" dirty="0" err="1"/>
              <a:t>ათოცი</a:t>
            </a:r>
            <a:r>
              <a:rPr lang="ka-GE" sz="24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252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4294967295"/>
          </p:nvPr>
        </p:nvSpPr>
        <p:spPr>
          <a:xfrm>
            <a:off x="245660" y="904567"/>
            <a:ext cx="11477767" cy="4022725"/>
          </a:xfrm>
        </p:spPr>
        <p:txBody>
          <a:bodyPr>
            <a:normAutofit/>
          </a:bodyPr>
          <a:lstStyle/>
          <a:p>
            <a:r>
              <a:rPr lang="ka-GE" sz="2800" b="1" i="1" dirty="0">
                <a:solidFill>
                  <a:srgbClr val="00B0F0"/>
                </a:solidFill>
              </a:rPr>
              <a:t>ხუთ ოცი//</a:t>
            </a:r>
            <a:r>
              <a:rPr lang="ka-GE" sz="2800" b="1" i="1" dirty="0" err="1">
                <a:solidFill>
                  <a:srgbClr val="00B0F0"/>
                </a:solidFill>
              </a:rPr>
              <a:t>ხუთმოცი</a:t>
            </a:r>
            <a:r>
              <a:rPr lang="ka-GE" sz="2800" b="1" i="1" dirty="0">
                <a:solidFill>
                  <a:srgbClr val="00B0F0"/>
                </a:solidFill>
              </a:rPr>
              <a:t> </a:t>
            </a:r>
            <a:r>
              <a:rPr lang="ka-GE" sz="2800" dirty="0"/>
              <a:t>- ხუთჯერ ოცია ანუ </a:t>
            </a:r>
            <a:r>
              <a:rPr lang="ka-GE" sz="2800" b="1" dirty="0"/>
              <a:t>ასი, </a:t>
            </a:r>
          </a:p>
          <a:p>
            <a:r>
              <a:rPr lang="ka-GE" sz="2800" b="1" i="1" dirty="0">
                <a:solidFill>
                  <a:srgbClr val="00B0F0"/>
                </a:solidFill>
              </a:rPr>
              <a:t>ექვსი ოცი//</a:t>
            </a:r>
            <a:r>
              <a:rPr lang="ka-GE" sz="2800" b="1" i="1" dirty="0" err="1">
                <a:solidFill>
                  <a:srgbClr val="00B0F0"/>
                </a:solidFill>
              </a:rPr>
              <a:t>ექვსმოცი</a:t>
            </a:r>
            <a:r>
              <a:rPr lang="ka-GE" sz="2800" b="1" i="1" dirty="0">
                <a:solidFill>
                  <a:srgbClr val="00B0F0"/>
                </a:solidFill>
              </a:rPr>
              <a:t> </a:t>
            </a:r>
            <a:r>
              <a:rPr lang="ka-GE" sz="2800" dirty="0"/>
              <a:t>- ექვსჯერ ოცი - </a:t>
            </a:r>
            <a:r>
              <a:rPr lang="ka-GE" sz="2800" b="1" dirty="0"/>
              <a:t>ას ოცი,  </a:t>
            </a:r>
          </a:p>
          <a:p>
            <a:r>
              <a:rPr lang="ka-GE" sz="2800" b="1" i="1" dirty="0">
                <a:solidFill>
                  <a:srgbClr val="00B0F0"/>
                </a:solidFill>
              </a:rPr>
              <a:t>შვიდი ოცი//</a:t>
            </a:r>
            <a:r>
              <a:rPr lang="ka-GE" sz="2800" b="1" i="1" dirty="0" err="1">
                <a:solidFill>
                  <a:srgbClr val="00B0F0"/>
                </a:solidFill>
              </a:rPr>
              <a:t>შვიდმოცი</a:t>
            </a:r>
            <a:r>
              <a:rPr lang="ka-GE" sz="2800" b="1" i="1" dirty="0">
                <a:solidFill>
                  <a:srgbClr val="00B0F0"/>
                </a:solidFill>
              </a:rPr>
              <a:t> </a:t>
            </a:r>
            <a:r>
              <a:rPr lang="ka-GE" sz="2800" i="1" dirty="0"/>
              <a:t>- </a:t>
            </a:r>
            <a:r>
              <a:rPr lang="ka-GE" sz="2800" b="1" i="1" dirty="0"/>
              <a:t>ას ორმოცი, </a:t>
            </a:r>
          </a:p>
          <a:p>
            <a:r>
              <a:rPr lang="ka-GE" sz="2800" b="1" i="1" dirty="0" err="1">
                <a:solidFill>
                  <a:srgbClr val="00B0F0"/>
                </a:solidFill>
              </a:rPr>
              <a:t>რვაოცი</a:t>
            </a:r>
            <a:r>
              <a:rPr lang="ka-GE" sz="2800" b="1" i="1" dirty="0">
                <a:solidFill>
                  <a:srgbClr val="00B0F0"/>
                </a:solidFill>
              </a:rPr>
              <a:t> </a:t>
            </a:r>
            <a:r>
              <a:rPr lang="ka-GE" sz="2800" i="1" dirty="0"/>
              <a:t>- </a:t>
            </a:r>
            <a:r>
              <a:rPr lang="ka-GE" sz="2800" b="1" i="1" dirty="0"/>
              <a:t>ას სამოცი, </a:t>
            </a:r>
          </a:p>
          <a:p>
            <a:r>
              <a:rPr lang="ka-GE" sz="2800" b="1" i="1" dirty="0">
                <a:solidFill>
                  <a:srgbClr val="00B0F0"/>
                </a:solidFill>
              </a:rPr>
              <a:t>[*ცხრა ოცი </a:t>
            </a:r>
            <a:r>
              <a:rPr lang="ka-GE" sz="2800" i="1" dirty="0"/>
              <a:t>- </a:t>
            </a:r>
            <a:r>
              <a:rPr lang="ka-GE" sz="2800" b="1" i="1" dirty="0"/>
              <a:t>ას ოთხმოცი</a:t>
            </a:r>
            <a:r>
              <a:rPr lang="ka-GE" sz="2800" i="1" dirty="0"/>
              <a:t>], </a:t>
            </a:r>
          </a:p>
          <a:p>
            <a:r>
              <a:rPr lang="ka-GE" sz="2800" b="1" i="1" dirty="0">
                <a:solidFill>
                  <a:srgbClr val="00B0F0"/>
                </a:solidFill>
              </a:rPr>
              <a:t>ათი ოცი//</a:t>
            </a:r>
            <a:r>
              <a:rPr lang="ka-GE" sz="2800" b="1" i="1" dirty="0" err="1">
                <a:solidFill>
                  <a:srgbClr val="00B0F0"/>
                </a:solidFill>
              </a:rPr>
              <a:t>ათოცი</a:t>
            </a:r>
            <a:r>
              <a:rPr lang="ka-GE" sz="2800" b="1" i="1" dirty="0">
                <a:solidFill>
                  <a:srgbClr val="00B0F0"/>
                </a:solidFill>
              </a:rPr>
              <a:t> </a:t>
            </a:r>
            <a:r>
              <a:rPr lang="ka-GE" sz="2800" i="1" dirty="0"/>
              <a:t>- </a:t>
            </a:r>
            <a:r>
              <a:rPr lang="ka-GE" sz="2800" b="1" i="1" dirty="0"/>
              <a:t>ორასი.</a:t>
            </a:r>
            <a:endParaRPr lang="ka-GE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47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4294967295"/>
          </p:nvPr>
        </p:nvSpPr>
        <p:spPr>
          <a:xfrm>
            <a:off x="259308" y="1218466"/>
            <a:ext cx="11477767" cy="4022725"/>
          </a:xfrm>
        </p:spPr>
        <p:txBody>
          <a:bodyPr>
            <a:normAutofit fontScale="92500" lnSpcReduction="20000"/>
          </a:bodyPr>
          <a:lstStyle/>
          <a:p>
            <a:r>
              <a:rPr lang="ka-GE" b="1" dirty="0"/>
              <a:t>       ● </a:t>
            </a:r>
            <a:r>
              <a:rPr lang="ka-GE" sz="3200" b="1" dirty="0" err="1">
                <a:solidFill>
                  <a:srgbClr val="00B0F0"/>
                </a:solidFill>
              </a:rPr>
              <a:t>ხუთმოცდაათი</a:t>
            </a:r>
            <a:r>
              <a:rPr lang="ka-GE" sz="3200" b="1" dirty="0">
                <a:solidFill>
                  <a:srgbClr val="00B0F0"/>
                </a:solidFill>
              </a:rPr>
              <a:t> &lt; </a:t>
            </a:r>
            <a:r>
              <a:rPr lang="ka-GE" sz="3200" b="1" dirty="0"/>
              <a:t>ხუთ-მე-ოც და ათი’, </a:t>
            </a:r>
            <a:r>
              <a:rPr lang="ka-GE" sz="3200" dirty="0" err="1"/>
              <a:t>ე.ი</a:t>
            </a:r>
            <a:r>
              <a:rPr lang="ka-GE" sz="3200" dirty="0"/>
              <a:t>. </a:t>
            </a:r>
            <a:r>
              <a:rPr lang="ka-GE" sz="3200" b="1" dirty="0"/>
              <a:t>ხუთჯერ ოცი და ათი</a:t>
            </a:r>
            <a:r>
              <a:rPr lang="ka-GE" sz="3200" dirty="0"/>
              <a:t> ანუ </a:t>
            </a:r>
            <a:r>
              <a:rPr lang="ka-GE" sz="3200" b="1" dirty="0"/>
              <a:t>ასი და ათი</a:t>
            </a:r>
            <a:r>
              <a:rPr lang="ka-GE" sz="3200" dirty="0"/>
              <a:t> - </a:t>
            </a:r>
            <a:r>
              <a:rPr lang="ka-GE" sz="3200" b="1" dirty="0"/>
              <a:t>ას ათი</a:t>
            </a:r>
            <a:r>
              <a:rPr lang="ka-GE" sz="3200" dirty="0"/>
              <a:t> </a:t>
            </a:r>
          </a:p>
          <a:p>
            <a:r>
              <a:rPr lang="ka-GE" sz="3200" dirty="0"/>
              <a:t>აქედან გამომდინარე შეიძლება დავუშვათ, რომ </a:t>
            </a:r>
          </a:p>
          <a:p>
            <a:r>
              <a:rPr lang="ka-GE" sz="3200" b="1" dirty="0"/>
              <a:t> ას </a:t>
            </a:r>
            <a:r>
              <a:rPr lang="ka-GE" sz="3200" b="1" dirty="0" err="1"/>
              <a:t>ოცთაათი</a:t>
            </a:r>
            <a:r>
              <a:rPr lang="ka-GE" sz="3200" b="1" dirty="0"/>
              <a:t>’ </a:t>
            </a:r>
            <a:r>
              <a:rPr lang="ka-GE" sz="3200" dirty="0"/>
              <a:t>იქნებოდა </a:t>
            </a:r>
            <a:r>
              <a:rPr lang="ka-GE" sz="3200" b="1" dirty="0"/>
              <a:t>*</a:t>
            </a:r>
            <a:r>
              <a:rPr lang="ka-GE" sz="3200" b="1" dirty="0" err="1"/>
              <a:t>ექვსმოცდათი</a:t>
            </a:r>
            <a:r>
              <a:rPr lang="ka-GE" sz="3200" b="1" dirty="0"/>
              <a:t>’ </a:t>
            </a:r>
          </a:p>
          <a:p>
            <a:pPr marL="0" indent="0">
              <a:buNone/>
            </a:pPr>
            <a:r>
              <a:rPr lang="ka-GE" sz="3200" b="1" dirty="0"/>
              <a:t>  ას ორმოცდაათი</a:t>
            </a:r>
            <a:r>
              <a:rPr lang="ka-GE" sz="3200" dirty="0"/>
              <a:t> - </a:t>
            </a:r>
            <a:r>
              <a:rPr lang="ka-GE" sz="3200" b="1" dirty="0"/>
              <a:t>*</a:t>
            </a:r>
            <a:r>
              <a:rPr lang="ka-GE" sz="3200" b="1" dirty="0" err="1"/>
              <a:t>შვიდმოცდაათი</a:t>
            </a:r>
            <a:r>
              <a:rPr lang="ka-GE" sz="3200" b="1" dirty="0"/>
              <a:t>’</a:t>
            </a:r>
            <a:r>
              <a:rPr lang="ka-GE" sz="3200" dirty="0"/>
              <a:t> </a:t>
            </a:r>
          </a:p>
          <a:p>
            <a:r>
              <a:rPr lang="ka-GE" sz="3200" b="1" dirty="0"/>
              <a:t> ას სამოცდაათი - *</a:t>
            </a:r>
            <a:r>
              <a:rPr lang="ka-GE" sz="3200" b="1" dirty="0" err="1"/>
              <a:t>რვაოცდაათი</a:t>
            </a:r>
            <a:r>
              <a:rPr lang="ka-GE" sz="3200" b="1" dirty="0"/>
              <a:t>’ </a:t>
            </a:r>
          </a:p>
          <a:p>
            <a:r>
              <a:rPr lang="ka-GE" sz="3200" b="1" dirty="0"/>
              <a:t> ას ოთხმოცდაათი - *</a:t>
            </a:r>
            <a:r>
              <a:rPr lang="ka-GE" sz="3200" b="1" dirty="0" err="1"/>
              <a:t>ცხრაოცდაათი</a:t>
            </a:r>
            <a:r>
              <a:rPr lang="ka-GE" sz="3200" b="1" dirty="0"/>
              <a:t>’.</a:t>
            </a:r>
          </a:p>
          <a:p>
            <a:r>
              <a:rPr lang="ka-GE" sz="3200" b="1" dirty="0"/>
              <a:t> </a:t>
            </a:r>
            <a:endParaRPr lang="ka-GE" sz="3200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68077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23823" y="667932"/>
            <a:ext cx="11805314" cy="1450757"/>
          </a:xfrm>
        </p:spPr>
        <p:txBody>
          <a:bodyPr>
            <a:normAutofit fontScale="90000"/>
          </a:bodyPr>
          <a:lstStyle/>
          <a:p>
            <a:r>
              <a:rPr lang="ka-GE" sz="2800" b="1" dirty="0"/>
              <a:t>   </a:t>
            </a:r>
            <a:br>
              <a:rPr lang="ka-GE" sz="2800" b="1" dirty="0"/>
            </a:br>
            <a:r>
              <a:rPr lang="ka-GE" sz="3100" b="1" dirty="0"/>
              <a:t>   და’</a:t>
            </a:r>
            <a:r>
              <a:rPr lang="ka-GE" sz="3100" dirty="0"/>
              <a:t> კავშირი გვხვდება </a:t>
            </a:r>
            <a:r>
              <a:rPr lang="ka-GE" sz="3100" dirty="0" err="1"/>
              <a:t>ოცეულებთან</a:t>
            </a:r>
            <a:r>
              <a:rPr lang="ka-GE" sz="3100" dirty="0"/>
              <a:t> და ასის შემდეგ - </a:t>
            </a:r>
            <a:r>
              <a:rPr lang="ka-GE" sz="3100" b="1" i="1" dirty="0" err="1"/>
              <a:t>ასდაერთი</a:t>
            </a:r>
            <a:r>
              <a:rPr lang="ka-GE" sz="3100" b="1" i="1" dirty="0"/>
              <a:t>, </a:t>
            </a:r>
            <a:r>
              <a:rPr lang="ka-GE" sz="3100" b="1" i="1" dirty="0" err="1"/>
              <a:t>ასდაორი</a:t>
            </a:r>
            <a:r>
              <a:rPr lang="ka-GE" sz="3100" b="1" i="1" dirty="0"/>
              <a:t>, </a:t>
            </a:r>
            <a:r>
              <a:rPr lang="ka-GE" sz="3100" b="1" i="1" dirty="0" err="1"/>
              <a:t>ასდახუთი</a:t>
            </a:r>
            <a:r>
              <a:rPr lang="ka-GE" sz="3100" dirty="0"/>
              <a:t>  იგი გამოიყენება </a:t>
            </a:r>
            <a:r>
              <a:rPr lang="ka-GE" sz="3100" b="1" dirty="0"/>
              <a:t>თერთმეტიდან’ ოცამდე’</a:t>
            </a:r>
            <a:r>
              <a:rPr lang="ka-GE" sz="3100" dirty="0"/>
              <a:t> რიცხვით სახელებშიც:</a:t>
            </a:r>
            <a:br>
              <a:rPr lang="ka-GE" sz="3100" dirty="0"/>
            </a:br>
            <a:endParaRPr lang="ka-GE" sz="3100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1097280" y="2402006"/>
            <a:ext cx="10058400" cy="3467088"/>
          </a:xfrm>
        </p:spPr>
        <p:txBody>
          <a:bodyPr>
            <a:normAutofit/>
          </a:bodyPr>
          <a:lstStyle/>
          <a:p>
            <a:r>
              <a:rPr lang="ka-GE" sz="2800" b="1" i="1" dirty="0"/>
              <a:t>ათ და ორი</a:t>
            </a:r>
            <a:r>
              <a:rPr lang="ka-GE" sz="2800" i="1" dirty="0"/>
              <a:t> იქნა? (</a:t>
            </a:r>
            <a:r>
              <a:rPr lang="ka-GE" sz="2800" i="1" dirty="0" err="1"/>
              <a:t>ელიასხევი</a:t>
            </a:r>
            <a:r>
              <a:rPr lang="ka-GE" sz="2800" i="1" dirty="0"/>
              <a:t>); </a:t>
            </a:r>
            <a:r>
              <a:rPr lang="ka-GE" sz="2800" i="1" dirty="0" err="1"/>
              <a:t>იმხან</a:t>
            </a:r>
            <a:r>
              <a:rPr lang="ka-GE" sz="2800" i="1" dirty="0"/>
              <a:t> ჩემი </a:t>
            </a:r>
            <a:r>
              <a:rPr lang="ka-GE" sz="2800" i="1" dirty="0" err="1"/>
              <a:t>ხალაჲ</a:t>
            </a:r>
            <a:r>
              <a:rPr lang="ka-GE" sz="2800" i="1" dirty="0"/>
              <a:t> </a:t>
            </a:r>
            <a:r>
              <a:rPr lang="ka-GE" sz="2800" b="1" i="1" dirty="0"/>
              <a:t>ათ და ოთხის</a:t>
            </a:r>
            <a:r>
              <a:rPr lang="ka-GE" sz="2800" i="1" dirty="0"/>
              <a:t> ყოფილა, წლისა... (</a:t>
            </a:r>
            <a:r>
              <a:rPr lang="ka-GE" sz="2800" i="1" dirty="0" err="1"/>
              <a:t>ქისქიმი</a:t>
            </a:r>
            <a:r>
              <a:rPr lang="ka-GE" sz="2800" i="1" dirty="0"/>
              <a:t>); </a:t>
            </a:r>
            <a:r>
              <a:rPr lang="ka-GE" sz="2800" b="1" i="1" dirty="0"/>
              <a:t>...ათ და ხუთი </a:t>
            </a:r>
            <a:r>
              <a:rPr lang="ka-GE" sz="2800" i="1" dirty="0" err="1"/>
              <a:t>თანე</a:t>
            </a:r>
            <a:r>
              <a:rPr lang="ka-GE" sz="2800" i="1" dirty="0"/>
              <a:t> ცხვარი - </a:t>
            </a:r>
            <a:r>
              <a:rPr lang="ka-GE" sz="2800" i="1" dirty="0" err="1"/>
              <a:t>პირტყვი</a:t>
            </a:r>
            <a:r>
              <a:rPr lang="ka-GE" sz="2800" i="1" dirty="0"/>
              <a:t>, </a:t>
            </a:r>
            <a:r>
              <a:rPr lang="ka-GE" sz="2800" i="1" dirty="0" err="1"/>
              <a:t>ჲანი</a:t>
            </a:r>
            <a:r>
              <a:rPr lang="ka-GE" sz="2800" i="1" dirty="0"/>
              <a:t> (</a:t>
            </a:r>
            <a:r>
              <a:rPr lang="ka-GE" sz="2800" i="1" dirty="0" err="1"/>
              <a:t>ქისქიმი</a:t>
            </a:r>
            <a:r>
              <a:rPr lang="ka-GE" sz="2800" i="1" dirty="0"/>
              <a:t>); </a:t>
            </a:r>
            <a:r>
              <a:rPr lang="ka-GE" sz="2800" b="1" i="1" dirty="0"/>
              <a:t>ათ და ხუთ</a:t>
            </a:r>
            <a:r>
              <a:rPr lang="ka-GE" sz="2800" i="1" dirty="0"/>
              <a:t> დღე [</a:t>
            </a:r>
            <a:r>
              <a:rPr lang="ka-GE" sz="2800" i="1" dirty="0" err="1"/>
              <a:t>ვრჩებით</a:t>
            </a:r>
            <a:r>
              <a:rPr lang="ka-GE" sz="2800" i="1" dirty="0"/>
              <a:t> - </a:t>
            </a:r>
            <a:r>
              <a:rPr lang="ka-GE" sz="2800" i="1" dirty="0" err="1"/>
              <a:t>ჩამწ</a:t>
            </a:r>
            <a:r>
              <a:rPr lang="ka-GE" sz="2800" i="1" dirty="0"/>
              <a:t>.] (</a:t>
            </a:r>
            <a:r>
              <a:rPr lang="ka-GE" sz="2800" i="1" dirty="0" err="1"/>
              <a:t>ქუაბაგი</a:t>
            </a:r>
            <a:r>
              <a:rPr lang="ka-GE" sz="2800" i="1" dirty="0"/>
              <a:t>); </a:t>
            </a:r>
            <a:r>
              <a:rPr lang="ka-GE" sz="2800" i="1" dirty="0" err="1"/>
              <a:t>პეტრაჲ</a:t>
            </a:r>
            <a:r>
              <a:rPr lang="ka-GE" sz="2800" i="1" dirty="0"/>
              <a:t> - </a:t>
            </a:r>
            <a:r>
              <a:rPr lang="ka-GE" sz="2800" b="1" i="1" dirty="0"/>
              <a:t>ათ და ოთხ,</a:t>
            </a:r>
            <a:r>
              <a:rPr lang="ka-GE" sz="2800" i="1" dirty="0"/>
              <a:t> ბიჭია ისიც (</a:t>
            </a:r>
            <a:r>
              <a:rPr lang="ka-GE" sz="2800" i="1" dirty="0" err="1"/>
              <a:t>ქუაბაგი</a:t>
            </a:r>
            <a:r>
              <a:rPr lang="ka-GE" sz="2800" i="1" dirty="0"/>
              <a:t>); </a:t>
            </a:r>
            <a:r>
              <a:rPr lang="ka-GE" sz="2800" b="1" i="1" dirty="0"/>
              <a:t>ათ და ვრა</a:t>
            </a:r>
            <a:r>
              <a:rPr lang="ka-GE" sz="2800" i="1" dirty="0"/>
              <a:t> თუე იქ ვიმუშავე (</a:t>
            </a:r>
            <a:r>
              <a:rPr lang="ka-GE" sz="2800" i="1" dirty="0" err="1"/>
              <a:t>წითლეკარი</a:t>
            </a:r>
            <a:r>
              <a:rPr lang="ka-GE" sz="2800" i="1" dirty="0"/>
              <a:t>).</a:t>
            </a:r>
            <a:endParaRPr lang="ka-GE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752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9313A353-1EA3-4873-9D82-BD20A255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783081"/>
          </a:xfrm>
        </p:spPr>
        <p:txBody>
          <a:bodyPr/>
          <a:lstStyle/>
          <a:p>
            <a:pPr algn="ctr"/>
            <a:r>
              <a:rPr lang="ka-GE" b="1" dirty="0"/>
              <a:t>ტაო</a:t>
            </a:r>
            <a:br>
              <a:rPr lang="ka-GE" b="1" dirty="0"/>
            </a:br>
            <a:br>
              <a:rPr lang="ka-GE" b="1" dirty="0"/>
            </a:br>
            <a:r>
              <a:rPr lang="ka-GE" b="1" dirty="0" err="1"/>
              <a:t>წითლეკარი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84E269-0E69-4C5C-977D-C203D226D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00600" y="925910"/>
            <a:ext cx="6492875" cy="4869656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E4F32EB-EA9C-463D-9EDA-2DB587459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ka-GE" dirty="0"/>
          </a:p>
          <a:p>
            <a:pPr algn="r"/>
            <a:endParaRPr lang="ka-GE" dirty="0"/>
          </a:p>
          <a:p>
            <a:pPr algn="r"/>
            <a:r>
              <a:rPr lang="ka-GE" dirty="0"/>
              <a:t>ფოტო მალხაზ </a:t>
            </a:r>
            <a:r>
              <a:rPr lang="ka-GE" dirty="0" err="1"/>
              <a:t>ჩოხარაძისა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1F04-0A68-42CF-B799-27F1FA61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/>
              <a:t>ლექსიკა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1C4BA-EE89-4356-80FD-6644C0717EE0}"/>
              </a:ext>
            </a:extLst>
          </p:cNvPr>
          <p:cNvSpPr txBox="1"/>
          <p:nvPr/>
        </p:nvSpPr>
        <p:spPr>
          <a:xfrm>
            <a:off x="381000" y="1856661"/>
            <a:ext cx="115671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a-GE" sz="3200" b="1" i="1" dirty="0" err="1"/>
              <a:t>აბლი</a:t>
            </a:r>
            <a:r>
              <a:rPr lang="ka-GE" sz="3200" i="1" dirty="0"/>
              <a:t> (ცოტა, მცირე), </a:t>
            </a:r>
            <a:r>
              <a:rPr lang="ka-GE" sz="3200" b="1" i="1" dirty="0" err="1"/>
              <a:t>ბგანო</a:t>
            </a:r>
            <a:r>
              <a:rPr lang="ka-GE" sz="3200" b="1" i="1" dirty="0"/>
              <a:t>//</a:t>
            </a:r>
            <a:r>
              <a:rPr lang="ka-GE" sz="3200" b="1" i="1" dirty="0" err="1"/>
              <a:t>ბღანო</a:t>
            </a:r>
            <a:r>
              <a:rPr lang="ka-GE" sz="3200" i="1" dirty="0"/>
              <a:t> (გოგო), </a:t>
            </a:r>
            <a:r>
              <a:rPr lang="ka-GE" sz="3200" b="1" i="1" dirty="0" err="1"/>
              <a:t>ხვარათობა</a:t>
            </a:r>
            <a:r>
              <a:rPr lang="ka-GE" sz="3200" i="1" dirty="0"/>
              <a:t>(ლაპარაკი, საუბარი), </a:t>
            </a:r>
            <a:r>
              <a:rPr lang="ka-GE" sz="3200" b="1" i="1" dirty="0" err="1"/>
              <a:t>ვიარინობ</a:t>
            </a:r>
            <a:r>
              <a:rPr lang="ka-GE" sz="3200" i="1" dirty="0"/>
              <a:t> (ვლაპარაკობ), </a:t>
            </a:r>
            <a:r>
              <a:rPr lang="ka-GE" sz="3200" b="1" i="1" dirty="0" err="1"/>
              <a:t>დაბადული</a:t>
            </a:r>
            <a:r>
              <a:rPr lang="ka-GE" sz="3200" b="1" i="1" dirty="0"/>
              <a:t> ენა</a:t>
            </a:r>
            <a:r>
              <a:rPr lang="ka-GE" sz="3200" i="1" dirty="0"/>
              <a:t> (მშობლიური ენა, დედაენა), </a:t>
            </a:r>
            <a:r>
              <a:rPr lang="ka-GE" sz="3200" b="1" i="1" dirty="0" err="1"/>
              <a:t>დამდგურებული</a:t>
            </a:r>
            <a:r>
              <a:rPr lang="ka-GE" sz="3200" b="1" i="1" dirty="0"/>
              <a:t>, </a:t>
            </a:r>
            <a:r>
              <a:rPr lang="ka-GE" sz="3200" b="1" i="1" dirty="0" err="1"/>
              <a:t>მდგური</a:t>
            </a:r>
            <a:r>
              <a:rPr lang="ka-GE" sz="3200" b="1" i="1" dirty="0"/>
              <a:t> წყალი</a:t>
            </a:r>
            <a:r>
              <a:rPr lang="ka-GE" sz="3200" i="1" dirty="0"/>
              <a:t> (წყარო), </a:t>
            </a:r>
            <a:r>
              <a:rPr lang="ka-GE" sz="3200" b="1" i="1" dirty="0"/>
              <a:t>ხურდა </a:t>
            </a:r>
            <a:r>
              <a:rPr lang="ka-GE" sz="3200" b="1" i="1" dirty="0" err="1"/>
              <a:t>სხალი</a:t>
            </a:r>
            <a:r>
              <a:rPr lang="ka-GE" sz="3200" i="1" dirty="0"/>
              <a:t> (პანტა მსხალი), </a:t>
            </a:r>
            <a:r>
              <a:rPr lang="ka-GE" sz="3200" b="1" i="1" dirty="0" err="1"/>
              <a:t>ველაჲ</a:t>
            </a:r>
            <a:r>
              <a:rPr lang="ka-GE" sz="3200" b="1" i="1" dirty="0"/>
              <a:t> ბალი</a:t>
            </a:r>
            <a:r>
              <a:rPr lang="ka-GE" sz="3200" i="1" dirty="0"/>
              <a:t> (ველური ბალი), </a:t>
            </a:r>
            <a:r>
              <a:rPr lang="ka-GE" sz="3200" b="1" i="1" dirty="0" err="1"/>
              <a:t>ძირაჲ</a:t>
            </a:r>
            <a:r>
              <a:rPr lang="ka-GE" sz="3200" i="1" dirty="0"/>
              <a:t> (შენობის პირველი სართული), </a:t>
            </a:r>
            <a:r>
              <a:rPr lang="ka-GE" sz="3200" b="1" i="1" dirty="0"/>
              <a:t>დედაკაცი/</a:t>
            </a:r>
            <a:r>
              <a:rPr lang="ka-GE" sz="3200" b="1" i="1" dirty="0" err="1"/>
              <a:t>დედეკაცი</a:t>
            </a:r>
            <a:r>
              <a:rPr lang="ka-GE" sz="3200" b="1" i="1" dirty="0"/>
              <a:t>/</a:t>
            </a:r>
            <a:r>
              <a:rPr lang="ka-GE" sz="3200" b="1" i="1" dirty="0" err="1"/>
              <a:t>დეკაცი</a:t>
            </a:r>
            <a:r>
              <a:rPr lang="ka-GE" sz="3200" b="1" i="1" dirty="0"/>
              <a:t>, </a:t>
            </a:r>
            <a:r>
              <a:rPr lang="ka-GE" sz="3200" b="1" i="1" dirty="0" err="1"/>
              <a:t>კარქა</a:t>
            </a:r>
            <a:r>
              <a:rPr lang="ka-GE" sz="3200" b="1" i="1" dirty="0"/>
              <a:t> გურჯი</a:t>
            </a:r>
            <a:r>
              <a:rPr lang="ka-GE" sz="3200" i="1" dirty="0"/>
              <a:t> (წმინდა, ნამდვილი ქართველი), </a:t>
            </a:r>
            <a:r>
              <a:rPr lang="ka-GE" sz="3200" b="1" i="1" dirty="0" err="1"/>
              <a:t>წიწილი</a:t>
            </a:r>
            <a:r>
              <a:rPr lang="ka-GE" sz="3200" i="1" dirty="0"/>
              <a:t>(ნაშიერი: ძაღლი(ს) </a:t>
            </a:r>
            <a:r>
              <a:rPr lang="ka-GE" sz="3200" i="1" dirty="0" err="1"/>
              <a:t>წიწილი</a:t>
            </a:r>
            <a:r>
              <a:rPr lang="ka-GE" sz="3200" i="1" dirty="0"/>
              <a:t>, კატი(ს) </a:t>
            </a:r>
            <a:r>
              <a:rPr lang="ka-GE" sz="3200" i="1" dirty="0" err="1"/>
              <a:t>წიწილი</a:t>
            </a:r>
            <a:r>
              <a:rPr lang="ka-GE" sz="3200" i="1" dirty="0"/>
              <a:t>, </a:t>
            </a:r>
            <a:r>
              <a:rPr lang="ka-GE" sz="3200" i="1" dirty="0" err="1"/>
              <a:t>ქათმი</a:t>
            </a:r>
            <a:r>
              <a:rPr lang="ka-GE" sz="3200" i="1" dirty="0"/>
              <a:t>(ს)</a:t>
            </a:r>
            <a:r>
              <a:rPr lang="ka-GE" sz="3200" i="1" dirty="0" err="1"/>
              <a:t>წიწილი</a:t>
            </a:r>
            <a:r>
              <a:rPr lang="ka-GE" sz="3200" i="1" dirty="0"/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36823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EC70E3-155C-4917-8CA9-DBB30DFF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085"/>
            <a:ext cx="3200400" cy="1702190"/>
          </a:xfrm>
        </p:spPr>
        <p:txBody>
          <a:bodyPr>
            <a:noAutofit/>
          </a:bodyPr>
          <a:lstStyle/>
          <a:p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არსებობა, ცხოვრება, ოჯახობა -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თუთუნობა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თუთუნი’ - 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ოჯახი, მოსახლე’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//- 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კომლი’,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ხანე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’, სახლი’</a:t>
            </a:r>
            <a:endParaRPr lang="en-US" sz="2400" b="1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D415A8C-4D44-40A6-9907-8E71D1313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01" y="534573"/>
            <a:ext cx="6492875" cy="5458264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F814D89-9655-4AB0-81F9-13D32C65C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676" y="2067951"/>
            <a:ext cx="3924887" cy="4237253"/>
          </a:xfrm>
        </p:spPr>
        <p:txBody>
          <a:bodyPr>
            <a:noAutofit/>
          </a:bodyPr>
          <a:lstStyle/>
          <a:p>
            <a:endParaRPr lang="ka-GE" sz="2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a-GE" sz="2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ოჯაღი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თუთუნობს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კვამლი, დუმანი, დუმანი წავა-ია -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თუთუნობს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იტყვიან </a:t>
            </a:r>
            <a:r>
              <a:rPr lang="ka-GE" sz="2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ქი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შეხედე მათი ოჯახი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თუთუნობს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სახლ არიანო; </a:t>
            </a:r>
            <a:r>
              <a:rPr lang="ka-GE" sz="2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დოლენჯიკარი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იმ ერთი კაცის სახელი ყოფილა </a:t>
            </a:r>
            <a:r>
              <a:rPr lang="ka-GE" sz="24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დოლენჯი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ერთი 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თუთუნი 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ყოფილა.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76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F80E27-A8BF-423C-ACFF-6B10F3F61A70}"/>
              </a:ext>
            </a:extLst>
          </p:cNvPr>
          <p:cNvSpPr txBox="1"/>
          <p:nvPr/>
        </p:nvSpPr>
        <p:spPr>
          <a:xfrm>
            <a:off x="942535" y="838653"/>
            <a:ext cx="9931791" cy="417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თავი </a:t>
            </a:r>
            <a:r>
              <a:rPr lang="en-US" sz="3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VIII. </a:t>
            </a:r>
            <a:r>
              <a:rPr lang="ka-GE" sz="3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ტაოს ონომასტიკა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§1. ტაოს ტოპონიმია უცხოურ წყაროებში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§2. ტაოს ტო</a:t>
            </a:r>
            <a:r>
              <a:rPr lang="ka-GE" sz="32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პო</a:t>
            </a: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ნიმია კავკასიის ხუთვერსიან რუკაზე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§3. ტაოს ტოპონიმიის სტრუქტურული ანალიზი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§4. მეტსახელი გვარები ტაოდან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§5. მდინარეები, ტბები, წყაროები ტაოდან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22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032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000" b="1" dirty="0" err="1"/>
              <a:t>ხ’</a:t>
            </a:r>
            <a:r>
              <a:rPr lang="ka-GE" sz="4000" dirty="0" err="1"/>
              <a:t>ანით</a:t>
            </a:r>
            <a:r>
              <a:rPr lang="ka-GE" sz="4000" dirty="0"/>
              <a:t> ნაწარმოები ტოპონიმები ტაოს ტოპონიმიის უძველესი ფენაა.</a:t>
            </a:r>
            <a:br>
              <a:rPr lang="ka-GE" sz="4000" dirty="0"/>
            </a:br>
            <a:br>
              <a:rPr lang="ka-GE" sz="4000" dirty="0"/>
            </a:br>
            <a:r>
              <a:rPr lang="ka-GE" sz="3600" dirty="0"/>
              <a:t>აღნიშნული სუფიქსით ტაო უკავშირდება კავკასიურ და </a:t>
            </a:r>
            <a:r>
              <a:rPr lang="ka-GE" sz="3600" dirty="0" err="1"/>
              <a:t>წინააზიურ</a:t>
            </a:r>
            <a:r>
              <a:rPr lang="ka-GE" sz="3600" dirty="0"/>
              <a:t> სამყაროს და სცილდება - სომხურს.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ka-GE" i="1" dirty="0"/>
          </a:p>
          <a:p>
            <a:pPr algn="just"/>
            <a:endParaRPr lang="ka-GE" i="1" dirty="0"/>
          </a:p>
          <a:p>
            <a:pPr algn="just"/>
            <a:endParaRPr lang="ka-GE" i="1" dirty="0"/>
          </a:p>
          <a:p>
            <a:pPr algn="just"/>
            <a:endParaRPr lang="ka-GE" i="1" dirty="0"/>
          </a:p>
          <a:p>
            <a:pPr algn="just"/>
            <a:r>
              <a:rPr lang="ka-GE" sz="2800" i="1" dirty="0"/>
              <a:t>ბალხი, კალმახი, </a:t>
            </a:r>
            <a:r>
              <a:rPr lang="ka-GE" sz="2800" i="1" dirty="0" err="1"/>
              <a:t>ხუახი</a:t>
            </a:r>
            <a:r>
              <a:rPr lang="ka-GE" sz="2800" i="1" dirty="0"/>
              <a:t>, </a:t>
            </a:r>
            <a:r>
              <a:rPr lang="ka-GE" sz="2800" i="1" dirty="0" err="1"/>
              <a:t>მოხიში</a:t>
            </a:r>
            <a:r>
              <a:rPr lang="ka-GE" sz="2800" i="1" dirty="0"/>
              <a:t> ... </a:t>
            </a:r>
            <a:r>
              <a:rPr lang="ka-GE" sz="2800" dirty="0"/>
              <a:t>დაახლოებით ორი ათეული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1625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290989"/>
          </a:xfrm>
        </p:spPr>
        <p:txBody>
          <a:bodyPr>
            <a:noAutofit/>
          </a:bodyPr>
          <a:lstStyle/>
          <a:p>
            <a:pPr algn="ctr"/>
            <a:r>
              <a:rPr lang="ka-GE" sz="3600" dirty="0"/>
              <a:t>ტაოში </a:t>
            </a:r>
            <a:r>
              <a:rPr lang="ka-GE" sz="3600" dirty="0" err="1"/>
              <a:t>ე.წ</a:t>
            </a:r>
            <a:r>
              <a:rPr lang="ka-GE" sz="3600" dirty="0"/>
              <a:t>. გვარები - ,,მეტსახელი გვარები’’ ნაწარმოებია -</a:t>
            </a:r>
            <a:r>
              <a:rPr lang="ka-GE" sz="3600" b="1" dirty="0"/>
              <a:t>იან</a:t>
            </a:r>
            <a:r>
              <a:rPr lang="ka-GE" sz="3600" dirty="0"/>
              <a:t> სუფიქსით.</a:t>
            </a:r>
            <a:br>
              <a:rPr lang="ka-GE" sz="3600" dirty="0"/>
            </a:br>
            <a:br>
              <a:rPr lang="ka-GE" sz="3600" dirty="0"/>
            </a:br>
            <a:r>
              <a:rPr lang="ka-GE" sz="3600" dirty="0"/>
              <a:t>-</a:t>
            </a:r>
            <a:r>
              <a:rPr lang="ka-GE" sz="3600" b="1" dirty="0"/>
              <a:t>იან</a:t>
            </a:r>
            <a:r>
              <a:rPr lang="ka-GE" sz="3600" dirty="0"/>
              <a:t> </a:t>
            </a:r>
            <a:r>
              <a:rPr lang="ka-GE" sz="3600" dirty="0" err="1"/>
              <a:t>ძე’სა</a:t>
            </a:r>
            <a:r>
              <a:rPr lang="ka-GE" sz="3600" dirty="0"/>
              <a:t> და -</a:t>
            </a:r>
            <a:r>
              <a:rPr lang="ka-GE" sz="3600" dirty="0" err="1"/>
              <a:t>შვილი’ს</a:t>
            </a:r>
            <a:r>
              <a:rPr lang="ka-GE" sz="3600" dirty="0"/>
              <a:t> სინონიმია.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5749"/>
            <a:ext cx="10515600" cy="3181214"/>
          </a:xfrm>
        </p:spPr>
        <p:txBody>
          <a:bodyPr>
            <a:normAutofit/>
          </a:bodyPr>
          <a:lstStyle/>
          <a:p>
            <a:r>
              <a:rPr lang="ka-GE" sz="2800" b="1" i="1" dirty="0" err="1"/>
              <a:t>ქოიდ</a:t>
            </a:r>
            <a:r>
              <a:rPr lang="ka-GE" sz="2800" b="1" i="1" dirty="0"/>
              <a:t>–იან–ი, </a:t>
            </a:r>
            <a:r>
              <a:rPr lang="ka-GE" sz="2800" b="1" i="1" dirty="0" err="1"/>
              <a:t>კავლ</a:t>
            </a:r>
            <a:r>
              <a:rPr lang="ka-GE" sz="2800" b="1" i="1" dirty="0"/>
              <a:t>–იან–ი, მუს–იან–ი, </a:t>
            </a:r>
            <a:r>
              <a:rPr lang="ka-GE" sz="2800" b="1" i="1" dirty="0" err="1"/>
              <a:t>ისმაილოღლ</a:t>
            </a:r>
            <a:r>
              <a:rPr lang="ka-GE" sz="2800" b="1" i="1" dirty="0"/>
              <a:t>–იან–ი, </a:t>
            </a:r>
            <a:r>
              <a:rPr lang="ka-GE" sz="2800" b="1" i="1" dirty="0" err="1"/>
              <a:t>ეიბ</a:t>
            </a:r>
            <a:r>
              <a:rPr lang="ka-GE" sz="2800" b="1" i="1" dirty="0"/>
              <a:t>–იან–ი, </a:t>
            </a:r>
            <a:r>
              <a:rPr lang="ka-GE" sz="2800" b="1" i="1" dirty="0" err="1"/>
              <a:t>ქოჩელ</a:t>
            </a:r>
            <a:r>
              <a:rPr lang="ka-GE" sz="2800" b="1" i="1" dirty="0"/>
              <a:t>–იან–ი, </a:t>
            </a:r>
            <a:r>
              <a:rPr lang="ka-GE" sz="2800" b="1" i="1" dirty="0" err="1"/>
              <a:t>ყურდ</a:t>
            </a:r>
            <a:r>
              <a:rPr lang="ka-GE" sz="2800" b="1" i="1" dirty="0"/>
              <a:t>–იან–ი, აილ–იან–ი, </a:t>
            </a:r>
            <a:r>
              <a:rPr lang="ka-GE" sz="2800" b="1" i="1" dirty="0" err="1"/>
              <a:t>კოიდ</a:t>
            </a:r>
            <a:r>
              <a:rPr lang="ka-GE" sz="2800" b="1" i="1" dirty="0"/>
              <a:t>–იან–ი, </a:t>
            </a:r>
            <a:r>
              <a:rPr lang="ka-GE" sz="2800" b="1" i="1" dirty="0" err="1"/>
              <a:t>პაჩელ</a:t>
            </a:r>
            <a:r>
              <a:rPr lang="ka-GE" sz="2800" b="1" i="1" dirty="0"/>
              <a:t>–იან–ი, ბასლ–იან–ი, </a:t>
            </a:r>
            <a:r>
              <a:rPr lang="ka-GE" sz="2800" b="1" i="1" dirty="0" err="1"/>
              <a:t>იბრაიმ</a:t>
            </a:r>
            <a:r>
              <a:rPr lang="ka-GE" sz="2800" b="1" i="1" dirty="0"/>
              <a:t>–იან–ი, ნაბ–იან–ი, სალ–იან–ი, თათარ–იან–ი, მაჰმად–იან–ი</a:t>
            </a:r>
            <a:r>
              <a:rPr lang="ka-GE" sz="2800" b="1" dirty="0"/>
              <a:t>...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787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19" y="1071154"/>
            <a:ext cx="10685418" cy="5105809"/>
          </a:xfrm>
        </p:spPr>
        <p:txBody>
          <a:bodyPr>
            <a:normAutofit/>
          </a:bodyPr>
          <a:lstStyle/>
          <a:p>
            <a:r>
              <a:rPr lang="ka-GE" sz="3200" dirty="0"/>
              <a:t>ტაოში ,,ქოხის სახელების“, ,,შტო–გვარების’’, ,,</a:t>
            </a:r>
            <a:r>
              <a:rPr lang="ka-GE" sz="3200" dirty="0" err="1"/>
              <a:t>ლაღაბი</a:t>
            </a:r>
            <a:r>
              <a:rPr lang="ka-GE" sz="3200" dirty="0"/>
              <a:t> გვარების’’ მაწარმოებლად დასტურდება –</a:t>
            </a:r>
            <a:r>
              <a:rPr lang="ka-GE" sz="3200" b="1" dirty="0"/>
              <a:t>იან </a:t>
            </a:r>
            <a:r>
              <a:rPr lang="ka-GE" sz="3200" dirty="0"/>
              <a:t>სუფიქსი, შავშეთსა და აჭარაში </a:t>
            </a:r>
            <a:r>
              <a:rPr lang="ka-GE" sz="3200" b="1" dirty="0"/>
              <a:t>–</a:t>
            </a:r>
            <a:r>
              <a:rPr lang="ka-GE" sz="3200" b="1" dirty="0" err="1"/>
              <a:t>იენთ</a:t>
            </a:r>
            <a:r>
              <a:rPr lang="ka-GE" sz="3200" b="1" dirty="0"/>
              <a:t>,</a:t>
            </a:r>
            <a:r>
              <a:rPr lang="ka-GE" sz="3200" dirty="0"/>
              <a:t> აჭარაში –</a:t>
            </a:r>
            <a:r>
              <a:rPr lang="ka-GE" sz="3200" b="1" dirty="0"/>
              <a:t>ისან</a:t>
            </a:r>
            <a:r>
              <a:rPr lang="ka-GE" sz="3200" dirty="0"/>
              <a:t>. 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ka-GE" sz="3200" b="1" dirty="0"/>
              <a:t>–იან, –იენ–თ, ენ–თ, –ისან</a:t>
            </a:r>
            <a:r>
              <a:rPr lang="ka-GE" sz="3200" dirty="0"/>
              <a:t> ფუნქციურად ერთი და იგივე ოდენობაა.</a:t>
            </a:r>
            <a:endParaRPr lang="en-GB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6209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z="3600" dirty="0" err="1"/>
              <a:t>ტაოელთა</a:t>
            </a:r>
            <a:r>
              <a:rPr lang="ka-GE" sz="3600" dirty="0"/>
              <a:t> შტო–გვარები სხვადასხვა შედგენილობისაა</a:t>
            </a:r>
            <a:r>
              <a:rPr lang="ka-GE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800" dirty="0"/>
              <a:t> საკუთარი სახელისაგან: </a:t>
            </a:r>
            <a:r>
              <a:rPr lang="ka-GE" sz="2800" b="1" i="1" dirty="0" err="1"/>
              <a:t>ვაჩეთები</a:t>
            </a:r>
            <a:r>
              <a:rPr lang="ka-GE" sz="2800" b="1" i="1" dirty="0"/>
              <a:t>, </a:t>
            </a:r>
            <a:r>
              <a:rPr lang="ka-GE" sz="2800" b="1" i="1" dirty="0" err="1"/>
              <a:t>ბექირიანი</a:t>
            </a:r>
            <a:r>
              <a:rPr lang="ka-GE" sz="2800" b="1" i="1" dirty="0"/>
              <a:t>, </a:t>
            </a:r>
            <a:r>
              <a:rPr lang="ka-GE" sz="2800" b="1" i="1" dirty="0" err="1"/>
              <a:t>შირინები</a:t>
            </a:r>
            <a:r>
              <a:rPr lang="ka-GE" sz="2800" b="1" i="1" dirty="0"/>
              <a:t>||</a:t>
            </a:r>
            <a:r>
              <a:rPr lang="ka-GE" sz="2800" b="1" i="1" dirty="0" err="1"/>
              <a:t>შირინიანი</a:t>
            </a:r>
            <a:r>
              <a:rPr lang="ka-GE" sz="2800" b="1" i="1" dirty="0"/>
              <a:t>...</a:t>
            </a:r>
            <a:endParaRPr lang="en-GB" sz="2800" i="1" dirty="0"/>
          </a:p>
          <a:p>
            <a:r>
              <a:rPr lang="ka-GE" sz="2800" dirty="0"/>
              <a:t> ხელობის სახელისაგან: </a:t>
            </a:r>
            <a:r>
              <a:rPr lang="ka-GE" sz="2800" b="1" i="1" dirty="0" err="1"/>
              <a:t>ხოჯიანი</a:t>
            </a:r>
            <a:r>
              <a:rPr lang="ka-GE" sz="2800" b="1" i="1" dirty="0"/>
              <a:t>, </a:t>
            </a:r>
            <a:r>
              <a:rPr lang="ka-GE" sz="2800" b="1" i="1" dirty="0" err="1"/>
              <a:t>მეძაღლენი</a:t>
            </a:r>
            <a:r>
              <a:rPr lang="ka-GE" sz="2800" b="1" i="1" dirty="0"/>
              <a:t>...</a:t>
            </a:r>
            <a:endParaRPr lang="en-GB" sz="2800" i="1" dirty="0"/>
          </a:p>
          <a:p>
            <a:r>
              <a:rPr lang="ka-GE" sz="2800" dirty="0"/>
              <a:t> მეტსახელისაგან: </a:t>
            </a:r>
            <a:r>
              <a:rPr lang="ka-GE" sz="2800" b="1" i="1" dirty="0" err="1"/>
              <a:t>ჩოლაღიანი</a:t>
            </a:r>
            <a:r>
              <a:rPr lang="ka-GE" sz="2800" b="1" i="1" dirty="0"/>
              <a:t>||</a:t>
            </a:r>
            <a:r>
              <a:rPr lang="ka-GE" sz="2800" b="1" i="1" dirty="0" err="1"/>
              <a:t>ჩოლაღები</a:t>
            </a:r>
            <a:r>
              <a:rPr lang="ka-GE" sz="2800" b="1" i="1" dirty="0"/>
              <a:t>, კუდიანი (კუდიანი – თურქების მეტსახელია ქართველთა მიე შერქმეული), </a:t>
            </a:r>
            <a:r>
              <a:rPr lang="ka-GE" sz="2800" b="1" i="1" dirty="0" err="1"/>
              <a:t>თულუღიანი</a:t>
            </a:r>
            <a:r>
              <a:rPr lang="ka-GE" sz="2800" b="1" i="1" dirty="0"/>
              <a:t>...</a:t>
            </a:r>
            <a:endParaRPr lang="en-GB" sz="2800" i="1" dirty="0"/>
          </a:p>
          <a:p>
            <a:r>
              <a:rPr lang="ka-GE" sz="2800" dirty="0"/>
              <a:t> წარმომავლობის სახელისაგან: </a:t>
            </a:r>
            <a:r>
              <a:rPr lang="ka-GE" sz="2800" b="1" i="1" dirty="0" err="1"/>
              <a:t>ქვაბელი</a:t>
            </a:r>
            <a:r>
              <a:rPr lang="ka-GE" sz="2800" b="1" i="1" dirty="0"/>
              <a:t>...</a:t>
            </a:r>
            <a:endParaRPr lang="en-GB" sz="28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1798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1D93F6-4D47-4689-BC03-BBCBC5404479}"/>
              </a:ext>
            </a:extLst>
          </p:cNvPr>
          <p:cNvSpPr txBox="1"/>
          <p:nvPr/>
        </p:nvSpPr>
        <p:spPr>
          <a:xfrm>
            <a:off x="731520" y="1638542"/>
            <a:ext cx="9555480" cy="3469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600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შავი ყურძენი: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სუერეკი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ახელეკი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შავი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ორჯოხული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საფერავი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სირკლევი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ხალთური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ჯღე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ატ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მემესი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(შდრ. ცხენის ძუძუ),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შავროპი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თეთრი ყურძენი: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თურვანდა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დევრიშ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ალი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თეთრი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ორჯოხული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მელის კუდი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ხევარდული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ბუტკო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გორგოული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წყალთეთრული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ფუნდუხ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უზუმი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შიშველი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პარმახ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ხათუნი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საგულისხმოა, რომ ვაზის სახელები გარდა სამისა (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დევრიშ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ალი,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ფუნდუხ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უზუმი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4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პარმახ</a:t>
            </a:r>
            <a:r>
              <a:rPr lang="ka-GE" sz="24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ხათუნი) </a:t>
            </a:r>
            <a:r>
              <a:rPr lang="ka-GE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ქართულია.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91C310-ADB5-40BA-B680-E559D097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9757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/>
              <a:t>ვაზის სახელები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5351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4294967295"/>
          </p:nvPr>
        </p:nvSpPr>
        <p:spPr>
          <a:xfrm>
            <a:off x="559558" y="1846263"/>
            <a:ext cx="10399594" cy="4022725"/>
          </a:xfrm>
        </p:spPr>
        <p:txBody>
          <a:bodyPr>
            <a:normAutofit/>
          </a:bodyPr>
          <a:lstStyle/>
          <a:p>
            <a:pPr algn="ctr"/>
            <a:r>
              <a:rPr lang="ka-GE" sz="4000" dirty="0"/>
              <a:t>გმადლობთ ყურადღებისათვის!</a:t>
            </a:r>
          </a:p>
        </p:txBody>
      </p:sp>
    </p:spTree>
    <p:extLst>
      <p:ext uri="{BB962C8B-B14F-4D97-AF65-F5344CB8AC3E}">
        <p14:creationId xmlns:p14="http://schemas.microsoft.com/office/powerpoint/2010/main" val="114827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3374-1210-4849-886B-7A8E5A4B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err="1"/>
              <a:t>წითლეკარი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43E6FF-0582-401F-AEB0-00DCD3C50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96975"/>
            <a:ext cx="6492875" cy="432752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BD3D5-C9A1-47FF-BB90-F3905B7AA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ka-GE" dirty="0"/>
          </a:p>
          <a:p>
            <a:pPr algn="r"/>
            <a:r>
              <a:rPr lang="ka-GE" dirty="0"/>
              <a:t>ფოტო მალხაზ </a:t>
            </a:r>
            <a:r>
              <a:rPr lang="ka-GE" dirty="0" err="1"/>
              <a:t>ჩოხარაძისა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9BB1-9D72-4C90-824E-F8EAD8A2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 err="1"/>
              <a:t>ხევაი</a:t>
            </a:r>
            <a:r>
              <a:rPr lang="ka-GE" sz="3200" dirty="0">
                <a:latin typeface="Sylfaen" panose="010A0502050306030303" pitchFamily="18" charset="0"/>
              </a:rPr>
              <a:t>, </a:t>
            </a:r>
            <a:r>
              <a:rPr lang="ka-GE" sz="3200" dirty="0" err="1">
                <a:latin typeface="Sylfaen" panose="010A0502050306030303" pitchFamily="18" charset="0"/>
              </a:rPr>
              <a:t>გოდღეკარი</a:t>
            </a:r>
            <a:r>
              <a:rPr lang="ka-GE" sz="3200" dirty="0">
                <a:latin typeface="Sylfaen" panose="010A0502050306030303" pitchFamily="18" charset="0"/>
              </a:rPr>
              <a:t>, 2018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E70DA-85D5-4811-857E-262B819D7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89" y="1846263"/>
            <a:ext cx="7207547" cy="4022725"/>
          </a:xfrm>
        </p:spPr>
      </p:pic>
    </p:spTree>
    <p:extLst>
      <p:ext uri="{BB962C8B-B14F-4D97-AF65-F5344CB8AC3E}">
        <p14:creationId xmlns:p14="http://schemas.microsoft.com/office/powerpoint/2010/main" val="392002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D316FD-663E-4479-9E0A-3E50B7D39081}"/>
              </a:ext>
            </a:extLst>
          </p:cNvPr>
          <p:cNvSpPr txBox="1"/>
          <p:nvPr/>
        </p:nvSpPr>
        <p:spPr>
          <a:xfrm>
            <a:off x="1165274" y="514891"/>
            <a:ext cx="9861452" cy="614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ka-GE" sz="3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თავი </a:t>
            </a:r>
            <a:r>
              <a:rPr lang="en-US" sz="3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</a:t>
            </a:r>
            <a:r>
              <a:rPr lang="en-US" sz="3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a-GE" sz="36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ტაოური</a:t>
            </a:r>
            <a:r>
              <a:rPr lang="ka-GE" sz="3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დიალექტი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ka-GE" sz="3600" b="1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§1</a:t>
            </a:r>
            <a:r>
              <a:rPr lang="ka-GE" sz="3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a-GE" sz="32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ტაოურის</a:t>
            </a: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ფონეტიკური თავისებურებანი</a:t>
            </a:r>
          </a:p>
          <a:p>
            <a:pPr>
              <a:lnSpc>
                <a:spcPct val="115000"/>
              </a:lnSpc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§2. მორფოლოგია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§3. სინტაქსი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§4.ლექსიკა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§5 სიტყვაწარმოება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§6. ნასახელარი ზმნები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§7. კომპოზიტები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0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0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0949-A8BF-4065-BBCD-8EB04A63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ტაოურის</a:t>
            </a: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ფონეტიკური თავისებურებანი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0395E-719E-4CE0-826C-F146D1FB8A02}"/>
              </a:ext>
            </a:extLst>
          </p:cNvPr>
          <p:cNvSpPr txBox="1"/>
          <p:nvPr/>
        </p:nvSpPr>
        <p:spPr>
          <a:xfrm>
            <a:off x="661182" y="2568165"/>
            <a:ext cx="10058400" cy="371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ჴ,</a:t>
            </a:r>
            <a:r>
              <a:rPr lang="ka-GE" sz="3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უმარცვლო </a:t>
            </a: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</a:t>
            </a:r>
            <a:r>
              <a:rPr lang="ka-GE" sz="3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ჲ - </a:t>
            </a:r>
            <a:r>
              <a:rPr lang="ka-GE" sz="32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</a:t>
            </a:r>
            <a:r>
              <a:rPr lang="ka-GE" sz="3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’ს</a:t>
            </a:r>
            <a:r>
              <a:rPr lang="ka-GE" sz="3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პოზოციური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ვარიანტი</a:t>
            </a: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სხვადასხვა პოზიციაში დაჩნდება </a:t>
            </a: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ო</a:t>
            </a:r>
            <a:r>
              <a:rPr lang="ka-GE" sz="3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და </a:t>
            </a:r>
            <a:r>
              <a:rPr lang="ka-GE" sz="32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</a:t>
            </a:r>
            <a:r>
              <a:rPr lang="ka-GE" sz="3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a-GE" sz="32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უმლაუტიანი</a:t>
            </a:r>
            <a:r>
              <a:rPr lang="ka-GE" sz="3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ხმოვნები.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8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AB373B-C52C-4A62-BA3E-11089201E56B}"/>
              </a:ext>
            </a:extLst>
          </p:cNvPr>
          <p:cNvSpPr txBox="1"/>
          <p:nvPr/>
        </p:nvSpPr>
        <p:spPr>
          <a:xfrm>
            <a:off x="1392701" y="1245382"/>
            <a:ext cx="95941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ესა დიდი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ჴიდია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ფუტკ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170); აქ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ჴარებ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ჭედდენ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ელიასხევი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)...</a:t>
            </a:r>
          </a:p>
          <a:p>
            <a:endParaRPr lang="ka-GE" sz="2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ორნი,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ექუსნი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მოდიოდეს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ელიასხევი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მე ბევრ ჩაის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ვსუამ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ელიასხევი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მე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წევდე’ნა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ჩემ [მ]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კუდრებ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ხეჲრისთვინ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წითლევკარი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ისე გაგონილი ვართ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ჩუენა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ქუაბაგი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761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4C5896-1F88-4DD2-B766-F38548D6F6A4}"/>
              </a:ext>
            </a:extLst>
          </p:cNvPr>
          <p:cNvSpPr txBox="1"/>
          <p:nvPr/>
        </p:nvSpPr>
        <p:spPr>
          <a:xfrm>
            <a:off x="635391" y="0"/>
            <a:ext cx="992124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მხოლოდ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ტაოურში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ბგერათგადასმა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ბაგა&gt;გაბა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აო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&gt;ოო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სრული რეგრესული ასიმილაციით: </a:t>
            </a:r>
          </a:p>
          <a:p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სობაში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გომოცხვება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ხევეკი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...წითელი წყალი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წომოვა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ხევეკი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უკნისკე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მოვტრიალდი,/ჩემ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ჲარ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თვალი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წომოვკარ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ბგანო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გომოსულა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გოლიდამ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endParaRPr lang="ka-GE" sz="2800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აუ&gt;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დაუ&gt;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დუუ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გუუ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ჩაუ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ჩუუ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წაუ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წუუ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შეუ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შუუ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მოუ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მუუ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უუ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&gt;უ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თოვლი 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ფაჲ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წუმუა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წყალიდან ღვარი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წუმუა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ka-GE" sz="2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დუგური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შდრ. 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წამოვა&gt;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წამუა</a:t>
            </a:r>
            <a:r>
              <a:rPr lang="ka-GE" sz="28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წუმუა</a:t>
            </a:r>
            <a:r>
              <a:rPr lang="ka-GE" sz="2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729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CF2D-48F6-4593-8DE2-FBA745F3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4037"/>
          </a:xfrm>
        </p:spPr>
        <p:txBody>
          <a:bodyPr>
            <a:normAutofit/>
          </a:bodyPr>
          <a:lstStyle/>
          <a:p>
            <a:r>
              <a:rPr lang="ka-GE" sz="3600" b="1" dirty="0"/>
              <a:t>მორფოლოგია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05477-2AEA-4A4A-8C1E-A0BCD589FCE7}"/>
              </a:ext>
            </a:extLst>
          </p:cNvPr>
          <p:cNvSpPr txBox="1"/>
          <p:nvPr/>
        </p:nvSpPr>
        <p:spPr>
          <a:xfrm>
            <a:off x="624840" y="2156921"/>
            <a:ext cx="10530840" cy="3259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36004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ამით </a:t>
            </a: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წყალ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არ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წამეჲღო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;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ქვეჲთ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მეტ ხალხ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არ ყოფილა;</a:t>
            </a:r>
            <a:r>
              <a:rPr lang="ka-GE" sz="28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ბევრი </a:t>
            </a: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ნადგომ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ადგილია აქა; იქ,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ქომო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ელიასხევ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არი; - ჩემი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აღასი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- </a:t>
            </a: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თურან; ქართველი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ვარ, </a:t>
            </a: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ქართველ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ვიყო (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ელიასხევი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); ართვინში ვერ მითქვია, </a:t>
            </a:r>
            <a:r>
              <a:rPr lang="ka-GE" sz="28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ქართველ 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ვარო (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ელიასხევი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);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ქ</a:t>
            </a:r>
            <a:r>
              <a:rPr lang="ka-GE" sz="2800" b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ედაზორ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დაჰწერე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? (</a:t>
            </a:r>
            <a:r>
              <a:rPr lang="ka-GE" sz="28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წითლევკარი</a:t>
            </a:r>
            <a:r>
              <a:rPr lang="ka-GE" sz="28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);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9195"/>
      </p:ext>
    </p:extLst>
  </p:cSld>
  <p:clrMapOvr>
    <a:masterClrMapping/>
  </p:clrMapOvr>
</p:sld>
</file>

<file path=ppt/theme/theme1.xml><?xml version="1.0" encoding="utf-8"?>
<a:theme xmlns:a="http://schemas.openxmlformats.org/drawingml/2006/main" name="რეტროსპექტივა">
  <a:themeElements>
    <a:clrScheme name="რეტროსპექტივა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რეტროსპექტივა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რეტროსპექტივა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375</TotalTime>
  <Words>1400</Words>
  <Application>Microsoft Office PowerPoint</Application>
  <PresentationFormat>Widescreen</PresentationFormat>
  <Paragraphs>121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Calibri Light</vt:lpstr>
      <vt:lpstr>Sylfaen</vt:lpstr>
      <vt:lpstr>Times New Roman</vt:lpstr>
      <vt:lpstr>რეტროსპექტივა</vt:lpstr>
      <vt:lpstr>         ტაოური დიალექტი -  მასალები და კვლევის შედეგები  </vt:lpstr>
      <vt:lpstr>ტაო  წითლეკარი</vt:lpstr>
      <vt:lpstr>წითლეკარი</vt:lpstr>
      <vt:lpstr>ხევაი, გოდღეკარი, 2018</vt:lpstr>
      <vt:lpstr>PowerPoint Presentation</vt:lpstr>
      <vt:lpstr>ტაოურის ფონეტიკური თავისებურებანი</vt:lpstr>
      <vt:lpstr>PowerPoint Presentation</vt:lpstr>
      <vt:lpstr>PowerPoint Presentation</vt:lpstr>
      <vt:lpstr>მორფოლოგია</vt:lpstr>
      <vt:lpstr>PowerPoint Presentation</vt:lpstr>
      <vt:lpstr>PowerPoint Presentation</vt:lpstr>
      <vt:lpstr>პატარა&gt;პეტერა//პეტერე//პუტური//პუტურა</vt:lpstr>
      <vt:lpstr>PowerPoint Presentation</vt:lpstr>
      <vt:lpstr>რიცხვითი სახელი</vt:lpstr>
      <vt:lpstr>PowerPoint Presentation</vt:lpstr>
      <vt:lpstr>PowerPoint Presentation</vt:lpstr>
      <vt:lpstr>PowerPoint Presentation</vt:lpstr>
      <vt:lpstr>PowerPoint Presentation</vt:lpstr>
      <vt:lpstr>       და’ კავშირი გვხვდება ოცეულებთან და ასის შემდეგ - ასდაერთი, ასდაორი, ასდახუთი  იგი გამოიყენება თერთმეტიდან’ ოცამდე’ რიცხვით სახელებშიც: </vt:lpstr>
      <vt:lpstr>ლექსიკა</vt:lpstr>
      <vt:lpstr>არსებობა, ცხოვრება, ოჯახობა - თუთუნობა’; თუთუნი’ - ოჯახი, მოსახლე’. //- კომლი’, ხანე’, სახლი’</vt:lpstr>
      <vt:lpstr>PowerPoint Presentation</vt:lpstr>
      <vt:lpstr>ხ’ანით ნაწარმოები ტოპონიმები ტაოს ტოპონიმიის უძველესი ფენაა.  აღნიშნული სუფიქსით ტაო უკავშირდება კავკასიურ და წინააზიურ სამყაროს და სცილდება - სომხურს.</vt:lpstr>
      <vt:lpstr>ტაოში ე.წ. გვარები - ,,მეტსახელი გვარები’’ ნაწარმოებია -იან სუფიქსით.  -იან ძე’სა და -შვილი’ს სინონიმია.</vt:lpstr>
      <vt:lpstr>PowerPoint Presentation</vt:lpstr>
      <vt:lpstr>ტაოელთა შტო–გვარები სხვადასხვა შედგენილობისაა:</vt:lpstr>
      <vt:lpstr>ვაზის სახელები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ზედსართავ და რიცხვით სახელთა წარმოების  თავისებურებისათვის ტაოურში </dc:title>
  <dc:creator>USER</dc:creator>
  <cp:lastModifiedBy>maia.baramidze@outlook.com</cp:lastModifiedBy>
  <cp:revision>63</cp:revision>
  <dcterms:created xsi:type="dcterms:W3CDTF">2020-10-09T21:18:20Z</dcterms:created>
  <dcterms:modified xsi:type="dcterms:W3CDTF">2021-05-15T13:45:23Z</dcterms:modified>
</cp:coreProperties>
</file>