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58" r:id="rId5"/>
    <p:sldId id="259" r:id="rId6"/>
    <p:sldId id="260" r:id="rId7"/>
    <p:sldId id="261" r:id="rId8"/>
    <p:sldId id="262" r:id="rId9"/>
    <p:sldId id="263" r:id="rId10"/>
    <p:sldId id="264" r:id="rId11"/>
    <p:sldId id="265" r:id="rId12"/>
    <p:sldId id="279"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46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p:txBody>
          <a:bodyPr>
            <a:normAutofit fontScale="90000"/>
          </a:bodyPr>
          <a:lstStyle/>
          <a:p>
            <a:r>
              <a:rPr lang="ka-GE" b="1" dirty="0" smtClean="0"/>
              <a:t/>
            </a:r>
            <a:br>
              <a:rPr lang="ka-GE" b="1" dirty="0" smtClean="0"/>
            </a:br>
            <a:r>
              <a:rPr lang="ka-GE" b="1" dirty="0" smtClean="0"/>
              <a:t/>
            </a:r>
            <a:br>
              <a:rPr lang="ka-GE" b="1" dirty="0" smtClean="0"/>
            </a:br>
            <a:r>
              <a:rPr lang="en-US" b="1" dirty="0" err="1" smtClean="0"/>
              <a:t>ტურიზმის</a:t>
            </a:r>
            <a:r>
              <a:rPr lang="en-US" b="1" dirty="0" smtClean="0"/>
              <a:t> </a:t>
            </a:r>
            <a:r>
              <a:rPr lang="en-US" b="1" dirty="0" err="1" smtClean="0"/>
              <a:t>დისკურსის</a:t>
            </a:r>
            <a:r>
              <a:rPr lang="en-US" b="1" dirty="0" smtClean="0"/>
              <a:t> </a:t>
            </a:r>
            <a:r>
              <a:rPr lang="en-US" b="1" dirty="0" err="1" smtClean="0"/>
              <a:t>საკითხისათვის</a:t>
            </a:r>
            <a:r>
              <a:rPr lang="en-US" dirty="0" smtClean="0"/>
              <a:t/>
            </a:r>
            <a:br>
              <a:rPr lang="en-US" dirty="0" smtClean="0"/>
            </a:br>
            <a:r>
              <a:rPr lang="ka-GE" b="1" dirty="0" smtClean="0"/>
              <a:t> </a:t>
            </a:r>
            <a:r>
              <a:rPr lang="en-US" dirty="0" smtClean="0"/>
              <a:t/>
            </a:r>
            <a:br>
              <a:rPr lang="en-US" dirty="0" smtClean="0"/>
            </a:br>
            <a:endParaRPr lang="en-US" dirty="0"/>
          </a:p>
        </p:txBody>
      </p:sp>
      <p:sp>
        <p:nvSpPr>
          <p:cNvPr id="3" name="სუბტიტრი 2"/>
          <p:cNvSpPr>
            <a:spLocks noGrp="1"/>
          </p:cNvSpPr>
          <p:nvPr>
            <p:ph type="subTitle" idx="1"/>
          </p:nvPr>
        </p:nvSpPr>
        <p:spPr/>
        <p:txBody>
          <a:bodyPr/>
          <a:lstStyle/>
          <a:p>
            <a:r>
              <a:rPr lang="ka-GE" dirty="0" smtClean="0"/>
              <a:t>სამეცნიერო სემინარი</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en-US"/>
          </a:p>
        </p:txBody>
      </p:sp>
      <p:sp>
        <p:nvSpPr>
          <p:cNvPr id="3" name="შიგთავსის ჩანაცვლების ველი 2"/>
          <p:cNvSpPr>
            <a:spLocks noGrp="1"/>
          </p:cNvSpPr>
          <p:nvPr>
            <p:ph idx="1"/>
          </p:nvPr>
        </p:nvSpPr>
        <p:spPr/>
        <p:txBody>
          <a:bodyPr>
            <a:normAutofit fontScale="70000" lnSpcReduction="20000"/>
          </a:bodyPr>
          <a:lstStyle/>
          <a:p>
            <a:pPr>
              <a:lnSpc>
                <a:spcPct val="170000"/>
              </a:lnSpc>
            </a:pPr>
            <a:r>
              <a:rPr lang="ka-GE" dirty="0" smtClean="0"/>
              <a:t>ტურიზმის დისკურსის მკვლევარების (</a:t>
            </a:r>
            <a:r>
              <a:rPr lang="ka-GE" dirty="0" err="1" smtClean="0"/>
              <a:t>Calvi</a:t>
            </a:r>
            <a:r>
              <a:rPr lang="ka-GE" dirty="0" smtClean="0"/>
              <a:t>, 2000; </a:t>
            </a:r>
            <a:r>
              <a:rPr lang="ka-GE" dirty="0" err="1" smtClean="0"/>
              <a:t>Kelly</a:t>
            </a:r>
            <a:r>
              <a:rPr lang="ka-GE" dirty="0" smtClean="0"/>
              <a:t>, 1997; </a:t>
            </a:r>
            <a:r>
              <a:rPr lang="ka-GE" dirty="0" err="1" smtClean="0"/>
              <a:t>Dann</a:t>
            </a:r>
            <a:r>
              <a:rPr lang="ka-GE" dirty="0" smtClean="0"/>
              <a:t>, 1996) მოსაზრებებზე დაყრდნობით, შეგვიძლია ვთქვათ, რომ ტურიზმის ენა ატარებს კონკრეტულ ლექსიკურ, სინტაქსურ, ფუნქციონალურ და ტექსტურ მახასიათებლებს, რომლებიც განსხვავდება სხვა დისკურსის ენებისგან, რაც ადასტურებს ტურისტული ტექსტებისათვის სპეციალიზებული დისკურსის კატეგორიისთვის მიკუთვნების მართებულობას.</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a:bodyPr>
          <a:lstStyle/>
          <a:p>
            <a:r>
              <a:rPr lang="ka-GE" sz="2800" dirty="0" smtClean="0"/>
              <a:t>ტურიზმის დისკურსს შემდეგი ენობრივი თავისებურებები ახასიათებს ტექსტურ დონეზე:</a:t>
            </a:r>
            <a:endParaRPr lang="en-US" sz="2800" dirty="0" smtClean="0"/>
          </a:p>
        </p:txBody>
      </p:sp>
      <p:sp>
        <p:nvSpPr>
          <p:cNvPr id="3" name="შიგთავსის ჩანაცვლების ველი 2"/>
          <p:cNvSpPr>
            <a:spLocks noGrp="1"/>
          </p:cNvSpPr>
          <p:nvPr>
            <p:ph idx="1"/>
          </p:nvPr>
        </p:nvSpPr>
        <p:spPr/>
        <p:txBody>
          <a:bodyPr>
            <a:normAutofit/>
          </a:bodyPr>
          <a:lstStyle/>
          <a:p>
            <a:r>
              <a:rPr lang="ka-GE" dirty="0" smtClean="0"/>
              <a:t> დადებითი მნიშვნელობის მქონე ზედსართავი სახელების გამოყენება, ტექსტისთვის სილამაზისა და გამორჩეული ელფერის მისანიჭებლად (გამორჩეული (</a:t>
            </a:r>
            <a:r>
              <a:rPr lang="ka-GE" dirty="0" err="1" smtClean="0"/>
              <a:t>outstanding</a:t>
            </a:r>
            <a:r>
              <a:rPr lang="ka-GE" dirty="0" smtClean="0"/>
              <a:t>), თვალწარმტაცი (</a:t>
            </a:r>
            <a:r>
              <a:rPr lang="ka-GE" dirty="0" err="1" smtClean="0"/>
              <a:t>spectacular</a:t>
            </a:r>
            <a:r>
              <a:rPr lang="ka-GE" dirty="0" smtClean="0"/>
              <a:t>), ეგზოტიკური (</a:t>
            </a:r>
            <a:r>
              <a:rPr lang="ka-GE" dirty="0" err="1" smtClean="0"/>
              <a:t>exotic</a:t>
            </a:r>
            <a:r>
              <a:rPr lang="ka-GE" dirty="0" smtClean="0"/>
              <a:t>), ფერადი (</a:t>
            </a:r>
            <a:r>
              <a:rPr lang="ka-GE" dirty="0" err="1" smtClean="0"/>
              <a:t>colourful</a:t>
            </a:r>
            <a:r>
              <a:rPr lang="ka-GE" dirty="0" smtClean="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en-US"/>
          </a:p>
        </p:txBody>
      </p:sp>
      <p:sp>
        <p:nvSpPr>
          <p:cNvPr id="4" name="შიგთავსის ჩანაცვლების ველი 3"/>
          <p:cNvSpPr>
            <a:spLocks noGrp="1"/>
          </p:cNvSpPr>
          <p:nvPr>
            <p:ph sz="half" idx="2"/>
          </p:nvPr>
        </p:nvSpPr>
        <p:spPr>
          <a:xfrm>
            <a:off x="3886200" y="1600200"/>
            <a:ext cx="4800600" cy="4800600"/>
          </a:xfrm>
        </p:spPr>
        <p:txBody>
          <a:bodyPr>
            <a:noAutofit/>
          </a:bodyPr>
          <a:lstStyle/>
          <a:p>
            <a:r>
              <a:rPr lang="en-US" sz="1800" dirty="0" smtClean="0"/>
              <a:t>There is a saying in Georgia that “the guest is the gift from God”. You will be surprised by the warmth and genuineness of the hospitality you receive no matter where you travel and stay in Georgia.</a:t>
            </a:r>
          </a:p>
          <a:p>
            <a:r>
              <a:rPr lang="en-US" sz="1800" dirty="0" smtClean="0"/>
              <a:t>During a traditional Supra, or feast, not only will you enjoy the </a:t>
            </a:r>
            <a:r>
              <a:rPr lang="en-US" sz="1800" b="1" dirty="0" smtClean="0"/>
              <a:t>amazing </a:t>
            </a:r>
            <a:r>
              <a:rPr lang="en-US" sz="1800" dirty="0" smtClean="0"/>
              <a:t>local food, but you will also be expected to sample much of the wine, which has been produced here for thousands of years. Today more than 500 varieties of grapes are grown in Georgia.</a:t>
            </a:r>
          </a:p>
          <a:p>
            <a:r>
              <a:rPr lang="en-US" sz="1800" dirty="0" smtClean="0"/>
              <a:t>No trip to Georgia will be complete without the </a:t>
            </a:r>
            <a:r>
              <a:rPr lang="en-US" sz="1800" b="1" dirty="0" smtClean="0"/>
              <a:t>spectacular </a:t>
            </a:r>
            <a:r>
              <a:rPr lang="en-US" sz="1800" dirty="0" smtClean="0"/>
              <a:t>sound and vision of the </a:t>
            </a:r>
            <a:r>
              <a:rPr lang="en-US" sz="1800" b="1" dirty="0" smtClean="0"/>
              <a:t>world-renowned polyphonic </a:t>
            </a:r>
            <a:r>
              <a:rPr lang="en-US" sz="1800" dirty="0" smtClean="0"/>
              <a:t>singing and traditional dancing, described by UNESCO as “masterpiece of the world’s intangible cultural heritage.”</a:t>
            </a:r>
            <a:endParaRPr lang="en-US" sz="1800" dirty="0"/>
          </a:p>
        </p:txBody>
      </p:sp>
      <p:pic>
        <p:nvPicPr>
          <p:cNvPr id="2051" name="Picture 3"/>
          <p:cNvPicPr>
            <a:picLocks noGrp="1" noChangeAspect="1" noChangeArrowheads="1"/>
          </p:cNvPicPr>
          <p:nvPr>
            <p:ph sz="half" idx="1"/>
          </p:nvPr>
        </p:nvPicPr>
        <p:blipFill>
          <a:blip r:embed="rId2"/>
          <a:srcRect/>
          <a:stretch>
            <a:fillRect/>
          </a:stretch>
        </p:blipFill>
        <p:spPr bwMode="auto">
          <a:xfrm>
            <a:off x="685801" y="1600200"/>
            <a:ext cx="3151526" cy="45259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a:bodyPr>
          <a:lstStyle/>
          <a:p>
            <a:r>
              <a:rPr lang="ka-GE" sz="2800" dirty="0" smtClean="0"/>
              <a:t>ტურიზმის დისკურსს შემდეგი ენობრივი თავისებურებები ახასიათებს ტექსტურ დონეზე:</a:t>
            </a:r>
            <a:endParaRPr lang="en-US" sz="2800" dirty="0"/>
          </a:p>
        </p:txBody>
      </p:sp>
      <p:sp>
        <p:nvSpPr>
          <p:cNvPr id="3" name="შიგთავსის ჩანაცვლების ველი 2"/>
          <p:cNvSpPr>
            <a:spLocks noGrp="1"/>
          </p:cNvSpPr>
          <p:nvPr>
            <p:ph idx="1"/>
          </p:nvPr>
        </p:nvSpPr>
        <p:spPr/>
        <p:txBody>
          <a:bodyPr>
            <a:normAutofit fontScale="85000" lnSpcReduction="10000"/>
          </a:bodyPr>
          <a:lstStyle/>
          <a:p>
            <a:pPr>
              <a:lnSpc>
                <a:spcPct val="150000"/>
              </a:lnSpc>
              <a:buNone/>
            </a:pPr>
            <a:r>
              <a:rPr lang="ka-GE" dirty="0" smtClean="0"/>
              <a:t> </a:t>
            </a:r>
            <a:r>
              <a:rPr lang="ka-GE" dirty="0" smtClean="0"/>
              <a:t>    </a:t>
            </a:r>
            <a:r>
              <a:rPr lang="ka-GE" dirty="0" smtClean="0"/>
              <a:t> </a:t>
            </a:r>
            <a:r>
              <a:rPr lang="ka-GE" dirty="0" smtClean="0"/>
              <a:t>ძალიან ხშირია აღმატებითი ხარისხების ზედსართავების გამოყენება (</a:t>
            </a:r>
            <a:r>
              <a:rPr lang="ka-GE" dirty="0" err="1" smtClean="0"/>
              <a:t>the</a:t>
            </a:r>
            <a:r>
              <a:rPr lang="ka-GE" dirty="0" smtClean="0"/>
              <a:t> </a:t>
            </a:r>
            <a:r>
              <a:rPr lang="ka-GE" dirty="0" err="1" smtClean="0"/>
              <a:t>most</a:t>
            </a:r>
            <a:r>
              <a:rPr lang="ka-GE" dirty="0" smtClean="0"/>
              <a:t> </a:t>
            </a:r>
            <a:r>
              <a:rPr lang="ka-GE" dirty="0" err="1" smtClean="0"/>
              <a:t>eastermost</a:t>
            </a:r>
            <a:r>
              <a:rPr lang="ka-GE" dirty="0" smtClean="0"/>
              <a:t>), მაგალითად, </a:t>
            </a:r>
            <a:r>
              <a:rPr lang="ka-GE" dirty="0" err="1" smtClean="0"/>
              <a:t>Windsor</a:t>
            </a:r>
            <a:r>
              <a:rPr lang="ka-GE" dirty="0" smtClean="0"/>
              <a:t> </a:t>
            </a:r>
            <a:r>
              <a:rPr lang="ka-GE" dirty="0" err="1" smtClean="0"/>
              <a:t>Castle</a:t>
            </a:r>
            <a:r>
              <a:rPr lang="ka-GE" dirty="0" smtClean="0"/>
              <a:t> </a:t>
            </a:r>
            <a:r>
              <a:rPr lang="ka-GE" dirty="0" err="1" smtClean="0"/>
              <a:t>is</a:t>
            </a:r>
            <a:r>
              <a:rPr lang="ka-GE" dirty="0" smtClean="0"/>
              <a:t> </a:t>
            </a:r>
            <a:r>
              <a:rPr lang="ka-GE" dirty="0" err="1" smtClean="0"/>
              <a:t>the</a:t>
            </a:r>
            <a:r>
              <a:rPr lang="ka-GE" dirty="0" smtClean="0"/>
              <a:t> </a:t>
            </a:r>
            <a:r>
              <a:rPr lang="ka-GE" dirty="0" err="1" smtClean="0"/>
              <a:t>oldest</a:t>
            </a:r>
            <a:r>
              <a:rPr lang="ka-GE" dirty="0" smtClean="0"/>
              <a:t> </a:t>
            </a:r>
            <a:r>
              <a:rPr lang="ka-GE" dirty="0" err="1" smtClean="0"/>
              <a:t>and</a:t>
            </a:r>
            <a:r>
              <a:rPr lang="ka-GE" dirty="0" smtClean="0"/>
              <a:t> </a:t>
            </a:r>
            <a:r>
              <a:rPr lang="ka-GE" dirty="0" err="1" smtClean="0"/>
              <a:t>largest</a:t>
            </a:r>
            <a:r>
              <a:rPr lang="ka-GE" dirty="0" smtClean="0"/>
              <a:t> </a:t>
            </a:r>
            <a:r>
              <a:rPr lang="ka-GE" dirty="0" err="1" smtClean="0"/>
              <a:t>occupied</a:t>
            </a:r>
            <a:r>
              <a:rPr lang="ka-GE" dirty="0" smtClean="0"/>
              <a:t> </a:t>
            </a:r>
            <a:r>
              <a:rPr lang="ka-GE" dirty="0" err="1" smtClean="0"/>
              <a:t>castle</a:t>
            </a:r>
            <a:r>
              <a:rPr lang="ka-GE" dirty="0" smtClean="0"/>
              <a:t> </a:t>
            </a:r>
            <a:r>
              <a:rPr lang="ka-GE" dirty="0" err="1" smtClean="0"/>
              <a:t>in</a:t>
            </a:r>
            <a:r>
              <a:rPr lang="ka-GE" dirty="0" smtClean="0"/>
              <a:t> </a:t>
            </a:r>
            <a:r>
              <a:rPr lang="ka-GE" dirty="0" err="1" smtClean="0"/>
              <a:t>the</a:t>
            </a:r>
            <a:r>
              <a:rPr lang="ka-GE" dirty="0" smtClean="0"/>
              <a:t>  </a:t>
            </a:r>
            <a:r>
              <a:rPr lang="ka-GE" dirty="0" err="1" smtClean="0"/>
              <a:t>world</a:t>
            </a:r>
            <a:r>
              <a:rPr lang="ka-GE" dirty="0" smtClean="0"/>
              <a:t> (</a:t>
            </a:r>
            <a:r>
              <a:rPr lang="ka-GE" dirty="0" err="1" smtClean="0"/>
              <a:t>უინზდორების</a:t>
            </a:r>
            <a:r>
              <a:rPr lang="ka-GE" dirty="0" smtClean="0"/>
              <a:t> სასახლე არის ყველაზე ძველი და ყველაზე დიდი სასახლე მსოფლიოში, რომელშიც ცხოვრობენ) (</a:t>
            </a:r>
            <a:r>
              <a:rPr lang="ka-GE" dirty="0" err="1" smtClean="0"/>
              <a:t>Windsor</a:t>
            </a:r>
            <a:r>
              <a:rPr lang="ka-GE" dirty="0" smtClean="0"/>
              <a:t> </a:t>
            </a:r>
            <a:r>
              <a:rPr lang="ka-GE" dirty="0" err="1" smtClean="0"/>
              <a:t>Castle</a:t>
            </a:r>
            <a:r>
              <a:rPr lang="ka-GE" dirty="0" smtClean="0"/>
              <a:t> – </a:t>
            </a:r>
            <a:r>
              <a:rPr lang="ka-GE" dirty="0" err="1" smtClean="0"/>
              <a:t>leaflet</a:t>
            </a:r>
            <a:r>
              <a:rPr lang="ka-GE" dirty="0" smtClean="0"/>
              <a:t>).</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a:bodyPr>
          <a:lstStyle/>
          <a:p>
            <a:r>
              <a:rPr lang="ka-GE" sz="2800" dirty="0" smtClean="0"/>
              <a:t>ტურიზმის დისკურსს შემდეგი ენობრივი თავისებურებები ახასიათებს ტექსტურ დონეზე:</a:t>
            </a:r>
            <a:endParaRPr lang="en-US" sz="2800" dirty="0"/>
          </a:p>
        </p:txBody>
      </p:sp>
      <p:sp>
        <p:nvSpPr>
          <p:cNvPr id="3" name="შიგთავსის ჩანაცვლების ველი 2"/>
          <p:cNvSpPr>
            <a:spLocks noGrp="1"/>
          </p:cNvSpPr>
          <p:nvPr>
            <p:ph idx="1"/>
          </p:nvPr>
        </p:nvSpPr>
        <p:spPr/>
        <p:txBody>
          <a:bodyPr>
            <a:normAutofit fontScale="62500" lnSpcReduction="20000"/>
          </a:bodyPr>
          <a:lstStyle/>
          <a:p>
            <a:pPr>
              <a:lnSpc>
                <a:spcPct val="170000"/>
              </a:lnSpc>
              <a:buNone/>
            </a:pPr>
            <a:r>
              <a:rPr lang="ka-GE" dirty="0" smtClean="0"/>
              <a:t> </a:t>
            </a:r>
            <a:r>
              <a:rPr lang="ka-GE" dirty="0" smtClean="0"/>
              <a:t>    </a:t>
            </a:r>
            <a:r>
              <a:rPr lang="ka-GE" dirty="0" smtClean="0"/>
              <a:t> </a:t>
            </a:r>
            <a:r>
              <a:rPr lang="ka-GE" dirty="0" smtClean="0"/>
              <a:t>ისეთი ლექსიკური ელემენტების უაღრესად ფრთხილი შერჩევა, როგორიცაა: </a:t>
            </a:r>
            <a:r>
              <a:rPr lang="ka-GE" dirty="0" err="1" smtClean="0"/>
              <a:t>away</a:t>
            </a:r>
            <a:r>
              <a:rPr lang="ka-GE" dirty="0" smtClean="0"/>
              <a:t> (შორს), </a:t>
            </a:r>
            <a:r>
              <a:rPr lang="ka-GE" dirty="0" err="1" smtClean="0"/>
              <a:t>adventure</a:t>
            </a:r>
            <a:r>
              <a:rPr lang="ka-GE" dirty="0" smtClean="0"/>
              <a:t> (თავგადასავალი), </a:t>
            </a:r>
            <a:r>
              <a:rPr lang="ka-GE" dirty="0" err="1" smtClean="0"/>
              <a:t>dream</a:t>
            </a:r>
            <a:r>
              <a:rPr lang="ka-GE" dirty="0" smtClean="0"/>
              <a:t> (ოცნება), </a:t>
            </a:r>
            <a:r>
              <a:rPr lang="ka-GE" dirty="0" err="1" smtClean="0"/>
              <a:t>imagination</a:t>
            </a:r>
            <a:r>
              <a:rPr lang="ka-GE" dirty="0" smtClean="0"/>
              <a:t> (წარმოსახვა), </a:t>
            </a:r>
            <a:r>
              <a:rPr lang="ka-GE" dirty="0" err="1" smtClean="0"/>
              <a:t>pleasure</a:t>
            </a:r>
            <a:r>
              <a:rPr lang="ka-GE" dirty="0" smtClean="0"/>
              <a:t> (სიამოვნება), </a:t>
            </a:r>
            <a:r>
              <a:rPr lang="ka-GE" dirty="0" err="1" smtClean="0"/>
              <a:t>escape</a:t>
            </a:r>
            <a:r>
              <a:rPr lang="ka-GE" dirty="0" smtClean="0"/>
              <a:t> (თავის დაღწევა), რათა გამართლებული იყოს ტურისტის მოლოდინები მოგზაურობასთან დაკავშირებით;  </a:t>
            </a:r>
            <a:endParaRPr lang="ka-GE" dirty="0" smtClean="0"/>
          </a:p>
          <a:p>
            <a:pPr>
              <a:lnSpc>
                <a:spcPct val="170000"/>
              </a:lnSpc>
              <a:buNone/>
            </a:pPr>
            <a:r>
              <a:rPr lang="ka-GE" dirty="0" smtClean="0"/>
              <a:t> </a:t>
            </a:r>
            <a:r>
              <a:rPr lang="ka-GE" dirty="0" smtClean="0"/>
              <a:t>     </a:t>
            </a:r>
            <a:r>
              <a:rPr lang="ka-GE" dirty="0" smtClean="0"/>
              <a:t>ასევე </a:t>
            </a:r>
            <a:r>
              <a:rPr lang="ka-GE" dirty="0" smtClean="0"/>
              <a:t>ხშირია ტურისტული ხასიათის ტექსტებში უცხოური და შეთხზული სიტყვების გამოყენება ტურისტში ეგზოტიკური შეგრძნებების აღძვრის მიზნით (</a:t>
            </a:r>
            <a:r>
              <a:rPr lang="ka-GE" dirty="0" err="1" smtClean="0"/>
              <a:t>Dann</a:t>
            </a:r>
            <a:r>
              <a:rPr lang="ka-GE" dirty="0" smtClean="0"/>
              <a:t>, 1996: 183);</a:t>
            </a: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609600" y="304800"/>
            <a:ext cx="8229600" cy="1143000"/>
          </a:xfrm>
        </p:spPr>
        <p:txBody>
          <a:bodyPr>
            <a:normAutofit/>
          </a:bodyPr>
          <a:lstStyle/>
          <a:p>
            <a:r>
              <a:rPr lang="ka-GE" sz="2800" dirty="0" smtClean="0"/>
              <a:t>ტურიზმის დისკურსს შემდეგი ენობრივი თავისებურებები ახასიათებს ტექსტურ დონეზე:</a:t>
            </a:r>
            <a:endParaRPr lang="en-US" sz="2800" dirty="0"/>
          </a:p>
        </p:txBody>
      </p:sp>
      <p:sp>
        <p:nvSpPr>
          <p:cNvPr id="3" name="შიგთავსის ჩანაცვლების ველი 2"/>
          <p:cNvSpPr>
            <a:spLocks noGrp="1"/>
          </p:cNvSpPr>
          <p:nvPr>
            <p:ph idx="1"/>
          </p:nvPr>
        </p:nvSpPr>
        <p:spPr/>
        <p:txBody>
          <a:bodyPr/>
          <a:lstStyle/>
          <a:p>
            <a:pPr>
              <a:lnSpc>
                <a:spcPct val="150000"/>
              </a:lnSpc>
            </a:pPr>
            <a:r>
              <a:rPr lang="ka-GE" dirty="0" smtClean="0"/>
              <a:t>4. რეალიად (</a:t>
            </a:r>
            <a:r>
              <a:rPr lang="ka-GE" dirty="0" err="1" smtClean="0"/>
              <a:t>hagg</a:t>
            </a:r>
            <a:r>
              <a:rPr lang="en-US" dirty="0" err="1" smtClean="0"/>
              <a:t>i</a:t>
            </a:r>
            <a:r>
              <a:rPr lang="ka-GE" dirty="0" smtClean="0"/>
              <a:t>s, </a:t>
            </a:r>
            <a:r>
              <a:rPr lang="en-US" dirty="0" smtClean="0"/>
              <a:t>kilt, pizza, </a:t>
            </a:r>
            <a:r>
              <a:rPr lang="ka-GE" dirty="0" smtClean="0"/>
              <a:t>ხაჭაპური, ჩოხა ა. შ.) წოდებული კულტურული კონტექსტების გამოყენება, რომელსაც არ გააჩნია ექვივალენტი სამიზნე ენაში.</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r>
              <a:rPr lang="en-US" dirty="0" smtClean="0"/>
              <a:t> </a:t>
            </a:r>
            <a:r>
              <a:rPr lang="ka-GE" sz="3100" dirty="0" smtClean="0"/>
              <a:t>სინტაქსურ დონეზე ტურიზმის დისკურსს ახასიათებს:	</a:t>
            </a:r>
            <a:endParaRPr lang="en-US" sz="3100" dirty="0"/>
          </a:p>
        </p:txBody>
      </p:sp>
      <p:sp>
        <p:nvSpPr>
          <p:cNvPr id="3" name="შიგთავსის ჩანაცვლების ველი 2"/>
          <p:cNvSpPr>
            <a:spLocks noGrp="1"/>
          </p:cNvSpPr>
          <p:nvPr>
            <p:ph idx="1"/>
          </p:nvPr>
        </p:nvSpPr>
        <p:spPr/>
        <p:txBody>
          <a:bodyPr>
            <a:normAutofit fontScale="70000" lnSpcReduction="20000"/>
          </a:bodyPr>
          <a:lstStyle/>
          <a:p>
            <a:pPr>
              <a:lnSpc>
                <a:spcPct val="170000"/>
              </a:lnSpc>
            </a:pPr>
            <a:r>
              <a:rPr lang="ka-GE" dirty="0" smtClean="0"/>
              <a:t>1. </a:t>
            </a:r>
            <a:r>
              <a:rPr lang="ka-GE" dirty="0" err="1" smtClean="0"/>
              <a:t>ნომინალიზაცია</a:t>
            </a:r>
            <a:r>
              <a:rPr lang="ka-GE" dirty="0" smtClean="0"/>
              <a:t> (მაგ.: </a:t>
            </a:r>
            <a:r>
              <a:rPr lang="ka-GE" dirty="0" err="1" smtClean="0"/>
              <a:t>when</a:t>
            </a:r>
            <a:r>
              <a:rPr lang="ka-GE" dirty="0" smtClean="0"/>
              <a:t> </a:t>
            </a:r>
            <a:r>
              <a:rPr lang="ka-GE" dirty="0" err="1" smtClean="0"/>
              <a:t>you</a:t>
            </a:r>
            <a:r>
              <a:rPr lang="ka-GE" dirty="0" smtClean="0"/>
              <a:t> </a:t>
            </a:r>
            <a:r>
              <a:rPr lang="ka-GE" dirty="0" err="1" smtClean="0"/>
              <a:t>arrive</a:t>
            </a:r>
            <a:r>
              <a:rPr lang="ka-GE" dirty="0" smtClean="0"/>
              <a:t> </a:t>
            </a:r>
            <a:r>
              <a:rPr lang="ka-GE" dirty="0" err="1" smtClean="0"/>
              <a:t>at</a:t>
            </a:r>
            <a:r>
              <a:rPr lang="ka-GE" dirty="0" smtClean="0"/>
              <a:t> </a:t>
            </a:r>
            <a:r>
              <a:rPr lang="ka-GE" dirty="0" err="1" smtClean="0"/>
              <a:t>the</a:t>
            </a:r>
            <a:r>
              <a:rPr lang="ka-GE" dirty="0" smtClean="0"/>
              <a:t> </a:t>
            </a:r>
            <a:r>
              <a:rPr lang="ka-GE" dirty="0" err="1" smtClean="0"/>
              <a:t>hotel</a:t>
            </a:r>
            <a:r>
              <a:rPr lang="ka-GE" dirty="0" smtClean="0"/>
              <a:t>&gt;</a:t>
            </a:r>
            <a:r>
              <a:rPr lang="ka-GE" dirty="0" err="1" smtClean="0"/>
              <a:t>upon</a:t>
            </a:r>
            <a:r>
              <a:rPr lang="ka-GE" dirty="0" smtClean="0"/>
              <a:t> </a:t>
            </a:r>
            <a:r>
              <a:rPr lang="ka-GE" dirty="0" err="1" smtClean="0"/>
              <a:t>arrival</a:t>
            </a:r>
            <a:r>
              <a:rPr lang="ka-GE" dirty="0" smtClean="0"/>
              <a:t> </a:t>
            </a:r>
            <a:r>
              <a:rPr lang="ka-GE" dirty="0" err="1" smtClean="0"/>
              <a:t>at</a:t>
            </a:r>
            <a:r>
              <a:rPr lang="ka-GE" dirty="0" smtClean="0"/>
              <a:t> </a:t>
            </a:r>
            <a:r>
              <a:rPr lang="ka-GE" dirty="0" err="1" smtClean="0"/>
              <a:t>the</a:t>
            </a:r>
            <a:r>
              <a:rPr lang="ka-GE" dirty="0" smtClean="0"/>
              <a:t> </a:t>
            </a:r>
            <a:r>
              <a:rPr lang="ka-GE" dirty="0" err="1" smtClean="0"/>
              <a:t>hotel</a:t>
            </a:r>
            <a:r>
              <a:rPr lang="ka-GE" dirty="0" smtClean="0"/>
              <a:t> (როდესაც სასტუმროში მიხვალთ &gt; სასტუმროში მისვლისთანავე)) ;</a:t>
            </a:r>
            <a:endParaRPr lang="en-US" dirty="0" smtClean="0"/>
          </a:p>
          <a:p>
            <a:pPr>
              <a:lnSpc>
                <a:spcPct val="170000"/>
              </a:lnSpc>
            </a:pPr>
            <a:r>
              <a:rPr lang="ka-GE" dirty="0" smtClean="0"/>
              <a:t>2. იმპერატიული   ფორმები.   ტურისტისთვის  მოწოდების სახით შეთავაზებული   შესაძლებლობები. მაგ.:  </a:t>
            </a:r>
            <a:r>
              <a:rPr lang="ka-GE" dirty="0" err="1" smtClean="0"/>
              <a:t>taste</a:t>
            </a:r>
            <a:r>
              <a:rPr lang="ka-GE" dirty="0" smtClean="0"/>
              <a:t> </a:t>
            </a:r>
            <a:r>
              <a:rPr lang="ka-GE" dirty="0" err="1" smtClean="0"/>
              <a:t>genuine</a:t>
            </a:r>
            <a:r>
              <a:rPr lang="ka-GE" dirty="0" smtClean="0"/>
              <a:t> </a:t>
            </a:r>
            <a:r>
              <a:rPr lang="ka-GE" dirty="0" err="1" smtClean="0"/>
              <a:t>food</a:t>
            </a:r>
            <a:r>
              <a:rPr lang="ka-GE" dirty="0" smtClean="0"/>
              <a:t>, </a:t>
            </a:r>
            <a:r>
              <a:rPr lang="ka-GE" dirty="0" err="1" smtClean="0"/>
              <a:t>go</a:t>
            </a:r>
            <a:r>
              <a:rPr lang="ka-GE" dirty="0" smtClean="0"/>
              <a:t> </a:t>
            </a:r>
            <a:r>
              <a:rPr lang="ka-GE" dirty="0" err="1" smtClean="0"/>
              <a:t>to</a:t>
            </a:r>
            <a:r>
              <a:rPr lang="ka-GE" dirty="0" smtClean="0"/>
              <a:t> </a:t>
            </a:r>
            <a:r>
              <a:rPr lang="ka-GE" dirty="0" err="1" smtClean="0"/>
              <a:t>one</a:t>
            </a:r>
            <a:r>
              <a:rPr lang="ka-GE" dirty="0" smtClean="0"/>
              <a:t> </a:t>
            </a:r>
            <a:r>
              <a:rPr lang="ka-GE" dirty="0" err="1" smtClean="0"/>
              <a:t>of</a:t>
            </a:r>
            <a:r>
              <a:rPr lang="ka-GE" dirty="0" smtClean="0"/>
              <a:t> </a:t>
            </a:r>
            <a:r>
              <a:rPr lang="ka-GE" dirty="0" err="1" smtClean="0"/>
              <a:t>the</a:t>
            </a:r>
            <a:r>
              <a:rPr lang="ka-GE" dirty="0" smtClean="0"/>
              <a:t> </a:t>
            </a:r>
            <a:r>
              <a:rPr lang="ka-GE" dirty="0" err="1" smtClean="0"/>
              <a:t>local</a:t>
            </a:r>
            <a:r>
              <a:rPr lang="ka-GE" dirty="0" smtClean="0"/>
              <a:t> </a:t>
            </a:r>
            <a:r>
              <a:rPr lang="ka-GE" dirty="0" err="1" smtClean="0"/>
              <a:t>open</a:t>
            </a:r>
            <a:r>
              <a:rPr lang="ka-GE" dirty="0" smtClean="0"/>
              <a:t>- </a:t>
            </a:r>
            <a:r>
              <a:rPr lang="ka-GE" dirty="0" err="1" smtClean="0"/>
              <a:t>air</a:t>
            </a:r>
            <a:r>
              <a:rPr lang="ka-GE" dirty="0" smtClean="0"/>
              <a:t> </a:t>
            </a:r>
            <a:r>
              <a:rPr lang="ka-GE" dirty="0" err="1" smtClean="0"/>
              <a:t>street</a:t>
            </a:r>
            <a:r>
              <a:rPr lang="ka-GE" dirty="0" smtClean="0"/>
              <a:t> </a:t>
            </a:r>
            <a:r>
              <a:rPr lang="ka-GE" dirty="0" err="1" smtClean="0"/>
              <a:t>markets</a:t>
            </a:r>
            <a:r>
              <a:rPr lang="ka-GE" dirty="0" smtClean="0"/>
              <a:t> (</a:t>
            </a:r>
            <a:r>
              <a:rPr lang="ka-GE" dirty="0" err="1" smtClean="0"/>
              <a:t>დააგემოვნე</a:t>
            </a:r>
            <a:r>
              <a:rPr lang="ka-GE" dirty="0" smtClean="0"/>
              <a:t> ჭეშმარიტი კერძები, ესტუმრე ღია ცის ქვეშ მოწყობილ ადგილობრივ ბაზრობას);</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r>
              <a:rPr lang="en-US" dirty="0" smtClean="0"/>
              <a:t> </a:t>
            </a:r>
            <a:r>
              <a:rPr lang="ka-GE" sz="3100" dirty="0" smtClean="0"/>
              <a:t>სინტაქსურ დონეზე ტურიზმის დისკურსს ახასიათებს:</a:t>
            </a:r>
            <a:endParaRPr lang="en-US" sz="3100" dirty="0"/>
          </a:p>
        </p:txBody>
      </p:sp>
      <p:sp>
        <p:nvSpPr>
          <p:cNvPr id="3" name="შიგთავსის ჩანაცვლების ველი 2"/>
          <p:cNvSpPr>
            <a:spLocks noGrp="1"/>
          </p:cNvSpPr>
          <p:nvPr>
            <p:ph idx="1"/>
          </p:nvPr>
        </p:nvSpPr>
        <p:spPr/>
        <p:txBody>
          <a:bodyPr>
            <a:normAutofit fontScale="77500" lnSpcReduction="20000"/>
          </a:bodyPr>
          <a:lstStyle/>
          <a:p>
            <a:pPr>
              <a:lnSpc>
                <a:spcPct val="160000"/>
              </a:lnSpc>
            </a:pPr>
            <a:r>
              <a:rPr lang="ka-GE" dirty="0" smtClean="0"/>
              <a:t>3. აწმყო დროების  გამოყენება,  იმისთვის, რომ მოგზაურობის ან  შვებულებაში  გატარებულ  დროს შესძინოს </a:t>
            </a:r>
            <a:r>
              <a:rPr lang="ka-GE" dirty="0" err="1" smtClean="0"/>
              <a:t>განგრძობითობისა</a:t>
            </a:r>
            <a:r>
              <a:rPr lang="ka-GE" dirty="0" smtClean="0"/>
              <a:t> და უწყვეტობის ელფერი. </a:t>
            </a:r>
          </a:p>
          <a:p>
            <a:pPr>
              <a:lnSpc>
                <a:spcPct val="160000"/>
              </a:lnSpc>
            </a:pPr>
            <a:r>
              <a:rPr lang="ka-GE" dirty="0" smtClean="0"/>
              <a:t>მაგ.: </a:t>
            </a:r>
            <a:r>
              <a:rPr lang="ka-GE" dirty="0" err="1" smtClean="0"/>
              <a:t>standing</a:t>
            </a:r>
            <a:r>
              <a:rPr lang="ka-GE" dirty="0" smtClean="0"/>
              <a:t> </a:t>
            </a:r>
            <a:r>
              <a:rPr lang="ka-GE" dirty="0" err="1" smtClean="0"/>
              <a:t>alone</a:t>
            </a:r>
            <a:r>
              <a:rPr lang="ka-GE" dirty="0" smtClean="0"/>
              <a:t> </a:t>
            </a:r>
            <a:r>
              <a:rPr lang="ka-GE" dirty="0" err="1" smtClean="0"/>
              <a:t>in</a:t>
            </a:r>
            <a:r>
              <a:rPr lang="ka-GE" dirty="0" smtClean="0"/>
              <a:t> </a:t>
            </a:r>
            <a:r>
              <a:rPr lang="ka-GE" dirty="0" err="1" smtClean="0"/>
              <a:t>the</a:t>
            </a:r>
            <a:r>
              <a:rPr lang="ka-GE" dirty="0" smtClean="0"/>
              <a:t> </a:t>
            </a:r>
            <a:r>
              <a:rPr lang="ka-GE" dirty="0" err="1" smtClean="0"/>
              <a:t>vast</a:t>
            </a:r>
            <a:r>
              <a:rPr lang="ka-GE" dirty="0" smtClean="0"/>
              <a:t> </a:t>
            </a:r>
            <a:r>
              <a:rPr lang="ka-GE" dirty="0" err="1" smtClean="0"/>
              <a:t>empty</a:t>
            </a:r>
            <a:r>
              <a:rPr lang="ka-GE" dirty="0" smtClean="0"/>
              <a:t> </a:t>
            </a:r>
            <a:r>
              <a:rPr lang="ka-GE" dirty="0" err="1" smtClean="0"/>
              <a:t>tract</a:t>
            </a:r>
            <a:r>
              <a:rPr lang="ka-GE" dirty="0" smtClean="0"/>
              <a:t> </a:t>
            </a:r>
            <a:r>
              <a:rPr lang="ka-GE" dirty="0" err="1" smtClean="0"/>
              <a:t>of</a:t>
            </a:r>
            <a:r>
              <a:rPr lang="ka-GE" dirty="0" smtClean="0"/>
              <a:t> </a:t>
            </a:r>
            <a:r>
              <a:rPr lang="ka-GE" dirty="0" err="1" smtClean="0"/>
              <a:t>the</a:t>
            </a:r>
            <a:r>
              <a:rPr lang="ka-GE" dirty="0" smtClean="0"/>
              <a:t> </a:t>
            </a:r>
            <a:r>
              <a:rPr lang="ka-GE" dirty="0" err="1" smtClean="0"/>
              <a:t>Salisbury</a:t>
            </a:r>
            <a:r>
              <a:rPr lang="ka-GE" dirty="0" smtClean="0"/>
              <a:t> </a:t>
            </a:r>
            <a:r>
              <a:rPr lang="ka-GE" dirty="0" err="1" smtClean="0"/>
              <a:t>plains</a:t>
            </a:r>
            <a:r>
              <a:rPr lang="ka-GE" dirty="0" smtClean="0"/>
              <a:t> </a:t>
            </a:r>
            <a:r>
              <a:rPr lang="ka-GE" dirty="0" err="1" smtClean="0"/>
              <a:t>and</a:t>
            </a:r>
            <a:r>
              <a:rPr lang="ka-GE" dirty="0" smtClean="0"/>
              <a:t> </a:t>
            </a:r>
            <a:r>
              <a:rPr lang="ka-GE" dirty="0" err="1" smtClean="0"/>
              <a:t>with</a:t>
            </a:r>
            <a:r>
              <a:rPr lang="ka-GE" dirty="0" smtClean="0"/>
              <a:t>  </a:t>
            </a:r>
            <a:r>
              <a:rPr lang="ka-GE" dirty="0" err="1" smtClean="0"/>
              <a:t>origins</a:t>
            </a:r>
            <a:r>
              <a:rPr lang="ka-GE" dirty="0" smtClean="0"/>
              <a:t> </a:t>
            </a:r>
            <a:r>
              <a:rPr lang="ka-GE" dirty="0" err="1" smtClean="0"/>
              <a:t>dating</a:t>
            </a:r>
            <a:r>
              <a:rPr lang="ka-GE" dirty="0" smtClean="0"/>
              <a:t> </a:t>
            </a:r>
            <a:r>
              <a:rPr lang="ka-GE" dirty="0" err="1" smtClean="0"/>
              <a:t>back</a:t>
            </a:r>
            <a:r>
              <a:rPr lang="ka-GE" dirty="0" smtClean="0"/>
              <a:t> </a:t>
            </a:r>
            <a:r>
              <a:rPr lang="ka-GE" dirty="0" err="1" smtClean="0"/>
              <a:t>nearly</a:t>
            </a:r>
            <a:r>
              <a:rPr lang="ka-GE" dirty="0" smtClean="0"/>
              <a:t> 5,000 </a:t>
            </a:r>
            <a:r>
              <a:rPr lang="ka-GE" dirty="0" err="1" smtClean="0"/>
              <a:t>years</a:t>
            </a:r>
            <a:r>
              <a:rPr lang="ka-GE" dirty="0" smtClean="0"/>
              <a:t>, </a:t>
            </a:r>
            <a:r>
              <a:rPr lang="ka-GE" dirty="0" err="1" smtClean="0"/>
              <a:t>Stone</a:t>
            </a:r>
            <a:r>
              <a:rPr lang="ka-GE" dirty="0" smtClean="0"/>
              <a:t> </a:t>
            </a:r>
            <a:r>
              <a:rPr lang="ka-GE" dirty="0" err="1" smtClean="0"/>
              <a:t>henge</a:t>
            </a:r>
            <a:r>
              <a:rPr lang="ka-GE" dirty="0" smtClean="0"/>
              <a:t> </a:t>
            </a:r>
            <a:r>
              <a:rPr lang="ka-GE" dirty="0" err="1" smtClean="0"/>
              <a:t>remains</a:t>
            </a:r>
            <a:r>
              <a:rPr lang="ka-GE" dirty="0" smtClean="0"/>
              <a:t> a </a:t>
            </a:r>
            <a:r>
              <a:rPr lang="ka-GE" dirty="0" err="1" smtClean="0"/>
              <a:t>place</a:t>
            </a:r>
            <a:r>
              <a:rPr lang="ka-GE" dirty="0" smtClean="0"/>
              <a:t> </a:t>
            </a:r>
            <a:r>
              <a:rPr lang="ka-GE" dirty="0" err="1" smtClean="0"/>
              <a:t>of</a:t>
            </a:r>
            <a:r>
              <a:rPr lang="ka-GE" dirty="0" smtClean="0"/>
              <a:t> </a:t>
            </a:r>
            <a:r>
              <a:rPr lang="ka-GE" dirty="0" err="1" smtClean="0"/>
              <a:t>wonder</a:t>
            </a:r>
            <a:r>
              <a:rPr lang="ka-GE" dirty="0" smtClean="0"/>
              <a:t> </a:t>
            </a:r>
            <a:r>
              <a:rPr lang="ka-GE" dirty="0" err="1" smtClean="0"/>
              <a:t>and</a:t>
            </a:r>
            <a:r>
              <a:rPr lang="ka-GE" dirty="0" smtClean="0"/>
              <a:t> </a:t>
            </a:r>
            <a:r>
              <a:rPr lang="ka-GE" dirty="0" err="1" smtClean="0"/>
              <a:t>mystery</a:t>
            </a:r>
            <a:r>
              <a:rPr lang="ka-GE" dirty="0" smtClean="0"/>
              <a:t> (</a:t>
            </a:r>
            <a:r>
              <a:rPr lang="ka-GE" dirty="0" err="1" smtClean="0"/>
              <a:t>Bath</a:t>
            </a:r>
            <a:r>
              <a:rPr lang="ka-GE" dirty="0" smtClean="0"/>
              <a:t>, </a:t>
            </a:r>
            <a:r>
              <a:rPr lang="ka-GE" dirty="0" err="1" smtClean="0"/>
              <a:t>Windsor&amp;Stonehenge</a:t>
            </a:r>
            <a:r>
              <a:rPr lang="ka-GE" dirty="0" smtClean="0"/>
              <a:t> - ბროშურა);</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304800"/>
            <a:ext cx="8229600" cy="1143000"/>
          </a:xfrm>
        </p:spPr>
        <p:txBody>
          <a:bodyPr>
            <a:normAutofit fontScale="90000"/>
          </a:bodyPr>
          <a:lstStyle/>
          <a:p>
            <a:r>
              <a:rPr lang="ka-GE" sz="3100" dirty="0" smtClean="0"/>
              <a:t/>
            </a:r>
            <a:br>
              <a:rPr lang="ka-GE" sz="3100" dirty="0" smtClean="0"/>
            </a:br>
            <a:r>
              <a:rPr lang="ka-GE" sz="3100" dirty="0" smtClean="0"/>
              <a:t>ტურიზმის დისკურსის მახასიათებლები ფუნქციურ და ინფორმაციულ  დონეზე შემდეგია:</a:t>
            </a:r>
            <a:r>
              <a:rPr lang="en-US" dirty="0" smtClean="0"/>
              <a:t/>
            </a:r>
            <a:br>
              <a:rPr lang="en-US" dirty="0" smtClean="0"/>
            </a:br>
            <a:endParaRPr lang="en-US" dirty="0"/>
          </a:p>
        </p:txBody>
      </p:sp>
      <p:sp>
        <p:nvSpPr>
          <p:cNvPr id="3" name="შიგთავსის ჩანაცვლების ველი 2"/>
          <p:cNvSpPr>
            <a:spLocks noGrp="1"/>
          </p:cNvSpPr>
          <p:nvPr>
            <p:ph idx="1"/>
          </p:nvPr>
        </p:nvSpPr>
        <p:spPr/>
        <p:txBody>
          <a:bodyPr>
            <a:normAutofit fontScale="85000" lnSpcReduction="10000"/>
          </a:bodyPr>
          <a:lstStyle/>
          <a:p>
            <a:pPr>
              <a:lnSpc>
                <a:spcPct val="150000"/>
              </a:lnSpc>
            </a:pPr>
            <a:r>
              <a:rPr lang="ka-GE" dirty="0" smtClean="0"/>
              <a:t>1. ტურიზმის დისკურსის მთავარ ფუნქციას წარმოადგენს </a:t>
            </a:r>
            <a:r>
              <a:rPr lang="ka-GE" dirty="0" err="1" smtClean="0"/>
              <a:t>რეფერენციული</a:t>
            </a:r>
            <a:r>
              <a:rPr lang="ka-GE" dirty="0" smtClean="0"/>
              <a:t> ანუ მითითების ფუნქცია, ვინაიდან ტურისტული ხასიათის ტექსტების ძირითადი მიზანია ტურისტს მივაწოდოთ ინფორმაცია და აღვწეროთ ქვეყანა, რეგიონი, საზოგადოება და ა. შ. მოკლედ, მაგრამ ამომწურავად.</a:t>
            </a: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r>
              <a:rPr lang="ka-GE" sz="3100" dirty="0" smtClean="0"/>
              <a:t/>
            </a:r>
            <a:br>
              <a:rPr lang="ka-GE" sz="3100" dirty="0" smtClean="0"/>
            </a:br>
            <a:r>
              <a:rPr lang="ka-GE" sz="3100" dirty="0" smtClean="0"/>
              <a:t>ტურიზმის დისკურსის მახასიათებლები ფუნქციურ და ინფორმაციულ  დონეზე შემდეგია:</a:t>
            </a:r>
            <a:r>
              <a:rPr lang="en-US" dirty="0" smtClean="0"/>
              <a:t/>
            </a:r>
            <a:br>
              <a:rPr lang="en-US" dirty="0" smtClean="0"/>
            </a:br>
            <a:endParaRPr lang="en-US" dirty="0"/>
          </a:p>
        </p:txBody>
      </p:sp>
      <p:sp>
        <p:nvSpPr>
          <p:cNvPr id="3" name="შიგთავსის ჩანაცვლების ველი 2"/>
          <p:cNvSpPr>
            <a:spLocks noGrp="1"/>
          </p:cNvSpPr>
          <p:nvPr>
            <p:ph idx="1"/>
          </p:nvPr>
        </p:nvSpPr>
        <p:spPr/>
        <p:txBody>
          <a:bodyPr>
            <a:normAutofit fontScale="70000" lnSpcReduction="20000"/>
          </a:bodyPr>
          <a:lstStyle/>
          <a:p>
            <a:pPr>
              <a:lnSpc>
                <a:spcPct val="160000"/>
              </a:lnSpc>
            </a:pPr>
            <a:r>
              <a:rPr lang="ka-GE" dirty="0" smtClean="0"/>
              <a:t>2. დენის მოსაზრებით (Dann,1996: 2), ზეგავლენის, დაყოლიების ან მოწოდების ფუნქცია წარმოადგენს ტურისტული დისკურსის კიდევ ერთ-ერთ მნიშვნელოვან ფუნქციას.  ტურიზმის  ენის  მთავარი  მიზანია დაიყოლიო, მოხიბლო, მოინადირო და მონუსხო მილიონობით ადამიანი და ამ გზით აქციო ისინი ტურისტული მიმართულების პოტენციური მომხმარებლიდან რეალურ მომხმარებლად.</a:t>
            </a:r>
            <a:endParaRPr lang="en-US" dirty="0" smtClean="0"/>
          </a:p>
          <a:p>
            <a:pPr>
              <a:lnSpc>
                <a:spcPct val="160000"/>
              </a:lnSpc>
            </a:pPr>
            <a:r>
              <a:rPr lang="ka-GE" dirty="0" smtClean="0"/>
              <a:t>3.ექსპრესიული ფუნქციები ხშირად  მეორეხარისხოვან ფუნქციებს იძენენ.</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762000" y="1600200"/>
            <a:ext cx="8001000" cy="45259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en-US"/>
          </a:p>
        </p:txBody>
      </p:sp>
      <p:sp>
        <p:nvSpPr>
          <p:cNvPr id="3" name="შიგთავსის ჩანაცვლების ველი 2"/>
          <p:cNvSpPr>
            <a:spLocks noGrp="1"/>
          </p:cNvSpPr>
          <p:nvPr>
            <p:ph idx="1"/>
          </p:nvPr>
        </p:nvSpPr>
        <p:spPr/>
        <p:txBody>
          <a:bodyPr>
            <a:normAutofit fontScale="62500" lnSpcReduction="20000"/>
          </a:bodyPr>
          <a:lstStyle/>
          <a:p>
            <a:pPr>
              <a:lnSpc>
                <a:spcPct val="170000"/>
              </a:lnSpc>
            </a:pPr>
            <a:r>
              <a:rPr lang="ka-GE" dirty="0" smtClean="0"/>
              <a:t>ყველა ზემოხსენებული ფუნქცია გამოიხატება ლექსიკური და სინტაქსური ერთეულების საშუალებით, ასევე იმ ტილოების, ფოტოების, სიმბოლოებისა და ა. შ. ჩვენების გზით, რომელიც წარმოადგენს ექსტრალინგვისტურ და </a:t>
            </a:r>
            <a:r>
              <a:rPr lang="ka-GE" dirty="0" err="1" smtClean="0"/>
              <a:t>არავერბალურ</a:t>
            </a:r>
            <a:r>
              <a:rPr lang="ka-GE" dirty="0" smtClean="0"/>
              <a:t> ელემენტებს.</a:t>
            </a:r>
          </a:p>
          <a:p>
            <a:pPr>
              <a:lnSpc>
                <a:spcPct val="170000"/>
              </a:lnSpc>
            </a:pPr>
            <a:r>
              <a:rPr lang="ka-GE" dirty="0" smtClean="0"/>
              <a:t> აღნიშნული საშუალებები მნიშვნელოვან როლს თამაშობენ ტურისტული ხასიათის ტექსტებში და ასევე ისინი შეიძლება განვიხილოთ, როგორც ერთგვარი ზეგავლენის მოხდენის ფუნქციის მატარებლებიც კი.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dirty="0" smtClean="0"/>
              <a:t>ტურისტული გზამკვლევები</a:t>
            </a:r>
            <a:endParaRPr lang="en-US" dirty="0"/>
          </a:p>
        </p:txBody>
      </p:sp>
      <p:sp>
        <p:nvSpPr>
          <p:cNvPr id="3" name="შიგთავსის ჩანაცვლების ველი 2"/>
          <p:cNvSpPr>
            <a:spLocks noGrp="1"/>
          </p:cNvSpPr>
          <p:nvPr>
            <p:ph idx="1"/>
          </p:nvPr>
        </p:nvSpPr>
        <p:spPr/>
        <p:txBody>
          <a:bodyPr>
            <a:noAutofit/>
          </a:bodyPr>
          <a:lstStyle/>
          <a:p>
            <a:pPr>
              <a:spcBef>
                <a:spcPts val="0"/>
              </a:spcBef>
            </a:pPr>
            <a:r>
              <a:rPr lang="ka-GE" sz="2000" dirty="0" smtClean="0"/>
              <a:t>ეს არის ქვეყნის სავიზიტო ბარათი. თითოეული ბროშურა მოიცავს შემდეგ ნაწილებს: </a:t>
            </a:r>
          </a:p>
          <a:p>
            <a:pPr>
              <a:spcBef>
                <a:spcPts val="0"/>
              </a:spcBef>
            </a:pPr>
            <a:r>
              <a:rPr lang="ka-GE" sz="2000" dirty="0" smtClean="0"/>
              <a:t>1) ისტორიული ფაქტები;</a:t>
            </a:r>
          </a:p>
          <a:p>
            <a:pPr>
              <a:spcBef>
                <a:spcPts val="0"/>
              </a:spcBef>
            </a:pPr>
            <a:r>
              <a:rPr lang="ka-GE" sz="2000" dirty="0" smtClean="0"/>
              <a:t> 2) ტრადიციული დღესასწაულები და კულტურული ღონისძიებები; </a:t>
            </a:r>
          </a:p>
          <a:p>
            <a:pPr>
              <a:spcBef>
                <a:spcPts val="0"/>
              </a:spcBef>
            </a:pPr>
            <a:r>
              <a:rPr lang="ka-GE" sz="2000" dirty="0" smtClean="0"/>
              <a:t>3) ინფორმაცია ისტორიული ადგილების შესახებ;</a:t>
            </a:r>
          </a:p>
          <a:p>
            <a:pPr>
              <a:spcBef>
                <a:spcPts val="0"/>
              </a:spcBef>
            </a:pPr>
            <a:r>
              <a:rPr lang="ka-GE" sz="2000" dirty="0" smtClean="0"/>
              <a:t> 4) რუკა და ინფორმაცია ქვეყნის ადგილმდებარეობის შესახებ;</a:t>
            </a:r>
          </a:p>
          <a:p>
            <a:pPr>
              <a:spcBef>
                <a:spcPts val="0"/>
              </a:spcBef>
            </a:pPr>
            <a:r>
              <a:rPr lang="ka-GE" sz="2000" dirty="0" smtClean="0"/>
              <a:t> 5) ექსკურსიების პროგრამები; </a:t>
            </a:r>
          </a:p>
          <a:p>
            <a:pPr>
              <a:spcBef>
                <a:spcPts val="0"/>
              </a:spcBef>
            </a:pPr>
            <a:r>
              <a:rPr lang="ka-GE" sz="2000" dirty="0" smtClean="0"/>
              <a:t>6) ტურების ღირებულება და დრო; </a:t>
            </a:r>
          </a:p>
          <a:p>
            <a:pPr>
              <a:spcBef>
                <a:spcPts val="0"/>
              </a:spcBef>
            </a:pPr>
            <a:r>
              <a:rPr lang="ka-GE" sz="2000" dirty="0" smtClean="0"/>
              <a:t>7) საკონტაქტო ინფორმაცია. </a:t>
            </a:r>
          </a:p>
          <a:p>
            <a:pPr>
              <a:spcBef>
                <a:spcPts val="0"/>
              </a:spcBef>
            </a:pPr>
            <a:r>
              <a:rPr lang="ka-GE" sz="2000" dirty="0" smtClean="0"/>
              <a:t>გარდა ამისა, გზამკვლევები შეიძლება შეიცავდეს სხვა ტურისტებისათვის საინტერესო მონაკვეთებს, ასევე შეიძლება ჰქონდეთ სრულიად განსხვავებული სტრუქტურა. </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r>
              <a:rPr lang="ka-GE" sz="2400" dirty="0" smtClean="0"/>
              <a:t>ყველა ტურისტულ ტექსტს  აქვს გარკვეული ფსიქოლოგიური გავლენა მომხმარებლებზე. ყველაზე ეფექტურ ზემოქმედებას ახდენენ შემდეგი მეთოდები:</a:t>
            </a:r>
            <a:endParaRPr lang="en-US" sz="2400" dirty="0"/>
          </a:p>
        </p:txBody>
      </p:sp>
      <p:sp>
        <p:nvSpPr>
          <p:cNvPr id="3" name="შიგთავსის ჩანაცვლების ველი 2"/>
          <p:cNvSpPr>
            <a:spLocks noGrp="1"/>
          </p:cNvSpPr>
          <p:nvPr>
            <p:ph idx="1"/>
          </p:nvPr>
        </p:nvSpPr>
        <p:spPr/>
        <p:txBody>
          <a:bodyPr>
            <a:normAutofit lnSpcReduction="10000"/>
          </a:bodyPr>
          <a:lstStyle/>
          <a:p>
            <a:pPr>
              <a:lnSpc>
                <a:spcPct val="160000"/>
              </a:lnSpc>
            </a:pPr>
            <a:r>
              <a:rPr lang="ka-GE" dirty="0" smtClean="0"/>
              <a:t>1) </a:t>
            </a:r>
            <a:r>
              <a:rPr lang="ka-GE" b="1" dirty="0" smtClean="0"/>
              <a:t>სივრცის </a:t>
            </a:r>
            <a:r>
              <a:rPr lang="ka-GE" b="1" dirty="0" err="1" smtClean="0"/>
              <a:t>იერარქიზაცია</a:t>
            </a:r>
            <a:r>
              <a:rPr lang="ka-GE" b="1" dirty="0" smtClean="0"/>
              <a:t> </a:t>
            </a:r>
            <a:r>
              <a:rPr lang="ka-GE" dirty="0" smtClean="0"/>
              <a:t>- გზამკვლევის ტექსტში მხოლოდ ის სფეროა, რომელიც ღირებულად მიიჩნევა; აღინიშნება ყველაზე მიმზიდველი ობიექტები (ლამაზი ლანდშაფტები, არქიტექტურული ძეგლები და </a:t>
            </a:r>
            <a:r>
              <a:rPr lang="ka-GE" dirty="0" err="1" smtClean="0"/>
              <a:t>ა.შ</a:t>
            </a:r>
            <a:r>
              <a:rPr lang="ka-GE" dirty="0" smtClean="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r>
              <a:rPr lang="ka-GE" sz="2400" dirty="0" smtClean="0"/>
              <a:t>ყველა ტურისტულ ტექსტს  აქვს გარკვეული ფსიქოლოგიური გავლენა მომხმარებლებზე. ყველაზე ეფექტურ ზემოქმედებას ახდენენ შემდეგი მეთოდები:</a:t>
            </a:r>
            <a:endParaRPr lang="en-US" sz="2400" dirty="0"/>
          </a:p>
        </p:txBody>
      </p:sp>
      <p:sp>
        <p:nvSpPr>
          <p:cNvPr id="3" name="შიგთავსის ჩანაცვლების ველი 2"/>
          <p:cNvSpPr>
            <a:spLocks noGrp="1"/>
          </p:cNvSpPr>
          <p:nvPr>
            <p:ph idx="1"/>
          </p:nvPr>
        </p:nvSpPr>
        <p:spPr/>
        <p:txBody>
          <a:bodyPr>
            <a:normAutofit fontScale="70000" lnSpcReduction="20000"/>
          </a:bodyPr>
          <a:lstStyle/>
          <a:p>
            <a:pPr>
              <a:lnSpc>
                <a:spcPct val="160000"/>
              </a:lnSpc>
            </a:pPr>
            <a:r>
              <a:rPr lang="ka-GE" dirty="0" smtClean="0"/>
              <a:t>2) </a:t>
            </a:r>
            <a:r>
              <a:rPr lang="ka-GE" b="1" dirty="0" smtClean="0"/>
              <a:t>ფაქტების შერჩევა </a:t>
            </a:r>
            <a:r>
              <a:rPr lang="ka-GE" dirty="0" smtClean="0"/>
              <a:t>- ტექსტების ავტორები მხოლოდ იმ ფაქტებს იძლევიან, რომლებსაც შეუძლიათ მკითხველის მოზიდვა, ამიტომ შეგნებულად არ ახსენებენ იმ ფაქტებს, რომლებმაც შეიძლება გამოიწვიოს მათი შეშფოთება; </a:t>
            </a:r>
          </a:p>
          <a:p>
            <a:pPr>
              <a:lnSpc>
                <a:spcPct val="160000"/>
              </a:lnSpc>
            </a:pPr>
            <a:r>
              <a:rPr lang="ka-GE" dirty="0" smtClean="0"/>
              <a:t>3) </a:t>
            </a:r>
            <a:r>
              <a:rPr lang="ka-GE" b="1" dirty="0" smtClean="0"/>
              <a:t>გარკვეული ინტერპრეტაცია </a:t>
            </a:r>
            <a:r>
              <a:rPr lang="ka-GE" dirty="0" smtClean="0"/>
              <a:t>- ინფორმაცია მკითხველს გარკვეული თვალსაზრისით მიეწოდება ტექსტში სხვადასხვა სტილისტური და სინტაქსური მეთოდებით.</a:t>
            </a:r>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დასკვნა</a:t>
            </a:r>
            <a:endParaRPr lang="en-US"/>
          </a:p>
        </p:txBody>
      </p:sp>
      <p:sp>
        <p:nvSpPr>
          <p:cNvPr id="3" name="შიგთავსის ჩანაცვლების ველი 2"/>
          <p:cNvSpPr>
            <a:spLocks noGrp="1"/>
          </p:cNvSpPr>
          <p:nvPr>
            <p:ph idx="1"/>
          </p:nvPr>
        </p:nvSpPr>
        <p:spPr/>
        <p:txBody>
          <a:bodyPr>
            <a:normAutofit fontScale="32500" lnSpcReduction="20000"/>
          </a:bodyPr>
          <a:lstStyle/>
          <a:p>
            <a:pPr>
              <a:lnSpc>
                <a:spcPct val="170000"/>
              </a:lnSpc>
            </a:pPr>
            <a:r>
              <a:rPr lang="ka-GE" sz="5000" dirty="0" smtClean="0"/>
              <a:t>ტურიზმის დისკურსი არის აბსოლუტურად დამოუკიდებელი ტიპის დისკურსი, რომელსაც ჰყავს კონკრეტული ადრესატი, ტურისტი და მისი თემატიკაც ყურადღებით არის შერჩეული. </a:t>
            </a:r>
          </a:p>
          <a:p>
            <a:pPr>
              <a:lnSpc>
                <a:spcPct val="170000"/>
              </a:lnSpc>
            </a:pPr>
            <a:r>
              <a:rPr lang="ka-GE" sz="5000" dirty="0" smtClean="0"/>
              <a:t>მას გააჩნია განსაზღვრული მიზანი, ამოცანები და ენობრივი საშუალებები. ტურიზმის დისკურსი გულისხმობს იმ ადამიანთა შორის კომუნიკაციას, რომლებიც არ ეკუთვნიან რომელიმე კონკრეტულ სოციალურ ჯგუფს ან ენობრივ საზოგადოებას. </a:t>
            </a:r>
          </a:p>
          <a:p>
            <a:pPr>
              <a:lnSpc>
                <a:spcPct val="170000"/>
              </a:lnSpc>
            </a:pPr>
            <a:r>
              <a:rPr lang="ka-GE" sz="5000" dirty="0" smtClean="0"/>
              <a:t>მიუხედავად ამისა,   კომუნიკაციის   მონაწილეებს   აქვთ   ნათელი   წარმოდგენა   ტურისტული დისკურსის    ჟანრის    მახასიათებლების    შესახებ,    აგრეთვე    ორგანიზაციისა    და ინფორმაციის გაცვლის გზების შესახებ.</a:t>
            </a:r>
            <a:endParaRPr lang="en-US" sz="5000" dirty="0" smtClean="0"/>
          </a:p>
          <a:p>
            <a:pPr>
              <a:lnSpc>
                <a:spcPct val="170000"/>
              </a:lnSpc>
            </a:pPr>
            <a:r>
              <a:rPr lang="ka-GE" sz="5000" b="1" dirty="0" smtClean="0"/>
              <a:t> </a:t>
            </a:r>
            <a:endParaRPr lang="en-US" sz="5000"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dirty="0" smtClean="0"/>
              <a:t>ლიტერატურა</a:t>
            </a:r>
            <a:endParaRPr lang="en-US" dirty="0"/>
          </a:p>
        </p:txBody>
      </p:sp>
      <p:sp>
        <p:nvSpPr>
          <p:cNvPr id="3" name="შიგთავსის ჩანაცვლების ველი 2"/>
          <p:cNvSpPr>
            <a:spLocks noGrp="1"/>
          </p:cNvSpPr>
          <p:nvPr>
            <p:ph idx="1"/>
          </p:nvPr>
        </p:nvSpPr>
        <p:spPr/>
        <p:txBody>
          <a:bodyPr>
            <a:normAutofit fontScale="55000" lnSpcReduction="20000"/>
          </a:bodyPr>
          <a:lstStyle/>
          <a:p>
            <a:r>
              <a:rPr lang="ka-GE" dirty="0" smtClean="0"/>
              <a:t>1.	</a:t>
            </a:r>
            <a:r>
              <a:rPr lang="ka-GE" dirty="0" err="1" smtClean="0">
                <a:latin typeface="Sylfaen" pitchFamily="18" charset="0"/>
              </a:rPr>
              <a:t>Calvi</a:t>
            </a:r>
            <a:r>
              <a:rPr lang="ka-GE" dirty="0" smtClean="0">
                <a:latin typeface="Sylfaen" pitchFamily="18" charset="0"/>
              </a:rPr>
              <a:t>, </a:t>
            </a:r>
            <a:r>
              <a:rPr lang="ka-GE" dirty="0" err="1" smtClean="0">
                <a:latin typeface="Sylfaen" pitchFamily="18" charset="0"/>
              </a:rPr>
              <a:t>Maria</a:t>
            </a:r>
            <a:r>
              <a:rPr lang="ka-GE" dirty="0" smtClean="0">
                <a:latin typeface="Sylfaen" pitchFamily="18" charset="0"/>
              </a:rPr>
              <a:t> </a:t>
            </a:r>
            <a:r>
              <a:rPr lang="ka-GE" dirty="0" err="1" smtClean="0">
                <a:latin typeface="Sylfaen" pitchFamily="18" charset="0"/>
              </a:rPr>
              <a:t>Vittoria</a:t>
            </a:r>
            <a:r>
              <a:rPr lang="ka-GE" dirty="0" smtClean="0">
                <a:latin typeface="Sylfaen" pitchFamily="18" charset="0"/>
              </a:rPr>
              <a:t>. </a:t>
            </a:r>
            <a:r>
              <a:rPr lang="ka-GE" dirty="0" err="1" smtClean="0">
                <a:latin typeface="Sylfaen" pitchFamily="18" charset="0"/>
              </a:rPr>
              <a:t>El</a:t>
            </a:r>
            <a:r>
              <a:rPr lang="ka-GE" dirty="0" smtClean="0">
                <a:latin typeface="Sylfaen" pitchFamily="18" charset="0"/>
              </a:rPr>
              <a:t> </a:t>
            </a:r>
            <a:r>
              <a:rPr lang="ka-GE" dirty="0" err="1" smtClean="0">
                <a:latin typeface="Sylfaen" pitchFamily="18" charset="0"/>
              </a:rPr>
              <a:t>lexico</a:t>
            </a:r>
            <a:r>
              <a:rPr lang="ka-GE" dirty="0" smtClean="0">
                <a:latin typeface="Sylfaen" pitchFamily="18" charset="0"/>
              </a:rPr>
              <a:t> </a:t>
            </a:r>
            <a:r>
              <a:rPr lang="ka-GE" dirty="0" err="1" smtClean="0">
                <a:latin typeface="Sylfaen" pitchFamily="18" charset="0"/>
              </a:rPr>
              <a:t>del</a:t>
            </a:r>
            <a:r>
              <a:rPr lang="ka-GE" dirty="0" smtClean="0">
                <a:latin typeface="Sylfaen" pitchFamily="18" charset="0"/>
              </a:rPr>
              <a:t> </a:t>
            </a:r>
            <a:r>
              <a:rPr lang="ka-GE" dirty="0" err="1" smtClean="0">
                <a:latin typeface="Sylfaen" pitchFamily="18" charset="0"/>
              </a:rPr>
              <a:t>turismo</a:t>
            </a:r>
            <a:r>
              <a:rPr lang="ka-GE" dirty="0" smtClean="0">
                <a:latin typeface="Sylfaen" pitchFamily="18" charset="0"/>
              </a:rPr>
              <a:t>. </a:t>
            </a:r>
            <a:r>
              <a:rPr lang="ka-GE" dirty="0" err="1" smtClean="0">
                <a:latin typeface="Sylfaen" pitchFamily="18" charset="0"/>
              </a:rPr>
              <a:t>University</a:t>
            </a:r>
            <a:r>
              <a:rPr lang="ka-GE" dirty="0" smtClean="0">
                <a:latin typeface="Sylfaen" pitchFamily="18" charset="0"/>
              </a:rPr>
              <a:t> </a:t>
            </a:r>
            <a:r>
              <a:rPr lang="ka-GE" dirty="0" err="1" smtClean="0">
                <a:latin typeface="Sylfaen" pitchFamily="18" charset="0"/>
              </a:rPr>
              <a:t>of</a:t>
            </a:r>
            <a:r>
              <a:rPr lang="ka-GE" dirty="0" smtClean="0">
                <a:latin typeface="Sylfaen" pitchFamily="18" charset="0"/>
              </a:rPr>
              <a:t> </a:t>
            </a:r>
            <a:r>
              <a:rPr lang="ka-GE" dirty="0" err="1" smtClean="0">
                <a:latin typeface="Sylfaen" pitchFamily="18" charset="0"/>
              </a:rPr>
              <a:t>Bergamo</a:t>
            </a:r>
            <a:r>
              <a:rPr lang="ka-GE" dirty="0" smtClean="0">
                <a:latin typeface="Sylfaen" pitchFamily="18" charset="0"/>
              </a:rPr>
              <a:t>. 2000</a:t>
            </a:r>
            <a:endParaRPr lang="en-US" dirty="0" smtClean="0">
              <a:latin typeface="Sylfaen" pitchFamily="18" charset="0"/>
            </a:endParaRPr>
          </a:p>
          <a:p>
            <a:r>
              <a:rPr lang="ka-GE" dirty="0" smtClean="0">
                <a:latin typeface="Sylfaen" pitchFamily="18" charset="0"/>
              </a:rPr>
              <a:t>2.	</a:t>
            </a:r>
            <a:r>
              <a:rPr lang="ka-GE" dirty="0" err="1" smtClean="0">
                <a:latin typeface="Sylfaen" pitchFamily="18" charset="0"/>
              </a:rPr>
              <a:t>Dann</a:t>
            </a:r>
            <a:r>
              <a:rPr lang="ka-GE" dirty="0" smtClean="0">
                <a:latin typeface="Sylfaen" pitchFamily="18" charset="0"/>
              </a:rPr>
              <a:t> G. </a:t>
            </a:r>
            <a:r>
              <a:rPr lang="ka-GE" dirty="0" err="1" smtClean="0">
                <a:latin typeface="Sylfaen" pitchFamily="18" charset="0"/>
              </a:rPr>
              <a:t>The</a:t>
            </a:r>
            <a:r>
              <a:rPr lang="ka-GE" dirty="0" smtClean="0">
                <a:latin typeface="Sylfaen" pitchFamily="18" charset="0"/>
              </a:rPr>
              <a:t> </a:t>
            </a:r>
            <a:r>
              <a:rPr lang="ka-GE" dirty="0" err="1" smtClean="0">
                <a:latin typeface="Sylfaen" pitchFamily="18" charset="0"/>
              </a:rPr>
              <a:t>Language</a:t>
            </a:r>
            <a:r>
              <a:rPr lang="ka-GE" dirty="0" smtClean="0">
                <a:latin typeface="Sylfaen" pitchFamily="18" charset="0"/>
              </a:rPr>
              <a:t> </a:t>
            </a:r>
            <a:r>
              <a:rPr lang="ka-GE" dirty="0" err="1" smtClean="0">
                <a:latin typeface="Sylfaen" pitchFamily="18" charset="0"/>
              </a:rPr>
              <a:t>of</a:t>
            </a:r>
            <a:r>
              <a:rPr lang="ka-GE" dirty="0" smtClean="0">
                <a:latin typeface="Sylfaen" pitchFamily="18" charset="0"/>
              </a:rPr>
              <a:t> </a:t>
            </a:r>
            <a:r>
              <a:rPr lang="ka-GE" dirty="0" err="1" smtClean="0">
                <a:latin typeface="Sylfaen" pitchFamily="18" charset="0"/>
              </a:rPr>
              <a:t>Tourism</a:t>
            </a:r>
            <a:r>
              <a:rPr lang="ka-GE" dirty="0" smtClean="0">
                <a:latin typeface="Sylfaen" pitchFamily="18" charset="0"/>
              </a:rPr>
              <a:t>. A </a:t>
            </a:r>
            <a:r>
              <a:rPr lang="ka-GE" dirty="0" err="1" smtClean="0">
                <a:latin typeface="Sylfaen" pitchFamily="18" charset="0"/>
              </a:rPr>
              <a:t>Sociolinguistic</a:t>
            </a:r>
            <a:r>
              <a:rPr lang="ka-GE" dirty="0" smtClean="0">
                <a:latin typeface="Sylfaen" pitchFamily="18" charset="0"/>
              </a:rPr>
              <a:t> </a:t>
            </a:r>
            <a:r>
              <a:rPr lang="ka-GE" dirty="0" err="1" smtClean="0">
                <a:latin typeface="Sylfaen" pitchFamily="18" charset="0"/>
              </a:rPr>
              <a:t>Perspective</a:t>
            </a:r>
            <a:r>
              <a:rPr lang="ka-GE" dirty="0" smtClean="0">
                <a:latin typeface="Sylfaen" pitchFamily="18" charset="0"/>
              </a:rPr>
              <a:t>, </a:t>
            </a:r>
            <a:r>
              <a:rPr lang="ka-GE" dirty="0" err="1" smtClean="0">
                <a:latin typeface="Sylfaen" pitchFamily="18" charset="0"/>
              </a:rPr>
              <a:t>Oxon</a:t>
            </a:r>
            <a:r>
              <a:rPr lang="ka-GE" dirty="0" smtClean="0">
                <a:latin typeface="Sylfaen" pitchFamily="18" charset="0"/>
              </a:rPr>
              <a:t>: CAB </a:t>
            </a:r>
            <a:r>
              <a:rPr lang="ka-GE" dirty="0" err="1" smtClean="0">
                <a:latin typeface="Sylfaen" pitchFamily="18" charset="0"/>
              </a:rPr>
              <a:t>International</a:t>
            </a:r>
            <a:r>
              <a:rPr lang="ka-GE" dirty="0" smtClean="0">
                <a:latin typeface="Sylfaen" pitchFamily="18" charset="0"/>
              </a:rPr>
              <a:t>. 1996</a:t>
            </a:r>
            <a:endParaRPr lang="en-US" dirty="0" smtClean="0">
              <a:latin typeface="Sylfaen" pitchFamily="18" charset="0"/>
            </a:endParaRPr>
          </a:p>
          <a:p>
            <a:r>
              <a:rPr lang="ka-GE" dirty="0" smtClean="0">
                <a:latin typeface="Sylfaen" pitchFamily="18" charset="0"/>
              </a:rPr>
              <a:t>3.	</a:t>
            </a:r>
            <a:r>
              <a:rPr lang="ka-GE" dirty="0" err="1" smtClean="0">
                <a:latin typeface="Sylfaen" pitchFamily="18" charset="0"/>
              </a:rPr>
              <a:t>Durán</a:t>
            </a:r>
            <a:r>
              <a:rPr lang="ka-GE" dirty="0" smtClean="0">
                <a:latin typeface="Sylfaen" pitchFamily="18" charset="0"/>
              </a:rPr>
              <a:t> </a:t>
            </a:r>
            <a:r>
              <a:rPr lang="ka-GE" dirty="0" err="1" smtClean="0">
                <a:latin typeface="Sylfaen" pitchFamily="18" charset="0"/>
              </a:rPr>
              <a:t>Muñoz</a:t>
            </a:r>
            <a:r>
              <a:rPr lang="ka-GE" dirty="0" smtClean="0">
                <a:latin typeface="Sylfaen" pitchFamily="18" charset="0"/>
              </a:rPr>
              <a:t>, </a:t>
            </a:r>
            <a:r>
              <a:rPr lang="ka-GE" dirty="0" err="1" smtClean="0">
                <a:latin typeface="Sylfaen" pitchFamily="18" charset="0"/>
              </a:rPr>
              <a:t>Isabel</a:t>
            </a:r>
            <a:r>
              <a:rPr lang="ka-GE" dirty="0" smtClean="0">
                <a:latin typeface="Sylfaen" pitchFamily="18" charset="0"/>
              </a:rPr>
              <a:t>. </a:t>
            </a:r>
            <a:r>
              <a:rPr lang="ka-GE" dirty="0" err="1" smtClean="0">
                <a:latin typeface="Sylfaen" pitchFamily="18" charset="0"/>
              </a:rPr>
              <a:t>Analysing</a:t>
            </a:r>
            <a:r>
              <a:rPr lang="ka-GE" dirty="0" smtClean="0">
                <a:latin typeface="Sylfaen" pitchFamily="18" charset="0"/>
              </a:rPr>
              <a:t> </a:t>
            </a:r>
            <a:r>
              <a:rPr lang="ka-GE" dirty="0" err="1" smtClean="0">
                <a:latin typeface="Sylfaen" pitchFamily="18" charset="0"/>
              </a:rPr>
              <a:t>common</a:t>
            </a:r>
            <a:r>
              <a:rPr lang="ka-GE" dirty="0" smtClean="0">
                <a:latin typeface="Sylfaen" pitchFamily="18" charset="0"/>
              </a:rPr>
              <a:t> </a:t>
            </a:r>
            <a:r>
              <a:rPr lang="ka-GE" dirty="0" err="1" smtClean="0">
                <a:latin typeface="Sylfaen" pitchFamily="18" charset="0"/>
              </a:rPr>
              <a:t>mistakes</a:t>
            </a:r>
            <a:r>
              <a:rPr lang="ka-GE" dirty="0" smtClean="0">
                <a:latin typeface="Sylfaen" pitchFamily="18" charset="0"/>
              </a:rPr>
              <a:t> </a:t>
            </a:r>
            <a:r>
              <a:rPr lang="ka-GE" dirty="0" err="1" smtClean="0">
                <a:latin typeface="Sylfaen" pitchFamily="18" charset="0"/>
              </a:rPr>
              <a:t>in</a:t>
            </a:r>
            <a:r>
              <a:rPr lang="ka-GE" dirty="0" smtClean="0">
                <a:latin typeface="Sylfaen" pitchFamily="18" charset="0"/>
              </a:rPr>
              <a:t> </a:t>
            </a:r>
            <a:r>
              <a:rPr lang="ka-GE" dirty="0" err="1" smtClean="0">
                <a:latin typeface="Sylfaen" pitchFamily="18" charset="0"/>
              </a:rPr>
              <a:t>translations</a:t>
            </a:r>
            <a:r>
              <a:rPr lang="ka-GE" dirty="0" smtClean="0">
                <a:latin typeface="Sylfaen" pitchFamily="18" charset="0"/>
              </a:rPr>
              <a:t> </a:t>
            </a:r>
            <a:r>
              <a:rPr lang="ka-GE" dirty="0" err="1" smtClean="0">
                <a:latin typeface="Sylfaen" pitchFamily="18" charset="0"/>
              </a:rPr>
              <a:t>of</a:t>
            </a:r>
            <a:r>
              <a:rPr lang="ka-GE" dirty="0" smtClean="0">
                <a:latin typeface="Sylfaen" pitchFamily="18" charset="0"/>
              </a:rPr>
              <a:t> </a:t>
            </a:r>
            <a:r>
              <a:rPr lang="ka-GE" dirty="0" err="1" smtClean="0">
                <a:latin typeface="Sylfaen" pitchFamily="18" charset="0"/>
              </a:rPr>
              <a:t>tourist</a:t>
            </a:r>
            <a:r>
              <a:rPr lang="ka-GE" dirty="0" smtClean="0">
                <a:latin typeface="Sylfaen" pitchFamily="18" charset="0"/>
              </a:rPr>
              <a:t> </a:t>
            </a:r>
            <a:r>
              <a:rPr lang="ka-GE" dirty="0" err="1" smtClean="0">
                <a:latin typeface="Sylfaen" pitchFamily="18" charset="0"/>
              </a:rPr>
              <a:t>texts</a:t>
            </a:r>
            <a:r>
              <a:rPr lang="ka-GE" dirty="0" smtClean="0">
                <a:latin typeface="Sylfaen" pitchFamily="18" charset="0"/>
              </a:rPr>
              <a:t> (</a:t>
            </a:r>
            <a:r>
              <a:rPr lang="ka-GE" dirty="0" err="1" smtClean="0">
                <a:latin typeface="Sylfaen" pitchFamily="18" charset="0"/>
              </a:rPr>
              <a:t>Spanish</a:t>
            </a:r>
            <a:r>
              <a:rPr lang="ka-GE" dirty="0" smtClean="0">
                <a:latin typeface="Sylfaen" pitchFamily="18" charset="0"/>
              </a:rPr>
              <a:t>, </a:t>
            </a:r>
            <a:r>
              <a:rPr lang="ka-GE" dirty="0" err="1" smtClean="0">
                <a:latin typeface="Sylfaen" pitchFamily="18" charset="0"/>
              </a:rPr>
              <a:t>English</a:t>
            </a:r>
            <a:r>
              <a:rPr lang="ka-GE" dirty="0" smtClean="0">
                <a:latin typeface="Sylfaen" pitchFamily="18" charset="0"/>
              </a:rPr>
              <a:t> </a:t>
            </a:r>
            <a:r>
              <a:rPr lang="ka-GE" dirty="0" err="1" smtClean="0">
                <a:latin typeface="Sylfaen" pitchFamily="18" charset="0"/>
              </a:rPr>
              <a:t>and</a:t>
            </a:r>
            <a:r>
              <a:rPr lang="ka-GE" dirty="0" smtClean="0">
                <a:latin typeface="Sylfaen" pitchFamily="18" charset="0"/>
              </a:rPr>
              <a:t> </a:t>
            </a:r>
            <a:r>
              <a:rPr lang="ka-GE" dirty="0" err="1" smtClean="0">
                <a:latin typeface="Sylfaen" pitchFamily="18" charset="0"/>
              </a:rPr>
              <a:t>German</a:t>
            </a:r>
            <a:r>
              <a:rPr lang="ka-GE" dirty="0" smtClean="0">
                <a:latin typeface="Sylfaen" pitchFamily="18" charset="0"/>
              </a:rPr>
              <a:t>). </a:t>
            </a:r>
            <a:r>
              <a:rPr lang="ka-GE" dirty="0" err="1" smtClean="0">
                <a:latin typeface="Sylfaen" pitchFamily="18" charset="0"/>
              </a:rPr>
              <a:t>Onomazein</a:t>
            </a:r>
            <a:r>
              <a:rPr lang="ka-GE" dirty="0" smtClean="0">
                <a:latin typeface="Sylfaen" pitchFamily="18" charset="0"/>
              </a:rPr>
              <a:t> 26 (2012/2)</a:t>
            </a:r>
            <a:endParaRPr lang="en-US" dirty="0" smtClean="0">
              <a:latin typeface="Sylfaen" pitchFamily="18" charset="0"/>
            </a:endParaRPr>
          </a:p>
          <a:p>
            <a:r>
              <a:rPr lang="ka-GE" dirty="0" smtClean="0">
                <a:latin typeface="Sylfaen" pitchFamily="18" charset="0"/>
              </a:rPr>
              <a:t>4.	</a:t>
            </a:r>
            <a:r>
              <a:rPr lang="ka-GE" dirty="0" err="1" smtClean="0">
                <a:latin typeface="Sylfaen" pitchFamily="18" charset="0"/>
              </a:rPr>
              <a:t>Durán</a:t>
            </a:r>
            <a:r>
              <a:rPr lang="ka-GE" dirty="0" smtClean="0">
                <a:latin typeface="Sylfaen" pitchFamily="18" charset="0"/>
              </a:rPr>
              <a:t> </a:t>
            </a:r>
            <a:r>
              <a:rPr lang="ka-GE" dirty="0" err="1" smtClean="0">
                <a:latin typeface="Sylfaen" pitchFamily="18" charset="0"/>
              </a:rPr>
              <a:t>Muñoz</a:t>
            </a:r>
            <a:r>
              <a:rPr lang="ka-GE" dirty="0" smtClean="0">
                <a:latin typeface="Sylfaen" pitchFamily="18" charset="0"/>
              </a:rPr>
              <a:t>, </a:t>
            </a:r>
            <a:r>
              <a:rPr lang="ka-GE" dirty="0" err="1" smtClean="0">
                <a:latin typeface="Sylfaen" pitchFamily="18" charset="0"/>
              </a:rPr>
              <a:t>Isabel</a:t>
            </a:r>
            <a:r>
              <a:rPr lang="ka-GE" dirty="0" smtClean="0">
                <a:latin typeface="Sylfaen" pitchFamily="18" charset="0"/>
              </a:rPr>
              <a:t>. </a:t>
            </a:r>
            <a:r>
              <a:rPr lang="ka-GE" dirty="0" err="1" smtClean="0">
                <a:latin typeface="Sylfaen" pitchFamily="18" charset="0"/>
              </a:rPr>
              <a:t>“Adjectives</a:t>
            </a:r>
            <a:r>
              <a:rPr lang="ka-GE" dirty="0" smtClean="0">
                <a:latin typeface="Sylfaen" pitchFamily="18" charset="0"/>
              </a:rPr>
              <a:t> </a:t>
            </a:r>
            <a:r>
              <a:rPr lang="ka-GE" dirty="0" err="1" smtClean="0">
                <a:latin typeface="Sylfaen" pitchFamily="18" charset="0"/>
              </a:rPr>
              <a:t>and</a:t>
            </a:r>
            <a:r>
              <a:rPr lang="ka-GE" dirty="0" smtClean="0">
                <a:latin typeface="Sylfaen" pitchFamily="18" charset="0"/>
              </a:rPr>
              <a:t> </a:t>
            </a:r>
            <a:r>
              <a:rPr lang="ka-GE" dirty="0" err="1" smtClean="0">
                <a:latin typeface="Sylfaen" pitchFamily="18" charset="0"/>
              </a:rPr>
              <a:t>their</a:t>
            </a:r>
            <a:r>
              <a:rPr lang="ka-GE" dirty="0" smtClean="0">
                <a:latin typeface="Sylfaen" pitchFamily="18" charset="0"/>
              </a:rPr>
              <a:t> </a:t>
            </a:r>
            <a:r>
              <a:rPr lang="ka-GE" dirty="0" err="1" smtClean="0">
                <a:latin typeface="Sylfaen" pitchFamily="18" charset="0"/>
              </a:rPr>
              <a:t>Keyness</a:t>
            </a:r>
            <a:r>
              <a:rPr lang="ka-GE" dirty="0" smtClean="0">
                <a:latin typeface="Sylfaen" pitchFamily="18" charset="0"/>
              </a:rPr>
              <a:t>. A </a:t>
            </a:r>
            <a:r>
              <a:rPr lang="ka-GE" dirty="0" err="1" smtClean="0">
                <a:latin typeface="Sylfaen" pitchFamily="18" charset="0"/>
              </a:rPr>
              <a:t>Corpus-based</a:t>
            </a:r>
            <a:r>
              <a:rPr lang="ka-GE" dirty="0" smtClean="0">
                <a:latin typeface="Sylfaen" pitchFamily="18" charset="0"/>
              </a:rPr>
              <a:t> </a:t>
            </a:r>
            <a:r>
              <a:rPr lang="ka-GE" dirty="0" err="1" smtClean="0">
                <a:latin typeface="Sylfaen" pitchFamily="18" charset="0"/>
              </a:rPr>
              <a:t>Analysis</a:t>
            </a:r>
            <a:r>
              <a:rPr lang="ka-GE" dirty="0" smtClean="0">
                <a:latin typeface="Sylfaen" pitchFamily="18" charset="0"/>
              </a:rPr>
              <a:t> </a:t>
            </a:r>
            <a:r>
              <a:rPr lang="ka-GE" dirty="0" err="1" smtClean="0">
                <a:latin typeface="Sylfaen" pitchFamily="18" charset="0"/>
              </a:rPr>
              <a:t>in</a:t>
            </a:r>
            <a:r>
              <a:rPr lang="ka-GE" dirty="0" smtClean="0">
                <a:latin typeface="Sylfaen" pitchFamily="18" charset="0"/>
              </a:rPr>
              <a:t> </a:t>
            </a:r>
            <a:r>
              <a:rPr lang="ka-GE" dirty="0" err="1" smtClean="0">
                <a:latin typeface="Sylfaen" pitchFamily="18" charset="0"/>
              </a:rPr>
              <a:t>English</a:t>
            </a:r>
            <a:r>
              <a:rPr lang="ka-GE" dirty="0" smtClean="0">
                <a:latin typeface="Sylfaen" pitchFamily="18" charset="0"/>
              </a:rPr>
              <a:t> </a:t>
            </a:r>
            <a:r>
              <a:rPr lang="ka-GE" dirty="0" err="1" smtClean="0">
                <a:latin typeface="Sylfaen" pitchFamily="18" charset="0"/>
              </a:rPr>
              <a:t>Tourism”</a:t>
            </a:r>
            <a:r>
              <a:rPr lang="ka-GE" dirty="0" smtClean="0">
                <a:latin typeface="Sylfaen" pitchFamily="18" charset="0"/>
              </a:rPr>
              <a:t>. </a:t>
            </a:r>
            <a:r>
              <a:rPr lang="ka-GE" dirty="0" err="1" smtClean="0">
                <a:latin typeface="Sylfaen" pitchFamily="18" charset="0"/>
              </a:rPr>
              <a:t>Edinburgh</a:t>
            </a:r>
            <a:r>
              <a:rPr lang="ka-GE" dirty="0" smtClean="0">
                <a:latin typeface="Sylfaen" pitchFamily="18" charset="0"/>
              </a:rPr>
              <a:t> </a:t>
            </a:r>
            <a:r>
              <a:rPr lang="ka-GE" dirty="0" err="1" smtClean="0">
                <a:latin typeface="Sylfaen" pitchFamily="18" charset="0"/>
              </a:rPr>
              <a:t>University</a:t>
            </a:r>
            <a:r>
              <a:rPr lang="ka-GE" dirty="0" smtClean="0">
                <a:latin typeface="Sylfaen" pitchFamily="18" charset="0"/>
              </a:rPr>
              <a:t> </a:t>
            </a:r>
            <a:r>
              <a:rPr lang="ka-GE" dirty="0" err="1" smtClean="0">
                <a:latin typeface="Sylfaen" pitchFamily="18" charset="0"/>
              </a:rPr>
              <a:t>Press</a:t>
            </a:r>
            <a:r>
              <a:rPr lang="ka-GE" dirty="0" smtClean="0">
                <a:latin typeface="Sylfaen" pitchFamily="18" charset="0"/>
              </a:rPr>
              <a:t>. 2019</a:t>
            </a:r>
            <a:endParaRPr lang="en-US" dirty="0" smtClean="0">
              <a:latin typeface="Sylfaen" pitchFamily="18" charset="0"/>
            </a:endParaRPr>
          </a:p>
          <a:p>
            <a:r>
              <a:rPr lang="ka-GE" dirty="0" smtClean="0">
                <a:latin typeface="Sylfaen" pitchFamily="18" charset="0"/>
              </a:rPr>
              <a:t>5.	</a:t>
            </a:r>
            <a:r>
              <a:rPr lang="ka-GE" dirty="0" err="1" smtClean="0">
                <a:latin typeface="Sylfaen" pitchFamily="18" charset="0"/>
              </a:rPr>
              <a:t>Kelly</a:t>
            </a:r>
            <a:r>
              <a:rPr lang="ka-GE" dirty="0" smtClean="0">
                <a:latin typeface="Sylfaen" pitchFamily="18" charset="0"/>
              </a:rPr>
              <a:t>, </a:t>
            </a:r>
            <a:r>
              <a:rPr lang="ka-GE" dirty="0" err="1" smtClean="0">
                <a:latin typeface="Sylfaen" pitchFamily="18" charset="0"/>
              </a:rPr>
              <a:t>Dorothy</a:t>
            </a:r>
            <a:r>
              <a:rPr lang="ka-GE" dirty="0" smtClean="0">
                <a:latin typeface="Sylfaen" pitchFamily="18" charset="0"/>
              </a:rPr>
              <a:t>, 1997: </a:t>
            </a:r>
            <a:r>
              <a:rPr lang="ka-GE" dirty="0" err="1" smtClean="0">
                <a:latin typeface="Sylfaen" pitchFamily="18" charset="0"/>
              </a:rPr>
              <a:t>“The</a:t>
            </a:r>
            <a:r>
              <a:rPr lang="ka-GE" dirty="0" smtClean="0">
                <a:latin typeface="Sylfaen" pitchFamily="18" charset="0"/>
              </a:rPr>
              <a:t> </a:t>
            </a:r>
            <a:r>
              <a:rPr lang="ka-GE" dirty="0" err="1" smtClean="0">
                <a:latin typeface="Sylfaen" pitchFamily="18" charset="0"/>
              </a:rPr>
              <a:t>translation</a:t>
            </a:r>
            <a:r>
              <a:rPr lang="ka-GE" dirty="0" smtClean="0">
                <a:latin typeface="Sylfaen" pitchFamily="18" charset="0"/>
              </a:rPr>
              <a:t> </a:t>
            </a:r>
            <a:r>
              <a:rPr lang="ka-GE" dirty="0" err="1" smtClean="0">
                <a:latin typeface="Sylfaen" pitchFamily="18" charset="0"/>
              </a:rPr>
              <a:t>of</a:t>
            </a:r>
            <a:r>
              <a:rPr lang="ka-GE" dirty="0" smtClean="0">
                <a:latin typeface="Sylfaen" pitchFamily="18" charset="0"/>
              </a:rPr>
              <a:t> </a:t>
            </a:r>
            <a:r>
              <a:rPr lang="ka-GE" dirty="0" err="1" smtClean="0">
                <a:latin typeface="Sylfaen" pitchFamily="18" charset="0"/>
              </a:rPr>
              <a:t>texts</a:t>
            </a:r>
            <a:r>
              <a:rPr lang="ka-GE" dirty="0" smtClean="0">
                <a:latin typeface="Sylfaen" pitchFamily="18" charset="0"/>
              </a:rPr>
              <a:t> </a:t>
            </a:r>
            <a:r>
              <a:rPr lang="ka-GE" dirty="0" err="1" smtClean="0">
                <a:latin typeface="Sylfaen" pitchFamily="18" charset="0"/>
              </a:rPr>
              <a:t>from</a:t>
            </a:r>
            <a:r>
              <a:rPr lang="ka-GE" dirty="0" smtClean="0">
                <a:latin typeface="Sylfaen" pitchFamily="18" charset="0"/>
              </a:rPr>
              <a:t> </a:t>
            </a:r>
            <a:r>
              <a:rPr lang="ka-GE" dirty="0" err="1" smtClean="0">
                <a:latin typeface="Sylfaen" pitchFamily="18" charset="0"/>
              </a:rPr>
              <a:t>the</a:t>
            </a:r>
            <a:r>
              <a:rPr lang="ka-GE" dirty="0" smtClean="0">
                <a:latin typeface="Sylfaen" pitchFamily="18" charset="0"/>
              </a:rPr>
              <a:t> </a:t>
            </a:r>
            <a:r>
              <a:rPr lang="ka-GE" dirty="0" err="1" smtClean="0">
                <a:latin typeface="Sylfaen" pitchFamily="18" charset="0"/>
              </a:rPr>
              <a:t>tourist</a:t>
            </a:r>
            <a:r>
              <a:rPr lang="ka-GE" dirty="0" smtClean="0">
                <a:latin typeface="Sylfaen" pitchFamily="18" charset="0"/>
              </a:rPr>
              <a:t> </a:t>
            </a:r>
            <a:r>
              <a:rPr lang="ka-GE" dirty="0" err="1" smtClean="0">
                <a:latin typeface="Sylfaen" pitchFamily="18" charset="0"/>
              </a:rPr>
              <a:t>sector</a:t>
            </a:r>
            <a:r>
              <a:rPr lang="ka-GE" dirty="0" smtClean="0">
                <a:latin typeface="Sylfaen" pitchFamily="18" charset="0"/>
              </a:rPr>
              <a:t>: </a:t>
            </a:r>
            <a:r>
              <a:rPr lang="ka-GE" dirty="0" err="1" smtClean="0">
                <a:latin typeface="Sylfaen" pitchFamily="18" charset="0"/>
              </a:rPr>
              <a:t>textual</a:t>
            </a:r>
            <a:r>
              <a:rPr lang="ka-GE" dirty="0" smtClean="0">
                <a:latin typeface="Sylfaen" pitchFamily="18" charset="0"/>
              </a:rPr>
              <a:t> </a:t>
            </a:r>
            <a:r>
              <a:rPr lang="ka-GE" dirty="0" err="1" smtClean="0">
                <a:latin typeface="Sylfaen" pitchFamily="18" charset="0"/>
              </a:rPr>
              <a:t>conventions</a:t>
            </a:r>
            <a:r>
              <a:rPr lang="ka-GE" dirty="0" smtClean="0">
                <a:latin typeface="Sylfaen" pitchFamily="18" charset="0"/>
              </a:rPr>
              <a:t>, </a:t>
            </a:r>
            <a:r>
              <a:rPr lang="ka-GE" dirty="0" err="1" smtClean="0">
                <a:latin typeface="Sylfaen" pitchFamily="18" charset="0"/>
              </a:rPr>
              <a:t>cultural</a:t>
            </a:r>
            <a:r>
              <a:rPr lang="ka-GE" dirty="0" smtClean="0">
                <a:latin typeface="Sylfaen" pitchFamily="18" charset="0"/>
              </a:rPr>
              <a:t> </a:t>
            </a:r>
            <a:r>
              <a:rPr lang="ka-GE" dirty="0" err="1" smtClean="0">
                <a:latin typeface="Sylfaen" pitchFamily="18" charset="0"/>
              </a:rPr>
              <a:t>distance</a:t>
            </a:r>
            <a:r>
              <a:rPr lang="ka-GE" dirty="0" smtClean="0">
                <a:latin typeface="Sylfaen" pitchFamily="18" charset="0"/>
              </a:rPr>
              <a:t> </a:t>
            </a:r>
            <a:r>
              <a:rPr lang="ka-GE" dirty="0" err="1" smtClean="0">
                <a:latin typeface="Sylfaen" pitchFamily="18" charset="0"/>
              </a:rPr>
              <a:t>and</a:t>
            </a:r>
            <a:r>
              <a:rPr lang="ka-GE" dirty="0" smtClean="0">
                <a:latin typeface="Sylfaen" pitchFamily="18" charset="0"/>
              </a:rPr>
              <a:t> </a:t>
            </a:r>
            <a:r>
              <a:rPr lang="ka-GE" dirty="0" err="1" smtClean="0">
                <a:latin typeface="Sylfaen" pitchFamily="18" charset="0"/>
              </a:rPr>
              <a:t>other</a:t>
            </a:r>
            <a:r>
              <a:rPr lang="ka-GE" dirty="0" smtClean="0">
                <a:latin typeface="Sylfaen" pitchFamily="18" charset="0"/>
              </a:rPr>
              <a:t> </a:t>
            </a:r>
            <a:r>
              <a:rPr lang="ka-GE" dirty="0" err="1" smtClean="0">
                <a:latin typeface="Sylfaen" pitchFamily="18" charset="0"/>
              </a:rPr>
              <a:t>constraints”</a:t>
            </a:r>
            <a:r>
              <a:rPr lang="ka-GE" dirty="0" smtClean="0">
                <a:latin typeface="Sylfaen" pitchFamily="18" charset="0"/>
              </a:rPr>
              <a:t>, TRANS 2, p. 33-42.</a:t>
            </a:r>
            <a:endParaRPr lang="en-US" dirty="0" smtClean="0">
              <a:latin typeface="Sylfaen" pitchFamily="18" charset="0"/>
            </a:endParaRPr>
          </a:p>
          <a:p>
            <a:r>
              <a:rPr lang="ka-GE" dirty="0" smtClean="0">
                <a:latin typeface="Sylfaen" pitchFamily="18" charset="0"/>
              </a:rPr>
              <a:t>6. </a:t>
            </a:r>
            <a:r>
              <a:rPr lang="ka-GE" dirty="0" err="1" smtClean="0">
                <a:latin typeface="Sylfaen" pitchFamily="18" charset="0"/>
              </a:rPr>
              <a:t>McAlester</a:t>
            </a:r>
            <a:r>
              <a:rPr lang="ka-GE" dirty="0" smtClean="0">
                <a:latin typeface="Sylfaen" pitchFamily="18" charset="0"/>
              </a:rPr>
              <a:t>, </a:t>
            </a:r>
            <a:r>
              <a:rPr lang="ka-GE" dirty="0" err="1" smtClean="0">
                <a:latin typeface="Sylfaen" pitchFamily="18" charset="0"/>
              </a:rPr>
              <a:t>Gerard</a:t>
            </a:r>
            <a:r>
              <a:rPr lang="ka-GE" dirty="0" smtClean="0">
                <a:latin typeface="Sylfaen" pitchFamily="18" charset="0"/>
              </a:rPr>
              <a:t>, 2000: </a:t>
            </a:r>
            <a:r>
              <a:rPr lang="ka-GE" dirty="0" err="1" smtClean="0">
                <a:latin typeface="Sylfaen" pitchFamily="18" charset="0"/>
              </a:rPr>
              <a:t>“The</a:t>
            </a:r>
            <a:r>
              <a:rPr lang="ka-GE" dirty="0" smtClean="0">
                <a:latin typeface="Sylfaen" pitchFamily="18" charset="0"/>
              </a:rPr>
              <a:t> </a:t>
            </a:r>
            <a:r>
              <a:rPr lang="ka-GE" dirty="0" err="1" smtClean="0">
                <a:latin typeface="Sylfaen" pitchFamily="18" charset="0"/>
              </a:rPr>
              <a:t>Evaluation</a:t>
            </a:r>
            <a:r>
              <a:rPr lang="ka-GE" dirty="0" smtClean="0">
                <a:latin typeface="Sylfaen" pitchFamily="18" charset="0"/>
              </a:rPr>
              <a:t> </a:t>
            </a:r>
            <a:r>
              <a:rPr lang="ka-GE" dirty="0" err="1" smtClean="0">
                <a:latin typeface="Sylfaen" pitchFamily="18" charset="0"/>
              </a:rPr>
              <a:t>of</a:t>
            </a:r>
            <a:r>
              <a:rPr lang="ka-GE" dirty="0" smtClean="0">
                <a:latin typeface="Sylfaen" pitchFamily="18" charset="0"/>
              </a:rPr>
              <a:t> </a:t>
            </a:r>
            <a:r>
              <a:rPr lang="ka-GE" dirty="0" err="1" smtClean="0">
                <a:latin typeface="Sylfaen" pitchFamily="18" charset="0"/>
              </a:rPr>
              <a:t>Translation</a:t>
            </a:r>
            <a:r>
              <a:rPr lang="ka-GE" dirty="0" smtClean="0">
                <a:latin typeface="Sylfaen" pitchFamily="18" charset="0"/>
              </a:rPr>
              <a:t> </a:t>
            </a:r>
            <a:r>
              <a:rPr lang="ka-GE" dirty="0" err="1" smtClean="0">
                <a:latin typeface="Sylfaen" pitchFamily="18" charset="0"/>
              </a:rPr>
              <a:t>into</a:t>
            </a:r>
            <a:r>
              <a:rPr lang="ka-GE" dirty="0" smtClean="0">
                <a:latin typeface="Sylfaen" pitchFamily="18" charset="0"/>
              </a:rPr>
              <a:t> a </a:t>
            </a:r>
            <a:r>
              <a:rPr lang="ka-GE" dirty="0" err="1" smtClean="0">
                <a:latin typeface="Sylfaen" pitchFamily="18" charset="0"/>
              </a:rPr>
              <a:t>Foreign</a:t>
            </a:r>
            <a:r>
              <a:rPr lang="ka-GE" dirty="0" smtClean="0">
                <a:latin typeface="Sylfaen" pitchFamily="18" charset="0"/>
              </a:rPr>
              <a:t> </a:t>
            </a:r>
            <a:r>
              <a:rPr lang="ka-GE" dirty="0" err="1" smtClean="0">
                <a:latin typeface="Sylfaen" pitchFamily="18" charset="0"/>
              </a:rPr>
              <a:t>Language”</a:t>
            </a:r>
            <a:r>
              <a:rPr lang="ka-GE" dirty="0" smtClean="0">
                <a:latin typeface="Sylfaen" pitchFamily="18" charset="0"/>
              </a:rPr>
              <a:t> </a:t>
            </a:r>
            <a:r>
              <a:rPr lang="ka-GE" dirty="0" err="1" smtClean="0">
                <a:latin typeface="Sylfaen" pitchFamily="18" charset="0"/>
              </a:rPr>
              <a:t>in</a:t>
            </a:r>
            <a:r>
              <a:rPr lang="ka-GE" dirty="0" smtClean="0">
                <a:latin typeface="Sylfaen" pitchFamily="18" charset="0"/>
              </a:rPr>
              <a:t> </a:t>
            </a:r>
            <a:r>
              <a:rPr lang="ka-GE" dirty="0" err="1" smtClean="0">
                <a:latin typeface="Sylfaen" pitchFamily="18" charset="0"/>
              </a:rPr>
              <a:t>Schaffner</a:t>
            </a:r>
            <a:r>
              <a:rPr lang="ka-GE" dirty="0" smtClean="0">
                <a:latin typeface="Sylfaen" pitchFamily="18" charset="0"/>
              </a:rPr>
              <a:t> &amp; </a:t>
            </a:r>
            <a:r>
              <a:rPr lang="ka-GE" dirty="0" err="1" smtClean="0">
                <a:latin typeface="Sylfaen" pitchFamily="18" charset="0"/>
              </a:rPr>
              <a:t>Beverly</a:t>
            </a:r>
            <a:r>
              <a:rPr lang="ka-GE" dirty="0" smtClean="0">
                <a:latin typeface="Sylfaen" pitchFamily="18" charset="0"/>
              </a:rPr>
              <a:t> </a:t>
            </a:r>
            <a:r>
              <a:rPr lang="ka-GE" dirty="0" err="1" smtClean="0">
                <a:latin typeface="Sylfaen" pitchFamily="18" charset="0"/>
              </a:rPr>
              <a:t>Adab</a:t>
            </a:r>
            <a:r>
              <a:rPr lang="ka-GE" dirty="0" smtClean="0">
                <a:latin typeface="Sylfaen" pitchFamily="18" charset="0"/>
              </a:rPr>
              <a:t> (</a:t>
            </a:r>
            <a:r>
              <a:rPr lang="ka-GE" dirty="0" err="1" smtClean="0">
                <a:latin typeface="Sylfaen" pitchFamily="18" charset="0"/>
              </a:rPr>
              <a:t>eds</a:t>
            </a:r>
            <a:r>
              <a:rPr lang="ka-GE" dirty="0" smtClean="0">
                <a:latin typeface="Sylfaen" pitchFamily="18" charset="0"/>
              </a:rPr>
              <a:t>.): </a:t>
            </a:r>
            <a:r>
              <a:rPr lang="ka-GE" dirty="0" err="1" smtClean="0">
                <a:latin typeface="Sylfaen" pitchFamily="18" charset="0"/>
              </a:rPr>
              <a:t>Developing</a:t>
            </a:r>
            <a:r>
              <a:rPr lang="ka-GE" dirty="0" smtClean="0">
                <a:latin typeface="Sylfaen" pitchFamily="18" charset="0"/>
              </a:rPr>
              <a:t> </a:t>
            </a:r>
            <a:r>
              <a:rPr lang="ka-GE" dirty="0" err="1" smtClean="0">
                <a:latin typeface="Sylfaen" pitchFamily="18" charset="0"/>
              </a:rPr>
              <a:t>Translation</a:t>
            </a:r>
            <a:r>
              <a:rPr lang="ka-GE" dirty="0" smtClean="0">
                <a:latin typeface="Sylfaen" pitchFamily="18" charset="0"/>
              </a:rPr>
              <a:t> </a:t>
            </a:r>
            <a:r>
              <a:rPr lang="ka-GE" dirty="0" err="1" smtClean="0">
                <a:latin typeface="Sylfaen" pitchFamily="18" charset="0"/>
              </a:rPr>
              <a:t>Competence</a:t>
            </a:r>
            <a:r>
              <a:rPr lang="ka-GE" dirty="0" smtClean="0">
                <a:latin typeface="Sylfaen" pitchFamily="18" charset="0"/>
              </a:rPr>
              <a:t>, </a:t>
            </a:r>
            <a:r>
              <a:rPr lang="ka-GE" dirty="0" err="1" smtClean="0">
                <a:latin typeface="Sylfaen" pitchFamily="18" charset="0"/>
              </a:rPr>
              <a:t>Amsterdam</a:t>
            </a:r>
            <a:r>
              <a:rPr lang="ka-GE" dirty="0" smtClean="0">
                <a:latin typeface="Sylfaen" pitchFamily="18" charset="0"/>
              </a:rPr>
              <a:t>: </a:t>
            </a:r>
            <a:r>
              <a:rPr lang="ka-GE" dirty="0" err="1" smtClean="0">
                <a:latin typeface="Sylfaen" pitchFamily="18" charset="0"/>
              </a:rPr>
              <a:t>John</a:t>
            </a:r>
            <a:r>
              <a:rPr lang="ka-GE" dirty="0" smtClean="0">
                <a:latin typeface="Sylfaen" pitchFamily="18" charset="0"/>
              </a:rPr>
              <a:t> </a:t>
            </a:r>
            <a:r>
              <a:rPr lang="ka-GE" dirty="0" err="1" smtClean="0">
                <a:latin typeface="Sylfaen" pitchFamily="18" charset="0"/>
              </a:rPr>
              <a:t>Benjamins</a:t>
            </a:r>
            <a:r>
              <a:rPr lang="ka-GE" dirty="0" smtClean="0">
                <a:latin typeface="Sylfaen" pitchFamily="18" charset="0"/>
              </a:rPr>
              <a:t>, p.229-242.  </a:t>
            </a:r>
            <a:endParaRPr lang="en-US" dirty="0" smtClean="0">
              <a:latin typeface="Sylfaen" pitchFamily="18" charset="0"/>
            </a:endParaRPr>
          </a:p>
          <a:p>
            <a:r>
              <a:rPr lang="ka-GE" dirty="0" smtClean="0">
                <a:latin typeface="Sylfaen" pitchFamily="18" charset="0"/>
              </a:rPr>
              <a:t>7.  </a:t>
            </a:r>
            <a:r>
              <a:rPr lang="ka-GE" dirty="0" err="1" smtClean="0">
                <a:latin typeface="Sylfaen" pitchFamily="18" charset="0"/>
              </a:rPr>
              <a:t>Woods</a:t>
            </a:r>
            <a:r>
              <a:rPr lang="ka-GE" dirty="0" smtClean="0">
                <a:latin typeface="Sylfaen" pitchFamily="18" charset="0"/>
              </a:rPr>
              <a:t> N. </a:t>
            </a:r>
            <a:r>
              <a:rPr lang="ka-GE" dirty="0" err="1" smtClean="0">
                <a:latin typeface="Sylfaen" pitchFamily="18" charset="0"/>
              </a:rPr>
              <a:t>Describing</a:t>
            </a:r>
            <a:r>
              <a:rPr lang="ka-GE" dirty="0" smtClean="0">
                <a:latin typeface="Sylfaen" pitchFamily="18" charset="0"/>
              </a:rPr>
              <a:t> </a:t>
            </a:r>
            <a:r>
              <a:rPr lang="ka-GE" dirty="0" err="1" smtClean="0">
                <a:latin typeface="Sylfaen" pitchFamily="18" charset="0"/>
              </a:rPr>
              <a:t>Discourse</a:t>
            </a:r>
            <a:r>
              <a:rPr lang="ka-GE" dirty="0" smtClean="0">
                <a:latin typeface="Sylfaen" pitchFamily="18" charset="0"/>
              </a:rPr>
              <a:t>. A </a:t>
            </a:r>
            <a:r>
              <a:rPr lang="ka-GE" dirty="0" err="1" smtClean="0">
                <a:latin typeface="Sylfaen" pitchFamily="18" charset="0"/>
              </a:rPr>
              <a:t>Practical</a:t>
            </a:r>
            <a:r>
              <a:rPr lang="ka-GE" dirty="0" smtClean="0">
                <a:latin typeface="Sylfaen" pitchFamily="18" charset="0"/>
              </a:rPr>
              <a:t> </a:t>
            </a:r>
            <a:r>
              <a:rPr lang="ka-GE" dirty="0" err="1" smtClean="0">
                <a:latin typeface="Sylfaen" pitchFamily="18" charset="0"/>
              </a:rPr>
              <a:t>Guide</a:t>
            </a:r>
            <a:r>
              <a:rPr lang="ka-GE" dirty="0" smtClean="0">
                <a:latin typeface="Sylfaen" pitchFamily="18" charset="0"/>
              </a:rPr>
              <a:t> </a:t>
            </a:r>
            <a:r>
              <a:rPr lang="ka-GE" dirty="0" err="1" smtClean="0">
                <a:latin typeface="Sylfaen" pitchFamily="18" charset="0"/>
              </a:rPr>
              <a:t>to</a:t>
            </a:r>
            <a:r>
              <a:rPr lang="ka-GE" dirty="0" smtClean="0">
                <a:latin typeface="Sylfaen" pitchFamily="18" charset="0"/>
              </a:rPr>
              <a:t> </a:t>
            </a:r>
            <a:r>
              <a:rPr lang="ka-GE" dirty="0" err="1" smtClean="0">
                <a:latin typeface="Sylfaen" pitchFamily="18" charset="0"/>
              </a:rPr>
              <a:t>Discourse</a:t>
            </a:r>
            <a:r>
              <a:rPr lang="ka-GE" dirty="0" smtClean="0">
                <a:latin typeface="Sylfaen" pitchFamily="18" charset="0"/>
              </a:rPr>
              <a:t> </a:t>
            </a:r>
            <a:r>
              <a:rPr lang="ka-GE" dirty="0" err="1" smtClean="0">
                <a:latin typeface="Sylfaen" pitchFamily="18" charset="0"/>
              </a:rPr>
              <a:t>Analysis</a:t>
            </a:r>
            <a:r>
              <a:rPr lang="ka-GE" dirty="0" smtClean="0">
                <a:latin typeface="Sylfaen" pitchFamily="18" charset="0"/>
              </a:rPr>
              <a:t>. </a:t>
            </a:r>
            <a:r>
              <a:rPr lang="ka-GE" dirty="0" err="1" smtClean="0">
                <a:latin typeface="Sylfaen" pitchFamily="18" charset="0"/>
              </a:rPr>
              <a:t>Oxford</a:t>
            </a:r>
            <a:r>
              <a:rPr lang="ka-GE" dirty="0" smtClean="0">
                <a:latin typeface="Sylfaen" pitchFamily="18" charset="0"/>
              </a:rPr>
              <a:t>   </a:t>
            </a:r>
            <a:r>
              <a:rPr lang="ka-GE" dirty="0" err="1" smtClean="0">
                <a:latin typeface="Sylfaen" pitchFamily="18" charset="0"/>
              </a:rPr>
              <a:t>University</a:t>
            </a:r>
            <a:r>
              <a:rPr lang="ka-GE" dirty="0" smtClean="0">
                <a:latin typeface="Sylfaen" pitchFamily="18" charset="0"/>
              </a:rPr>
              <a:t> </a:t>
            </a:r>
            <a:r>
              <a:rPr lang="ka-GE" dirty="0" err="1" smtClean="0">
                <a:latin typeface="Sylfaen" pitchFamily="18" charset="0"/>
              </a:rPr>
              <a:t>Press</a:t>
            </a:r>
            <a:r>
              <a:rPr lang="ka-GE" dirty="0" smtClean="0">
                <a:latin typeface="Sylfaen" pitchFamily="18" charset="0"/>
              </a:rPr>
              <a:t>. 2006</a:t>
            </a:r>
            <a:endParaRPr lang="en-US" dirty="0" smtClean="0">
              <a:latin typeface="Sylfaen" pitchFamily="18" charset="0"/>
            </a:endParaRPr>
          </a:p>
          <a:p>
            <a:r>
              <a:rPr lang="ka-GE" dirty="0" smtClean="0">
                <a:latin typeface="Sylfaen" pitchFamily="18" charset="0"/>
              </a:rPr>
              <a:t>8. </a:t>
            </a:r>
            <a:r>
              <a:rPr lang="ka-GE" dirty="0" err="1" smtClean="0">
                <a:latin typeface="Sylfaen" pitchFamily="18" charset="0"/>
              </a:rPr>
              <a:t>Yang</a:t>
            </a:r>
            <a:r>
              <a:rPr lang="ka-GE" dirty="0" smtClean="0">
                <a:latin typeface="Sylfaen" pitchFamily="18" charset="0"/>
              </a:rPr>
              <a:t> W. LSP </a:t>
            </a:r>
            <a:r>
              <a:rPr lang="ka-GE" dirty="0" err="1" smtClean="0">
                <a:latin typeface="Sylfaen" pitchFamily="18" charset="0"/>
              </a:rPr>
              <a:t>Journal</a:t>
            </a:r>
            <a:r>
              <a:rPr lang="ka-GE" dirty="0" smtClean="0">
                <a:latin typeface="Sylfaen" pitchFamily="18" charset="0"/>
              </a:rPr>
              <a:t>, Vol.3, No.1. </a:t>
            </a:r>
            <a:r>
              <a:rPr lang="ka-GE" dirty="0" err="1" smtClean="0">
                <a:latin typeface="Sylfaen" pitchFamily="18" charset="0"/>
              </a:rPr>
              <a:t>Analysing</a:t>
            </a:r>
            <a:r>
              <a:rPr lang="ka-GE" dirty="0" smtClean="0">
                <a:latin typeface="Sylfaen" pitchFamily="18" charset="0"/>
              </a:rPr>
              <a:t> </a:t>
            </a:r>
            <a:r>
              <a:rPr lang="ka-GE" dirty="0" err="1" smtClean="0">
                <a:latin typeface="Sylfaen" pitchFamily="18" charset="0"/>
              </a:rPr>
              <a:t>and</a:t>
            </a:r>
            <a:r>
              <a:rPr lang="ka-GE" dirty="0" smtClean="0">
                <a:latin typeface="Sylfaen" pitchFamily="18" charset="0"/>
              </a:rPr>
              <a:t> </a:t>
            </a:r>
            <a:r>
              <a:rPr lang="ka-GE" dirty="0" err="1" smtClean="0">
                <a:latin typeface="Sylfaen" pitchFamily="18" charset="0"/>
              </a:rPr>
              <a:t>teaching</a:t>
            </a:r>
            <a:r>
              <a:rPr lang="ka-GE" dirty="0" smtClean="0">
                <a:latin typeface="Sylfaen" pitchFamily="18" charset="0"/>
              </a:rPr>
              <a:t> </a:t>
            </a:r>
            <a:r>
              <a:rPr lang="ka-GE" dirty="0" err="1" smtClean="0">
                <a:latin typeface="Sylfaen" pitchFamily="18" charset="0"/>
              </a:rPr>
              <a:t>keywords</a:t>
            </a:r>
            <a:r>
              <a:rPr lang="ka-GE" dirty="0" smtClean="0">
                <a:latin typeface="Sylfaen" pitchFamily="18" charset="0"/>
              </a:rPr>
              <a:t> </a:t>
            </a:r>
            <a:r>
              <a:rPr lang="ka-GE" dirty="0" err="1" smtClean="0">
                <a:latin typeface="Sylfaen" pitchFamily="18" charset="0"/>
              </a:rPr>
              <a:t>in</a:t>
            </a:r>
            <a:r>
              <a:rPr lang="ka-GE" dirty="0" smtClean="0">
                <a:latin typeface="Sylfaen" pitchFamily="18" charset="0"/>
              </a:rPr>
              <a:t> </a:t>
            </a:r>
            <a:r>
              <a:rPr lang="ka-GE" dirty="0" err="1" smtClean="0">
                <a:latin typeface="Sylfaen" pitchFamily="18" charset="0"/>
              </a:rPr>
              <a:t>hotel</a:t>
            </a:r>
            <a:r>
              <a:rPr lang="ka-GE" dirty="0" smtClean="0">
                <a:latin typeface="Sylfaen" pitchFamily="18" charset="0"/>
              </a:rPr>
              <a:t> </a:t>
            </a:r>
            <a:r>
              <a:rPr lang="ka-GE" dirty="0" err="1" smtClean="0">
                <a:latin typeface="Sylfaen" pitchFamily="18" charset="0"/>
              </a:rPr>
              <a:t>brochure</a:t>
            </a:r>
            <a:r>
              <a:rPr lang="ka-GE" dirty="0" smtClean="0">
                <a:latin typeface="Sylfaen" pitchFamily="18" charset="0"/>
              </a:rPr>
              <a:t> text.2012</a:t>
            </a:r>
            <a:endParaRPr lang="en-US" dirty="0" smtClean="0">
              <a:latin typeface="Sylfaen" pitchFamily="18" charset="0"/>
            </a:endParaRPr>
          </a:p>
          <a:p>
            <a:endParaRPr lang="en-US" dirty="0">
              <a:latin typeface="Sylfae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dirty="0" smtClean="0"/>
              <a:t>მიზანი</a:t>
            </a:r>
            <a:endParaRPr lang="en-US" dirty="0"/>
          </a:p>
        </p:txBody>
      </p:sp>
      <p:sp>
        <p:nvSpPr>
          <p:cNvPr id="3" name="შიგთავსის ჩანაცვლების ველი 2"/>
          <p:cNvSpPr>
            <a:spLocks noGrp="1"/>
          </p:cNvSpPr>
          <p:nvPr>
            <p:ph idx="1"/>
          </p:nvPr>
        </p:nvSpPr>
        <p:spPr/>
        <p:txBody>
          <a:bodyPr/>
          <a:lstStyle/>
          <a:p>
            <a:pPr>
              <a:lnSpc>
                <a:spcPct val="150000"/>
              </a:lnSpc>
            </a:pPr>
            <a:r>
              <a:rPr lang="ka-GE" sz="2800" dirty="0" smtClean="0"/>
              <a:t>ტურიზმის დისკურსის თავისებურებების შესწავლა, რომელიც ეფუძნება ტურისტული ტექსტების  კრიტიკულ ანალიზს.</a:t>
            </a:r>
            <a:r>
              <a:rPr lang="en-US" sz="2800" dirty="0" smtClean="0"/>
              <a:t> </a:t>
            </a:r>
            <a:endParaRPr lang="ka-GE" sz="2800" dirty="0" smtClean="0"/>
          </a:p>
          <a:p>
            <a:pPr>
              <a:lnSpc>
                <a:spcPct val="150000"/>
              </a:lnSpc>
            </a:pPr>
            <a:r>
              <a:rPr lang="en-US" sz="2800" dirty="0" err="1" smtClean="0"/>
              <a:t>ტურისტული</a:t>
            </a:r>
            <a:r>
              <a:rPr lang="en-US" sz="2800" dirty="0" smtClean="0"/>
              <a:t> </a:t>
            </a:r>
            <a:r>
              <a:rPr lang="en-US" sz="2800" dirty="0" err="1" smtClean="0"/>
              <a:t>დისკურსის</a:t>
            </a:r>
            <a:r>
              <a:rPr lang="en-US" sz="2800" dirty="0" smtClean="0"/>
              <a:t> </a:t>
            </a:r>
            <a:r>
              <a:rPr lang="en-US" sz="2800" dirty="0" err="1" smtClean="0"/>
              <a:t>შესწავლის</a:t>
            </a:r>
            <a:r>
              <a:rPr lang="en-US" sz="2800" dirty="0" smtClean="0"/>
              <a:t> </a:t>
            </a:r>
            <a:r>
              <a:rPr lang="en-US" sz="2800" dirty="0" err="1" smtClean="0"/>
              <a:t>მნიშვნელოვანი</a:t>
            </a:r>
            <a:r>
              <a:rPr lang="en-US" sz="2800" dirty="0" smtClean="0"/>
              <a:t> </a:t>
            </a:r>
            <a:r>
              <a:rPr lang="en-US" sz="2800" b="1" dirty="0" err="1" smtClean="0"/>
              <a:t>ამოცანაა</a:t>
            </a:r>
            <a:r>
              <a:rPr lang="en-US" sz="2800" dirty="0" smtClean="0"/>
              <a:t> </a:t>
            </a:r>
            <a:r>
              <a:rPr lang="en-US" sz="2800" dirty="0" err="1" smtClean="0"/>
              <a:t>მისი</a:t>
            </a:r>
            <a:r>
              <a:rPr lang="en-US" sz="2800" dirty="0" smtClean="0"/>
              <a:t> </a:t>
            </a:r>
            <a:r>
              <a:rPr lang="en-US" sz="2800" dirty="0" err="1" smtClean="0"/>
              <a:t>ტიპოლოგიური</a:t>
            </a:r>
            <a:r>
              <a:rPr lang="en-US" sz="2800" dirty="0" smtClean="0"/>
              <a:t> </a:t>
            </a:r>
            <a:r>
              <a:rPr lang="en-US" sz="2800" dirty="0" err="1" smtClean="0"/>
              <a:t>სტატუსის</a:t>
            </a:r>
            <a:r>
              <a:rPr lang="en-US" sz="2800" dirty="0" smtClean="0"/>
              <a:t> </a:t>
            </a:r>
            <a:r>
              <a:rPr lang="en-US" sz="2800" dirty="0" err="1" smtClean="0"/>
              <a:t>განსაზღვრა</a:t>
            </a:r>
            <a:r>
              <a:rPr lang="en-US" sz="2800" dirty="0" smtClean="0"/>
              <a:t>. </a:t>
            </a:r>
            <a:endParaRPr lang="ka-GE" sz="2800" dirty="0" smtClean="0"/>
          </a:p>
          <a:p>
            <a:pPr>
              <a:lnSpc>
                <a:spcPct val="150000"/>
              </a:lnSpc>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en-US"/>
          </a:p>
        </p:txBody>
      </p:sp>
      <p:sp>
        <p:nvSpPr>
          <p:cNvPr id="3" name="შიგთავსის ჩანაცვლების ველი 2"/>
          <p:cNvSpPr>
            <a:spLocks noGrp="1"/>
          </p:cNvSpPr>
          <p:nvPr>
            <p:ph idx="1"/>
          </p:nvPr>
        </p:nvSpPr>
        <p:spPr/>
        <p:txBody>
          <a:bodyPr>
            <a:normAutofit lnSpcReduction="10000"/>
          </a:bodyPr>
          <a:lstStyle/>
          <a:p>
            <a:pPr>
              <a:lnSpc>
                <a:spcPct val="150000"/>
              </a:lnSpc>
            </a:pPr>
            <a:r>
              <a:rPr lang="en-US" sz="2800" dirty="0" err="1" smtClean="0"/>
              <a:t>ტურისტული</a:t>
            </a:r>
            <a:r>
              <a:rPr lang="en-US" sz="2800" dirty="0" smtClean="0"/>
              <a:t>  </a:t>
            </a:r>
            <a:r>
              <a:rPr lang="en-US" sz="2800" dirty="0" err="1" smtClean="0"/>
              <a:t>დისკურსი</a:t>
            </a:r>
            <a:r>
              <a:rPr lang="en-US" sz="2800" dirty="0" smtClean="0"/>
              <a:t> </a:t>
            </a:r>
            <a:r>
              <a:rPr lang="en-US" sz="2800" dirty="0" err="1" smtClean="0"/>
              <a:t>არის</a:t>
            </a:r>
            <a:r>
              <a:rPr lang="en-US" sz="2800" dirty="0" smtClean="0"/>
              <a:t> </a:t>
            </a:r>
            <a:r>
              <a:rPr lang="en-US" sz="2800" dirty="0" err="1" smtClean="0"/>
              <a:t>დამოუკიდებელი</a:t>
            </a:r>
            <a:r>
              <a:rPr lang="en-US" sz="2800" dirty="0" smtClean="0"/>
              <a:t> </a:t>
            </a:r>
            <a:r>
              <a:rPr lang="en-US" sz="2800" dirty="0" err="1" smtClean="0"/>
              <a:t>ტიპის</a:t>
            </a:r>
            <a:r>
              <a:rPr lang="en-US" sz="2800" dirty="0" smtClean="0"/>
              <a:t> </a:t>
            </a:r>
            <a:r>
              <a:rPr lang="en-US" sz="2800" dirty="0" err="1" smtClean="0"/>
              <a:t>დისკურსი</a:t>
            </a:r>
            <a:r>
              <a:rPr lang="en-US" sz="2800" dirty="0" smtClean="0"/>
              <a:t>, </a:t>
            </a:r>
            <a:r>
              <a:rPr lang="en-US" sz="2800" dirty="0" err="1" smtClean="0"/>
              <a:t>რომელიც</a:t>
            </a:r>
            <a:r>
              <a:rPr lang="en-US" sz="2800" dirty="0" smtClean="0"/>
              <a:t> </a:t>
            </a:r>
            <a:r>
              <a:rPr lang="en-US" sz="2800" dirty="0" err="1" smtClean="0"/>
              <a:t>ხასიათდება</a:t>
            </a:r>
            <a:r>
              <a:rPr lang="en-US" sz="2800" dirty="0" smtClean="0"/>
              <a:t> </a:t>
            </a:r>
            <a:r>
              <a:rPr lang="en-US" sz="2800" dirty="0" err="1" smtClean="0"/>
              <a:t>სპეციალური</a:t>
            </a:r>
            <a:r>
              <a:rPr lang="en-US" sz="2800" dirty="0" smtClean="0"/>
              <a:t> </a:t>
            </a:r>
            <a:r>
              <a:rPr lang="en-US" sz="2800" dirty="0" err="1" smtClean="0"/>
              <a:t>თემატური</a:t>
            </a:r>
            <a:r>
              <a:rPr lang="en-US" sz="2800" dirty="0" smtClean="0"/>
              <a:t> </a:t>
            </a:r>
            <a:r>
              <a:rPr lang="en-US" sz="2800" dirty="0" err="1" smtClean="0"/>
              <a:t>აქცენტით</a:t>
            </a:r>
            <a:r>
              <a:rPr lang="ka-GE" sz="2800" dirty="0" smtClean="0"/>
              <a:t> და </a:t>
            </a:r>
            <a:r>
              <a:rPr lang="en-US" sz="2800" dirty="0" err="1" smtClean="0"/>
              <a:t>ორიენტ</a:t>
            </a:r>
            <a:r>
              <a:rPr lang="ka-GE" sz="2800" dirty="0" err="1" smtClean="0"/>
              <a:t>ირებულია</a:t>
            </a:r>
            <a:r>
              <a:rPr lang="ka-GE" sz="2800" dirty="0" smtClean="0"/>
              <a:t> </a:t>
            </a:r>
            <a:r>
              <a:rPr lang="en-US" sz="2800" dirty="0" err="1" smtClean="0"/>
              <a:t>განსაზღვრულ</a:t>
            </a:r>
            <a:r>
              <a:rPr lang="en-US" sz="2800" dirty="0" smtClean="0"/>
              <a:t> </a:t>
            </a:r>
            <a:r>
              <a:rPr lang="en-US" sz="2800" dirty="0" err="1" smtClean="0"/>
              <a:t>ადრესატ</a:t>
            </a:r>
            <a:r>
              <a:rPr lang="ka-GE" sz="2800" dirty="0" smtClean="0"/>
              <a:t>ზე. </a:t>
            </a:r>
          </a:p>
          <a:p>
            <a:pPr>
              <a:lnSpc>
                <a:spcPct val="150000"/>
              </a:lnSpc>
            </a:pPr>
            <a:r>
              <a:rPr lang="ka-GE" sz="2800" dirty="0" smtClean="0"/>
              <a:t>მას გააჩნია განსაზღვრული </a:t>
            </a:r>
            <a:r>
              <a:rPr lang="en-US" sz="2800" dirty="0" err="1" smtClean="0"/>
              <a:t>მიზ</a:t>
            </a:r>
            <a:r>
              <a:rPr lang="ka-GE" sz="2800" dirty="0" smtClean="0"/>
              <a:t>ა</a:t>
            </a:r>
            <a:r>
              <a:rPr lang="en-US" sz="2800" dirty="0" err="1" smtClean="0"/>
              <a:t>ნი</a:t>
            </a:r>
            <a:r>
              <a:rPr lang="en-US" sz="2800" dirty="0" smtClean="0"/>
              <a:t>, </a:t>
            </a:r>
            <a:r>
              <a:rPr lang="ka-GE" sz="2800" dirty="0" smtClean="0"/>
              <a:t>ამოცანები და </a:t>
            </a:r>
            <a:r>
              <a:rPr lang="en-US" sz="2800" dirty="0" err="1" smtClean="0"/>
              <a:t>ენ</a:t>
            </a:r>
            <a:r>
              <a:rPr lang="ka-GE" sz="2800" dirty="0" err="1" smtClean="0"/>
              <a:t>ობრივი</a:t>
            </a:r>
            <a:r>
              <a:rPr lang="ka-GE" sz="2800" dirty="0" smtClean="0"/>
              <a:t> საშუალებები.</a:t>
            </a:r>
            <a:endParaRPr lang="en-US" sz="2800"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en-US"/>
          </a:p>
        </p:txBody>
      </p:sp>
      <p:sp>
        <p:nvSpPr>
          <p:cNvPr id="3" name="შიგთავსის ჩანაცვლების ველი 2"/>
          <p:cNvSpPr>
            <a:spLocks noGrp="1"/>
          </p:cNvSpPr>
          <p:nvPr>
            <p:ph idx="1"/>
          </p:nvPr>
        </p:nvSpPr>
        <p:spPr/>
        <p:txBody>
          <a:bodyPr>
            <a:normAutofit fontScale="85000" lnSpcReduction="10000"/>
          </a:bodyPr>
          <a:lstStyle/>
          <a:p>
            <a:pPr>
              <a:lnSpc>
                <a:spcPct val="150000"/>
              </a:lnSpc>
            </a:pPr>
            <a:r>
              <a:rPr lang="en-US" sz="2800" dirty="0" err="1" smtClean="0"/>
              <a:t>ტურისტული</a:t>
            </a:r>
            <a:r>
              <a:rPr lang="en-US" sz="2800" dirty="0" smtClean="0"/>
              <a:t> </a:t>
            </a:r>
            <a:r>
              <a:rPr lang="en-US" sz="2800" dirty="0" err="1" smtClean="0"/>
              <a:t>დისკურსი</a:t>
            </a:r>
            <a:r>
              <a:rPr lang="en-US" sz="2800" dirty="0" smtClean="0"/>
              <a:t> </a:t>
            </a:r>
            <a:r>
              <a:rPr lang="ka-GE" sz="2800" dirty="0" smtClean="0"/>
              <a:t>გულისხმობს იმ </a:t>
            </a:r>
            <a:r>
              <a:rPr lang="en-US" sz="2800" dirty="0" err="1" smtClean="0"/>
              <a:t>ადამიანთა</a:t>
            </a:r>
            <a:r>
              <a:rPr lang="ka-GE" sz="2800" dirty="0" smtClean="0"/>
              <a:t> შორის </a:t>
            </a:r>
            <a:r>
              <a:rPr lang="en-US" sz="2800" dirty="0" err="1" smtClean="0"/>
              <a:t>კომუნიკაციას</a:t>
            </a:r>
            <a:r>
              <a:rPr lang="en-US" sz="2800" dirty="0" smtClean="0"/>
              <a:t>, </a:t>
            </a:r>
            <a:r>
              <a:rPr lang="en-US" sz="2800" dirty="0" err="1" smtClean="0"/>
              <a:t>რომლებიც</a:t>
            </a:r>
            <a:r>
              <a:rPr lang="en-US" sz="2800" dirty="0" smtClean="0"/>
              <a:t> </a:t>
            </a:r>
            <a:r>
              <a:rPr lang="en-US" sz="2800" dirty="0" err="1" smtClean="0"/>
              <a:t>არ</a:t>
            </a:r>
            <a:r>
              <a:rPr lang="en-US" sz="2800" dirty="0" smtClean="0"/>
              <a:t> </a:t>
            </a:r>
            <a:r>
              <a:rPr lang="en-US" sz="2800" dirty="0" err="1" smtClean="0"/>
              <a:t>ეკუთვნიან</a:t>
            </a:r>
            <a:r>
              <a:rPr lang="en-US" sz="2800" dirty="0" smtClean="0"/>
              <a:t> </a:t>
            </a:r>
            <a:r>
              <a:rPr lang="en-US" sz="2800" dirty="0" err="1" smtClean="0"/>
              <a:t>კონკრეტულ</a:t>
            </a:r>
            <a:r>
              <a:rPr lang="en-US" sz="2800" dirty="0" smtClean="0"/>
              <a:t> </a:t>
            </a:r>
            <a:r>
              <a:rPr lang="en-US" sz="2800" dirty="0" err="1" smtClean="0"/>
              <a:t>სოციალურ</a:t>
            </a:r>
            <a:r>
              <a:rPr lang="en-US" sz="2800" dirty="0" smtClean="0"/>
              <a:t> </a:t>
            </a:r>
            <a:r>
              <a:rPr lang="en-US" sz="2800" dirty="0" err="1" smtClean="0"/>
              <a:t>ჯგუფს</a:t>
            </a:r>
            <a:r>
              <a:rPr lang="en-US" sz="2800" dirty="0" smtClean="0"/>
              <a:t> </a:t>
            </a:r>
            <a:r>
              <a:rPr lang="en-US" sz="2800" dirty="0" err="1" smtClean="0"/>
              <a:t>ან</a:t>
            </a:r>
            <a:r>
              <a:rPr lang="en-US" sz="2800" dirty="0" smtClean="0"/>
              <a:t> </a:t>
            </a:r>
            <a:r>
              <a:rPr lang="en-US" sz="2800" dirty="0" err="1" smtClean="0"/>
              <a:t>ენობრივ</a:t>
            </a:r>
            <a:r>
              <a:rPr lang="en-US" sz="2800" dirty="0" smtClean="0"/>
              <a:t>  </a:t>
            </a:r>
            <a:r>
              <a:rPr lang="en-US" sz="2800" dirty="0" err="1" smtClean="0"/>
              <a:t>საზოგადოებას</a:t>
            </a:r>
            <a:r>
              <a:rPr lang="en-US" sz="2800" dirty="0" smtClean="0"/>
              <a:t>. </a:t>
            </a:r>
            <a:endParaRPr lang="ka-GE" sz="2800" dirty="0" smtClean="0"/>
          </a:p>
          <a:p>
            <a:pPr>
              <a:lnSpc>
                <a:spcPct val="150000"/>
              </a:lnSpc>
            </a:pPr>
            <a:r>
              <a:rPr lang="en-US" sz="2800" dirty="0" err="1" smtClean="0"/>
              <a:t>მიუხედავად</a:t>
            </a:r>
            <a:r>
              <a:rPr lang="en-US" sz="2800" dirty="0" smtClean="0"/>
              <a:t> </a:t>
            </a:r>
            <a:r>
              <a:rPr lang="en-US" sz="2800" dirty="0" err="1" smtClean="0"/>
              <a:t>ამისა</a:t>
            </a:r>
            <a:r>
              <a:rPr lang="en-US" sz="2800" dirty="0" smtClean="0"/>
              <a:t>, </a:t>
            </a:r>
            <a:r>
              <a:rPr lang="en-US" sz="2800" dirty="0" err="1" smtClean="0"/>
              <a:t>კომუნიკაციის</a:t>
            </a:r>
            <a:r>
              <a:rPr lang="en-US" sz="2800" dirty="0" smtClean="0"/>
              <a:t> </a:t>
            </a:r>
            <a:r>
              <a:rPr lang="en-US" sz="2800" dirty="0" err="1" smtClean="0"/>
              <a:t>მონაწილეებს</a:t>
            </a:r>
            <a:r>
              <a:rPr lang="en-US" sz="2800" dirty="0" smtClean="0"/>
              <a:t> </a:t>
            </a:r>
            <a:r>
              <a:rPr lang="en-US" sz="2800" dirty="0" err="1" smtClean="0"/>
              <a:t>აქვთ</a:t>
            </a:r>
            <a:r>
              <a:rPr lang="en-US" sz="2800" dirty="0" smtClean="0"/>
              <a:t> </a:t>
            </a:r>
            <a:r>
              <a:rPr lang="en-US" sz="2800" dirty="0" err="1" smtClean="0"/>
              <a:t>ნათელი</a:t>
            </a:r>
            <a:r>
              <a:rPr lang="en-US" sz="2800" dirty="0" smtClean="0"/>
              <a:t> </a:t>
            </a:r>
            <a:r>
              <a:rPr lang="en-US" sz="2800" dirty="0" err="1" smtClean="0"/>
              <a:t>წარმოდგენა</a:t>
            </a:r>
            <a:r>
              <a:rPr lang="en-US" sz="2800" dirty="0" smtClean="0"/>
              <a:t> </a:t>
            </a:r>
            <a:r>
              <a:rPr lang="en-US" sz="2800" dirty="0" err="1" smtClean="0"/>
              <a:t>ტურისტული</a:t>
            </a:r>
            <a:r>
              <a:rPr lang="en-US" sz="2800" dirty="0" smtClean="0"/>
              <a:t> </a:t>
            </a:r>
            <a:r>
              <a:rPr lang="en-US" sz="2800" dirty="0" err="1" smtClean="0"/>
              <a:t>დისკურსის</a:t>
            </a:r>
            <a:r>
              <a:rPr lang="en-US" sz="2800" dirty="0" smtClean="0"/>
              <a:t> </a:t>
            </a:r>
            <a:r>
              <a:rPr lang="en-US" sz="2800" dirty="0" err="1" smtClean="0"/>
              <a:t>ჟანრის</a:t>
            </a:r>
            <a:r>
              <a:rPr lang="en-US" sz="2800" dirty="0" smtClean="0"/>
              <a:t> </a:t>
            </a:r>
            <a:r>
              <a:rPr lang="en-US" sz="2800" dirty="0" err="1" smtClean="0"/>
              <a:t>მახასიათებლების</a:t>
            </a:r>
            <a:r>
              <a:rPr lang="en-US" sz="2800" dirty="0" smtClean="0"/>
              <a:t> </a:t>
            </a:r>
            <a:r>
              <a:rPr lang="en-US" sz="2800" dirty="0" err="1" smtClean="0"/>
              <a:t>შესახებ</a:t>
            </a:r>
            <a:r>
              <a:rPr lang="en-US" sz="2800" dirty="0" smtClean="0"/>
              <a:t>, </a:t>
            </a:r>
            <a:r>
              <a:rPr lang="en-US" sz="2800" dirty="0" err="1" smtClean="0"/>
              <a:t>აგრეთვე</a:t>
            </a:r>
            <a:r>
              <a:rPr lang="en-US" sz="2800" dirty="0" smtClean="0"/>
              <a:t> </a:t>
            </a:r>
            <a:r>
              <a:rPr lang="en-US" sz="2800" dirty="0" err="1" smtClean="0"/>
              <a:t>ორგანიზაციისა</a:t>
            </a:r>
            <a:r>
              <a:rPr lang="en-US" sz="2800" dirty="0" smtClean="0"/>
              <a:t> </a:t>
            </a:r>
            <a:r>
              <a:rPr lang="en-US" sz="2800" dirty="0" err="1" smtClean="0"/>
              <a:t>და</a:t>
            </a:r>
            <a:r>
              <a:rPr lang="en-US" sz="2800" dirty="0" smtClean="0"/>
              <a:t>  </a:t>
            </a:r>
            <a:r>
              <a:rPr lang="en-US" sz="2800" dirty="0" err="1" smtClean="0"/>
              <a:t>ინფორმაციის</a:t>
            </a:r>
            <a:r>
              <a:rPr lang="en-US" sz="2800" dirty="0" smtClean="0"/>
              <a:t> </a:t>
            </a:r>
            <a:r>
              <a:rPr lang="en-US" sz="2800" dirty="0" err="1" smtClean="0"/>
              <a:t>გაცვლის</a:t>
            </a:r>
            <a:r>
              <a:rPr lang="en-US" sz="2800" dirty="0" smtClean="0"/>
              <a:t> </a:t>
            </a:r>
            <a:r>
              <a:rPr lang="en-US" sz="2800" dirty="0" err="1" smtClean="0"/>
              <a:t>გზების</a:t>
            </a:r>
            <a:r>
              <a:rPr lang="en-US" sz="2800" dirty="0" smtClean="0"/>
              <a:t>  </a:t>
            </a:r>
            <a:r>
              <a:rPr lang="en-US" sz="2800" dirty="0" err="1" smtClean="0"/>
              <a:t>შესახებ</a:t>
            </a:r>
            <a:r>
              <a:rPr lang="en-US" sz="2800" dirty="0" smtClean="0"/>
              <a: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en-US" dirty="0" err="1" smtClean="0"/>
              <a:t>ტიპოლოგიური</a:t>
            </a:r>
            <a:r>
              <a:rPr lang="en-US" dirty="0" smtClean="0"/>
              <a:t> </a:t>
            </a:r>
            <a:r>
              <a:rPr lang="en-US" dirty="0" err="1" smtClean="0"/>
              <a:t>სტატუსი</a:t>
            </a:r>
            <a:endParaRPr lang="en-US" dirty="0"/>
          </a:p>
        </p:txBody>
      </p:sp>
      <p:sp>
        <p:nvSpPr>
          <p:cNvPr id="3" name="შიგთავსის ჩანაცვლების ველი 2"/>
          <p:cNvSpPr>
            <a:spLocks noGrp="1"/>
          </p:cNvSpPr>
          <p:nvPr>
            <p:ph idx="1"/>
          </p:nvPr>
        </p:nvSpPr>
        <p:spPr/>
        <p:txBody>
          <a:bodyPr>
            <a:normAutofit fontScale="62500" lnSpcReduction="20000"/>
          </a:bodyPr>
          <a:lstStyle/>
          <a:p>
            <a:pPr>
              <a:lnSpc>
                <a:spcPct val="170000"/>
              </a:lnSpc>
            </a:pPr>
            <a:r>
              <a:rPr lang="en-US" dirty="0" smtClean="0"/>
              <a:t>ა) </a:t>
            </a:r>
            <a:r>
              <a:rPr lang="en-US" dirty="0" err="1" smtClean="0"/>
              <a:t>ტურისტული</a:t>
            </a:r>
            <a:r>
              <a:rPr lang="en-US" dirty="0" smtClean="0"/>
              <a:t> </a:t>
            </a:r>
            <a:r>
              <a:rPr lang="en-US" dirty="0" err="1" smtClean="0"/>
              <a:t>დისკუსი</a:t>
            </a:r>
            <a:r>
              <a:rPr lang="en-US" dirty="0" smtClean="0"/>
              <a:t> </a:t>
            </a:r>
            <a:r>
              <a:rPr lang="en-US" dirty="0" err="1" smtClean="0"/>
              <a:t>უდავოდ</a:t>
            </a:r>
            <a:r>
              <a:rPr lang="en-US" dirty="0" smtClean="0"/>
              <a:t> </a:t>
            </a:r>
            <a:r>
              <a:rPr lang="en-US" dirty="0" err="1" smtClean="0"/>
              <a:t>ინსტიტუციონალური</a:t>
            </a:r>
            <a:r>
              <a:rPr lang="en-US" dirty="0" smtClean="0"/>
              <a:t> </a:t>
            </a:r>
            <a:r>
              <a:rPr lang="en-US" dirty="0" err="1" smtClean="0"/>
              <a:t>კატეგორიაა</a:t>
            </a:r>
            <a:r>
              <a:rPr lang="en-US" dirty="0" smtClean="0"/>
              <a:t>, </a:t>
            </a:r>
            <a:r>
              <a:rPr lang="en-US" dirty="0" err="1" smtClean="0"/>
              <a:t>რადგან</a:t>
            </a:r>
            <a:r>
              <a:rPr lang="en-US" dirty="0" smtClean="0"/>
              <a:t> </a:t>
            </a:r>
            <a:r>
              <a:rPr lang="en-US" dirty="0" err="1" smtClean="0"/>
              <a:t>იგი</a:t>
            </a:r>
            <a:r>
              <a:rPr lang="en-US" dirty="0" smtClean="0"/>
              <a:t> </a:t>
            </a:r>
            <a:r>
              <a:rPr lang="en-US" dirty="0" err="1" smtClean="0"/>
              <a:t>გამოიყენება</a:t>
            </a:r>
            <a:r>
              <a:rPr lang="en-US" dirty="0" smtClean="0"/>
              <a:t> </a:t>
            </a:r>
            <a:r>
              <a:rPr lang="en-US" dirty="0" err="1" smtClean="0"/>
              <a:t>ძირითადად</a:t>
            </a:r>
            <a:r>
              <a:rPr lang="en-US" dirty="0" smtClean="0"/>
              <a:t> </a:t>
            </a:r>
            <a:r>
              <a:rPr lang="en-US" dirty="0" err="1" smtClean="0"/>
              <a:t>საკომუნიკაციო</a:t>
            </a:r>
            <a:r>
              <a:rPr lang="en-US" dirty="0" smtClean="0"/>
              <a:t> </a:t>
            </a:r>
            <a:r>
              <a:rPr lang="en-US" dirty="0" err="1" smtClean="0"/>
              <a:t>სიტუაციებში</a:t>
            </a:r>
            <a:r>
              <a:rPr lang="en-US" dirty="0" smtClean="0"/>
              <a:t>, </a:t>
            </a:r>
            <a:r>
              <a:rPr lang="en-US" dirty="0" err="1" smtClean="0"/>
              <a:t>რომელშიც</a:t>
            </a:r>
            <a:r>
              <a:rPr lang="en-US" dirty="0" smtClean="0"/>
              <a:t> </a:t>
            </a:r>
            <a:r>
              <a:rPr lang="en-US" dirty="0" err="1" smtClean="0"/>
              <a:t>მინიმუმ</a:t>
            </a:r>
            <a:r>
              <a:rPr lang="en-US" dirty="0" smtClean="0"/>
              <a:t> </a:t>
            </a:r>
            <a:r>
              <a:rPr lang="en-US" dirty="0" err="1" smtClean="0"/>
              <a:t>ერთ</a:t>
            </a:r>
            <a:r>
              <a:rPr lang="en-US" dirty="0" smtClean="0"/>
              <a:t> </a:t>
            </a:r>
            <a:r>
              <a:rPr lang="en-US" dirty="0" err="1" smtClean="0"/>
              <a:t>მხარე</a:t>
            </a:r>
            <a:r>
              <a:rPr lang="ka-GE" dirty="0" smtClean="0"/>
              <a:t>ს </a:t>
            </a:r>
            <a:r>
              <a:rPr lang="en-US" dirty="0" err="1" smtClean="0"/>
              <a:t>წარმოადგენს</a:t>
            </a:r>
            <a:r>
              <a:rPr lang="en-US" dirty="0" smtClean="0"/>
              <a:t> </a:t>
            </a:r>
            <a:r>
              <a:rPr lang="en-US" dirty="0" err="1" smtClean="0"/>
              <a:t>სოციალურ</a:t>
            </a:r>
            <a:r>
              <a:rPr lang="ka-GE" dirty="0" smtClean="0"/>
              <a:t>ი </a:t>
            </a:r>
            <a:r>
              <a:rPr lang="en-US" dirty="0" err="1" smtClean="0"/>
              <a:t>ან</a:t>
            </a:r>
            <a:r>
              <a:rPr lang="en-US" dirty="0" smtClean="0"/>
              <a:t> </a:t>
            </a:r>
            <a:r>
              <a:rPr lang="en-US" dirty="0" err="1" smtClean="0"/>
              <a:t>ტურიზმის</a:t>
            </a:r>
            <a:r>
              <a:rPr lang="en-US" dirty="0" smtClean="0"/>
              <a:t> </a:t>
            </a:r>
            <a:r>
              <a:rPr lang="en-US" dirty="0" err="1" smtClean="0"/>
              <a:t>ბიზნესის</a:t>
            </a:r>
            <a:r>
              <a:rPr lang="en-US" dirty="0" smtClean="0"/>
              <a:t> </a:t>
            </a:r>
            <a:r>
              <a:rPr lang="en-US" dirty="0" err="1" smtClean="0"/>
              <a:t>ფარგლებში</a:t>
            </a:r>
            <a:r>
              <a:rPr lang="en-US" dirty="0" smtClean="0"/>
              <a:t> </a:t>
            </a:r>
            <a:r>
              <a:rPr lang="en-US" dirty="0" err="1" smtClean="0"/>
              <a:t>მოქმედი</a:t>
            </a:r>
            <a:r>
              <a:rPr lang="en-US" dirty="0" smtClean="0"/>
              <a:t> </a:t>
            </a:r>
            <a:r>
              <a:rPr lang="en-US" dirty="0" err="1" smtClean="0"/>
              <a:t>ეკონომიკური</a:t>
            </a:r>
            <a:r>
              <a:rPr lang="en-US" dirty="0" smtClean="0"/>
              <a:t> </a:t>
            </a:r>
            <a:r>
              <a:rPr lang="en-US" dirty="0" err="1" smtClean="0"/>
              <a:t>ინსტიტუტი</a:t>
            </a:r>
            <a:r>
              <a:rPr lang="en-US" dirty="0" smtClean="0"/>
              <a:t> </a:t>
            </a:r>
            <a:r>
              <a:rPr lang="ka-GE" dirty="0" smtClean="0"/>
              <a:t>-</a:t>
            </a:r>
            <a:r>
              <a:rPr lang="en-US" dirty="0" err="1" smtClean="0"/>
              <a:t>მართვა</a:t>
            </a:r>
            <a:r>
              <a:rPr lang="en-US" dirty="0" smtClean="0"/>
              <a:t>, </a:t>
            </a:r>
            <a:r>
              <a:rPr lang="en-US" dirty="0" err="1" smtClean="0"/>
              <a:t>მარკეტინგი</a:t>
            </a:r>
            <a:r>
              <a:rPr lang="en-US" dirty="0" smtClean="0"/>
              <a:t>, </a:t>
            </a:r>
            <a:r>
              <a:rPr lang="en-US" dirty="0" err="1" smtClean="0"/>
              <a:t>ფინანსური</a:t>
            </a:r>
            <a:r>
              <a:rPr lang="en-US" dirty="0" smtClean="0"/>
              <a:t> </a:t>
            </a:r>
            <a:r>
              <a:rPr lang="en-US" dirty="0" err="1" smtClean="0"/>
              <a:t>ნაკადები</a:t>
            </a:r>
            <a:r>
              <a:rPr lang="en-US" dirty="0" smtClean="0"/>
              <a:t>, </a:t>
            </a:r>
            <a:r>
              <a:rPr lang="en-US" dirty="0" err="1" smtClean="0"/>
              <a:t>პერსონალის</a:t>
            </a:r>
            <a:r>
              <a:rPr lang="en-US" dirty="0" smtClean="0"/>
              <a:t> </a:t>
            </a:r>
            <a:r>
              <a:rPr lang="en-US" dirty="0" err="1" smtClean="0"/>
              <a:t>პოლიტიკა</a:t>
            </a:r>
            <a:r>
              <a:rPr lang="en-US" dirty="0" smtClean="0"/>
              <a:t>, </a:t>
            </a:r>
            <a:r>
              <a:rPr lang="en-US" dirty="0" err="1" smtClean="0"/>
              <a:t>საზოგადოებასთან</a:t>
            </a:r>
            <a:r>
              <a:rPr lang="en-US" dirty="0" smtClean="0"/>
              <a:t> </a:t>
            </a:r>
            <a:r>
              <a:rPr lang="en-US" dirty="0" err="1" smtClean="0"/>
              <a:t>ურთიერთობა</a:t>
            </a:r>
            <a:r>
              <a:rPr lang="en-US" dirty="0" smtClean="0"/>
              <a:t> </a:t>
            </a:r>
            <a:r>
              <a:rPr lang="en-US" dirty="0" err="1" smtClean="0"/>
              <a:t>მედიის</a:t>
            </a:r>
            <a:r>
              <a:rPr lang="en-US" dirty="0" smtClean="0"/>
              <a:t> </a:t>
            </a:r>
            <a:r>
              <a:rPr lang="en-US" dirty="0" err="1" smtClean="0"/>
              <a:t>რესურსები</a:t>
            </a:r>
            <a:r>
              <a:rPr lang="en-US" dirty="0" smtClean="0"/>
              <a:t>, </a:t>
            </a:r>
            <a:r>
              <a:rPr lang="en-US" dirty="0" err="1" smtClean="0"/>
              <a:t>კულტურული</a:t>
            </a:r>
            <a:r>
              <a:rPr lang="en-US" dirty="0" smtClean="0"/>
              <a:t> </a:t>
            </a:r>
            <a:r>
              <a:rPr lang="en-US" dirty="0" err="1" smtClean="0"/>
              <a:t>და</a:t>
            </a:r>
            <a:r>
              <a:rPr lang="en-US" dirty="0" smtClean="0"/>
              <a:t> </a:t>
            </a:r>
            <a:r>
              <a:rPr lang="en-US" dirty="0" err="1" smtClean="0"/>
              <a:t>ხელოვნების</a:t>
            </a:r>
            <a:r>
              <a:rPr lang="en-US" dirty="0" smtClean="0"/>
              <a:t> </a:t>
            </a:r>
            <a:r>
              <a:rPr lang="en-US" dirty="0" err="1" smtClean="0"/>
              <a:t>სხვადასხვა</a:t>
            </a:r>
            <a:r>
              <a:rPr lang="en-US" dirty="0" smtClean="0"/>
              <a:t> </a:t>
            </a:r>
            <a:r>
              <a:rPr lang="en-US" dirty="0" err="1" smtClean="0"/>
              <a:t>ინსტიტუტები</a:t>
            </a:r>
            <a:r>
              <a:rPr lang="en-US" dirty="0" smtClean="0"/>
              <a:t>, </a:t>
            </a:r>
            <a:r>
              <a:rPr lang="en-US" dirty="0" err="1" smtClean="0"/>
              <a:t>სახელმწიფო</a:t>
            </a:r>
            <a:r>
              <a:rPr lang="en-US" dirty="0" smtClean="0"/>
              <a:t>, </a:t>
            </a:r>
            <a:r>
              <a:rPr lang="en-US" dirty="0" err="1" smtClean="0"/>
              <a:t>სამართლებრივი</a:t>
            </a:r>
            <a:r>
              <a:rPr lang="en-US" dirty="0" smtClean="0"/>
              <a:t>, </a:t>
            </a:r>
            <a:r>
              <a:rPr lang="en-US" dirty="0" err="1" smtClean="0"/>
              <a:t>სოციალური</a:t>
            </a:r>
            <a:r>
              <a:rPr lang="en-US" dirty="0" smtClean="0"/>
              <a:t> </a:t>
            </a:r>
            <a:r>
              <a:rPr lang="en-US" dirty="0" err="1" smtClean="0"/>
              <a:t>და</a:t>
            </a:r>
            <a:r>
              <a:rPr lang="en-US" dirty="0" smtClean="0"/>
              <a:t> </a:t>
            </a:r>
            <a:r>
              <a:rPr lang="en-US" dirty="0" err="1" smtClean="0"/>
              <a:t>გარემოს</a:t>
            </a:r>
            <a:r>
              <a:rPr lang="en-US" dirty="0" smtClean="0"/>
              <a:t> </a:t>
            </a:r>
            <a:r>
              <a:rPr lang="en-US" dirty="0" err="1" smtClean="0"/>
              <a:t>დაცვითი</a:t>
            </a:r>
            <a:r>
              <a:rPr lang="en-US" dirty="0" smtClean="0"/>
              <a:t> </a:t>
            </a:r>
            <a:r>
              <a:rPr lang="en-US" dirty="0" err="1" smtClean="0"/>
              <a:t>ორგანიზაციები</a:t>
            </a:r>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en-US" dirty="0" err="1" smtClean="0"/>
              <a:t>ტიპოლოგიური</a:t>
            </a:r>
            <a:r>
              <a:rPr lang="en-US" dirty="0" smtClean="0"/>
              <a:t> </a:t>
            </a:r>
            <a:r>
              <a:rPr lang="en-US" dirty="0" err="1" smtClean="0"/>
              <a:t>სტატუსი</a:t>
            </a:r>
            <a:endParaRPr lang="en-US" dirty="0"/>
          </a:p>
        </p:txBody>
      </p:sp>
      <p:sp>
        <p:nvSpPr>
          <p:cNvPr id="3" name="შიგთავსის ჩანაცვლების ველი 2"/>
          <p:cNvSpPr>
            <a:spLocks noGrp="1"/>
          </p:cNvSpPr>
          <p:nvPr>
            <p:ph idx="1"/>
          </p:nvPr>
        </p:nvSpPr>
        <p:spPr/>
        <p:txBody>
          <a:bodyPr>
            <a:normAutofit fontScale="77500" lnSpcReduction="20000"/>
          </a:bodyPr>
          <a:lstStyle/>
          <a:p>
            <a:pPr>
              <a:lnSpc>
                <a:spcPct val="160000"/>
              </a:lnSpc>
            </a:pPr>
            <a:r>
              <a:rPr lang="en-US" dirty="0" smtClean="0"/>
              <a:t>ბ) </a:t>
            </a:r>
            <a:r>
              <a:rPr lang="en-US" dirty="0" err="1" smtClean="0"/>
              <a:t>ინსტიტუციური</a:t>
            </a:r>
            <a:r>
              <a:rPr lang="en-US" dirty="0" smtClean="0"/>
              <a:t> </a:t>
            </a:r>
            <a:r>
              <a:rPr lang="en-US" dirty="0" err="1" smtClean="0"/>
              <a:t>დისკურსის</a:t>
            </a:r>
            <a:r>
              <a:rPr lang="en-US" dirty="0" smtClean="0"/>
              <a:t> </a:t>
            </a:r>
            <a:r>
              <a:rPr lang="en-US" dirty="0" err="1" smtClean="0"/>
              <a:t>სივრცეში</a:t>
            </a:r>
            <a:r>
              <a:rPr lang="en-US" dirty="0" smtClean="0"/>
              <a:t> </a:t>
            </a:r>
            <a:r>
              <a:rPr lang="en-US" dirty="0" err="1" smtClean="0"/>
              <a:t>შესვლისას</a:t>
            </a:r>
            <a:r>
              <a:rPr lang="en-US" dirty="0" smtClean="0"/>
              <a:t>, </a:t>
            </a:r>
            <a:r>
              <a:rPr lang="en-US" dirty="0" err="1" smtClean="0"/>
              <a:t>ტურისტული</a:t>
            </a:r>
            <a:r>
              <a:rPr lang="en-US" dirty="0" smtClean="0"/>
              <a:t> </a:t>
            </a:r>
            <a:r>
              <a:rPr lang="en-US" dirty="0" err="1" smtClean="0"/>
              <a:t>დისკუ</a:t>
            </a:r>
            <a:r>
              <a:rPr lang="ka-GE" dirty="0" smtClean="0"/>
              <a:t>რ</a:t>
            </a:r>
            <a:r>
              <a:rPr lang="en-US" dirty="0" err="1" smtClean="0"/>
              <a:t>სი</a:t>
            </a:r>
            <a:r>
              <a:rPr lang="en-US" dirty="0" smtClean="0"/>
              <a:t> </a:t>
            </a:r>
            <a:r>
              <a:rPr lang="en-US" dirty="0" err="1" smtClean="0"/>
              <a:t>შეიძლება</a:t>
            </a:r>
            <a:r>
              <a:rPr lang="en-US" dirty="0" smtClean="0"/>
              <a:t> </a:t>
            </a:r>
            <a:r>
              <a:rPr lang="en-US" dirty="0" err="1" smtClean="0"/>
              <a:t>კლასიფიცირებული</a:t>
            </a:r>
            <a:r>
              <a:rPr lang="en-US" dirty="0" smtClean="0"/>
              <a:t> </a:t>
            </a:r>
            <a:r>
              <a:rPr lang="en-US" dirty="0" err="1" smtClean="0"/>
              <a:t>იყოს</a:t>
            </a:r>
            <a:r>
              <a:rPr lang="en-US" dirty="0" smtClean="0"/>
              <a:t> </a:t>
            </a:r>
            <a:r>
              <a:rPr lang="en-US" dirty="0" err="1" smtClean="0"/>
              <a:t>მრავალფეროვან</a:t>
            </a:r>
            <a:r>
              <a:rPr lang="en-US" dirty="0" smtClean="0"/>
              <a:t> </a:t>
            </a:r>
            <a:r>
              <a:rPr lang="en-US" dirty="0" err="1" smtClean="0"/>
              <a:t>ბიზნეს</a:t>
            </a:r>
            <a:r>
              <a:rPr lang="en-US" dirty="0" smtClean="0"/>
              <a:t> </a:t>
            </a:r>
            <a:r>
              <a:rPr lang="en-US" dirty="0" err="1" smtClean="0"/>
              <a:t>დისკურსში</a:t>
            </a:r>
            <a:r>
              <a:rPr lang="en-US" dirty="0" smtClean="0"/>
              <a:t>, </a:t>
            </a:r>
            <a:r>
              <a:rPr lang="en-US" dirty="0" err="1" smtClean="0"/>
              <a:t>ვინაიდან</a:t>
            </a:r>
            <a:r>
              <a:rPr lang="en-US" dirty="0" smtClean="0"/>
              <a:t> </a:t>
            </a:r>
            <a:r>
              <a:rPr lang="en-US" dirty="0" err="1" smtClean="0"/>
              <a:t>ოფიციალურად</a:t>
            </a:r>
            <a:r>
              <a:rPr lang="en-US" dirty="0" smtClean="0"/>
              <a:t> </a:t>
            </a:r>
            <a:r>
              <a:rPr lang="en-US" dirty="0" err="1" smtClean="0"/>
              <a:t>გამოხატულია</a:t>
            </a:r>
            <a:r>
              <a:rPr lang="en-US" dirty="0" smtClean="0"/>
              <a:t> </a:t>
            </a:r>
            <a:r>
              <a:rPr lang="en-US" dirty="0" err="1" smtClean="0"/>
              <a:t>მისი</a:t>
            </a:r>
            <a:r>
              <a:rPr lang="en-US" dirty="0" smtClean="0"/>
              <a:t> </a:t>
            </a:r>
            <a:r>
              <a:rPr lang="ka-GE" dirty="0" smtClean="0"/>
              <a:t>მიზანი - </a:t>
            </a:r>
            <a:r>
              <a:rPr lang="en-US" dirty="0" err="1" smtClean="0"/>
              <a:t>კომუნიკაციის</a:t>
            </a:r>
            <a:r>
              <a:rPr lang="en-US" dirty="0" smtClean="0"/>
              <a:t> </a:t>
            </a:r>
            <a:r>
              <a:rPr lang="en-US" dirty="0" err="1" smtClean="0"/>
              <a:t>მონაწილეებს</a:t>
            </a:r>
            <a:r>
              <a:rPr lang="en-US" dirty="0" smtClean="0"/>
              <a:t> </a:t>
            </a:r>
            <a:r>
              <a:rPr lang="en-US" dirty="0" err="1" smtClean="0"/>
              <a:t>აქვთ</a:t>
            </a:r>
            <a:r>
              <a:rPr lang="en-US" dirty="0" smtClean="0"/>
              <a:t> </a:t>
            </a:r>
            <a:r>
              <a:rPr lang="en-US" dirty="0" err="1" smtClean="0"/>
              <a:t>ერთმანეთთან</a:t>
            </a:r>
            <a:r>
              <a:rPr lang="en-US" dirty="0" smtClean="0"/>
              <a:t> </a:t>
            </a:r>
            <a:r>
              <a:rPr lang="en-US" dirty="0" err="1" smtClean="0"/>
              <a:t>ოფიციალური</a:t>
            </a:r>
            <a:r>
              <a:rPr lang="en-US" dirty="0" smtClean="0"/>
              <a:t> </a:t>
            </a:r>
            <a:r>
              <a:rPr lang="en-US" dirty="0" err="1" smtClean="0"/>
              <a:t>ურთიერთობები</a:t>
            </a:r>
            <a:r>
              <a:rPr lang="en-US" dirty="0" smtClean="0"/>
              <a:t>, </a:t>
            </a:r>
            <a:r>
              <a:rPr lang="en-US" dirty="0" err="1" smtClean="0"/>
              <a:t>როდესაც</a:t>
            </a:r>
            <a:r>
              <a:rPr lang="en-US" dirty="0" smtClean="0"/>
              <a:t> </a:t>
            </a:r>
            <a:r>
              <a:rPr lang="en-US" dirty="0" err="1" smtClean="0"/>
              <a:t>ორივე</a:t>
            </a:r>
            <a:r>
              <a:rPr lang="en-US" dirty="0" smtClean="0"/>
              <a:t> </a:t>
            </a:r>
            <a:r>
              <a:rPr lang="en-US" dirty="0" err="1" smtClean="0"/>
              <a:t>მხარე</a:t>
            </a:r>
            <a:r>
              <a:rPr lang="en-US" dirty="0" smtClean="0"/>
              <a:t> </a:t>
            </a:r>
            <a:r>
              <a:rPr lang="en-US" dirty="0" err="1" smtClean="0"/>
              <a:t>ასრულებს</a:t>
            </a:r>
            <a:r>
              <a:rPr lang="en-US" dirty="0" smtClean="0"/>
              <a:t> </a:t>
            </a:r>
            <a:r>
              <a:rPr lang="en-US" dirty="0" err="1" smtClean="0"/>
              <a:t>კონკრეტულ</a:t>
            </a:r>
            <a:r>
              <a:rPr lang="en-US" dirty="0" smtClean="0"/>
              <a:t> </a:t>
            </a:r>
            <a:r>
              <a:rPr lang="en-US" dirty="0" err="1" smtClean="0"/>
              <a:t>პროფესიულ</a:t>
            </a:r>
            <a:r>
              <a:rPr lang="en-US" dirty="0" smtClean="0"/>
              <a:t> </a:t>
            </a:r>
            <a:r>
              <a:rPr lang="en-US" dirty="0" err="1" smtClean="0"/>
              <a:t>ფუნქციებს</a:t>
            </a:r>
            <a:r>
              <a:rPr lang="ka-GE"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en-US" dirty="0" err="1" smtClean="0"/>
              <a:t>ტიპოლოგიური</a:t>
            </a:r>
            <a:r>
              <a:rPr lang="en-US" dirty="0" smtClean="0"/>
              <a:t> </a:t>
            </a:r>
            <a:r>
              <a:rPr lang="en-US" dirty="0" err="1" smtClean="0"/>
              <a:t>სტატუსი</a:t>
            </a:r>
            <a:endParaRPr lang="en-US" dirty="0"/>
          </a:p>
        </p:txBody>
      </p:sp>
      <p:sp>
        <p:nvSpPr>
          <p:cNvPr id="3" name="შიგთავსის ჩანაცვლების ველი 2"/>
          <p:cNvSpPr>
            <a:spLocks noGrp="1"/>
          </p:cNvSpPr>
          <p:nvPr>
            <p:ph idx="1"/>
          </p:nvPr>
        </p:nvSpPr>
        <p:spPr/>
        <p:txBody>
          <a:bodyPr>
            <a:normAutofit fontScale="62500" lnSpcReduction="20000"/>
          </a:bodyPr>
          <a:lstStyle/>
          <a:p>
            <a:pPr>
              <a:lnSpc>
                <a:spcPct val="170000"/>
              </a:lnSpc>
            </a:pPr>
            <a:r>
              <a:rPr lang="en-US" dirty="0" err="1" smtClean="0"/>
              <a:t>ურთიერთობა</a:t>
            </a:r>
            <a:r>
              <a:rPr lang="en-US" dirty="0" smtClean="0"/>
              <a:t> </a:t>
            </a:r>
            <a:r>
              <a:rPr lang="en-US" dirty="0" err="1" smtClean="0"/>
              <a:t>ითვალისწინებს</a:t>
            </a:r>
            <a:r>
              <a:rPr lang="en-US" dirty="0" smtClean="0"/>
              <a:t> </a:t>
            </a:r>
            <a:r>
              <a:rPr lang="en-US" dirty="0" err="1" smtClean="0"/>
              <a:t>სოციალურ</a:t>
            </a:r>
            <a:r>
              <a:rPr lang="en-US" dirty="0" smtClean="0"/>
              <a:t> </a:t>
            </a:r>
            <a:r>
              <a:rPr lang="ka-GE" dirty="0" smtClean="0"/>
              <a:t>კავშირებს</a:t>
            </a:r>
            <a:r>
              <a:rPr lang="en-US" dirty="0" smtClean="0"/>
              <a:t>, </a:t>
            </a:r>
            <a:r>
              <a:rPr lang="en-US" dirty="0" err="1" smtClean="0"/>
              <a:t>საქმიანი</a:t>
            </a:r>
            <a:r>
              <a:rPr lang="en-US" dirty="0" smtClean="0"/>
              <a:t> </a:t>
            </a:r>
            <a:r>
              <a:rPr lang="en-US" dirty="0" err="1" smtClean="0"/>
              <a:t>პრობლემის</a:t>
            </a:r>
            <a:r>
              <a:rPr lang="en-US" dirty="0" smtClean="0"/>
              <a:t> </a:t>
            </a:r>
            <a:r>
              <a:rPr lang="en-US" dirty="0" err="1" smtClean="0"/>
              <a:t>არსებობას</a:t>
            </a:r>
            <a:r>
              <a:rPr lang="en-US" dirty="0" smtClean="0"/>
              <a:t>, </a:t>
            </a:r>
            <a:r>
              <a:rPr lang="en-US" dirty="0" err="1" smtClean="0"/>
              <a:t>დროსა</a:t>
            </a:r>
            <a:r>
              <a:rPr lang="en-US" dirty="0" smtClean="0"/>
              <a:t> </a:t>
            </a:r>
            <a:r>
              <a:rPr lang="en-US" dirty="0" err="1" smtClean="0"/>
              <a:t>და</a:t>
            </a:r>
            <a:r>
              <a:rPr lang="en-US" dirty="0" smtClean="0"/>
              <a:t> </a:t>
            </a:r>
            <a:r>
              <a:rPr lang="en-US" dirty="0" err="1" smtClean="0"/>
              <a:t>ადგილს</a:t>
            </a:r>
            <a:r>
              <a:rPr lang="en-US" dirty="0" smtClean="0"/>
              <a:t>, </a:t>
            </a:r>
            <a:r>
              <a:rPr lang="en-US" dirty="0" err="1" smtClean="0"/>
              <a:t>კომუნიკაციური</a:t>
            </a:r>
            <a:r>
              <a:rPr lang="en-US" dirty="0" smtClean="0"/>
              <a:t> </a:t>
            </a:r>
            <a:r>
              <a:rPr lang="en-US" dirty="0" err="1" smtClean="0"/>
              <a:t>ქცევის</a:t>
            </a:r>
            <a:r>
              <a:rPr lang="en-US" dirty="0" smtClean="0"/>
              <a:t> </a:t>
            </a:r>
            <a:r>
              <a:rPr lang="en-US" dirty="0" err="1" smtClean="0"/>
              <a:t>ნორმატიულობას</a:t>
            </a:r>
            <a:r>
              <a:rPr lang="en-US" dirty="0" smtClean="0"/>
              <a:t>, </a:t>
            </a:r>
            <a:r>
              <a:rPr lang="en-US" dirty="0" err="1" smtClean="0"/>
              <a:t>ეტიკეტს</a:t>
            </a:r>
            <a:r>
              <a:rPr lang="en-US" dirty="0" smtClean="0"/>
              <a:t>, </a:t>
            </a:r>
            <a:r>
              <a:rPr lang="en-US" dirty="0" err="1" smtClean="0"/>
              <a:t>ტონს</a:t>
            </a:r>
            <a:r>
              <a:rPr lang="ka-GE" dirty="0" smtClean="0"/>
              <a:t>, რომელიც </a:t>
            </a:r>
            <a:r>
              <a:rPr lang="en-US" dirty="0" err="1" smtClean="0"/>
              <a:t>დამოკიდებულია</a:t>
            </a:r>
            <a:r>
              <a:rPr lang="en-US" dirty="0" smtClean="0"/>
              <a:t> </a:t>
            </a:r>
            <a:r>
              <a:rPr lang="ka-GE" dirty="0" smtClean="0"/>
              <a:t>დისკურსის </a:t>
            </a:r>
            <a:r>
              <a:rPr lang="en-US" dirty="0" err="1" smtClean="0"/>
              <a:t>დანიშნულებ</a:t>
            </a:r>
            <a:r>
              <a:rPr lang="ka-GE" dirty="0" smtClean="0"/>
              <a:t>აზე. </a:t>
            </a:r>
          </a:p>
          <a:p>
            <a:pPr>
              <a:lnSpc>
                <a:spcPct val="170000"/>
              </a:lnSpc>
            </a:pPr>
            <a:r>
              <a:rPr lang="ka-GE" dirty="0" smtClean="0"/>
              <a:t>მნიშვნელოვანია ტურისტული </a:t>
            </a:r>
            <a:r>
              <a:rPr lang="en-US" dirty="0" err="1" smtClean="0"/>
              <a:t>ორგანიზაციების</a:t>
            </a:r>
            <a:r>
              <a:rPr lang="en-US" dirty="0" smtClean="0"/>
              <a:t> </a:t>
            </a:r>
            <a:r>
              <a:rPr lang="en-US" dirty="0" err="1" smtClean="0"/>
              <a:t>წარმომადგენლების</a:t>
            </a:r>
            <a:r>
              <a:rPr lang="en-US" dirty="0" smtClean="0"/>
              <a:t> </a:t>
            </a:r>
            <a:r>
              <a:rPr lang="ka-GE" dirty="0" smtClean="0"/>
              <a:t>კომუნიკაბელურობა, </a:t>
            </a:r>
            <a:r>
              <a:rPr lang="en-US" dirty="0" err="1" smtClean="0"/>
              <a:t>ეტიკეტი</a:t>
            </a:r>
            <a:r>
              <a:rPr lang="en-US" dirty="0" smtClean="0"/>
              <a:t> </a:t>
            </a:r>
            <a:r>
              <a:rPr lang="en-US" dirty="0" err="1" smtClean="0"/>
              <a:t>ტურისტებთან</a:t>
            </a:r>
            <a:r>
              <a:rPr lang="ka-GE" dirty="0" smtClean="0"/>
              <a:t> ურთიერთობებში, საქართველოს ისტორიული წარსულის, მისი, ძეგლების ცოდნა, ქვეყნის სიყვარული, </a:t>
            </a:r>
            <a:r>
              <a:rPr lang="en-US" dirty="0" err="1" smtClean="0"/>
              <a:t>ნდობა</a:t>
            </a:r>
            <a:r>
              <a:rPr lang="en-US" dirty="0" smtClean="0"/>
              <a:t>, </a:t>
            </a:r>
            <a:r>
              <a:rPr lang="en-US" dirty="0" err="1" smtClean="0"/>
              <a:t>მეგობრული</a:t>
            </a:r>
            <a:r>
              <a:rPr lang="en-US" dirty="0" smtClean="0"/>
              <a:t>  </a:t>
            </a:r>
            <a:r>
              <a:rPr lang="en-US" dirty="0" err="1" smtClean="0"/>
              <a:t>ურთიერთობის</a:t>
            </a:r>
            <a:r>
              <a:rPr lang="en-US" dirty="0" smtClean="0"/>
              <a:t>   </a:t>
            </a:r>
            <a:r>
              <a:rPr lang="en-US" dirty="0" err="1" smtClean="0"/>
              <a:t>განზრახვ</a:t>
            </a:r>
            <a:r>
              <a:rPr lang="ka-GE" dirty="0" smtClean="0"/>
              <a:t>ის ჩვენება </a:t>
            </a:r>
            <a:r>
              <a:rPr lang="en-US" dirty="0" err="1" smtClean="0"/>
              <a:t>და</a:t>
            </a:r>
            <a:r>
              <a:rPr lang="en-US" dirty="0" smtClean="0"/>
              <a:t> </a:t>
            </a:r>
            <a:r>
              <a:rPr lang="en-US" dirty="0" err="1" smtClean="0"/>
              <a:t>ა.შ</a:t>
            </a:r>
            <a:r>
              <a:rPr lang="en-US" dirty="0" smtClean="0"/>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r>
              <a:rPr lang="ka-GE" dirty="0" smtClean="0"/>
              <a:t>ტურისტული დისკურსის ჟანრი</a:t>
            </a:r>
            <a:endParaRPr lang="en-US" dirty="0"/>
          </a:p>
        </p:txBody>
      </p:sp>
      <p:sp>
        <p:nvSpPr>
          <p:cNvPr id="3" name="შიგთავსის ჩანაცვლების ველი 2"/>
          <p:cNvSpPr>
            <a:spLocks noGrp="1"/>
          </p:cNvSpPr>
          <p:nvPr>
            <p:ph idx="1"/>
          </p:nvPr>
        </p:nvSpPr>
        <p:spPr/>
        <p:txBody>
          <a:bodyPr>
            <a:normAutofit lnSpcReduction="10000"/>
          </a:bodyPr>
          <a:lstStyle/>
          <a:p>
            <a:pPr>
              <a:lnSpc>
                <a:spcPct val="150000"/>
              </a:lnSpc>
            </a:pPr>
            <a:r>
              <a:rPr lang="ka-GE" sz="2400" dirty="0" smtClean="0"/>
              <a:t>1) </a:t>
            </a:r>
            <a:r>
              <a:rPr lang="ka-GE" sz="2400" dirty="0" err="1" smtClean="0"/>
              <a:t>ზეპირმეტყველების</a:t>
            </a:r>
            <a:r>
              <a:rPr lang="ka-GE" sz="2400" dirty="0" smtClean="0"/>
              <a:t> ჟანრები, რომლებიც დამოკიდებულია ზეპირ კომუნიკაციაზე განსაზღვრულ სიტუაციაში და პირობებში (ტურ ოპერატორთან დიალოგი,  გიდების მეტყველება და </a:t>
            </a:r>
            <a:r>
              <a:rPr lang="ka-GE" sz="2400" dirty="0" err="1" smtClean="0"/>
              <a:t>ა.შ</a:t>
            </a:r>
            <a:r>
              <a:rPr lang="ka-GE" sz="2400" dirty="0" smtClean="0"/>
              <a:t>.); </a:t>
            </a:r>
          </a:p>
          <a:p>
            <a:pPr>
              <a:lnSpc>
                <a:spcPct val="150000"/>
              </a:lnSpc>
            </a:pPr>
            <a:r>
              <a:rPr lang="ka-GE" sz="2400" dirty="0" smtClean="0"/>
              <a:t>2)წერილობითი ჟანრები, რომელიც გულისხმობს ტურისტული ტექსტების წერილობით ვერსიებს (გზამკვლევები, ბროშურები, ბუკლეტები და სხვ.) </a:t>
            </a:r>
            <a:endParaRPr lang="en-US" sz="2400" dirty="0" smtClean="0"/>
          </a:p>
          <a:p>
            <a:pPr>
              <a:lnSpc>
                <a:spcPct val="150000"/>
              </a:lnSpc>
            </a:pP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1247</Words>
  <Application>Microsoft Office PowerPoint</Application>
  <PresentationFormat>ეკრანი (4:3)</PresentationFormat>
  <Paragraphs>74</Paragraphs>
  <Slides>25</Slides>
  <Notes>0</Notes>
  <HiddenSlides>0</HiddenSlides>
  <MMClips>0</MMClips>
  <ScaleCrop>false</ScaleCrop>
  <HeadingPairs>
    <vt:vector size="4" baseType="variant">
      <vt:variant>
        <vt:lpstr>თემა</vt:lpstr>
      </vt:variant>
      <vt:variant>
        <vt:i4>1</vt:i4>
      </vt:variant>
      <vt:variant>
        <vt:lpstr>სლაიდების სათაურები</vt:lpstr>
      </vt:variant>
      <vt:variant>
        <vt:i4>25</vt:i4>
      </vt:variant>
    </vt:vector>
  </HeadingPairs>
  <TitlesOfParts>
    <vt:vector size="26" baseType="lpstr">
      <vt:lpstr>Office Theme</vt:lpstr>
      <vt:lpstr>  ტურიზმის დისკურსის საკითხისათვის   </vt:lpstr>
      <vt:lpstr>სლაიდი 2</vt:lpstr>
      <vt:lpstr>მიზანი</vt:lpstr>
      <vt:lpstr>სლაიდი 4</vt:lpstr>
      <vt:lpstr>სლაიდი 5</vt:lpstr>
      <vt:lpstr>ტიპოლოგიური სტატუსი</vt:lpstr>
      <vt:lpstr>ტიპოლოგიური სტატუსი</vt:lpstr>
      <vt:lpstr>ტიპოლოგიური სტატუსი</vt:lpstr>
      <vt:lpstr>ტურისტული დისკურსის ჟანრი</vt:lpstr>
      <vt:lpstr>სლაიდი 10</vt:lpstr>
      <vt:lpstr>ტურიზმის დისკურსს შემდეგი ენობრივი თავისებურებები ახასიათებს ტექსტურ დონეზე:</vt:lpstr>
      <vt:lpstr>სლაიდი 12</vt:lpstr>
      <vt:lpstr>ტურიზმის დისკურსს შემდეგი ენობრივი თავისებურებები ახასიათებს ტექსტურ დონეზე:</vt:lpstr>
      <vt:lpstr>ტურიზმის დისკურსს შემდეგი ენობრივი თავისებურებები ახასიათებს ტექსტურ დონეზე:</vt:lpstr>
      <vt:lpstr>ტურიზმის დისკურსს შემდეგი ენობრივი თავისებურებები ახასიათებს ტექსტურ დონეზე:</vt:lpstr>
      <vt:lpstr> სინტაქსურ დონეზე ტურიზმის დისკურსს ახასიათებს: </vt:lpstr>
      <vt:lpstr> სინტაქსურ დონეზე ტურიზმის დისკურსს ახასიათებს:</vt:lpstr>
      <vt:lpstr> ტურიზმის დისკურსის მახასიათებლები ფუნქციურ და ინფორმაციულ  დონეზე შემდეგია: </vt:lpstr>
      <vt:lpstr> ტურიზმის დისკურსის მახასიათებლები ფუნქციურ და ინფორმაციულ  დონეზე შემდეგია: </vt:lpstr>
      <vt:lpstr>სლაიდი 20</vt:lpstr>
      <vt:lpstr>ტურისტული გზამკვლევები</vt:lpstr>
      <vt:lpstr>ყველა ტურისტულ ტექსტს  აქვს გარკვეული ფსიქოლოგიური გავლენა მომხმარებლებზე. ყველაზე ეფექტურ ზემოქმედებას ახდენენ შემდეგი მეთოდები:</vt:lpstr>
      <vt:lpstr>ყველა ტურისტულ ტექსტს  აქვს გარკვეული ფსიქოლოგიური გავლენა მომხმარებლებზე. ყველაზე ეფექტურ ზემოქმედებას ახდენენ შემდეგი მეთოდები:</vt:lpstr>
      <vt:lpstr>დასკვნა</vt:lpstr>
      <vt:lpstr>ლიტერატურა</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ტურიზმის დისკურსის საკითხისათვის   </dc:title>
  <dc:creator>Admin</dc:creator>
  <cp:lastModifiedBy>Admin</cp:lastModifiedBy>
  <cp:revision>17</cp:revision>
  <dcterms:created xsi:type="dcterms:W3CDTF">2006-08-16T00:00:00Z</dcterms:created>
  <dcterms:modified xsi:type="dcterms:W3CDTF">2021-05-14T17:58:34Z</dcterms:modified>
</cp:coreProperties>
</file>