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256" r:id="rId2"/>
    <p:sldId id="257" r:id="rId3"/>
    <p:sldId id="268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1" autoAdjust="0"/>
  </p:normalViewPr>
  <p:slideViewPr>
    <p:cSldViewPr snapToGrid="0">
      <p:cViewPr varScale="1">
        <p:scale>
          <a:sx n="64" d="100"/>
          <a:sy n="64" d="100"/>
        </p:scale>
        <p:origin x="7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F519F-9B8B-4A38-AEAD-56FD2768D28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F772D-C0E5-46C6-9FB6-66ACB9629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06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F772D-C0E5-46C6-9FB6-66ACB96295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7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F681CBF-9613-4608-AF0A-AC87E7FBF4C7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4D0F23E-05ED-4C17-8DCF-E793FA71F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7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1CBF-9613-4608-AF0A-AC87E7FBF4C7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F23E-05ED-4C17-8DCF-E793FA71F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4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F681CBF-9613-4608-AF0A-AC87E7FBF4C7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4D0F23E-05ED-4C17-8DCF-E793FA71F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8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1CBF-9613-4608-AF0A-AC87E7FBF4C7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4D0F23E-05ED-4C17-8DCF-E793FA71F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7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F681CBF-9613-4608-AF0A-AC87E7FBF4C7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4D0F23E-05ED-4C17-8DCF-E793FA71F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51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1CBF-9613-4608-AF0A-AC87E7FBF4C7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F23E-05ED-4C17-8DCF-E793FA71F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0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1CBF-9613-4608-AF0A-AC87E7FBF4C7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F23E-05ED-4C17-8DCF-E793FA71F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1CBF-9613-4608-AF0A-AC87E7FBF4C7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F23E-05ED-4C17-8DCF-E793FA71F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1CBF-9613-4608-AF0A-AC87E7FBF4C7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F23E-05ED-4C17-8DCF-E793FA71F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7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F681CBF-9613-4608-AF0A-AC87E7FBF4C7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4D0F23E-05ED-4C17-8DCF-E793FA71F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0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1CBF-9613-4608-AF0A-AC87E7FBF4C7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F23E-05ED-4C17-8DCF-E793FA71F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3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F681CBF-9613-4608-AF0A-AC87E7FBF4C7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4D0F23E-05ED-4C17-8DCF-E793FA71F8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225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EAFC9-F9B8-4C44-B9D9-60B71D07F2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dirty="0"/>
              <a:t>აღმოსავლეთმცოდნეობის დეპარტამენტი</a:t>
            </a:r>
            <a:br>
              <a:rPr lang="ka-GE" dirty="0"/>
            </a:br>
            <a:r>
              <a:rPr lang="ka-GE" sz="2800" dirty="0"/>
              <a:t>(სამეცნიერო სემინარი)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D85DF3-01A8-4016-9F55-1F7CBB8207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a-GE" dirty="0"/>
              <a:t>												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DDD9DB-C220-40CF-9158-CA21AC45B566}"/>
              </a:ext>
            </a:extLst>
          </p:cNvPr>
          <p:cNvSpPr txBox="1"/>
          <p:nvPr/>
        </p:nvSpPr>
        <p:spPr>
          <a:xfrm>
            <a:off x="1431235" y="3558209"/>
            <a:ext cx="902473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ქართული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ტერიტორიების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ოსმალეთის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იმპერიისადმი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დაქვემდებარების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პროცესი</a:t>
            </a:r>
            <a:endParaRPr lang="ka-GE" sz="2800" dirty="0">
              <a:solidFill>
                <a:schemeClr val="bg1"/>
              </a:solidFill>
            </a:endParaRPr>
          </a:p>
          <a:p>
            <a:pPr algn="ctr"/>
            <a:endParaRPr lang="ka-GE" sz="2400" dirty="0">
              <a:solidFill>
                <a:schemeClr val="bg1"/>
              </a:solidFill>
            </a:endParaRPr>
          </a:p>
          <a:p>
            <a:pPr algn="ctr"/>
            <a:r>
              <a:rPr lang="ka-GE" sz="2400" dirty="0">
                <a:solidFill>
                  <a:schemeClr val="bg1"/>
                </a:solidFill>
              </a:rPr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2576875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826CD-FD99-49A7-87A0-907E2C3BC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 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036E7-990A-4290-AD02-C87ACD812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97" y="2232175"/>
            <a:ext cx="3865680" cy="3678303"/>
          </a:xfrm>
        </p:spPr>
        <p:txBody>
          <a:bodyPr>
            <a:normAutofit/>
          </a:bodyPr>
          <a:lstStyle/>
          <a:p>
            <a:pPr algn="ctr"/>
            <a:r>
              <a:rPr lang="ka-GE" sz="2000" dirty="0">
                <a:solidFill>
                  <a:schemeClr val="tx1"/>
                </a:solidFill>
              </a:rPr>
              <a:t>ახალციხის (ჩილდირის) საფაშოს დაარსება 1579 წელს.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ორდღიანი ტური: ვარძია-რაბათი - Vanillasky">
            <a:extLst>
              <a:ext uri="{FF2B5EF4-FFF2-40B4-BE49-F238E27FC236}">
                <a16:creationId xmlns:a16="http://schemas.microsoft.com/office/drawing/2014/main" id="{CA480A5A-963F-4C38-8A7A-20768F9C2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586" y="2232175"/>
            <a:ext cx="6561221" cy="357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497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449DB-30D5-44BA-AFB5-92F26FBC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/>
              <a:t>ოსმალეთის მიერ დაპყრობილ ქართულ ტერიტორიებზე მიმდინარე პროცესები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E1301-AEAB-4CB6-87F5-F178CA2FC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>
                <a:solidFill>
                  <a:schemeClr val="tx1"/>
                </a:solidFill>
              </a:rPr>
              <a:t>1.ადმინისტრაციული დაყოფა;</a:t>
            </a:r>
          </a:p>
          <a:p>
            <a:r>
              <a:rPr lang="ka-GE" dirty="0">
                <a:solidFill>
                  <a:schemeClr val="tx1"/>
                </a:solidFill>
              </a:rPr>
              <a:t>2. მიწისმფლობელობის ფორმები;</a:t>
            </a:r>
          </a:p>
          <a:p>
            <a:r>
              <a:rPr lang="ka-GE" dirty="0">
                <a:solidFill>
                  <a:schemeClr val="tx1"/>
                </a:solidFill>
              </a:rPr>
              <a:t>3. საგადასახადო სისტემა;</a:t>
            </a:r>
          </a:p>
          <a:p>
            <a:r>
              <a:rPr lang="ka-GE" dirty="0">
                <a:solidFill>
                  <a:schemeClr val="tx1"/>
                </a:solidFill>
              </a:rPr>
              <a:t>4. სოციალური რეგლამენტაცია;</a:t>
            </a:r>
          </a:p>
          <a:p>
            <a:r>
              <a:rPr lang="ka-GE" dirty="0">
                <a:solidFill>
                  <a:schemeClr val="tx1"/>
                </a:solidFill>
              </a:rPr>
              <a:t>5. ეთნო-რელიგიური პროცესები.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76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37F4A-B71D-4771-AEF2-7DE0221F0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მადლობა ყურადღებისათვის!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1A816-7E71-4BE1-BE02-78EDC9A48A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/>
              <a:t>ავტორი: ზაზა შაშიკაძე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37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5EFF2-7B78-4680-9FB8-2F52A550A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38409"/>
          </a:xfrm>
        </p:spPr>
        <p:txBody>
          <a:bodyPr>
            <a:normAutofit/>
          </a:bodyPr>
          <a:lstStyle/>
          <a:p>
            <a:pPr algn="ctr"/>
            <a:r>
              <a:rPr lang="ka-GE" sz="3200" dirty="0"/>
              <a:t>მოკლედ პირველი კონტაქტების შესახებ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58834-0384-441D-916E-F0F7F6B08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6197285" cy="3678303"/>
          </a:xfrm>
        </p:spPr>
        <p:txBody>
          <a:bodyPr>
            <a:normAutofit/>
          </a:bodyPr>
          <a:lstStyle/>
          <a:p>
            <a:r>
              <a:rPr lang="ka-GE" sz="2000" dirty="0">
                <a:solidFill>
                  <a:schemeClr val="tx1"/>
                </a:solidFill>
              </a:rPr>
              <a:t>1. სულთან ორხან </a:t>
            </a:r>
            <a:r>
              <a:rPr lang="en-US" sz="2000" dirty="0">
                <a:solidFill>
                  <a:schemeClr val="tx1"/>
                </a:solidFill>
              </a:rPr>
              <a:t>I</a:t>
            </a:r>
            <a:r>
              <a:rPr lang="ka-GE" sz="2000" dirty="0">
                <a:solidFill>
                  <a:schemeClr val="tx1"/>
                </a:solidFill>
              </a:rPr>
              <a:t>-ის საქართველოში ლაშქრობის საკითხი </a:t>
            </a:r>
            <a:r>
              <a:rPr lang="en-US" sz="2000" dirty="0">
                <a:solidFill>
                  <a:schemeClr val="tx1"/>
                </a:solidFill>
              </a:rPr>
              <a:t>XIV </a:t>
            </a:r>
            <a:r>
              <a:rPr lang="ka-GE" sz="2000" dirty="0">
                <a:solidFill>
                  <a:schemeClr val="tx1"/>
                </a:solidFill>
              </a:rPr>
              <a:t>ს-ის 30-იან წლებში;</a:t>
            </a:r>
          </a:p>
          <a:p>
            <a:r>
              <a:rPr lang="ka-GE" sz="2000" dirty="0">
                <a:solidFill>
                  <a:schemeClr val="tx1"/>
                </a:solidFill>
              </a:rPr>
              <a:t>2. 1454 წლის ლაშქრობა დასავლეთ საქართველოში და მეჰმედ მეორის საქართველოსთან ურთიერთობის საკითხი;</a:t>
            </a:r>
          </a:p>
          <a:p>
            <a:r>
              <a:rPr lang="ka-GE" sz="2000" dirty="0">
                <a:solidFill>
                  <a:schemeClr val="tx1"/>
                </a:solidFill>
              </a:rPr>
              <a:t>3. 1479 წლის ლაშქრობა მესოქალდეაში (თორულის, ჯეზრეს და ჯენეხახის ციხეების დაპყრობა ოსმალთა მიერ);</a:t>
            </a:r>
          </a:p>
          <a:p>
            <a:r>
              <a:rPr lang="ka-GE" sz="2000" dirty="0">
                <a:solidFill>
                  <a:schemeClr val="tx1"/>
                </a:solidFill>
              </a:rPr>
              <a:t>4. უფლისწულ სელიმის ლაშქობა იმერეთში და მზეჭაბუკ ათაბაგთან ურთიერთობის საკითხი.</a:t>
            </a:r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8FBBD74E-E3F0-4D0F-963E-9635C5E22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550" y="2552002"/>
            <a:ext cx="2120257" cy="2935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0FC6DF75-8125-461E-A720-BB4D1C847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998" y="2552002"/>
            <a:ext cx="1608162" cy="29352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4DB23C-B983-464A-B1F7-FFE45A946086}"/>
              </a:ext>
            </a:extLst>
          </p:cNvPr>
          <p:cNvSpPr txBox="1"/>
          <p:nvPr/>
        </p:nvSpPr>
        <p:spPr>
          <a:xfrm>
            <a:off x="6569755" y="5551021"/>
            <a:ext cx="2783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dirty="0"/>
              <a:t>იმერეთის მეფე ალექსანდრე </a:t>
            </a:r>
            <a:r>
              <a:rPr lang="en-US" sz="1400" dirty="0"/>
              <a:t>II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44056A-91F5-4000-A5E9-CAAA2611792A}"/>
              </a:ext>
            </a:extLst>
          </p:cNvPr>
          <p:cNvSpPr txBox="1"/>
          <p:nvPr/>
        </p:nvSpPr>
        <p:spPr>
          <a:xfrm>
            <a:off x="9696214" y="5551022"/>
            <a:ext cx="2664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dirty="0"/>
              <a:t>სულთან სელიმ </a:t>
            </a:r>
            <a:r>
              <a:rPr lang="en-US" sz="1400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452168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427260-AD77-4D07-A774-4C0C9749C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78" y="0"/>
            <a:ext cx="10018643" cy="68578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2527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149F2-5DCF-4B10-8F22-DA9841688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800968"/>
          </a:xfrm>
        </p:spPr>
        <p:txBody>
          <a:bodyPr>
            <a:normAutofit/>
          </a:bodyPr>
          <a:lstStyle/>
          <a:p>
            <a:pPr algn="ctr"/>
            <a:r>
              <a:rPr lang="ka-GE" sz="3200" dirty="0"/>
              <a:t>ქართული ტერიტორიების დაპყრობის პირველი ეტაპი</a:t>
            </a:r>
            <a:endParaRPr lang="en-US" sz="3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D3168A-6A2F-4735-BD76-3582AF4FEB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660" y="2227263"/>
            <a:ext cx="5422389" cy="4066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3C6745-CE42-4386-8479-8C23697791BF}"/>
              </a:ext>
            </a:extLst>
          </p:cNvPr>
          <p:cNvSpPr txBox="1"/>
          <p:nvPr/>
        </p:nvSpPr>
        <p:spPr>
          <a:xfrm>
            <a:off x="501680" y="3329609"/>
            <a:ext cx="5193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dirty="0"/>
              <a:t>მზეჭაბუკ ათაბაგისა და სელიმ </a:t>
            </a:r>
            <a:r>
              <a:rPr lang="en-US" sz="2400" dirty="0"/>
              <a:t>I</a:t>
            </a:r>
            <a:r>
              <a:rPr lang="ka-GE" sz="2400" dirty="0"/>
              <a:t>-ის ურთიერთობის საკითხი ჩალდირანის ლაშქრობის დროს და სპერის ციხის გადაცემის საკითხი.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CE7A1E-C295-4B02-BF2C-470D75439A49}"/>
              </a:ext>
            </a:extLst>
          </p:cNvPr>
          <p:cNvSpPr txBox="1"/>
          <p:nvPr/>
        </p:nvSpPr>
        <p:spPr>
          <a:xfrm>
            <a:off x="6916232" y="6410739"/>
            <a:ext cx="3389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dirty="0"/>
              <a:t>სპერის ციხე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80829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1EAEF-09BF-4F94-969D-E5D36B92E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68227"/>
          </a:xfrm>
        </p:spPr>
        <p:txBody>
          <a:bodyPr>
            <a:normAutofit/>
          </a:bodyPr>
          <a:lstStyle/>
          <a:p>
            <a:pPr algn="ctr"/>
            <a:r>
              <a:rPr lang="ka-GE" sz="3200" dirty="0"/>
              <a:t>ოსმალთა დაპყრობები მე-16 საუკუნის 30-40-იან წლებში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FFFB8-AF52-4186-AF3B-6A4C68469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514808" cy="3678303"/>
          </a:xfrm>
        </p:spPr>
        <p:txBody>
          <a:bodyPr>
            <a:normAutofit/>
          </a:bodyPr>
          <a:lstStyle/>
          <a:p>
            <a:r>
              <a:rPr lang="ka-GE" sz="2400" dirty="0">
                <a:solidFill>
                  <a:schemeClr val="tx1"/>
                </a:solidFill>
              </a:rPr>
              <a:t>1. 1535 წლის მურჯახეთის ბრძოლა და ოსმალთა ჩარევა;</a:t>
            </a:r>
          </a:p>
          <a:p>
            <a:r>
              <a:rPr lang="ka-GE" sz="2400" dirty="0">
                <a:solidFill>
                  <a:schemeClr val="tx1"/>
                </a:solidFill>
              </a:rPr>
              <a:t>2.  1543 წლის მუსა ფაშას შემოსევა და ბაგრატ </a:t>
            </a:r>
            <a:r>
              <a:rPr lang="en-US" sz="2400" dirty="0">
                <a:solidFill>
                  <a:schemeClr val="tx1"/>
                </a:solidFill>
              </a:rPr>
              <a:t>III-</a:t>
            </a:r>
            <a:r>
              <a:rPr lang="ka-GE" sz="2400" dirty="0">
                <a:solidFill>
                  <a:schemeClr val="tx1"/>
                </a:solidFill>
              </a:rPr>
              <a:t>სთან დაპირისპირება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ka-GE" sz="2400" dirty="0">
                <a:solidFill>
                  <a:schemeClr val="tx1"/>
                </a:solidFill>
              </a:rPr>
              <a:t>ოლთისში და ქარაღაქთან;</a:t>
            </a:r>
          </a:p>
          <a:p>
            <a:r>
              <a:rPr lang="ka-GE" sz="2400" dirty="0">
                <a:solidFill>
                  <a:schemeClr val="tx1"/>
                </a:solidFill>
              </a:rPr>
              <a:t>3. 1545 წლის სოხოისტას ბრძოლა.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22E061-E10C-4619-AD0A-30A2F81D3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41" y="2305147"/>
            <a:ext cx="5145175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7D18BA-93BD-46CB-9B12-66E7187BCDA1}"/>
              </a:ext>
            </a:extLst>
          </p:cNvPr>
          <p:cNvSpPr txBox="1"/>
          <p:nvPr/>
        </p:nvSpPr>
        <p:spPr>
          <a:xfrm>
            <a:off x="7162806" y="5848067"/>
            <a:ext cx="3389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dirty="0"/>
              <a:t>ოლთისის ციხე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2569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A78B-E19F-4B74-B8B6-04D6184E6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a-GE" sz="3200" dirty="0"/>
              <a:t>სულეიმან </a:t>
            </a:r>
            <a:r>
              <a:rPr lang="en-US" sz="3200" dirty="0"/>
              <a:t>I</a:t>
            </a:r>
            <a:r>
              <a:rPr lang="ka-GE" sz="3200" dirty="0"/>
              <a:t>-ის მეორე ირანული ლაშქრობა და ქართული ტერიტორიები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606C4-2D17-4E5C-A6BA-0C25DE0314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ka-GE" dirty="0">
                <a:solidFill>
                  <a:schemeClr val="tx1"/>
                </a:solidFill>
              </a:rPr>
              <a:t>სამკარის ციხე (მამირვანი)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A2A37A-609F-41AE-B244-941DA4833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ka-GE" dirty="0">
                <a:solidFill>
                  <a:schemeClr val="tx1"/>
                </a:solidFill>
              </a:rPr>
              <a:t>არტანუჯის ციხე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0A05D8-7D93-4940-A6C2-A8B268D7612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42" y="2999303"/>
            <a:ext cx="4576058" cy="3432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76CEC3B-B0F3-4E71-A2AE-E82885D81D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"/>
          <a:stretch/>
        </p:blipFill>
        <p:spPr>
          <a:xfrm>
            <a:off x="1142729" y="2999303"/>
            <a:ext cx="4831565" cy="3432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9643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7F89E-5329-482B-82F2-35985B98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a-GE" sz="3200" dirty="0"/>
              <a:t>ოსმალთა მიერ ქართული ტერიტორიების დაპყრობის მეორე ეტაპი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8D2C6-F0F6-4088-8F65-9A29730FE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509" y="2180496"/>
            <a:ext cx="6692299" cy="3678303"/>
          </a:xfrm>
        </p:spPr>
        <p:txBody>
          <a:bodyPr/>
          <a:lstStyle/>
          <a:p>
            <a:pPr algn="ctr"/>
            <a:r>
              <a:rPr lang="ka-GE" dirty="0"/>
              <a:t>1578-1590 წლების ირან-ოსმალეთის ომის დაწყება. ლალა მუსტაფა ფაშას ,,აღმოსავლეთის ლაშქრობა’’</a:t>
            </a:r>
          </a:p>
        </p:txBody>
      </p:sp>
      <p:pic>
        <p:nvPicPr>
          <p:cNvPr id="1026" name="Picture 2" descr="Lala Mustafa Pasha - Alchetron, The Free Social Encyclopedia">
            <a:extLst>
              <a:ext uri="{FF2B5EF4-FFF2-40B4-BE49-F238E27FC236}">
                <a16:creationId xmlns:a16="http://schemas.microsoft.com/office/drawing/2014/main" id="{A5FE03D5-0226-493E-A721-CFA844949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1925053"/>
            <a:ext cx="3394362" cy="4764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48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712CF-A46A-419E-9531-A7DAC2524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194" y="875411"/>
            <a:ext cx="6293262" cy="543754"/>
          </a:xfrm>
        </p:spPr>
        <p:txBody>
          <a:bodyPr/>
          <a:lstStyle/>
          <a:p>
            <a:r>
              <a:rPr lang="ka-GE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0DFF3-0FE0-4F53-A01B-573EC28FE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116964" cy="3678303"/>
          </a:xfrm>
        </p:spPr>
        <p:txBody>
          <a:bodyPr/>
          <a:lstStyle/>
          <a:p>
            <a:pPr marL="0" indent="0" algn="ctr">
              <a:buNone/>
            </a:pPr>
            <a:r>
              <a:rPr lang="ka-GE" dirty="0">
                <a:solidFill>
                  <a:schemeClr val="tx1"/>
                </a:solidFill>
              </a:rPr>
              <a:t>ურთიერთობა ათაბაგების ოჯახთან.</a:t>
            </a:r>
          </a:p>
          <a:p>
            <a:pPr marL="0" indent="0" algn="ctr">
              <a:buNone/>
            </a:pPr>
            <a:r>
              <a:rPr lang="ka-GE" dirty="0">
                <a:solidFill>
                  <a:schemeClr val="tx1"/>
                </a:solidFill>
              </a:rPr>
              <a:t>ჩილდირის ბრძოლა.</a:t>
            </a:r>
          </a:p>
          <a:p>
            <a:pPr marL="0" indent="0" algn="ctr">
              <a:buNone/>
            </a:pPr>
            <a:r>
              <a:rPr lang="ka-GE" dirty="0">
                <a:solidFill>
                  <a:schemeClr val="tx1"/>
                </a:solidFill>
              </a:rPr>
              <a:t>მანუჩარ ათაბაგის დიპლომატია.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ყვარყვარე IV - ვიკიპედია">
            <a:extLst>
              <a:ext uri="{FF2B5EF4-FFF2-40B4-BE49-F238E27FC236}">
                <a16:creationId xmlns:a16="http://schemas.microsoft.com/office/drawing/2014/main" id="{0668A082-77B5-4899-9214-485E20027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05" y="2180496"/>
            <a:ext cx="5550702" cy="39130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90C997-1BD1-4D31-BCCE-CA1B646684FD}"/>
              </a:ext>
            </a:extLst>
          </p:cNvPr>
          <p:cNvSpPr txBox="1"/>
          <p:nvPr/>
        </p:nvSpPr>
        <p:spPr>
          <a:xfrm>
            <a:off x="7297561" y="6184952"/>
            <a:ext cx="3389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dirty="0"/>
              <a:t>ყვარყვარე </a:t>
            </a:r>
            <a:r>
              <a:rPr lang="en-US" sz="1400" dirty="0"/>
              <a:t>IV</a:t>
            </a:r>
          </a:p>
        </p:txBody>
      </p:sp>
    </p:spTree>
    <p:extLst>
      <p:ext uri="{BB962C8B-B14F-4D97-AF65-F5344CB8AC3E}">
        <p14:creationId xmlns:p14="http://schemas.microsoft.com/office/powerpoint/2010/main" val="3355525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A8CEE-129C-4F03-AAF0-13E8F2BD0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 </a:t>
            </a:r>
            <a:endParaRPr lang="en-US" dirty="0"/>
          </a:p>
        </p:txBody>
      </p:sp>
      <p:pic>
        <p:nvPicPr>
          <p:cNvPr id="3074" name="Picture 2" descr="File:ალექსანდრე II (1574-1605) და მუსტაფა ლალა-ფაშა, სპარსული მინიატურა.JPG  - Wikimedia Commons">
            <a:extLst>
              <a:ext uri="{FF2B5EF4-FFF2-40B4-BE49-F238E27FC236}">
                <a16:creationId xmlns:a16="http://schemas.microsoft.com/office/drawing/2014/main" id="{7DD76714-7663-4B4F-A4B5-556531599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183" y="1901263"/>
            <a:ext cx="2415443" cy="42941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სიონის საკათედრო ტაძარი - თბილისი • about.ge">
            <a:extLst>
              <a:ext uri="{FF2B5EF4-FFF2-40B4-BE49-F238E27FC236}">
                <a16:creationId xmlns:a16="http://schemas.microsoft.com/office/drawing/2014/main" id="{82F81AE1-3A8E-45B4-895E-14DCAB54E583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6622181" y="3429000"/>
            <a:ext cx="4921249" cy="448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ka-GE" sz="2400" dirty="0">
                <a:solidFill>
                  <a:schemeClr val="tx1"/>
                </a:solidFill>
              </a:rPr>
              <a:t>1. თბილისის აღება;</a:t>
            </a:r>
          </a:p>
          <a:p>
            <a:pPr algn="ctr"/>
            <a:r>
              <a:rPr lang="ka-GE" sz="2400" dirty="0">
                <a:solidFill>
                  <a:schemeClr val="tx1"/>
                </a:solidFill>
              </a:rPr>
              <a:t>2. მოლაპარაკეება ალექსანდრე კახთა მეფესთან.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078" name="Picture 6" descr="სიონის საკათედრო ტაძარი - თბილისი • about.ge">
            <a:extLst>
              <a:ext uri="{FF2B5EF4-FFF2-40B4-BE49-F238E27FC236}">
                <a16:creationId xmlns:a16="http://schemas.microsoft.com/office/drawing/2014/main" id="{47F3D1C7-2E3F-4C86-8018-C57E081D0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04" y="1876193"/>
            <a:ext cx="3238789" cy="43210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F50824-E86D-4ADF-AE88-B289424A75AB}"/>
              </a:ext>
            </a:extLst>
          </p:cNvPr>
          <p:cNvSpPr txBox="1"/>
          <p:nvPr/>
        </p:nvSpPr>
        <p:spPr>
          <a:xfrm>
            <a:off x="271419" y="6303103"/>
            <a:ext cx="3389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dirty="0"/>
              <a:t>სიონის ტაძარი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D502E9-F17B-4679-A2E8-3110128E3382}"/>
              </a:ext>
            </a:extLst>
          </p:cNvPr>
          <p:cNvSpPr txBox="1"/>
          <p:nvPr/>
        </p:nvSpPr>
        <p:spPr>
          <a:xfrm>
            <a:off x="3696217" y="6195381"/>
            <a:ext cx="3389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dirty="0"/>
              <a:t>ალექსანდრე მეფისა და მუსტაფა ფაშას შეხვედრის სპარსული მინიატურა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3445506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176</TotalTime>
  <Words>264</Words>
  <Application>Microsoft Office PowerPoint</Application>
  <PresentationFormat>Widescreen</PresentationFormat>
  <Paragraphs>46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Gill Sans MT</vt:lpstr>
      <vt:lpstr>Sylfaen</vt:lpstr>
      <vt:lpstr>Wingdings 2</vt:lpstr>
      <vt:lpstr>Dividend</vt:lpstr>
      <vt:lpstr>აღმოსავლეთმცოდნეობის დეპარტამენტი (სამეცნიერო სემინარი)</vt:lpstr>
      <vt:lpstr>მოკლედ პირველი კონტაქტების შესახებ</vt:lpstr>
      <vt:lpstr>PowerPoint Presentation</vt:lpstr>
      <vt:lpstr>ქართული ტერიტორიების დაპყრობის პირველი ეტაპი</vt:lpstr>
      <vt:lpstr>ოსმალთა დაპყრობები მე-16 საუკუნის 30-40-იან წლებში</vt:lpstr>
      <vt:lpstr>სულეიმან I-ის მეორე ირანული ლაშქრობა და ქართული ტერიტორიები</vt:lpstr>
      <vt:lpstr>ოსმალთა მიერ ქართული ტერიტორიების დაპყრობის მეორე ეტაპი</vt:lpstr>
      <vt:lpstr> </vt:lpstr>
      <vt:lpstr> </vt:lpstr>
      <vt:lpstr>   </vt:lpstr>
      <vt:lpstr>ოსმალეთის მიერ დაპყრობილ ქართულ ტერიტორიებზე მიმდინარე პროცესები</vt:lpstr>
      <vt:lpstr>მადლობა ყურადღებისათვის!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აღმოსავლეთმცოდნეობის დეპარტამენტი (სამეცნიერო სემინარი)</dc:title>
  <dc:creator>ASUSZENBOOK</dc:creator>
  <cp:lastModifiedBy>ASUSZENBOOK</cp:lastModifiedBy>
  <cp:revision>22</cp:revision>
  <dcterms:created xsi:type="dcterms:W3CDTF">2021-05-16T15:45:52Z</dcterms:created>
  <dcterms:modified xsi:type="dcterms:W3CDTF">2021-05-18T17:57:34Z</dcterms:modified>
</cp:coreProperties>
</file>