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F0B2E-673B-4322-94AC-E2B7496305EC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AAF7-0FB3-4023-8388-C5C68BCBD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0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55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8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2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1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2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34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4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1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4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1943-3A68-42E1-99D0-0BAC8F23184E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57DE-A501-41FA-AF16-FB1803967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28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0037" y="471056"/>
            <a:ext cx="9144000" cy="2867890"/>
          </a:xfrm>
        </p:spPr>
        <p:txBody>
          <a:bodyPr>
            <a:normAutofit/>
          </a:bodyPr>
          <a:lstStyle/>
          <a:p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800" b="1" dirty="0" smtClean="0"/>
              <a:t>ენობრივ მონაცემთა მართვის თანამედროვე პროგრამული პაკეტების  (FLEx-ი და  Elan-ი) გამოყენების პერსპექტივები საქართველოში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78454"/>
            <a:ext cx="9144000" cy="1579345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 smtClean="0"/>
          </a:p>
          <a:p>
            <a:r>
              <a:rPr lang="ka-GE" sz="2800" b="1" dirty="0" smtClean="0"/>
              <a:t>მზია ხახუტაიშვილი</a:t>
            </a:r>
          </a:p>
          <a:p>
            <a:r>
              <a:rPr lang="ka-GE" sz="2800" b="1" dirty="0" smtClean="0"/>
              <a:t>ნანა ცეცხლაძე</a:t>
            </a:r>
            <a:endParaRPr lang="en-GB" sz="2800" b="1" dirty="0" smtClean="0"/>
          </a:p>
          <a:p>
            <a:endParaRPr lang="en-GB" sz="2800" dirty="0"/>
          </a:p>
        </p:txBody>
      </p:sp>
      <p:pic>
        <p:nvPicPr>
          <p:cNvPr id="4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935" y="0"/>
            <a:ext cx="4735350" cy="1877811"/>
          </a:xfrm>
          <a:prstGeom prst="rect">
            <a:avLst/>
          </a:prstGeom>
        </p:spPr>
      </p:pic>
      <p:pic>
        <p:nvPicPr>
          <p:cNvPr id="5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926" y="131547"/>
            <a:ext cx="4807009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6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1"/>
            <a:ext cx="11360727" cy="319289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a-GE" sz="1600" b="1" dirty="0"/>
              <a:t>Texsts &amp; words</a:t>
            </a:r>
            <a:r>
              <a:rPr lang="ka-GE" sz="1600" dirty="0"/>
              <a:t> (ტექსტი და სიტყვა) ინსტრუმენტში სხვადასხვა ფანჯარაა</a:t>
            </a:r>
            <a:r>
              <a:rPr lang="ka-GE" sz="1600" dirty="0" smtClean="0"/>
              <a:t>.</a:t>
            </a:r>
            <a:br>
              <a:rPr lang="ka-GE" sz="1600" dirty="0" smtClean="0"/>
            </a:br>
            <a:r>
              <a:rPr lang="ka-GE" sz="1600" dirty="0" smtClean="0"/>
              <a:t> </a:t>
            </a:r>
            <a:r>
              <a:rPr lang="ka-GE" sz="1600" b="1" dirty="0"/>
              <a:t>Info</a:t>
            </a:r>
            <a:r>
              <a:rPr lang="ka-GE" sz="1600" dirty="0"/>
              <a:t>-ს ფანჯარაში სრულყოფილი ინფორმაციაა ცალკეული სიტყვის შესახებ</a:t>
            </a:r>
            <a:r>
              <a:rPr lang="ka-GE" sz="1600" dirty="0" smtClean="0"/>
              <a:t>;</a:t>
            </a:r>
            <a:br>
              <a:rPr lang="ka-GE" sz="1600" dirty="0" smtClean="0"/>
            </a:br>
            <a:r>
              <a:rPr lang="ka-GE" sz="1600" dirty="0" smtClean="0"/>
              <a:t> </a:t>
            </a:r>
            <a:r>
              <a:rPr lang="ka-GE" sz="1600" b="1" dirty="0"/>
              <a:t>Baseline-ში</a:t>
            </a:r>
            <a:r>
              <a:rPr lang="ka-GE" sz="1600" dirty="0"/>
              <a:t> </a:t>
            </a:r>
            <a:r>
              <a:rPr lang="ka-GE" sz="1600" dirty="0" smtClean="0"/>
              <a:t>- სრულყოფილი ტექსტი; </a:t>
            </a:r>
            <a:r>
              <a:rPr lang="ka-GE" sz="1600" b="1" dirty="0"/>
              <a:t>Gloss-ში</a:t>
            </a:r>
            <a:r>
              <a:rPr lang="ka-GE" sz="1600" dirty="0"/>
              <a:t> სიტყვის </a:t>
            </a:r>
            <a:r>
              <a:rPr lang="ka-GE" sz="1600" dirty="0" smtClean="0"/>
              <a:t>თარგმანი.</a:t>
            </a:r>
            <a:br>
              <a:rPr lang="ka-GE" sz="1600" dirty="0" smtClean="0"/>
            </a:br>
            <a:r>
              <a:rPr lang="ka-GE" sz="1600" dirty="0" smtClean="0"/>
              <a:t> </a:t>
            </a:r>
            <a:r>
              <a:rPr lang="ka-GE" sz="1600" b="1" dirty="0"/>
              <a:t>Analyze</a:t>
            </a:r>
            <a:r>
              <a:rPr lang="ka-GE" sz="1600" dirty="0"/>
              <a:t>-ში სიტყვების გრამატიკული </a:t>
            </a:r>
            <a:r>
              <a:rPr lang="ka-GE" sz="1600" dirty="0" smtClean="0"/>
              <a:t>ანალიზი - </a:t>
            </a:r>
            <a:r>
              <a:rPr lang="ka-GE" sz="1600" dirty="0"/>
              <a:t>სიტყვის ფუძე, ძირი, აფიქსები და ხერხდება მათი სათანადო კვალიფიკაცია მოქმედი პარსერის (Parser აქ. გრამატიკული ანალიზატორი) მეშვეობით. </a:t>
            </a:r>
            <a:r>
              <a:rPr lang="ka-GE" sz="1600" b="1" dirty="0"/>
              <a:t>Print view</a:t>
            </a:r>
            <a:r>
              <a:rPr lang="ka-GE" sz="1600" dirty="0"/>
              <a:t> ბეჭდური ვერსიის წინასწარი დათვალიერების ფანჯარაა. </a:t>
            </a:r>
            <a:r>
              <a:rPr lang="ka-GE" sz="1600" dirty="0" smtClean="0"/>
              <a:t/>
            </a:r>
            <a:br>
              <a:rPr lang="ka-GE" sz="1600" dirty="0" smtClean="0"/>
            </a:br>
            <a:r>
              <a:rPr lang="ka-GE" sz="1600" b="1" dirty="0" smtClean="0"/>
              <a:t>Tagging</a:t>
            </a:r>
            <a:r>
              <a:rPr lang="ka-GE" sz="1600" dirty="0" smtClean="0"/>
              <a:t> </a:t>
            </a:r>
            <a:r>
              <a:rPr lang="ka-GE" sz="1600" dirty="0"/>
              <a:t>-ი წინადადებებად </a:t>
            </a:r>
            <a:r>
              <a:rPr lang="ka-GE" sz="1600" dirty="0" smtClean="0"/>
              <a:t>ტეგირება. </a:t>
            </a:r>
            <a:br>
              <a:rPr lang="ka-GE" sz="1600" dirty="0" smtClean="0"/>
            </a:br>
            <a:r>
              <a:rPr lang="ka-GE" sz="1600" dirty="0" smtClean="0"/>
              <a:t>T</a:t>
            </a:r>
            <a:r>
              <a:rPr lang="ka-GE" sz="1600" b="1" dirty="0" smtClean="0"/>
              <a:t>ext </a:t>
            </a:r>
            <a:r>
              <a:rPr lang="ka-GE" sz="1600" b="1" dirty="0"/>
              <a:t>chart</a:t>
            </a:r>
            <a:r>
              <a:rPr lang="ka-GE" sz="1600" dirty="0"/>
              <a:t>-ი ტექსტის დისკურსის ანალიზის </a:t>
            </a:r>
            <a:r>
              <a:rPr lang="ka-GE" sz="1600" dirty="0" smtClean="0"/>
              <a:t>ინსტრუმენტი. </a:t>
            </a:r>
            <a:r>
              <a:rPr lang="ka-GE" sz="1600" b="1" dirty="0"/>
              <a:t>List-ის </a:t>
            </a:r>
            <a:r>
              <a:rPr lang="ka-GE" sz="1600" dirty="0"/>
              <a:t>ინსტრუმენტი მრავალფუნქციურია: აკადემიური დომენები, ანთროპოლოგიური კატეგორიები, განათლების დონე, ჟანრები, დიალექტოლოგიური ინფორმაცია, სემანტიკური დომენები (სოციალური ქცევა, ენა და აზროვნება, ყოველდღიური ყოფა, საქმიანობა, ფიზიკური აქტივობა), რომელთაც თავიანთი ქვედომენები აქვს.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2050" name="Picture 1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37"/>
          <a:stretch>
            <a:fillRect/>
          </a:stretch>
        </p:blipFill>
        <p:spPr bwMode="auto">
          <a:xfrm>
            <a:off x="1939637" y="3192895"/>
            <a:ext cx="5834207" cy="3665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79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FLEX</a:t>
            </a:r>
            <a:r>
              <a:rPr lang="ka-GE" sz="3200" b="1" dirty="0"/>
              <a:t>-ში დამუშავებული ენობრივი მონაცემები </a:t>
            </a:r>
            <a:r>
              <a:rPr lang="en-US" sz="3200" b="1" dirty="0"/>
              <a:t>ELAN</a:t>
            </a:r>
            <a:r>
              <a:rPr lang="ka-GE" sz="3200" b="1" dirty="0" smtClean="0"/>
              <a:t>-ში</a:t>
            </a:r>
            <a:endParaRPr lang="en-GB" sz="3200" b="1" dirty="0"/>
          </a:p>
        </p:txBody>
      </p:sp>
      <p:pic>
        <p:nvPicPr>
          <p:cNvPr id="3075" name="Picture 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09" b="21329"/>
          <a:stretch>
            <a:fillRect/>
          </a:stretch>
        </p:blipFill>
        <p:spPr bwMode="auto">
          <a:xfrm>
            <a:off x="1981200" y="1690688"/>
            <a:ext cx="6539345" cy="432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967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964"/>
            <a:ext cx="10515600" cy="609600"/>
          </a:xfrm>
        </p:spPr>
        <p:txBody>
          <a:bodyPr>
            <a:normAutofit/>
          </a:bodyPr>
          <a:lstStyle/>
          <a:p>
            <a:r>
              <a:rPr lang="ka-GE" sz="2400" b="1" dirty="0" smtClean="0"/>
              <a:t>FLEx-ი ფასდაუდებელი და გაცილებით მოქნილი პრგრამული პაკეტი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3" y="983674"/>
            <a:ext cx="11194472" cy="57219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a-GE" sz="2400" dirty="0" smtClean="0"/>
              <a:t>ინსტრუმენტი </a:t>
            </a:r>
            <a:r>
              <a:rPr lang="ka-GE" sz="2400" dirty="0"/>
              <a:t>Grammar </a:t>
            </a:r>
            <a:r>
              <a:rPr lang="ka-GE" sz="2400" dirty="0" smtClean="0"/>
              <a:t>- მეტყველების ნაწილები განმარტებითურთ. შესაძლებელია </a:t>
            </a:r>
            <a:r>
              <a:rPr lang="ka-GE" sz="2400" dirty="0"/>
              <a:t>ველში დაემატოს აფიქსების </a:t>
            </a:r>
            <a:r>
              <a:rPr lang="ka-GE" sz="2400" dirty="0" smtClean="0"/>
              <a:t>შაბლონი, </a:t>
            </a:r>
            <a:r>
              <a:rPr lang="ka-GE" sz="2400" dirty="0"/>
              <a:t>ასევე ქვეკატეგორიები. </a:t>
            </a:r>
            <a:endParaRPr lang="en-GB" sz="2400" dirty="0"/>
          </a:p>
          <a:p>
            <a:pPr>
              <a:lnSpc>
                <a:spcPct val="100000"/>
              </a:lnSpc>
            </a:pPr>
            <a:r>
              <a:rPr lang="ka-GE" sz="2400" dirty="0" smtClean="0"/>
              <a:t>სეგმენტირების</a:t>
            </a:r>
            <a:r>
              <a:rPr lang="ka-GE" sz="2400" dirty="0"/>
              <a:t>, გლოსირების </a:t>
            </a:r>
            <a:r>
              <a:rPr lang="ka-GE" sz="2400" dirty="0" smtClean="0"/>
              <a:t>საშუალებით ენის თავისებურებების </a:t>
            </a:r>
            <a:r>
              <a:rPr lang="ka-GE" sz="2400" dirty="0" smtClean="0"/>
              <a:t>წარმოჩენა</a:t>
            </a:r>
            <a:r>
              <a:rPr lang="ka-GE" sz="2400" dirty="0" smtClean="0"/>
              <a:t>, </a:t>
            </a:r>
            <a:r>
              <a:rPr lang="ka-GE" sz="2400" dirty="0"/>
              <a:t>დანაწევრების </a:t>
            </a:r>
            <a:r>
              <a:rPr lang="ka-GE" sz="2400" dirty="0" smtClean="0"/>
              <a:t>საშუალებები </a:t>
            </a:r>
            <a:r>
              <a:rPr lang="ka-GE" sz="2400" dirty="0"/>
              <a:t>და  მორფემათა </a:t>
            </a:r>
            <a:r>
              <a:rPr lang="ka-GE" sz="2400" dirty="0" smtClean="0"/>
              <a:t>ფუნქციები (</a:t>
            </a:r>
            <a:r>
              <a:rPr lang="ka-GE" sz="2400" dirty="0" smtClean="0"/>
              <a:t>ენაში მორფოლოგიური საშუალებებით გადმოცემული </a:t>
            </a:r>
            <a:r>
              <a:rPr lang="ka-GE" sz="2400" dirty="0" smtClean="0"/>
              <a:t>სიტყვათფორმები, გრამატიკული</a:t>
            </a:r>
            <a:r>
              <a:rPr lang="ka-GE" sz="2400" dirty="0"/>
              <a:t>, სემანტიკური და პრაგმატიკული </a:t>
            </a:r>
            <a:r>
              <a:rPr lang="ka-GE" sz="2400" dirty="0" smtClean="0"/>
              <a:t>კატეგორიები).</a:t>
            </a:r>
            <a:endParaRPr lang="en-GB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ka-GE" sz="2400" b="1" dirty="0" smtClean="0"/>
              <a:t> </a:t>
            </a:r>
            <a:r>
              <a:rPr lang="ka-GE" sz="2400" b="1" dirty="0"/>
              <a:t>ებ’ სუფიქსი </a:t>
            </a:r>
            <a:r>
              <a:rPr lang="ka-GE" sz="2400" dirty="0"/>
              <a:t> სახელში მრავლობითი რიცხვის </a:t>
            </a:r>
            <a:r>
              <a:rPr lang="ka-GE" sz="2400" dirty="0" smtClean="0"/>
              <a:t>ნიშანი </a:t>
            </a:r>
            <a:r>
              <a:rPr lang="ka-GE" sz="2400" b="1" dirty="0"/>
              <a:t>-ებ  (</a:t>
            </a:r>
            <a:r>
              <a:rPr lang="ka-GE" sz="2400" dirty="0"/>
              <a:t>მოლ</a:t>
            </a:r>
            <a:r>
              <a:rPr lang="ka-GE" sz="2400" b="1" dirty="0"/>
              <a:t>-ებ</a:t>
            </a:r>
            <a:r>
              <a:rPr lang="ka-GE" sz="2400" dirty="0"/>
              <a:t>ი)</a:t>
            </a:r>
            <a:r>
              <a:rPr lang="ka-GE" sz="2400" b="1" dirty="0"/>
              <a:t> </a:t>
            </a:r>
            <a:r>
              <a:rPr lang="ka-GE" sz="2400" dirty="0"/>
              <a:t>და </a:t>
            </a:r>
            <a:r>
              <a:rPr lang="ka-GE" sz="2400" dirty="0" smtClean="0"/>
              <a:t>ზმნაში </a:t>
            </a:r>
            <a:r>
              <a:rPr lang="ka-GE" sz="2400" dirty="0"/>
              <a:t>თემის ნიშანი:</a:t>
            </a:r>
            <a:r>
              <a:rPr lang="ka-GE" sz="2400" b="1" dirty="0"/>
              <a:t>  -ებ (</a:t>
            </a:r>
            <a:r>
              <a:rPr lang="ka-GE" sz="2400" dirty="0"/>
              <a:t>აკეთ</a:t>
            </a:r>
            <a:r>
              <a:rPr lang="ka-GE" sz="2400" b="1" dirty="0"/>
              <a:t>-ებ). -</a:t>
            </a:r>
            <a:r>
              <a:rPr lang="ka-GE" sz="2400" b="1" dirty="0" smtClean="0"/>
              <a:t>ო: </a:t>
            </a:r>
            <a:r>
              <a:rPr lang="ka-GE" sz="2400" dirty="0"/>
              <a:t>სუბიეტური მესამე პირის ნიშანი </a:t>
            </a:r>
            <a:r>
              <a:rPr lang="ka-GE" sz="2400" dirty="0" smtClean="0"/>
              <a:t>წყვ. </a:t>
            </a:r>
            <a:r>
              <a:rPr lang="ka-GE" sz="2400" dirty="0"/>
              <a:t>მწკრივში (</a:t>
            </a:r>
            <a:r>
              <a:rPr lang="ka-GE" sz="2400" dirty="0" smtClean="0"/>
              <a:t>წაიღ</a:t>
            </a:r>
            <a:r>
              <a:rPr lang="ka-GE" sz="2400" b="1" dirty="0" smtClean="0"/>
              <a:t>-ო); </a:t>
            </a:r>
            <a:r>
              <a:rPr lang="ka-GE" sz="2400" dirty="0"/>
              <a:t>სხვათა სიტყვის ნაწილაკი (წაიღოს</a:t>
            </a:r>
            <a:r>
              <a:rPr lang="ka-GE" sz="2400" b="1" dirty="0"/>
              <a:t>-ო); -ო- </a:t>
            </a:r>
            <a:r>
              <a:rPr lang="ka-GE" sz="2400" dirty="0" smtClean="0"/>
              <a:t>კავშირებითის </a:t>
            </a:r>
            <a:r>
              <a:rPr lang="ka-GE" sz="2400" dirty="0"/>
              <a:t>ნიშანიც (წაიღ</a:t>
            </a:r>
            <a:r>
              <a:rPr lang="ka-GE" sz="2400" b="1" dirty="0"/>
              <a:t>-ო კარგი იქნება, წიგნი შენ რომ წაიღო</a:t>
            </a:r>
            <a:r>
              <a:rPr lang="ka-GE" sz="2400" dirty="0"/>
              <a:t>)</a:t>
            </a:r>
            <a:r>
              <a:rPr lang="ka-GE" sz="2400" b="1" dirty="0"/>
              <a:t>. -ს</a:t>
            </a:r>
            <a:r>
              <a:rPr lang="ka-GE" sz="2400" dirty="0"/>
              <a:t> მიცემითი ბრუნვის </a:t>
            </a:r>
            <a:r>
              <a:rPr lang="ka-GE" sz="2400" dirty="0" smtClean="0"/>
              <a:t>ნიშანი, </a:t>
            </a:r>
            <a:r>
              <a:rPr lang="ka-GE" sz="2400" dirty="0"/>
              <a:t>ზმნის მესამე სუბიექტური პირის </a:t>
            </a:r>
            <a:r>
              <a:rPr lang="ka-GE" sz="2400" dirty="0" smtClean="0"/>
              <a:t>ნიშანი.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ka-GE" sz="2400" dirty="0" smtClean="0"/>
              <a:t>ლექსიკური ერთეული - სრულმნიშვნელოვანი მეტყველების ნაწილიც და დამხმარეც; ზმნაც და უდეტერიც: </a:t>
            </a:r>
            <a:r>
              <a:rPr lang="ka-GE" sz="2400" b="1" dirty="0" smtClean="0"/>
              <a:t>უნდა</a:t>
            </a:r>
            <a:r>
              <a:rPr lang="ka-GE" sz="2400" dirty="0" smtClean="0"/>
              <a:t> არის ზმნაც (უნდა/სურს წასვლა)  და ნაწილაკიც:  უნდა (ვალდებულია), წავიდეს. </a:t>
            </a:r>
            <a:endParaRPr lang="en-GB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ka-GE" sz="2400" dirty="0" smtClean="0"/>
          </a:p>
        </p:txBody>
      </p:sp>
    </p:spTree>
    <p:extLst>
      <p:ext uri="{BB962C8B-B14F-4D97-AF65-F5344CB8AC3E}">
        <p14:creationId xmlns:p14="http://schemas.microsoft.com/office/powerpoint/2010/main" val="1001468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97130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a-GE" sz="2400" dirty="0" smtClean="0"/>
              <a:t>მონაცემთა </a:t>
            </a:r>
            <a:r>
              <a:rPr lang="ka-GE" sz="2400" dirty="0"/>
              <a:t>ვარიანტებში </a:t>
            </a:r>
            <a:r>
              <a:rPr lang="ka-GE" sz="2400" dirty="0" smtClean="0"/>
              <a:t>- სალიტერატურო </a:t>
            </a:r>
            <a:r>
              <a:rPr lang="ka-GE" sz="2400" dirty="0"/>
              <a:t>ენის თუ დიალექტური, ძველი და ახალი ფორმები, ასევე მონათესავე ენების ლექსიკური ან გრამატიკული </a:t>
            </a:r>
            <a:r>
              <a:rPr lang="ka-GE" sz="2400" dirty="0" smtClean="0"/>
              <a:t>ერთეულები (დარგ</a:t>
            </a:r>
            <a:r>
              <a:rPr lang="ka-GE" sz="2400" b="1" dirty="0" smtClean="0"/>
              <a:t>ა</a:t>
            </a:r>
            <a:r>
              <a:rPr lang="ka-GE" sz="2400" dirty="0" smtClean="0"/>
              <a:t> </a:t>
            </a:r>
            <a:r>
              <a:rPr lang="ka-GE" sz="2400" dirty="0"/>
              <a:t>და დარგ</a:t>
            </a:r>
            <a:r>
              <a:rPr lang="ka-GE" sz="2400" b="1" dirty="0"/>
              <a:t>ო</a:t>
            </a:r>
            <a:r>
              <a:rPr lang="ka-GE" sz="2400" dirty="0"/>
              <a:t>, ან კიდევ</a:t>
            </a:r>
            <a:r>
              <a:rPr lang="ka-GE" sz="2400" b="1" dirty="0"/>
              <a:t> დაფქვეული და დაფქვევლი, ავადმყოფი და ავანტყოფი </a:t>
            </a:r>
            <a:r>
              <a:rPr lang="ka-GE" sz="2400" dirty="0"/>
              <a:t>ლექსიკონში გაიმიჯნება, როგორც სალიტერატურო ფორმა და დიალექტიზმი. </a:t>
            </a:r>
            <a:r>
              <a:rPr lang="ka-GE" sz="2400" b="1" dirty="0"/>
              <a:t>ხვიმირი და გოდორი</a:t>
            </a:r>
            <a:r>
              <a:rPr lang="ka-GE" sz="2400" dirty="0"/>
              <a:t> კი, როგორც არქაიზმი და თანამედროვე ქართული სიტყვა. ლექსიკონში გამოჩნდება ენათა კონტაქტებიც: </a:t>
            </a:r>
            <a:r>
              <a:rPr lang="ka-GE" sz="2400" b="1" dirty="0"/>
              <a:t>თოფალი</a:t>
            </a:r>
            <a:r>
              <a:rPr lang="ka-GE" sz="2400" dirty="0"/>
              <a:t> (თურქ.), </a:t>
            </a:r>
            <a:r>
              <a:rPr lang="ka-GE" sz="2400" b="1" dirty="0"/>
              <a:t>ზასტავო</a:t>
            </a:r>
            <a:r>
              <a:rPr lang="ka-GE" sz="2400" dirty="0"/>
              <a:t> (რუს.), </a:t>
            </a:r>
            <a:r>
              <a:rPr lang="ka-GE" sz="2400" b="1" dirty="0"/>
              <a:t>ლოდოსი</a:t>
            </a:r>
            <a:r>
              <a:rPr lang="ka-GE" sz="2400" dirty="0"/>
              <a:t> (ბერძნ.), </a:t>
            </a:r>
            <a:r>
              <a:rPr lang="ka-GE" sz="2400" b="1" dirty="0"/>
              <a:t>ჯუმადია, ბადიში </a:t>
            </a:r>
            <a:r>
              <a:rPr lang="ka-GE" sz="2400" dirty="0"/>
              <a:t>(ზან</a:t>
            </a:r>
            <a:r>
              <a:rPr lang="ka-GE" sz="2400" dirty="0" smtClean="0"/>
              <a:t>.)) </a:t>
            </a:r>
            <a:endParaRPr lang="en-GB" sz="2400" dirty="0"/>
          </a:p>
          <a:p>
            <a:pPr algn="just">
              <a:lnSpc>
                <a:spcPct val="100000"/>
              </a:lnSpc>
            </a:pPr>
            <a:r>
              <a:rPr lang="ka-GE" dirty="0"/>
              <a:t>  </a:t>
            </a:r>
            <a:r>
              <a:rPr lang="ka-GE" sz="2400" dirty="0" smtClean="0"/>
              <a:t>პროექტის ტექსტები - ერთობლიობა</a:t>
            </a:r>
            <a:r>
              <a:rPr lang="ka-GE" sz="2400" dirty="0"/>
              <a:t>, ანუ </a:t>
            </a:r>
            <a:r>
              <a:rPr lang="ka-GE" sz="2400" dirty="0" smtClean="0"/>
              <a:t>კორპუსი: დია­ლექ­ტუ­რი </a:t>
            </a:r>
            <a:r>
              <a:rPr lang="ka-GE" sz="2400" dirty="0"/>
              <a:t>ფორ­მა/ სა­ლი­ტე­რა­ტუ­რო შე­სა­ტყვი­სი (ფო­ნე­ტი­კუ­რი ან მო­რფო­ლო­გი­უ­რი) და სა­ლი­ტე­რა­ტუ­რო ფორ­მა  შე­საძ­ლო ვა­რი­ანტ­ე­ბითურთ </a:t>
            </a:r>
            <a:endParaRPr lang="en-GB" sz="2400" dirty="0"/>
          </a:p>
          <a:p>
            <a:pPr algn="just">
              <a:lnSpc>
                <a:spcPct val="100000"/>
              </a:lnSpc>
            </a:pPr>
            <a:r>
              <a:rPr lang="ka-GE" sz="2400" dirty="0"/>
              <a:t>ცალკეული დიალექტის მასალების სრულყოფის საფუძველზე მომდევნო ეტაპზე </a:t>
            </a:r>
            <a:r>
              <a:rPr lang="ka-GE" sz="2400" dirty="0" smtClean="0"/>
              <a:t>- შედარებითი </a:t>
            </a:r>
            <a:r>
              <a:rPr lang="ka-GE" sz="2400" dirty="0"/>
              <a:t>ლექსიკონების </a:t>
            </a:r>
            <a:r>
              <a:rPr lang="ka-GE" sz="2400" dirty="0" smtClean="0"/>
              <a:t>შედგენა</a:t>
            </a:r>
            <a:r>
              <a:rPr lang="ka-GE" dirty="0" smtClean="0"/>
              <a:t>. 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054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7926"/>
            <a:ext cx="10515600" cy="620683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a-GE" dirty="0" smtClean="0"/>
              <a:t>სისტემის თავისებურებანი</a:t>
            </a:r>
            <a:r>
              <a:rPr lang="ka-GE" dirty="0"/>
              <a:t> </a:t>
            </a:r>
            <a:r>
              <a:rPr lang="ka-GE" dirty="0" smtClean="0"/>
              <a:t>-  </a:t>
            </a:r>
            <a:r>
              <a:rPr lang="ka-GE" dirty="0"/>
              <a:t>აქვს ინგლისურ ენას და არ აქვს </a:t>
            </a:r>
            <a:r>
              <a:rPr lang="ka-GE" dirty="0" smtClean="0"/>
              <a:t>ქართულს (</a:t>
            </a:r>
            <a:r>
              <a:rPr lang="ka-GE" b="1" dirty="0" smtClean="0"/>
              <a:t>გრამატიკული </a:t>
            </a:r>
            <a:r>
              <a:rPr lang="ka-GE" b="1" dirty="0"/>
              <a:t>სქესი, არტიკლი, </a:t>
            </a:r>
            <a:r>
              <a:rPr lang="ka-GE" dirty="0"/>
              <a:t> </a:t>
            </a:r>
            <a:r>
              <a:rPr lang="ka-GE" b="1" dirty="0"/>
              <a:t>სუპინუმი და გერუნდივი </a:t>
            </a:r>
            <a:r>
              <a:rPr lang="ka-GE" dirty="0"/>
              <a:t>და ა.შ</a:t>
            </a:r>
            <a:r>
              <a:rPr lang="ka-GE" dirty="0" smtClean="0"/>
              <a:t>.) </a:t>
            </a:r>
          </a:p>
          <a:p>
            <a:pPr>
              <a:lnSpc>
                <a:spcPct val="120000"/>
              </a:lnSpc>
            </a:pPr>
            <a:r>
              <a:rPr lang="ka-GE" b="1" dirty="0" smtClean="0"/>
              <a:t>პროგრამის </a:t>
            </a:r>
            <a:r>
              <a:rPr lang="ka-GE" b="1" dirty="0"/>
              <a:t>წარმატებული </a:t>
            </a:r>
            <a:r>
              <a:rPr lang="ka-GE" b="1" dirty="0" smtClean="0"/>
              <a:t>ფუნქციონირებისთვის</a:t>
            </a:r>
            <a:r>
              <a:rPr lang="ka-GE" dirty="0" smtClean="0"/>
              <a:t>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ველების დამატება (მინიშნება </a:t>
            </a:r>
            <a:r>
              <a:rPr lang="ka-GE" dirty="0"/>
              <a:t>Add new Sense), რომლებიც წარმოაჩენს ქართული ენის მთავარ განმასხვავებელ </a:t>
            </a:r>
            <a:r>
              <a:rPr lang="ka-GE" dirty="0" smtClean="0"/>
              <a:t>ნიშნებს. ზმნის </a:t>
            </a:r>
            <a:r>
              <a:rPr lang="ka-GE" dirty="0"/>
              <a:t>თითქმის ყველა კატეგორია</a:t>
            </a:r>
            <a:r>
              <a:rPr lang="ka-GE" dirty="0" smtClean="0"/>
              <a:t>: </a:t>
            </a:r>
            <a:r>
              <a:rPr lang="ka-GE" dirty="0"/>
              <a:t>პოლიპერსონალიზმი, მწკრივები, თემის ნიშნები, კონტაქტი, ქცევა, ზმნისწინის დამატებითი ფუნქციები, ვნებითი გვარის სემანტიკური ნიუანსები </a:t>
            </a:r>
            <a:r>
              <a:rPr lang="ka-GE" dirty="0" smtClean="0"/>
              <a:t>და </a:t>
            </a:r>
            <a:r>
              <a:rPr lang="ka-GE" dirty="0"/>
              <a:t>სხვა </a:t>
            </a:r>
            <a:r>
              <a:rPr lang="ka-GE" dirty="0" smtClean="0"/>
              <a:t>- საერთაშორისო </a:t>
            </a:r>
            <a:r>
              <a:rPr lang="ka-GE" dirty="0"/>
              <a:t>სტანდარტზე მორგება </a:t>
            </a:r>
            <a:r>
              <a:rPr lang="ka-GE" dirty="0" smtClean="0"/>
              <a:t>და სტანდარტის  </a:t>
            </a:r>
            <a:r>
              <a:rPr lang="ka-GE" dirty="0"/>
              <a:t>მორგება მოცემული ენის </a:t>
            </a:r>
            <a:r>
              <a:rPr lang="ka-GE" dirty="0" smtClean="0"/>
              <a:t>საჭიროებებზე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ქართული </a:t>
            </a:r>
            <a:r>
              <a:rPr lang="ka-GE" dirty="0"/>
              <a:t>ენის </a:t>
            </a:r>
            <a:r>
              <a:rPr lang="ka-GE" dirty="0" smtClean="0"/>
              <a:t>სპეციფიკურობის </a:t>
            </a:r>
            <a:r>
              <a:rPr lang="ka-GE" dirty="0"/>
              <a:t>წარმოჩენა </a:t>
            </a:r>
            <a:r>
              <a:rPr lang="ka-GE" dirty="0" smtClean="0"/>
              <a:t>როგორც </a:t>
            </a:r>
            <a:r>
              <a:rPr lang="ka-GE" dirty="0"/>
              <a:t>კონკრეტული ენის საკვლევად, ისე ენის ისტორიის ზოგადი საკითხების შესასწავლად.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ka-GE" b="1" dirty="0"/>
              <a:t>აღნიშნული პაკეტების წარმატებული ფუნქციონირებისთვის </a:t>
            </a:r>
            <a:r>
              <a:rPr lang="ka-GE" b="1" dirty="0" smtClean="0"/>
              <a:t>საჭიროა: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 </a:t>
            </a:r>
            <a:r>
              <a:rPr lang="ka-GE" dirty="0"/>
              <a:t>ქართული ენის  გრამატიკული სტრუქტურის სრულყოფილად წარმოჩენა. </a:t>
            </a:r>
            <a:endParaRPr lang="ka-GE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ზუსტი</a:t>
            </a:r>
            <a:r>
              <a:rPr lang="ka-GE" dirty="0"/>
              <a:t>, კვალიფიციური სეგმენტირება და  ტერმინების სწორად არჩევა </a:t>
            </a:r>
            <a:endParaRPr lang="ka-GE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ტერმინოლოგიური </a:t>
            </a:r>
            <a:r>
              <a:rPr lang="ka-GE" dirty="0"/>
              <a:t>სიჭრელის </a:t>
            </a:r>
            <a:r>
              <a:rPr lang="ka-GE" dirty="0" smtClean="0"/>
              <a:t>მოგვარება.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79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040890"/>
          </a:xfrm>
        </p:spPr>
        <p:txBody>
          <a:bodyPr>
            <a:normAutofit/>
          </a:bodyPr>
          <a:lstStyle/>
          <a:p>
            <a:endParaRPr lang="ka-GE" b="1" dirty="0" smtClean="0"/>
          </a:p>
          <a:p>
            <a:r>
              <a:rPr lang="ka-GE" b="1" dirty="0" smtClean="0"/>
              <a:t>FLEx-ის უპირატესობანი:</a:t>
            </a:r>
            <a:endParaRPr lang="ka-GE" b="1" dirty="0"/>
          </a:p>
          <a:p>
            <a:r>
              <a:rPr lang="ka-GE" b="1" dirty="0" smtClean="0"/>
              <a:t>FLEx-ის </a:t>
            </a:r>
            <a:r>
              <a:rPr lang="ka-GE" b="1" dirty="0"/>
              <a:t>უპირატესობაა</a:t>
            </a:r>
            <a:r>
              <a:rPr lang="ka-GE" dirty="0"/>
              <a:t> ანალიზის ავტომატიზმიც. </a:t>
            </a:r>
            <a:r>
              <a:rPr lang="ka-GE" dirty="0" smtClean="0"/>
              <a:t>მომხმარებელი რაც უფრო ხვეწს სისტემას, ტექსტის ანალიზი ავტომატური ხდება -</a:t>
            </a:r>
            <a:r>
              <a:rPr lang="ka-GE" dirty="0" smtClean="0"/>
              <a:t>ა</a:t>
            </a:r>
            <a:r>
              <a:rPr lang="ka-GE" dirty="0"/>
              <a:t>. ბლეიკი და გ. საიმონსი </a:t>
            </a:r>
          </a:p>
          <a:p>
            <a:r>
              <a:rPr lang="ka-GE" dirty="0" smtClean="0"/>
              <a:t>შორეული პერსპექტივა - </a:t>
            </a:r>
            <a:r>
              <a:rPr lang="ka-GE" dirty="0"/>
              <a:t>გრამატიკის ავტომატურად </a:t>
            </a:r>
            <a:r>
              <a:rPr lang="ka-GE" dirty="0" smtClean="0"/>
              <a:t>აღწერა.</a:t>
            </a:r>
          </a:p>
          <a:p>
            <a:r>
              <a:rPr lang="ka-GE" dirty="0" smtClean="0"/>
              <a:t>FLEx-ში </a:t>
            </a:r>
            <a:r>
              <a:rPr lang="ka-GE" dirty="0"/>
              <a:t>განთავსებული ფაქტობრივი მონაცემებით შემოწმდება ენათმეცნიერთა </a:t>
            </a:r>
            <a:r>
              <a:rPr lang="ka-GE" dirty="0" smtClean="0"/>
              <a:t>ჰიპოთეზებიც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935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2"/>
            <a:ext cx="10515600" cy="678873"/>
          </a:xfrm>
        </p:spPr>
        <p:txBody>
          <a:bodyPr/>
          <a:lstStyle/>
          <a:p>
            <a:pPr algn="ctr"/>
            <a:r>
              <a:rPr lang="ka-GE" sz="2800" b="1" dirty="0" smtClean="0"/>
              <a:t>რა უნდა გაკეთდეს დღეისათვის? 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205345"/>
            <a:ext cx="11194472" cy="5417127"/>
          </a:xfrm>
        </p:spPr>
        <p:txBody>
          <a:bodyPr>
            <a:normAutofit fontScale="62500" lnSpcReduction="20000"/>
          </a:bodyPr>
          <a:lstStyle/>
          <a:p>
            <a:r>
              <a:rPr lang="ka-GE" b="1" dirty="0" smtClean="0"/>
              <a:t>უპირველესი </a:t>
            </a:r>
            <a:r>
              <a:rPr lang="ka-GE" b="1" dirty="0"/>
              <a:t>სირთულე </a:t>
            </a:r>
            <a:r>
              <a:rPr lang="ka-GE" dirty="0" smtClean="0"/>
              <a:t>- მონაცემთა სიმწირე. საჭიროა: პირველადი </a:t>
            </a:r>
            <a:r>
              <a:rPr lang="ka-GE" dirty="0"/>
              <a:t>მონაცემების </a:t>
            </a:r>
            <a:r>
              <a:rPr lang="ka-GE" dirty="0" smtClean="0"/>
              <a:t>დიდი რაოდენობა.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ka-GE" dirty="0" smtClean="0"/>
              <a:t>სხვადასხვა </a:t>
            </a:r>
            <a:r>
              <a:rPr lang="ka-GE" dirty="0"/>
              <a:t>შინაარსისა და ჟანრის დიდი რაოდენობის ტექსტების მაქსიმალური სიზუსტით </a:t>
            </a:r>
            <a:r>
              <a:rPr lang="ka-GE" dirty="0" smtClean="0"/>
              <a:t>დამუშავება, </a:t>
            </a:r>
            <a:r>
              <a:rPr lang="ka-GE" dirty="0"/>
              <a:t>მასალების ბუნებრივ სიტუაციაში </a:t>
            </a:r>
            <a:r>
              <a:rPr lang="ka-GE" dirty="0" smtClean="0"/>
              <a:t>ჩაწერა შესაძლებელს გახდის </a:t>
            </a:r>
            <a:r>
              <a:rPr lang="ka-GE" dirty="0"/>
              <a:t>აგლუტინაციური ენის თავისებურებათა </a:t>
            </a:r>
            <a:r>
              <a:rPr lang="ka-GE" dirty="0" smtClean="0"/>
              <a:t>წარმოჩენას, </a:t>
            </a:r>
            <a:r>
              <a:rPr lang="ka-GE" dirty="0"/>
              <a:t>ზუსტი, კვალიფიციური ანალიზი, ცალკეული საკითხის გადახედვა, ტერმინთა </a:t>
            </a:r>
            <a:r>
              <a:rPr lang="ka-GE" dirty="0" smtClean="0"/>
              <a:t>დახვეწა - უზრუნველყოფილი </a:t>
            </a:r>
            <a:r>
              <a:rPr lang="ka-GE" dirty="0"/>
              <a:t>იქნება ქართული ენის მდგრადი განვითარება. </a:t>
            </a:r>
            <a:endParaRPr lang="ka-GE" dirty="0" smtClean="0"/>
          </a:p>
          <a:p>
            <a:pPr>
              <a:lnSpc>
                <a:spcPct val="120000"/>
              </a:lnSpc>
            </a:pPr>
            <a:r>
              <a:rPr lang="ka-GE" dirty="0" smtClean="0"/>
              <a:t>რესურსების </a:t>
            </a:r>
            <a:r>
              <a:rPr lang="ka-GE" dirty="0"/>
              <a:t>მისაწვდომობა </a:t>
            </a:r>
            <a:r>
              <a:rPr lang="ka-GE" dirty="0" smtClean="0"/>
              <a:t>საფუძველი ფუნდამენტური ინტერდისციპლინური კვლევებისათვის;  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ka-GE" dirty="0"/>
              <a:t>ენათა და კულტურათა დოკუმენტირება და მონაცემთა </a:t>
            </a:r>
            <a:r>
              <a:rPr lang="ka-GE" dirty="0" smtClean="0"/>
              <a:t>მართვა - </a:t>
            </a:r>
            <a:r>
              <a:rPr lang="ka-GE" dirty="0"/>
              <a:t>მომავალი ინტერდისციპლინური კვლევების მყარი </a:t>
            </a:r>
            <a:r>
              <a:rPr lang="ka-GE" dirty="0" smtClean="0"/>
              <a:t>საფუძველი;</a:t>
            </a:r>
          </a:p>
          <a:p>
            <a:pPr>
              <a:lnSpc>
                <a:spcPct val="120000"/>
              </a:lnSpc>
            </a:pPr>
            <a:r>
              <a:rPr lang="ka-GE" b="1" dirty="0" smtClean="0"/>
              <a:t>ენობრივ </a:t>
            </a:r>
            <a:r>
              <a:rPr lang="ka-GE" b="1" dirty="0"/>
              <a:t>მონაცემთა მართვის თანამედროვე პროგრამული პაკეტები: </a:t>
            </a:r>
            <a:r>
              <a:rPr lang="ka-GE" b="1" dirty="0" smtClean="0"/>
              <a:t>FLEx-ისა </a:t>
            </a:r>
            <a:r>
              <a:rPr lang="ka-GE" b="1" dirty="0"/>
              <a:t>და </a:t>
            </a:r>
            <a:r>
              <a:rPr lang="ka-GE" b="1" dirty="0" smtClean="0"/>
              <a:t>Elan-ის </a:t>
            </a:r>
            <a:r>
              <a:rPr lang="ka-GE" dirty="0"/>
              <a:t>უპრეცენდენტო </a:t>
            </a:r>
            <a:r>
              <a:rPr lang="ka-GE" dirty="0" smtClean="0"/>
              <a:t>შესაძლებლობები: </a:t>
            </a:r>
            <a:r>
              <a:rPr lang="ka-GE" dirty="0"/>
              <a:t>ენობრივი მასალების მრავალფეროვნების </a:t>
            </a:r>
            <a:r>
              <a:rPr lang="ka-GE" dirty="0" smtClean="0"/>
              <a:t>წარმოჩენა;</a:t>
            </a:r>
          </a:p>
          <a:p>
            <a:r>
              <a:rPr lang="ka-GE" dirty="0" smtClean="0"/>
              <a:t> </a:t>
            </a:r>
            <a:r>
              <a:rPr lang="ka-GE" dirty="0"/>
              <a:t>საკითხთა ფართო სპექტრის სინქრონიულად და დიაქრონიულად შესწავლა; </a:t>
            </a:r>
            <a:endParaRPr lang="ka-GE" dirty="0" smtClean="0"/>
          </a:p>
          <a:p>
            <a:pPr>
              <a:lnSpc>
                <a:spcPct val="120000"/>
              </a:lnSpc>
            </a:pPr>
            <a:r>
              <a:rPr lang="ka-GE" dirty="0" smtClean="0"/>
              <a:t>მეცნიერული </a:t>
            </a:r>
            <a:r>
              <a:rPr lang="ka-GE" dirty="0"/>
              <a:t>ჰიპოთეზების შემოწმება, ლექსიკონის შედგენა, ბრუ­ნე­ბი­სა და უღ­ლე­ბის პა­რა­დიგ­მე­ბის ზუს­ტი აღ­წე­რა, გრამატიკის ჩარჩოს </a:t>
            </a:r>
            <a:r>
              <a:rPr lang="ka-GE" dirty="0" smtClean="0"/>
              <a:t>შექმნა;</a:t>
            </a:r>
          </a:p>
          <a:p>
            <a:r>
              <a:rPr lang="ka-GE" dirty="0" smtClean="0"/>
              <a:t> </a:t>
            </a:r>
            <a:r>
              <a:rPr lang="ka-GE" dirty="0"/>
              <a:t>მონაცემთა ავტომატური ანალიზი და ა. შ. </a:t>
            </a:r>
            <a:endParaRPr lang="ka-GE" dirty="0" smtClean="0"/>
          </a:p>
          <a:p>
            <a:r>
              <a:rPr lang="ka-GE" dirty="0" smtClean="0"/>
              <a:t>მონაცემთა </a:t>
            </a:r>
            <a:r>
              <a:rPr lang="ka-GE" dirty="0"/>
              <a:t>შენახვის და ანალიზის ერთიანი სტანდარტის შემუშავება</a:t>
            </a:r>
            <a:r>
              <a:rPr lang="ka-G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31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ka-GE" b="1" dirty="0" smtClean="0"/>
          </a:p>
          <a:p>
            <a:pPr marL="0" indent="0" algn="ctr">
              <a:buNone/>
            </a:pPr>
            <a:r>
              <a:rPr lang="ka-GE" b="1" dirty="0" smtClean="0"/>
              <a:t> გმადლობთ ყურადღებისთვის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822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93"/>
          </a:xfrm>
        </p:spPr>
        <p:txBody>
          <a:bodyPr>
            <a:normAutofit/>
          </a:bodyPr>
          <a:lstStyle/>
          <a:p>
            <a:pPr algn="ctr"/>
            <a:r>
              <a:rPr lang="ka-GE" sz="2800" b="1" dirty="0"/>
              <a:t>უცნობ თუ საფრთხეში მყოფ ენათა </a:t>
            </a:r>
            <a:r>
              <a:rPr lang="ka-GE" sz="2800" b="1" dirty="0" smtClean="0"/>
              <a:t>დოკუმენტირება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a-GE" b="1" dirty="0" smtClean="0"/>
              <a:t>ენის </a:t>
            </a:r>
            <a:r>
              <a:rPr lang="ka-GE" b="1" dirty="0" smtClean="0"/>
              <a:t>დოკუმენტირება </a:t>
            </a:r>
            <a:r>
              <a:rPr lang="ka-GE" dirty="0" smtClean="0"/>
              <a:t>-</a:t>
            </a:r>
            <a:r>
              <a:rPr lang="ka-GE" dirty="0" smtClean="0"/>
              <a:t> </a:t>
            </a:r>
            <a:r>
              <a:rPr lang="ka-GE" dirty="0"/>
              <a:t>კულტურის </a:t>
            </a:r>
            <a:r>
              <a:rPr lang="ka-GE" dirty="0" smtClean="0"/>
              <a:t>დოკუმენტირება;</a:t>
            </a:r>
          </a:p>
          <a:p>
            <a:pPr>
              <a:lnSpc>
                <a:spcPct val="100000"/>
              </a:lnSpc>
            </a:pPr>
            <a:r>
              <a:rPr lang="ka-GE" dirty="0"/>
              <a:t> უცნობ თუ საფრთხეში მყოფ ენათა დოკუმენტირება - სამყაროს ლინგვოკულტუროლოგიური სურათის შესავსებად</a:t>
            </a:r>
            <a:endParaRPr lang="ka-GE" dirty="0" smtClean="0"/>
          </a:p>
          <a:p>
            <a:pPr>
              <a:lnSpc>
                <a:spcPct val="100000"/>
              </a:lnSpc>
            </a:pPr>
            <a:r>
              <a:rPr lang="ka-GE" b="1" dirty="0" smtClean="0"/>
              <a:t>ახალი </a:t>
            </a:r>
            <a:r>
              <a:rPr lang="ka-GE" b="1" dirty="0" smtClean="0"/>
              <a:t>ტექნოლოგიები </a:t>
            </a:r>
            <a:r>
              <a:rPr lang="ka-GE" dirty="0" smtClean="0"/>
              <a:t>- ენობრივ მონაცემთა დამუშავების </a:t>
            </a:r>
            <a:r>
              <a:rPr lang="ka-GE" b="1" dirty="0" smtClean="0"/>
              <a:t> </a:t>
            </a:r>
            <a:r>
              <a:rPr lang="ka-GE" dirty="0" smtClean="0"/>
              <a:t>პროგრამული პაკეტები</a:t>
            </a:r>
            <a:r>
              <a:rPr lang="ka-GE" dirty="0"/>
              <a:t> </a:t>
            </a:r>
            <a:r>
              <a:rPr lang="ka-GE" dirty="0" smtClean="0"/>
              <a:t>ენისა </a:t>
            </a:r>
            <a:r>
              <a:rPr lang="ka-GE" dirty="0"/>
              <a:t>და კულტურის </a:t>
            </a:r>
            <a:r>
              <a:rPr lang="ka-GE" dirty="0" smtClean="0"/>
              <a:t>დოკუმენტირება-დიგიტალიზაციისთვის (OR-Open-Ressource,RE-Ressource </a:t>
            </a:r>
            <a:r>
              <a:rPr lang="ka-GE" dirty="0"/>
              <a:t>Exchange</a:t>
            </a:r>
            <a:r>
              <a:rPr lang="ka-GE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6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/>
              <a:t>დიგიტალური ჰუმანიტარია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2328"/>
            <a:ext cx="10515600" cy="4874636"/>
          </a:xfrm>
        </p:spPr>
        <p:txBody>
          <a:bodyPr>
            <a:normAutofit/>
          </a:bodyPr>
          <a:lstStyle/>
          <a:p>
            <a:r>
              <a:rPr lang="ka-GE" dirty="0" smtClean="0"/>
              <a:t>ციფრული </a:t>
            </a:r>
            <a:r>
              <a:rPr lang="ka-GE" dirty="0" smtClean="0"/>
              <a:t>ჰუმანიტარიის </a:t>
            </a:r>
            <a:r>
              <a:rPr lang="ka-GE" dirty="0"/>
              <a:t>ისტორია </a:t>
            </a:r>
            <a:r>
              <a:rPr lang="ka-GE" dirty="0" smtClean="0"/>
              <a:t>საქართველოში -</a:t>
            </a:r>
            <a:r>
              <a:rPr lang="ka-GE" dirty="0" smtClean="0"/>
              <a:t>XX </a:t>
            </a:r>
            <a:r>
              <a:rPr lang="ka-GE" dirty="0"/>
              <a:t>საუკუნის 80-იანი </a:t>
            </a:r>
            <a:r>
              <a:rPr lang="ka-GE" dirty="0" smtClean="0"/>
              <a:t>წლები</a:t>
            </a:r>
          </a:p>
          <a:p>
            <a:r>
              <a:rPr lang="ka-GE" dirty="0" smtClean="0"/>
              <a:t> </a:t>
            </a:r>
            <a:r>
              <a:rPr lang="ka-GE" dirty="0"/>
              <a:t>ქართული ენის ეროვნული </a:t>
            </a:r>
            <a:r>
              <a:rPr lang="ka-GE" dirty="0" smtClean="0"/>
              <a:t>კორპუსი -2012 წელი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a-GE" b="1" dirty="0" smtClean="0"/>
              <a:t>ოთხი </a:t>
            </a:r>
            <a:r>
              <a:rPr lang="ka-GE" b="1" dirty="0"/>
              <a:t>ელექტრონული რესურსი</a:t>
            </a:r>
            <a:r>
              <a:rPr lang="ka-GE" dirty="0"/>
              <a:t>: </a:t>
            </a:r>
            <a:endParaRPr lang="ka-G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TITUS-ის </a:t>
            </a:r>
            <a:r>
              <a:rPr lang="ka-GE" dirty="0"/>
              <a:t>ელექტრონული ტექსტების ბაზა</a:t>
            </a:r>
            <a:r>
              <a:rPr lang="ka-GE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 </a:t>
            </a:r>
            <a:r>
              <a:rPr lang="ka-GE" dirty="0"/>
              <a:t>ARMAZI-ს ელექტრონული ტექსტების ბაზა; </a:t>
            </a:r>
            <a:endParaRPr lang="ka-G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GEKKO </a:t>
            </a:r>
            <a:r>
              <a:rPr lang="ka-GE" dirty="0"/>
              <a:t>– ქართული ენის ელექტრონული კორპუსის ანალიზატორი; </a:t>
            </a:r>
            <a:endParaRPr lang="ka-G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ქართული </a:t>
            </a:r>
            <a:r>
              <a:rPr lang="ka-GE" dirty="0"/>
              <a:t>დიალექტური კორპუსი.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39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დოკულინგვისტიკის პრინციპები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54739"/>
          </a:xfrm>
        </p:spPr>
        <p:txBody>
          <a:bodyPr/>
          <a:lstStyle/>
          <a:p>
            <a:r>
              <a:rPr lang="ka-GE" dirty="0" smtClean="0"/>
              <a:t>სიტყვების </a:t>
            </a:r>
            <a:r>
              <a:rPr lang="ka-GE" dirty="0"/>
              <a:t>და ფორმების ბუნებრივ სიტუაციაში  </a:t>
            </a:r>
            <a:r>
              <a:rPr lang="ka-GE" dirty="0" smtClean="0"/>
              <a:t>ჩაწერა;</a:t>
            </a:r>
          </a:p>
          <a:p>
            <a:r>
              <a:rPr lang="ka-GE" dirty="0" smtClean="0"/>
              <a:t> </a:t>
            </a:r>
            <a:r>
              <a:rPr lang="ka-GE" dirty="0"/>
              <a:t>ჩანაწერების </a:t>
            </a:r>
            <a:r>
              <a:rPr lang="ka-GE" dirty="0" smtClean="0"/>
              <a:t>მრავალფუნქციურობა</a:t>
            </a:r>
          </a:p>
          <a:p>
            <a:r>
              <a:rPr lang="ka-GE" dirty="0" smtClean="0"/>
              <a:t> </a:t>
            </a:r>
            <a:r>
              <a:rPr lang="ka-GE" b="1" dirty="0"/>
              <a:t>დოკუმენტირების უმთავრეს </a:t>
            </a:r>
            <a:r>
              <a:rPr lang="ka-GE" b="1" dirty="0" smtClean="0"/>
              <a:t>სტრატეგიები: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პირველადი მონაცემების ჩაწერა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 დამუშავება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 შენარჩუნება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dirty="0" smtClean="0"/>
              <a:t>გავრცელება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88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0" y="1"/>
            <a:ext cx="10771909" cy="8174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a-GE" sz="2400" b="1" dirty="0" smtClean="0"/>
              <a:t/>
            </a:r>
            <a:br>
              <a:rPr lang="ka-GE" sz="2400" b="1" dirty="0" smtClean="0"/>
            </a:br>
            <a:r>
              <a:rPr lang="ka-GE" sz="2400" b="1" dirty="0" smtClean="0"/>
              <a:t>„ლინგვოკულტუროლოგიური </a:t>
            </a:r>
            <a:br>
              <a:rPr lang="ka-GE" sz="2400" b="1" dirty="0" smtClean="0"/>
            </a:br>
            <a:r>
              <a:rPr lang="ka-GE" sz="2400" b="1" dirty="0" smtClean="0"/>
              <a:t>დიგიტალური არქივი“(Digiarchive) -№DI 2016-43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233051"/>
            <a:ext cx="11637818" cy="51232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a-GE" sz="2600" b="1" dirty="0" smtClean="0"/>
              <a:t>პროექტის </a:t>
            </a:r>
            <a:r>
              <a:rPr lang="ka-GE" sz="2600" b="1" dirty="0"/>
              <a:t>მიზანი </a:t>
            </a:r>
            <a:r>
              <a:rPr lang="ka-GE" sz="2600" dirty="0" smtClean="0"/>
              <a:t>- </a:t>
            </a:r>
            <a:r>
              <a:rPr lang="ka-GE" sz="2600" dirty="0"/>
              <a:t>ზეპირსიტყვიერი მასალების (ბიოგრაფიების, ყოფითი და სამეურნეო ცხოვრების დეტალების, კულტურულ და ისტორიულ მეხსიერებაში შენახული ფაქტების, რელიგიური რიტუალებისა და წეს-ჩვეულებების, ეთნოლოგიური მასალის) აღნუსხვა; </a:t>
            </a:r>
            <a:endParaRPr lang="ka-GE" sz="2600" dirty="0" smtClean="0"/>
          </a:p>
          <a:p>
            <a:pPr>
              <a:lnSpc>
                <a:spcPct val="120000"/>
              </a:lnSpc>
            </a:pPr>
            <a:r>
              <a:rPr lang="ka-GE" sz="2600" b="1" dirty="0" smtClean="0"/>
              <a:t>დოკულინგვისტიკის</a:t>
            </a:r>
            <a:r>
              <a:rPr lang="ka-GE" sz="2600" dirty="0" smtClean="0"/>
              <a:t> </a:t>
            </a:r>
            <a:r>
              <a:rPr lang="ka-GE" sz="2600" dirty="0"/>
              <a:t>თეორიული </a:t>
            </a:r>
            <a:r>
              <a:rPr lang="ka-GE" sz="2600" dirty="0" smtClean="0"/>
              <a:t>ბაზისის </a:t>
            </a:r>
            <a:r>
              <a:rPr lang="ka-GE" sz="2600" dirty="0"/>
              <a:t>(დიგიტალური </a:t>
            </a:r>
            <a:r>
              <a:rPr lang="ka-GE" sz="2600" dirty="0" smtClean="0"/>
              <a:t>დოკუმენტირების </a:t>
            </a:r>
            <a:r>
              <a:rPr lang="ka-GE" sz="2600" dirty="0"/>
              <a:t>ჩარჩო-სტანდარტის შექმნა </a:t>
            </a:r>
            <a:r>
              <a:rPr lang="ka-GE" sz="2600" dirty="0" smtClean="0"/>
              <a:t>საქართველოში.</a:t>
            </a:r>
          </a:p>
          <a:p>
            <a:pPr>
              <a:lnSpc>
                <a:spcPct val="120000"/>
              </a:lnSpc>
            </a:pPr>
            <a:r>
              <a:rPr lang="ka-GE" sz="2600" b="1" dirty="0" smtClean="0"/>
              <a:t>რესურსების </a:t>
            </a:r>
            <a:r>
              <a:rPr lang="ka-GE" sz="2600" b="1" dirty="0"/>
              <a:t>მოპოვება </a:t>
            </a:r>
            <a:r>
              <a:rPr lang="ka-GE" sz="2600" dirty="0"/>
              <a:t>(</a:t>
            </a:r>
            <a:r>
              <a:rPr lang="ka-GE" sz="2600" b="1" dirty="0"/>
              <a:t>მასალის ჩაწერა</a:t>
            </a:r>
            <a:r>
              <a:rPr lang="ka-GE" sz="2600" dirty="0"/>
              <a:t>), აღრიცხვა (</a:t>
            </a:r>
            <a:r>
              <a:rPr lang="ka-GE" sz="2600" b="1" dirty="0"/>
              <a:t>რეგისტრაცია</a:t>
            </a:r>
            <a:r>
              <a:rPr lang="ka-GE" sz="2600" dirty="0"/>
              <a:t>), </a:t>
            </a:r>
            <a:r>
              <a:rPr lang="ka-GE" sz="2600" b="1" dirty="0"/>
              <a:t>დიგიტალიზაცია</a:t>
            </a:r>
            <a:r>
              <a:rPr lang="ka-GE" sz="2600" dirty="0"/>
              <a:t>, შენახვა (</a:t>
            </a:r>
            <a:r>
              <a:rPr lang="ka-GE" sz="2600" b="1" dirty="0"/>
              <a:t>არქივირება</a:t>
            </a:r>
            <a:r>
              <a:rPr lang="ka-GE" sz="2600" dirty="0"/>
              <a:t>) და შემდგომი მოვლა (</a:t>
            </a:r>
            <a:r>
              <a:rPr lang="ka-GE" sz="2600" b="1" dirty="0"/>
              <a:t>დაცვა</a:t>
            </a:r>
            <a:r>
              <a:rPr lang="ka-GE" sz="2600" dirty="0"/>
              <a:t>) ახალი მეთოდოლოგიური და ტექნოლოგიური საშუალებების გამოყენებით</a:t>
            </a:r>
            <a:r>
              <a:rPr lang="ka-GE" sz="2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ka-GE" sz="2600" b="1" dirty="0" smtClean="0"/>
              <a:t>ოთხი ტიპის </a:t>
            </a:r>
            <a:r>
              <a:rPr lang="ka-GE" sz="2600" b="1" dirty="0"/>
              <a:t>რესურსი:  A </a:t>
            </a:r>
            <a:r>
              <a:rPr lang="ka-GE" sz="2600" dirty="0"/>
              <a:t>–  არქივირებული აუდიო- და ვიდეომასალა (MP3 და AVI ფორმატი); </a:t>
            </a:r>
            <a:r>
              <a:rPr lang="ka-GE" sz="2600" b="1" dirty="0"/>
              <a:t>B </a:t>
            </a:r>
            <a:r>
              <a:rPr lang="ka-GE" sz="2600" dirty="0" smtClean="0"/>
              <a:t>– </a:t>
            </a:r>
            <a:r>
              <a:rPr lang="ka-GE" sz="2600" dirty="0"/>
              <a:t>ტრანსკრიბირებული </a:t>
            </a:r>
            <a:r>
              <a:rPr lang="ka-GE" sz="2600" dirty="0" smtClean="0"/>
              <a:t>ტექსტით  </a:t>
            </a:r>
            <a:r>
              <a:rPr lang="ka-GE" sz="2600" dirty="0"/>
              <a:t>(ELAN-ის ფორმატში); </a:t>
            </a:r>
            <a:r>
              <a:rPr lang="ka-GE" sz="2600" b="1" dirty="0"/>
              <a:t>C </a:t>
            </a:r>
            <a:r>
              <a:rPr lang="ka-GE" sz="2600" dirty="0"/>
              <a:t>–  არქივირებული ვიდეომასალები მულტიმედიური ანოტირებით: ტრანსკრიბირებული, გლოსირებული და ინტერლინიალიზებული </a:t>
            </a:r>
            <a:r>
              <a:rPr lang="ka-GE" sz="2600" dirty="0" smtClean="0"/>
              <a:t>(FLEx-ში </a:t>
            </a:r>
            <a:r>
              <a:rPr lang="ka-GE" sz="2600" dirty="0"/>
              <a:t>დამუშავებული); </a:t>
            </a:r>
            <a:r>
              <a:rPr lang="ka-GE" sz="2600" b="1" dirty="0"/>
              <a:t>D­ </a:t>
            </a:r>
            <a:r>
              <a:rPr lang="ka-GE" sz="2600" dirty="0"/>
              <a:t>– დიგიტალურად დოკუმენტირებული და არქივირებული ვიდეომასალა მულტიმედიური ანოტირებით და ინგლისური </a:t>
            </a:r>
            <a:r>
              <a:rPr lang="ka-GE" sz="2600" dirty="0" smtClean="0"/>
              <a:t>თარგმანით</a:t>
            </a:r>
            <a:endParaRPr lang="en-GB" sz="2600" dirty="0"/>
          </a:p>
        </p:txBody>
      </p:sp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527" y="138546"/>
            <a:ext cx="3422073" cy="95596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158A-B1D0-4E45-8258-2972334E4FE9}" type="datetime1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მზია ხახუტაიშვილი, ნანა ცეცხლაძე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Autofit/>
          </a:bodyPr>
          <a:lstStyle/>
          <a:p>
            <a:r>
              <a:rPr lang="ka-GE" sz="2800" dirty="0" smtClean="0"/>
              <a:t>საქართველოში უპრეცენდენტო - </a:t>
            </a:r>
            <a:r>
              <a:rPr lang="ka-GE" sz="2800" b="1" dirty="0" smtClean="0"/>
              <a:t>თანამედროვე პროგრამული პაკეტების  (FLEx-ი და Elan-ი) საშუალებით</a:t>
            </a:r>
            <a:r>
              <a:rPr lang="ka-GE" sz="2800" dirty="0" smtClean="0"/>
              <a:t> დოკუმენტირებული ენობრივი რესურსები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691"/>
            <a:ext cx="10515600" cy="4528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a-GE" sz="2400" b="1" dirty="0"/>
              <a:t>ტრანსკრიბირებული მასალა </a:t>
            </a:r>
            <a:r>
              <a:rPr lang="ka-GE" sz="2400" dirty="0" smtClean="0"/>
              <a:t>- </a:t>
            </a:r>
            <a:r>
              <a:rPr lang="ka-GE" sz="2400" dirty="0"/>
              <a:t>მონაცემთა მართვის, ტექსტის გარჩევისა და ანალიზის მულტიმედიურ ფორმატში FLEx-ი. </a:t>
            </a:r>
            <a:endParaRPr lang="ka-GE" sz="2400" dirty="0" smtClean="0"/>
          </a:p>
          <a:p>
            <a:pPr>
              <a:lnSpc>
                <a:spcPct val="100000"/>
              </a:lnSpc>
            </a:pPr>
            <a:r>
              <a:rPr lang="ka-GE" sz="2400" b="1" dirty="0" smtClean="0"/>
              <a:t>FLEx-ი  -</a:t>
            </a:r>
            <a:r>
              <a:rPr lang="ka-GE" sz="2400" dirty="0" smtClean="0"/>
              <a:t>  </a:t>
            </a:r>
            <a:r>
              <a:rPr lang="ka-GE" sz="2400" dirty="0"/>
              <a:t>SIL </a:t>
            </a:r>
            <a:r>
              <a:rPr lang="ka-GE" sz="2400" dirty="0" smtClean="0"/>
              <a:t>International-ის პაკეტი. ქრის­ტი­ა­ნუ­ლი  ორ­გა­ნი­ზა­ცი­ა  </a:t>
            </a:r>
            <a:r>
              <a:rPr lang="ka-GE" sz="2400" dirty="0"/>
              <a:t>ბიბ­ლი­ის </a:t>
            </a:r>
            <a:r>
              <a:rPr lang="ka-GE" sz="2400" dirty="0" smtClean="0"/>
              <a:t>გლო­ბა­ლუ­რი გა­ვრცე­ლე­ბისთვის  </a:t>
            </a:r>
            <a:r>
              <a:rPr lang="ka-GE" sz="2400" dirty="0"/>
              <a:t>უმ­ცი­რე­სო­ბე­ბის </a:t>
            </a:r>
            <a:r>
              <a:rPr lang="ka-GE" sz="2400" dirty="0" smtClean="0"/>
              <a:t>ენებ­ზე; უც­ნო­ბი </a:t>
            </a:r>
            <a:r>
              <a:rPr lang="ka-GE" sz="2400" dirty="0"/>
              <a:t>თუ სა­ფრთხე­ში მყო­ფი ენე­ბის </a:t>
            </a:r>
            <a:r>
              <a:rPr lang="ka-GE" sz="2400" dirty="0" smtClean="0"/>
              <a:t>აღმო­ჩე­ნა-შე­სწავ­ლა, </a:t>
            </a:r>
            <a:r>
              <a:rPr lang="ka-GE" sz="2400" dirty="0"/>
              <a:t>სა­გან­გე­ბო პროგ­რა­მე­ბის შე­მუ­შა­ვე­ბით </a:t>
            </a:r>
            <a:r>
              <a:rPr lang="ka-GE" sz="2400" dirty="0" smtClean="0"/>
              <a:t>მათი შე­მდგომი ფუნ­ქცი­ო­ნი­რე­ბისათვის, მდგრადი გან­ვი­თა­რე­ბისათვის. </a:t>
            </a:r>
            <a:r>
              <a:rPr lang="ka-GE" sz="2400" dirty="0"/>
              <a:t>მასში გაერთიანებული მსოფლიოს 50 ქვეყნის 6000-ზე მეტი </a:t>
            </a:r>
            <a:r>
              <a:rPr lang="ka-GE" sz="2400" dirty="0" smtClean="0"/>
              <a:t>წარმომადგენლის </a:t>
            </a:r>
            <a:r>
              <a:rPr lang="ka-GE" sz="2400" dirty="0"/>
              <a:t>მონაცემთა </a:t>
            </a:r>
            <a:r>
              <a:rPr lang="ka-GE" sz="2400" dirty="0" smtClean="0"/>
              <a:t>ბაზები.  </a:t>
            </a:r>
            <a:endParaRPr lang="en-GB" sz="2400" dirty="0"/>
          </a:p>
          <a:p>
            <a:pPr>
              <a:lnSpc>
                <a:spcPct val="100000"/>
              </a:lnSpc>
            </a:pPr>
            <a:r>
              <a:rPr lang="ka-GE" sz="2400" dirty="0"/>
              <a:t>  </a:t>
            </a:r>
            <a:r>
              <a:rPr lang="ka-GE" sz="2400" b="1" dirty="0"/>
              <a:t>FLEx-თან ერთად </a:t>
            </a:r>
            <a:r>
              <a:rPr lang="ka-GE" sz="2400" dirty="0" smtClean="0"/>
              <a:t>- მულტიმედიური </a:t>
            </a:r>
            <a:r>
              <a:rPr lang="ka-GE" sz="2400" dirty="0"/>
              <a:t>ანოტირების, ტრანსკრიბირების, გლოსირებისა და </a:t>
            </a:r>
            <a:r>
              <a:rPr lang="ka-GE" sz="2400" dirty="0" smtClean="0"/>
              <a:t>ინტერლინიალიზების პროფესიული </a:t>
            </a:r>
            <a:r>
              <a:rPr lang="ka-GE" sz="2400" dirty="0"/>
              <a:t>ინსტრუმენტი </a:t>
            </a:r>
            <a:r>
              <a:rPr lang="ka-GE" sz="2400" b="1" dirty="0" smtClean="0"/>
              <a:t>ELAN-ი</a:t>
            </a:r>
            <a:r>
              <a:rPr lang="ka-GE" sz="2400" dirty="0" smtClean="0"/>
              <a:t>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2285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8584"/>
          </a:xfrm>
        </p:spPr>
        <p:txBody>
          <a:bodyPr>
            <a:noAutofit/>
          </a:bodyPr>
          <a:lstStyle/>
          <a:p>
            <a:r>
              <a:rPr lang="ka-GE" sz="2400" dirty="0"/>
              <a:t>ვი­დე­ო­ფა­ი­ლის </a:t>
            </a:r>
            <a:r>
              <a:rPr lang="ka-GE" sz="2400" dirty="0" smtClean="0"/>
              <a:t>სტრუქ­ტუ­რი­რე­ბის­ ვე­ლები: </a:t>
            </a:r>
            <a:r>
              <a:rPr lang="ka-GE" sz="2400" dirty="0"/>
              <a:t>1. transkription-txt.kat  – წი­ნა­და­დე­ბის ტრან­სკრიფ­ცი­ი­სთვის;  2.Translation-gls.en – ინ­გლი­სუ­რი თარ­გმა­ნი­სა­თვის; 3. Words-txt. kat  – ლე­მე­ბი­სა­თვის; 4. Participant-note.kat –ინ­ფორ­მანტ­თა შე­სა­ხებ და­მა­ტე­ბი­თი მო­ნა­ცე­მე­ბი­სა­თვის (გვა­რი, სა­ხე­ლი, ასა­კი და ა.შ.). 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12" y="2133601"/>
            <a:ext cx="7062643" cy="449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11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19"/>
          </a:xfrm>
        </p:spPr>
        <p:txBody>
          <a:bodyPr>
            <a:normAutofit/>
          </a:bodyPr>
          <a:lstStyle/>
          <a:p>
            <a:pPr algn="ctr"/>
            <a:r>
              <a:rPr lang="ka-GE" sz="2800" b="1" dirty="0" smtClean="0"/>
              <a:t>პროგ­რა­მა­ FLEx-ი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545"/>
            <a:ext cx="10515600" cy="56942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ka-GE" b="1" dirty="0" smtClean="0"/>
              <a:t>პროგრამული პაკეტის - </a:t>
            </a:r>
            <a:r>
              <a:rPr lang="ka-GE" b="1" dirty="0" smtClean="0"/>
              <a:t>FLEx-ის </a:t>
            </a:r>
            <a:r>
              <a:rPr lang="ka-GE" b="1" dirty="0" smtClean="0"/>
              <a:t>უპირატესობა</a:t>
            </a:r>
            <a:r>
              <a:rPr lang="ka-GE" dirty="0" smtClean="0"/>
              <a:t>: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 </a:t>
            </a:r>
            <a:r>
              <a:rPr lang="ka-GE" dirty="0"/>
              <a:t>ენობრივ მონაცემთა სტანდარტიზაცია და ავტომატიზმი, გაუმჯობესებული სამომხმარებლო ინტერფეისი. </a:t>
            </a:r>
            <a:endParaRPr lang="ka-GE" dirty="0" smtClean="0"/>
          </a:p>
          <a:p>
            <a:pPr>
              <a:lnSpc>
                <a:spcPct val="120000"/>
              </a:lnSpc>
            </a:pPr>
            <a:r>
              <a:rPr lang="ka-GE" b="1" dirty="0" smtClean="0"/>
              <a:t>საველე </a:t>
            </a:r>
            <a:r>
              <a:rPr lang="ka-GE" b="1" dirty="0"/>
              <a:t>მონაცემთა შემსწავლელი ახალი პროგრამისთვის აუცილებელი ხუთი ძირითადი მოთხოვნა: </a:t>
            </a:r>
            <a:endParaRPr lang="ka-GE" b="1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სრული </a:t>
            </a:r>
            <a:r>
              <a:rPr lang="ka-GE" dirty="0"/>
              <a:t>ინტეგრირება ლექსიკონსა და ინტერლინიალიზებულ ტექსტს </a:t>
            </a:r>
            <a:r>
              <a:rPr lang="ka-GE" dirty="0" smtClean="0"/>
              <a:t>შორის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 </a:t>
            </a:r>
            <a:r>
              <a:rPr lang="ka-GE" dirty="0"/>
              <a:t>მომხმარებელს </a:t>
            </a:r>
            <a:r>
              <a:rPr lang="ka-GE" dirty="0" smtClean="0"/>
              <a:t>არ სჭირდება </a:t>
            </a:r>
            <a:r>
              <a:rPr lang="ka-GE" dirty="0"/>
              <a:t>სხვა ახალი პროგრამის </a:t>
            </a:r>
            <a:r>
              <a:rPr lang="ka-GE" dirty="0" smtClean="0"/>
              <a:t>ცოდნა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 </a:t>
            </a:r>
            <a:r>
              <a:rPr lang="ka-GE" dirty="0"/>
              <a:t>მორფოლოგიური მოდელი ყველა ლინგვისტისთვის ნაცნობი </a:t>
            </a:r>
            <a:r>
              <a:rPr lang="ka-GE" dirty="0" smtClean="0"/>
              <a:t>და  </a:t>
            </a:r>
            <a:r>
              <a:rPr lang="ka-GE" dirty="0"/>
              <a:t>პროგრამაში </a:t>
            </a:r>
            <a:r>
              <a:rPr lang="ka-GE" dirty="0" smtClean="0"/>
              <a:t>მუშაობა </a:t>
            </a:r>
            <a:r>
              <a:rPr lang="ka-GE" dirty="0"/>
              <a:t>ადვილად დასაწყები, როგორც </a:t>
            </a:r>
            <a:r>
              <a:rPr lang="ka-GE" dirty="0" smtClean="0"/>
              <a:t>Shoebox-ში;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a-GE" dirty="0" smtClean="0"/>
              <a:t>პროგრამული </a:t>
            </a:r>
            <a:r>
              <a:rPr lang="ka-GE" dirty="0"/>
              <a:t>უზრუნველყოფა </a:t>
            </a:r>
            <a:r>
              <a:rPr lang="ka-GE" dirty="0" smtClean="0"/>
              <a:t>ადამიანისთვის </a:t>
            </a:r>
            <a:r>
              <a:rPr lang="ka-GE" dirty="0"/>
              <a:t>იოლად აღსაქმელი და პრაქტიკული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1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pPr algn="ctr"/>
            <a:r>
              <a:rPr lang="ka-GE" sz="2800" b="1" dirty="0" smtClean="0"/>
              <a:t>FLEx-ის ხუთი ძირითადი ინსტრუმენტი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510"/>
            <a:ext cx="10515600" cy="508245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a-GE" dirty="0" smtClean="0"/>
              <a:t> 1.ლექსიკონი</a:t>
            </a:r>
            <a:r>
              <a:rPr lang="ka-GE" dirty="0"/>
              <a:t>; 2. ტექსტი &amp; სიტყვა;  3. გრამატიკა; 4.  ჩანაწერები;  5. სიები. </a:t>
            </a:r>
            <a:r>
              <a:rPr lang="ka-GE" dirty="0" smtClean="0"/>
              <a:t>10 კლასი </a:t>
            </a:r>
            <a:r>
              <a:rPr lang="ka-GE" dirty="0"/>
              <a:t>და 88 </a:t>
            </a:r>
            <a:r>
              <a:rPr lang="ka-GE" dirty="0" smtClean="0"/>
              <a:t>ველი </a:t>
            </a:r>
            <a:r>
              <a:rPr lang="ka-GE" dirty="0"/>
              <a:t>ლექსიკის </a:t>
            </a:r>
            <a:r>
              <a:rPr lang="ka-GE" dirty="0" smtClean="0"/>
              <a:t>აღწერისთვის. მორფოლოგიური </a:t>
            </a:r>
            <a:r>
              <a:rPr lang="ka-GE" dirty="0"/>
              <a:t>ანალიზისთვის </a:t>
            </a:r>
            <a:r>
              <a:rPr lang="ka-GE" dirty="0" smtClean="0"/>
              <a:t>- 60 </a:t>
            </a:r>
            <a:r>
              <a:rPr lang="ka-GE" dirty="0"/>
              <a:t>კლასი და 185 ველი.</a:t>
            </a: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ka-GE" dirty="0"/>
              <a:t>FLEx-ი უნიკალური </a:t>
            </a:r>
            <a:r>
              <a:rPr lang="ka-GE" dirty="0" smtClean="0"/>
              <a:t>ინსტრუმენტი ლექსიკონის </a:t>
            </a:r>
            <a:r>
              <a:rPr lang="ka-GE" dirty="0"/>
              <a:t>შესაქმნელად. ELAN -იდან FLEx-ში ფაილის ექსპორტირების შემდეგ მონაცემთა ინტეგრირებისათვის ანოტირებული და ინტერლინიალიზებული  სიტყვები ლექსიკონში (</a:t>
            </a:r>
            <a:r>
              <a:rPr lang="en-US" dirty="0"/>
              <a:t>Lexicon</a:t>
            </a:r>
            <a:r>
              <a:rPr lang="en-US" dirty="0" smtClean="0"/>
              <a:t>)</a:t>
            </a:r>
            <a:r>
              <a:rPr lang="ka-GE" dirty="0" smtClean="0"/>
              <a:t>, </a:t>
            </a:r>
            <a:r>
              <a:rPr lang="ka-GE" dirty="0"/>
              <a:t>რაც ELAN-ში </a:t>
            </a:r>
            <a:r>
              <a:rPr lang="ka-GE" dirty="0" smtClean="0"/>
              <a:t>შეუძლებელია.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a-GE" dirty="0" smtClean="0"/>
              <a:t>ცალკეული </a:t>
            </a:r>
            <a:r>
              <a:rPr lang="ka-GE" dirty="0"/>
              <a:t>სიტყვის შესახებ გროვდება ინფორმაცია: ანთროპოლოგიური კატეგორია, ჟანრი (მონოლოგი, ბიჰევიორული ტექსტი, ნარატივი, ასევე წყაროები, მკვლევრები, ლოკალიზაცია, მთქმელები და ა.შ.</a:t>
            </a:r>
            <a:r>
              <a:rPr lang="en-US" dirty="0"/>
              <a:t>). </a:t>
            </a:r>
            <a:endParaRPr lang="ka-GE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ka-GE" dirty="0" smtClean="0"/>
              <a:t>ლექსიკონი შეიცავს </a:t>
            </a:r>
            <a:r>
              <a:rPr lang="ka-GE" dirty="0"/>
              <a:t>სიტყვათა სიას გრამატიკული ინდექსებითა და განმარტებებით</a:t>
            </a:r>
            <a:r>
              <a:rPr lang="ka-GE" dirty="0" smtClean="0"/>
              <a:t>, </a:t>
            </a:r>
            <a:r>
              <a:rPr lang="ka-GE" dirty="0"/>
              <a:t>ენობრივი მასალების </a:t>
            </a:r>
            <a:r>
              <a:rPr lang="ka-GE" dirty="0" smtClean="0"/>
              <a:t>სინქრონიული </a:t>
            </a:r>
            <a:r>
              <a:rPr lang="ka-GE" dirty="0"/>
              <a:t>და </a:t>
            </a:r>
            <a:r>
              <a:rPr lang="ka-GE" dirty="0" smtClean="0"/>
              <a:t>დიაქრონიული ანალიზისთვის.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8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1137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Sylfaen</vt:lpstr>
      <vt:lpstr>Wingdings</vt:lpstr>
      <vt:lpstr>Office Theme</vt:lpstr>
      <vt:lpstr> ენობრივ მონაცემთა მართვის თანამედროვე პროგრამული პაკეტების  (FLEx-ი და  Elan-ი) გამოყენების პერსპექტივები საქართველოში</vt:lpstr>
      <vt:lpstr>უცნობ თუ საფრთხეში მყოფ ენათა დოკუმენტირება</vt:lpstr>
      <vt:lpstr>დიგიტალური ჰუმანიტარია</vt:lpstr>
      <vt:lpstr>დოკულინგვისტიკის პრინციპები</vt:lpstr>
      <vt:lpstr> „ლინგვოკულტუროლოგიური  დიგიტალური არქივი“(Digiarchive) -№DI 2016-43 </vt:lpstr>
      <vt:lpstr>საქართველოში უპრეცენდენტო - თანამედროვე პროგრამული პაკეტების  (FLEx-ი და Elan-ი) საშუალებით დოკუმენტირებული ენობრივი რესურსები</vt:lpstr>
      <vt:lpstr>ვი­დე­ო­ფა­ი­ლის სტრუქ­ტუ­რი­რე­ბის­ ვე­ლები: 1. transkription-txt.kat  – წი­ნა­და­დე­ბის ტრან­სკრიფ­ცი­ი­სთვის;  2.Translation-gls.en – ინ­გლი­სუ­რი თარ­გმა­ნი­სა­თვის; 3. Words-txt. kat  – ლე­მე­ბი­სა­თვის; 4. Participant-note.kat –ინ­ფორ­მანტ­თა შე­სა­ხებ და­მა­ტე­ბი­თი მო­ნა­ცე­მე­ბი­სა­თვის (გვა­რი, სა­ხე­ლი, ასა­კი და ა.შ.). </vt:lpstr>
      <vt:lpstr>პროგ­რა­მა­ FLEx-ი</vt:lpstr>
      <vt:lpstr>FLEx-ის ხუთი ძირითადი ინსტრუმენტი</vt:lpstr>
      <vt:lpstr>Texsts &amp; words (ტექსტი და სიტყვა) ინსტრუმენტში სხვადასხვა ფანჯარაა.  Info-ს ფანჯარაში სრულყოფილი ინფორმაციაა ცალკეული სიტყვის შესახებ;  Baseline-ში - სრულყოფილი ტექსტი; Gloss-ში სიტყვის თარგმანი.  Analyze-ში სიტყვების გრამატიკული ანალიზი - სიტყვის ფუძე, ძირი, აფიქსები და ხერხდება მათი სათანადო კვალიფიკაცია მოქმედი პარსერის (Parser აქ. გრამატიკული ანალიზატორი) მეშვეობით. Print view ბეჭდური ვერსიის წინასწარი დათვალიერების ფანჯარაა.  Tagging -ი წინადადებებად ტეგირება.  Text chart-ი ტექსტის დისკურსის ანალიზის ინსტრუმენტი. List-ის ინსტრუმენტი მრავალფუნქციურია: აკადემიური დომენები, ანთროპოლოგიური კატეგორიები, განათლების დონე, ჟანრები, დიალექტოლოგიური ინფორმაცია, სემანტიკური დომენები (სოციალური ქცევა, ენა და აზროვნება, ყოველდღიური ყოფა, საქმიანობა, ფიზიკური აქტივობა), რომელთაც თავიანთი ქვედომენები აქვს. </vt:lpstr>
      <vt:lpstr>FLEX-ში დამუშავებული ენობრივი მონაცემები ELAN-ში</vt:lpstr>
      <vt:lpstr>FLEx-ი ფასდაუდებელი და გაცილებით მოქნილი პრგრამული პაკეტი</vt:lpstr>
      <vt:lpstr>PowerPoint Presentation</vt:lpstr>
      <vt:lpstr>PowerPoint Presentation</vt:lpstr>
      <vt:lpstr>PowerPoint Presentation</vt:lpstr>
      <vt:lpstr>რა უნდა გაკეთდეს დღეისათვის?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ენობრივ მონაცემთა მართვის თანამედროვე პროგრამული პაკეტების  (FLEx-ი და  Elan-ი) გამოყენების პერსპექტივები საქართველოში</dc:title>
  <dc:creator>Mzia</dc:creator>
  <cp:lastModifiedBy>Mzia</cp:lastModifiedBy>
  <cp:revision>12</cp:revision>
  <dcterms:created xsi:type="dcterms:W3CDTF">2021-05-18T09:08:17Z</dcterms:created>
  <dcterms:modified xsi:type="dcterms:W3CDTF">2021-05-18T10:57:20Z</dcterms:modified>
</cp:coreProperties>
</file>