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82" r:id="rId5"/>
    <p:sldId id="275" r:id="rId6"/>
    <p:sldId id="283" r:id="rId7"/>
    <p:sldId id="284" r:id="rId8"/>
    <p:sldId id="258" r:id="rId9"/>
    <p:sldId id="285" r:id="rId10"/>
    <p:sldId id="279" r:id="rId11"/>
    <p:sldId id="278" r:id="rId12"/>
    <p:sldId id="286" r:id="rId13"/>
    <p:sldId id="261" r:id="rId14"/>
    <p:sldId id="260" r:id="rId15"/>
    <p:sldId id="266" r:id="rId16"/>
    <p:sldId id="288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1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D4B8-8EA1-4CD4-87BF-E5DE7034187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782B-14FB-4DF6-9083-28D4B538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aCxIJ_V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724" y="2039007"/>
            <a:ext cx="10499834" cy="27011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ka-GE" sz="2700" b="1" dirty="0"/>
              <a:t>მო</a:t>
            </a:r>
            <a:r>
              <a:rPr lang="ka-GE" sz="2700" b="1" dirty="0" smtClean="0"/>
              <a:t>ლეკულურ </a:t>
            </a:r>
            <a:r>
              <a:rPr lang="ka-GE" sz="2700" b="1" dirty="0"/>
              <a:t>ტექნოლოგიებზე დაფუძნებული ვაქცინები და მათი მოქმედების მექანიზმები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ere Teachers Are Eligible for the COVID-19 Vac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00" y="3921563"/>
            <a:ext cx="5339255" cy="25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uba to begin clinical trials of COVID-19 vac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Cuba to begin clinical trials of COVID-19 vaccine"/>
          <p:cNvSpPr>
            <a:spLocks noChangeAspect="1" noChangeArrowheads="1"/>
          </p:cNvSpPr>
          <p:nvPr/>
        </p:nvSpPr>
        <p:spPr bwMode="auto">
          <a:xfrm>
            <a:off x="307974" y="7937"/>
            <a:ext cx="3323831" cy="33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-144463"/>
            <a:ext cx="4906250" cy="24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კორონა ვაქციები (</a:t>
            </a:r>
            <a:r>
              <a:rPr lang="en-US" dirty="0" smtClean="0"/>
              <a:t>Corona </a:t>
            </a:r>
            <a:r>
              <a:rPr lang="en-US" dirty="0" err="1" smtClean="0"/>
              <a:t>Vac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Pfizer; </a:t>
            </a:r>
            <a:r>
              <a:rPr lang="en-US" dirty="0" err="1" smtClean="0"/>
              <a:t>Moderna</a:t>
            </a:r>
            <a:endParaRPr lang="en-US" dirty="0"/>
          </a:p>
          <a:p>
            <a:r>
              <a:rPr lang="en-US" dirty="0"/>
              <a:t>SANOFI: </a:t>
            </a:r>
            <a:r>
              <a:rPr lang="en-US" dirty="0" smtClean="0"/>
              <a:t>INOVO</a:t>
            </a:r>
            <a:endParaRPr lang="en-US" dirty="0"/>
          </a:p>
          <a:p>
            <a:r>
              <a:rPr lang="en-US" dirty="0"/>
              <a:t>ASTRA ZENECA</a:t>
            </a:r>
          </a:p>
          <a:p>
            <a:r>
              <a:rPr lang="en-US" dirty="0" err="1"/>
              <a:t>JonsonJonson</a:t>
            </a:r>
            <a:endParaRPr lang="en-US" dirty="0"/>
          </a:p>
          <a:p>
            <a:r>
              <a:rPr lang="en-US" dirty="0"/>
              <a:t>Merc</a:t>
            </a:r>
          </a:p>
          <a:p>
            <a:r>
              <a:rPr lang="en-US" dirty="0" err="1" smtClean="0"/>
              <a:t>CanSinoBio</a:t>
            </a:r>
            <a:endParaRPr lang="en-US" dirty="0" smtClean="0"/>
          </a:p>
          <a:p>
            <a:r>
              <a:rPr lang="en-US" dirty="0" err="1" smtClean="0"/>
              <a:t>Sinovac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Sinopharm</a:t>
            </a:r>
            <a:endParaRPr lang="en-US" dirty="0" smtClean="0"/>
          </a:p>
          <a:p>
            <a:r>
              <a:rPr lang="en-US" dirty="0" err="1" smtClean="0"/>
              <a:t>Novavax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putnik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67" y="71920"/>
            <a:ext cx="10515600" cy="1269448"/>
          </a:xfrm>
        </p:spPr>
        <p:txBody>
          <a:bodyPr>
            <a:normAutofit/>
          </a:bodyPr>
          <a:lstStyle/>
          <a:p>
            <a:pPr algn="ctr"/>
            <a:r>
              <a:rPr lang="ka-GE" sz="3200" dirty="0" smtClean="0"/>
              <a:t>ვაქცინები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6" y="1232899"/>
            <a:ext cx="11209104" cy="562510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ka-GE" b="1" dirty="0" smtClean="0"/>
              <a:t>ინაქტივირებული ვირუსი -</a:t>
            </a:r>
            <a:r>
              <a:rPr lang="ka-GE" dirty="0" smtClean="0"/>
              <a:t>ცხოველის ან ადამიანის უჯრედში ვირუსის თანმიმდევრული გადატანის შედეგად მუტაციების ხარჯზე ვირუსის ვირულენტობა მცირდება. </a:t>
            </a:r>
          </a:p>
          <a:p>
            <a:pPr>
              <a:lnSpc>
                <a:spcPct val="170000"/>
              </a:lnSpc>
            </a:pPr>
            <a:r>
              <a:rPr lang="en-US" b="1" dirty="0" err="1" smtClean="0"/>
              <a:t>Sinovac</a:t>
            </a:r>
            <a:r>
              <a:rPr lang="ka-GE" b="1" dirty="0" smtClean="0"/>
              <a:t> - გამოზრდილია მაიმუნის თირკმლის უჯრედებში</a:t>
            </a:r>
            <a:r>
              <a:rPr lang="en-US" b="1" dirty="0" smtClean="0"/>
              <a:t>, </a:t>
            </a:r>
            <a:r>
              <a:rPr lang="ka-GE" b="1" dirty="0" smtClean="0"/>
              <a:t>დამუშავდა ბეტა-პროპილაქტონით, რითაც მიღწეულია გენების გამორთვა - აღარ მრავლდება, მაგრამ ცილები, მათ შორის  </a:t>
            </a:r>
            <a:r>
              <a:rPr lang="en-US" b="1" dirty="0" smtClean="0"/>
              <a:t>S</a:t>
            </a:r>
            <a:r>
              <a:rPr lang="ka-GE" b="1" dirty="0" smtClean="0"/>
              <a:t> ცილები უცვლელი რჩება</a:t>
            </a:r>
            <a:r>
              <a:rPr lang="en-US" b="1" dirty="0" smtClean="0"/>
              <a:t>.</a:t>
            </a:r>
            <a:endParaRPr lang="ka-GE" b="1" dirty="0" smtClean="0"/>
          </a:p>
          <a:p>
            <a:pPr marL="0" indent="0">
              <a:lnSpc>
                <a:spcPct val="170000"/>
              </a:lnSpc>
              <a:buNone/>
            </a:pPr>
            <a:endParaRPr lang="ka-GE" b="1" dirty="0" smtClean="0"/>
          </a:p>
          <a:p>
            <a:pPr>
              <a:lnSpc>
                <a:spcPct val="170000"/>
              </a:lnSpc>
            </a:pPr>
            <a:r>
              <a:rPr lang="ka-GE" b="1" dirty="0"/>
              <a:t>ცოცხალი, ატენუირებული  ვირუსი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a-GE" dirty="0"/>
              <a:t>ქიმიური ნაერთების ტემპერატურის მეშვეობით ვირულენტობის სრული დაქვეითება. საწყის ეტაპზე მათი დამზადება მოითხოვს დიდი რაოდენობით ინფექციის გამომწვევი ვირუსს</a:t>
            </a: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err="1"/>
              <a:t>Sinopharm</a:t>
            </a:r>
            <a:r>
              <a:rPr lang="ka-GE" b="1" dirty="0"/>
              <a:t> - ტრადიციული მეთოდი, ვირუსის  გამრავლება და ინაქტივაცია თერმული დამუშავებით</a:t>
            </a:r>
          </a:p>
          <a:p>
            <a:pPr>
              <a:lnSpc>
                <a:spcPct val="170000"/>
              </a:lnSpc>
            </a:pPr>
            <a:endParaRPr lang="en-US" b="1" dirty="0" smtClean="0"/>
          </a:p>
          <a:p>
            <a:pPr>
              <a:lnSpc>
                <a:spcPct val="170000"/>
              </a:lnSpc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146"/>
            <a:ext cx="10515600" cy="893378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>
                <a:solidFill>
                  <a:prstClr val="black"/>
                </a:solidFill>
              </a:rPr>
              <a:t>ვექტორული ვაქცინები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2" y="924910"/>
            <a:ext cx="9837682" cy="6011919"/>
          </a:xfrm>
        </p:spPr>
        <p:txBody>
          <a:bodyPr>
            <a:noAutofit/>
          </a:bodyPr>
          <a:lstStyle/>
          <a:p>
            <a:r>
              <a:rPr lang="ka-GE" sz="2000" b="1" dirty="0" smtClean="0"/>
              <a:t>გენური ინჟინერიით - ვირუსის გენი გადატანილია პლაზმიდებში, რომლებიც უჯრედში იწვევს შესაბამისი ცილის სინთეზს</a:t>
            </a:r>
          </a:p>
          <a:p>
            <a:r>
              <a:rPr lang="en-US" sz="2000" dirty="0" smtClean="0"/>
              <a:t>ASTRA </a:t>
            </a:r>
            <a:r>
              <a:rPr lang="en-US" sz="2000" dirty="0"/>
              <a:t>ZENECA</a:t>
            </a:r>
          </a:p>
          <a:p>
            <a:r>
              <a:rPr lang="en-US" sz="2000" dirty="0" smtClean="0"/>
              <a:t>Merc</a:t>
            </a:r>
            <a:endParaRPr lang="en-US" sz="2000" dirty="0"/>
          </a:p>
          <a:p>
            <a:r>
              <a:rPr lang="en-US" sz="2000" dirty="0" err="1" smtClean="0"/>
              <a:t>CanSinoBio</a:t>
            </a:r>
            <a:endParaRPr lang="ka-GE" sz="2000" dirty="0" smtClean="0"/>
          </a:p>
          <a:p>
            <a:r>
              <a:rPr lang="en-US" sz="2000" dirty="0" smtClean="0"/>
              <a:t>Sanofi</a:t>
            </a:r>
            <a:endParaRPr lang="ka-GE" sz="2000" dirty="0" smtClean="0"/>
          </a:p>
          <a:p>
            <a:pPr>
              <a:lnSpc>
                <a:spcPct val="160000"/>
              </a:lnSpc>
            </a:pPr>
            <a:r>
              <a:rPr lang="ka-GE" sz="2000" b="1" dirty="0" smtClean="0"/>
              <a:t>რეპლიცირებადი ვირუსული ვექტორის მქონე ვაქცინები </a:t>
            </a:r>
            <a:r>
              <a:rPr lang="ka-GE" sz="2000" dirty="0" smtClean="0"/>
              <a:t>წარმოადგენს უსაფრთხო და ძლიერი იმუნური პასუხის გამომწვევ ვაქცინას. ძირითადად გამოიყენება წითელას დასუსტებული ვაქცინა ( მაგ. ებოლას ახალი ვაქცინა)</a:t>
            </a:r>
            <a:r>
              <a:rPr lang="en-US" sz="2000" dirty="0" smtClean="0"/>
              <a:t>. </a:t>
            </a:r>
            <a:r>
              <a:rPr lang="ka-GE" sz="2000" dirty="0" smtClean="0"/>
              <a:t> ვექტორის მიმართ არსებულმა იმუნიტეტმა შეიძლება ვაქცინის ეფექტურობა დააქვეითოს.</a:t>
            </a:r>
          </a:p>
          <a:p>
            <a:pPr>
              <a:lnSpc>
                <a:spcPct val="160000"/>
              </a:lnSpc>
            </a:pPr>
            <a:r>
              <a:rPr lang="ka-GE" sz="2000" dirty="0" smtClean="0"/>
              <a:t> </a:t>
            </a:r>
            <a:r>
              <a:rPr lang="ka-GE" sz="2000" b="1" dirty="0" smtClean="0"/>
              <a:t>არარეპლიცირებადი ვირუსული ვექტორის მქონე ვაქცინა</a:t>
            </a:r>
            <a:r>
              <a:rPr lang="ka-GE" sz="2000" dirty="0" smtClean="0"/>
              <a:t>. ხანგრძლივი იმუნიტეტის მისაღწევად საჭიროებს რევაქცინაციას. ამ ტიპის მიდგომაზე მუშაობს აშშ-ს ფა</a:t>
            </a:r>
            <a:r>
              <a:rPr lang="ka-GE" sz="2000" dirty="0"/>
              <a:t>რ</a:t>
            </a:r>
            <a:r>
              <a:rPr lang="ka-GE" sz="2000" dirty="0" smtClean="0"/>
              <a:t>მაცეფტული კომპანია </a:t>
            </a:r>
            <a:r>
              <a:rPr lang="en-US" sz="2000" b="1" dirty="0" smtClean="0"/>
              <a:t>Johnson &amp; Johnson </a:t>
            </a:r>
            <a:r>
              <a:rPr lang="en-US" sz="2000" dirty="0" smtClean="0"/>
              <a:t>-</a:t>
            </a:r>
            <a:r>
              <a:rPr lang="ka-GE" sz="2000" dirty="0" smtClean="0"/>
              <a:t>ი.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400" b="1" dirty="0"/>
              <a:t>ტექნოლოგიური ვაქცინები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2000" b="1" dirty="0" smtClean="0"/>
              <a:t>რნმ-ზე  დაფუძნებული </a:t>
            </a:r>
            <a:r>
              <a:rPr lang="ka-GE" sz="2000" dirty="0" smtClean="0"/>
              <a:t>- ვირუსული გენის მ.რნმ </a:t>
            </a:r>
            <a:r>
              <a:rPr lang="en-US" sz="2000" dirty="0" smtClean="0"/>
              <a:t> </a:t>
            </a:r>
            <a:r>
              <a:rPr lang="ka-GE" sz="2000" dirty="0" smtClean="0"/>
              <a:t>ასლები მრავლდება  </a:t>
            </a:r>
            <a:r>
              <a:rPr lang="en-US" sz="2000" dirty="0" smtClean="0"/>
              <a:t>in vitro </a:t>
            </a:r>
            <a:r>
              <a:rPr lang="ka-GE" sz="2000" dirty="0" smtClean="0"/>
              <a:t> ან ქიმიური სინთეზით, იფუთება კაფსულებში. ინექციის შემდეგ შეაღწევს უჯრედში, იყენებს ტრასლაციურ  სისტემას  და ასინთეზებს სპაიკ ცილას, რომელზეც ვითარდება იმუნური პასუხი</a:t>
            </a:r>
          </a:p>
          <a:p>
            <a:r>
              <a:rPr lang="en-US" sz="2000" dirty="0" smtClean="0"/>
              <a:t>Pfizer; </a:t>
            </a:r>
            <a:r>
              <a:rPr lang="en-US" sz="2000" dirty="0" err="1" smtClean="0"/>
              <a:t>Moderna</a:t>
            </a:r>
            <a:endParaRPr lang="en-US" sz="2000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www.youtube.com/watch?v=TbaCxIJ_VP4</a:t>
            </a:r>
            <a:endParaRPr lang="ka-GE" dirty="0" smtClean="0"/>
          </a:p>
          <a:p>
            <a:r>
              <a:rPr lang="en-US" dirty="0"/>
              <a:t>https://www.youtube.com/watch?v=DCk7LyMslxo</a:t>
            </a:r>
          </a:p>
        </p:txBody>
      </p:sp>
    </p:spTree>
    <p:extLst>
      <p:ext uri="{BB962C8B-B14F-4D97-AF65-F5344CB8AC3E}">
        <p14:creationId xmlns:p14="http://schemas.microsoft.com/office/powerpoint/2010/main" val="25315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/>
              <a:t>ტექნოლოგიური ვაქცინები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57419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ka-GE" b="1" dirty="0" smtClean="0"/>
              <a:t>დნმ-ზე დაფუძნებული:</a:t>
            </a:r>
          </a:p>
          <a:p>
            <a:r>
              <a:rPr lang="ka-GE" dirty="0"/>
              <a:t>ვირუსის ცილის მაკოდირებელი გენი გადატანილია სხვა ვირუსში (მაგ. შიმპანზეს </a:t>
            </a:r>
            <a:r>
              <a:rPr lang="ka-GE" dirty="0" smtClean="0"/>
              <a:t>ადენოვირუსში</a:t>
            </a:r>
            <a:r>
              <a:rPr lang="en-US" dirty="0" smtClean="0"/>
              <a:t>)</a:t>
            </a:r>
            <a:r>
              <a:rPr lang="ka-GE" dirty="0" smtClean="0"/>
              <a:t> </a:t>
            </a:r>
            <a:endParaRPr lang="en-US" dirty="0" smtClean="0"/>
          </a:p>
          <a:p>
            <a:r>
              <a:rPr lang="en-US" dirty="0" smtClean="0"/>
              <a:t>Astra Zeneca; Jonson </a:t>
            </a:r>
            <a:r>
              <a:rPr lang="en-US" dirty="0" err="1" smtClean="0"/>
              <a:t>Jonson</a:t>
            </a:r>
            <a:r>
              <a:rPr lang="en-US" dirty="0" smtClean="0"/>
              <a:t>; Sputnik (</a:t>
            </a:r>
            <a:r>
              <a:rPr lang="ka-GE" dirty="0" smtClean="0"/>
              <a:t>ორკომპონენტიანი - ადამიანის ადენოვირუსის)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://www.youtube.com/watch?v=qVZXUJ996AM</a:t>
            </a:r>
          </a:p>
        </p:txBody>
      </p:sp>
    </p:spTree>
    <p:extLst>
      <p:ext uri="{BB962C8B-B14F-4D97-AF65-F5344CB8AC3E}">
        <p14:creationId xmlns:p14="http://schemas.microsoft.com/office/powerpoint/2010/main" val="21595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62" y="802622"/>
            <a:ext cx="5732571" cy="4351338"/>
          </a:xfrm>
        </p:spPr>
      </p:pic>
      <p:pic>
        <p:nvPicPr>
          <p:cNvPr id="1026" name="Picture 2" descr="Powerpoint title 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7" y="278641"/>
            <a:ext cx="5293827" cy="47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b="1" dirty="0" smtClean="0"/>
              <a:t>ვაქცინის შემადგენელი კომპონენტები: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" y="1825625"/>
            <a:ext cx="8439807" cy="4858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2000" b="1" dirty="0" smtClean="0"/>
              <a:t>იმუნოგენი</a:t>
            </a:r>
            <a:r>
              <a:rPr lang="ka-GE" sz="2000" dirty="0" smtClean="0"/>
              <a:t> – კომპონენტი, რომლის წინააღმდეგ მიმართული ხელოვნური იმუნიტეტის აღძვრას ემსახურება ვაქცინა</a:t>
            </a:r>
            <a:r>
              <a:rPr lang="ka-GE" sz="2000" dirty="0"/>
              <a:t>;</a:t>
            </a:r>
            <a:r>
              <a:rPr lang="ka-GE" sz="2000" dirty="0" smtClean="0"/>
              <a:t>  </a:t>
            </a:r>
            <a:endParaRPr lang="en-US" sz="2000" dirty="0" smtClean="0"/>
          </a:p>
          <a:p>
            <a:pPr marL="0" indent="0">
              <a:buNone/>
            </a:pPr>
            <a:endParaRPr lang="ka-GE" sz="2000" dirty="0" smtClean="0"/>
          </a:p>
          <a:p>
            <a:pPr marL="0" indent="0">
              <a:buNone/>
            </a:pPr>
            <a:r>
              <a:rPr lang="ka-GE" sz="2000" b="1" dirty="0" smtClean="0"/>
              <a:t>ადიუვანტი </a:t>
            </a:r>
            <a:r>
              <a:rPr lang="ka-GE" sz="2000" dirty="0" smtClean="0"/>
              <a:t>– კომპონენტი, რომლის დანიშნულებაც არის ვაქცინის იმუნოგენურობის გაზრდა; </a:t>
            </a:r>
            <a:endParaRPr lang="en-US" sz="2000" dirty="0" smtClean="0"/>
          </a:p>
          <a:p>
            <a:pPr marL="0" indent="0">
              <a:buNone/>
            </a:pPr>
            <a:endParaRPr lang="ka-GE" sz="2000" dirty="0" smtClean="0"/>
          </a:p>
          <a:p>
            <a:pPr marL="0" indent="0">
              <a:buNone/>
            </a:pPr>
            <a:r>
              <a:rPr lang="ka-GE" sz="2000" b="1" dirty="0" smtClean="0"/>
              <a:t> კონსერვანტი </a:t>
            </a:r>
            <a:r>
              <a:rPr lang="ka-GE" sz="2000" dirty="0" smtClean="0"/>
              <a:t>–  დანიშნულებაა პრეპარატის სტერილურობის შენარჩუნება;</a:t>
            </a:r>
            <a:endParaRPr lang="en-US" sz="2000" dirty="0" smtClean="0"/>
          </a:p>
          <a:p>
            <a:pPr marL="0" indent="0">
              <a:buNone/>
            </a:pPr>
            <a:endParaRPr lang="ka-GE" sz="2000" dirty="0" smtClean="0"/>
          </a:p>
          <a:p>
            <a:pPr marL="0" indent="0">
              <a:buNone/>
            </a:pPr>
            <a:r>
              <a:rPr lang="ka-GE" sz="2000" b="1" dirty="0" smtClean="0"/>
              <a:t>სტაბილიზატორი</a:t>
            </a:r>
            <a:r>
              <a:rPr lang="ka-GE" sz="2000" dirty="0" smtClean="0"/>
              <a:t> – გამოიყენება ანტიგენის შენახვის ვადის გასაზრდელად;</a:t>
            </a:r>
            <a:endParaRPr lang="en-US" sz="2000" dirty="0" smtClean="0"/>
          </a:p>
          <a:p>
            <a:pPr marL="0" indent="0">
              <a:buNone/>
            </a:pPr>
            <a:endParaRPr lang="ka-GE" sz="2000" dirty="0" smtClean="0"/>
          </a:p>
          <a:p>
            <a:pPr marL="0" indent="0">
              <a:buNone/>
            </a:pPr>
            <a:r>
              <a:rPr lang="ka-GE" sz="2000" dirty="0" smtClean="0"/>
              <a:t> </a:t>
            </a:r>
            <a:r>
              <a:rPr lang="ka-GE" sz="2000" b="1" dirty="0" smtClean="0"/>
              <a:t>არასპეციფიური მინარევები </a:t>
            </a:r>
            <a:r>
              <a:rPr lang="ka-GE" sz="2000" dirty="0" smtClean="0"/>
              <a:t>– მიკროორგანიზმის კულტივირებისას გამოყენებული სუბსტრატის ცილების, ცხოველთა შრატის ცილების ან ანტიბიოტიკების ნარჩენი რაოდენობა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80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/>
              <a:t>Ace2</a:t>
            </a:r>
            <a:r>
              <a:rPr lang="en-US" sz="3200" dirty="0" smtClean="0"/>
              <a:t> </a:t>
            </a:r>
            <a:r>
              <a:rPr lang="ka-GE" sz="2400" dirty="0" smtClean="0"/>
              <a:t>რეცეპტორის როლი სამკურნალო პრეპარატის შექმნაში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2" y="1825625"/>
            <a:ext cx="798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Ace2</a:t>
            </a:r>
            <a:r>
              <a:rPr lang="ka-GE" sz="2000" dirty="0" smtClean="0"/>
              <a:t> რეცეპტორი აქვს სხვადასხვა ტიპის უჯრედებს, აკისრია ცენტრალური როლო სხვადასხვა პროცესში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Ace2 </a:t>
            </a:r>
            <a:r>
              <a:rPr lang="ka-GE" sz="2000" dirty="0" smtClean="0"/>
              <a:t>ხელს უწყობს ცილა ანგიოტენზინის აქტივობის მოდელირებას.</a:t>
            </a:r>
          </a:p>
          <a:p>
            <a:pPr marL="0" indent="0">
              <a:buNone/>
            </a:pPr>
            <a:r>
              <a:rPr lang="ka-GE" sz="2000" dirty="0" smtClean="0"/>
              <a:t>ადვილად იკავშირებს სპაიკ ცილას, რაც იწვევს ნორმალური ფუნქციის მოშლას, ხელს უწყობს დაზიანებებს (ფილტვები, გული)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r>
              <a:rPr lang="ka-GE" sz="2000" dirty="0" smtClean="0"/>
              <a:t>მიზანი </a:t>
            </a:r>
            <a:r>
              <a:rPr lang="en-US" sz="2000" dirty="0"/>
              <a:t>Ace2</a:t>
            </a:r>
            <a:r>
              <a:rPr lang="ka-GE" sz="2000" dirty="0"/>
              <a:t> </a:t>
            </a:r>
            <a:r>
              <a:rPr lang="ka-GE" sz="2000" dirty="0" smtClean="0"/>
              <a:t>– </a:t>
            </a:r>
            <a:r>
              <a:rPr lang="en-US" sz="2000" dirty="0" smtClean="0"/>
              <a:t>S </a:t>
            </a:r>
            <a:r>
              <a:rPr lang="ka-GE" sz="2000" dirty="0" smtClean="0"/>
              <a:t>ურთიერთქმედების დათრგუნვა</a:t>
            </a:r>
            <a:endParaRPr lang="en-US" sz="2000" dirty="0"/>
          </a:p>
        </p:txBody>
      </p:sp>
      <p:pic>
        <p:nvPicPr>
          <p:cNvPr id="1028" name="Picture 4" descr="covid19 - European Crystallographic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41" y="3170949"/>
            <a:ext cx="4248259" cy="34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CD147 </a:t>
            </a:r>
            <a:r>
              <a:rPr lang="ka-GE" sz="3200" b="1" dirty="0" smtClean="0"/>
              <a:t>რეცეპტორის როლი სამკურნალო პრეპარატის შექმნაში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69" y="1825625"/>
            <a:ext cx="69893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CD147</a:t>
            </a:r>
            <a:r>
              <a:rPr lang="ka-GE" sz="2000" b="1" dirty="0" smtClean="0"/>
              <a:t> რეცეპტორი </a:t>
            </a:r>
            <a:r>
              <a:rPr lang="ka-GE" sz="2000" b="1" dirty="0"/>
              <a:t>იკავშირებს სპაიკ </a:t>
            </a:r>
            <a:r>
              <a:rPr lang="ka-GE" sz="2000" b="1" dirty="0" smtClean="0"/>
              <a:t>ცილას</a:t>
            </a:r>
            <a:r>
              <a:rPr lang="en-US" sz="2000" b="1" dirty="0" smtClean="0"/>
              <a:t> </a:t>
            </a:r>
            <a:r>
              <a:rPr lang="ka-GE" sz="2000" b="1" dirty="0" smtClean="0"/>
              <a:t>და ხელს უწყობს ინფექციის განვითარებას.</a:t>
            </a:r>
          </a:p>
          <a:p>
            <a:pPr marL="0" indent="0">
              <a:buNone/>
            </a:pPr>
            <a:r>
              <a:rPr lang="en-US" sz="2000" b="1" dirty="0" smtClean="0"/>
              <a:t>Ace2</a:t>
            </a:r>
            <a:r>
              <a:rPr lang="ka-GE" sz="2000" b="1" dirty="0" smtClean="0"/>
              <a:t>-ის დათრგუნვაც კი იწვევს ინფიცირებას. </a:t>
            </a:r>
          </a:p>
          <a:p>
            <a:pPr marL="0" indent="0">
              <a:buNone/>
            </a:pPr>
            <a:r>
              <a:rPr lang="en-US" sz="2000" b="1" dirty="0" smtClean="0"/>
              <a:t>CD147</a:t>
            </a:r>
            <a:r>
              <a:rPr lang="ka-GE" sz="2000" b="1" dirty="0" smtClean="0"/>
              <a:t> შუამავლობს ვირუსს ენდოციტოზის გზითაც </a:t>
            </a:r>
          </a:p>
          <a:p>
            <a:pPr marL="0" indent="0">
              <a:buNone/>
            </a:pPr>
            <a:r>
              <a:rPr lang="en-US" sz="2000" b="1" dirty="0" smtClean="0"/>
              <a:t>CD147</a:t>
            </a:r>
            <a:r>
              <a:rPr lang="ka-GE" sz="2000" b="1" dirty="0" smtClean="0"/>
              <a:t> დათრგუნვა იწვევს ვირუსის ამპლიფიკაციის შეჩერებას.</a:t>
            </a:r>
          </a:p>
          <a:p>
            <a:pPr marL="0" indent="0">
              <a:buNone/>
            </a:pPr>
            <a:r>
              <a:rPr lang="ka-GE" sz="2000" dirty="0" smtClean="0"/>
              <a:t> ეს რეცეპტორი უნდა გახდეს სამიზნე ახალი პრეპარატისთვის</a:t>
            </a:r>
            <a:endParaRPr lang="en-US" sz="2000" dirty="0"/>
          </a:p>
        </p:txBody>
      </p:sp>
      <p:pic>
        <p:nvPicPr>
          <p:cNvPr id="2050" name="Picture 2" descr="CD147 deficiency in T cells prevents thymic involution by inhibiting the  EMT process in TECs in the presence of TGFβ | Cellular &amp; Molecular  Immu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087607"/>
            <a:ext cx="4876800" cy="53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57" y="1660634"/>
            <a:ext cx="11976243" cy="54182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ka-GE" dirty="0">
                <a:solidFill>
                  <a:srgbClr val="FF0000"/>
                </a:solidFill>
              </a:rPr>
              <a:t/>
            </a:r>
            <a:br>
              <a:rPr lang="ka-GE" dirty="0">
                <a:solidFill>
                  <a:srgbClr val="FF0000"/>
                </a:solidFill>
              </a:rPr>
            </a:br>
            <a:r>
              <a:rPr lang="ka-GE" dirty="0" smtClean="0">
                <a:solidFill>
                  <a:srgbClr val="FF0000"/>
                </a:solidFill>
              </a:rPr>
              <a:t>   </a:t>
            </a:r>
            <a:endParaRPr lang="ka-GE" dirty="0" smtClean="0">
              <a:solidFill>
                <a:srgbClr val="FF0000"/>
              </a:solidFill>
            </a:endParaRPr>
          </a:p>
          <a:p>
            <a:r>
              <a:rPr lang="ka-GE" sz="2000" dirty="0"/>
              <a:t>1796 წელს </a:t>
            </a:r>
            <a:r>
              <a:rPr lang="ka-GE" sz="2000" dirty="0" smtClean="0"/>
              <a:t>ედუარდ ჯენერიმ 8 წლის </a:t>
            </a:r>
            <a:r>
              <a:rPr lang="ka-GE" sz="2000" dirty="0"/>
              <a:t>ბიჭს ძროხის </a:t>
            </a:r>
            <a:r>
              <a:rPr lang="ka-GE" sz="2000" dirty="0" smtClean="0"/>
              <a:t>ყვავილით გამოწვეული </a:t>
            </a:r>
            <a:r>
              <a:rPr lang="ka-GE" sz="2000" dirty="0"/>
              <a:t>დაზიანებული კერიდან მიღებული მასალა შეუყვანა</a:t>
            </a:r>
            <a:r>
              <a:rPr lang="ka-GE" sz="2000" dirty="0" smtClean="0"/>
              <a:t>.</a:t>
            </a: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/>
              <a:t>1885 წელს - ლუი პასტერმა ცოფიანი ძაღლის მიერ დაკბენილი 9 წლის</a:t>
            </a:r>
            <a:br>
              <a:rPr lang="ka-GE" sz="2000" dirty="0"/>
            </a:br>
            <a:r>
              <a:rPr lang="ka-GE" sz="2000" dirty="0"/>
              <a:t>ბიჭი აცრა</a:t>
            </a:r>
            <a:r>
              <a:rPr lang="ka-GE" sz="2000" dirty="0" smtClean="0"/>
              <a:t>.</a:t>
            </a:r>
          </a:p>
          <a:p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/>
              <a:t>სოლკისა და სებინის მიერ აქტივობადაკარგული და </a:t>
            </a:r>
            <a:r>
              <a:rPr lang="ka-GE" sz="2000" dirty="0" smtClean="0"/>
              <a:t>ცოცხალ ატენუირებული </a:t>
            </a:r>
            <a:r>
              <a:rPr lang="ka-GE" sz="2000" dirty="0"/>
              <a:t>პოლიოვაქცინის შექმნამ </a:t>
            </a:r>
            <a:r>
              <a:rPr lang="ka-GE" sz="2000" dirty="0" smtClean="0"/>
              <a:t>მოსახლეობის ჯანმრთელობისათვის </a:t>
            </a:r>
            <a:r>
              <a:rPr lang="ka-GE" sz="2000" dirty="0"/>
              <a:t>იმუნიზაციის უდიდესი მნიშვნელობა </a:t>
            </a:r>
            <a:r>
              <a:rPr lang="ka-GE" sz="2000" dirty="0" smtClean="0"/>
              <a:t>კიდვ ეერთხელ </a:t>
            </a:r>
            <a:r>
              <a:rPr lang="ka-GE" sz="2000" dirty="0"/>
              <a:t>დაამტკიცა</a:t>
            </a:r>
            <a:r>
              <a:rPr lang="ka-GE" sz="2000" dirty="0" smtClean="0"/>
              <a:t>.</a:t>
            </a:r>
          </a:p>
          <a:p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/>
              <a:t>1909 წელი – მიღებული იქნა </a:t>
            </a:r>
            <a:r>
              <a:rPr lang="ka-GE" sz="2000" dirty="0" smtClean="0"/>
              <a:t>დიფტერიის ანატოქსინი</a:t>
            </a:r>
            <a:r>
              <a:rPr lang="ka-GE" sz="2000" dirty="0"/>
              <a:t>, რომლის</a:t>
            </a:r>
            <a:br>
              <a:rPr lang="ka-GE" sz="2000" dirty="0"/>
            </a:br>
            <a:r>
              <a:rPr lang="ka-GE" sz="2000" dirty="0"/>
              <a:t>მნიშვნელობა ყვავილის საწინააღმდეგო ვაქცინის </a:t>
            </a:r>
            <a:r>
              <a:rPr lang="ka-GE" sz="2000" dirty="0" smtClean="0"/>
              <a:t>აღმოჩენას უთანაბრდება;</a:t>
            </a:r>
          </a:p>
          <a:p>
            <a:r>
              <a:rPr lang="ka-GE" sz="2000" dirty="0"/>
              <a:t/>
            </a:r>
            <a:br>
              <a:rPr lang="ka-GE" sz="2000" dirty="0"/>
            </a:br>
            <a:r>
              <a:rPr lang="en-US" sz="2000" dirty="0"/>
              <a:t>XX </a:t>
            </a:r>
            <a:r>
              <a:rPr lang="ka-GE" sz="2000" dirty="0"/>
              <a:t>საუკუნის 20-იანი </a:t>
            </a:r>
            <a:r>
              <a:rPr lang="ka-GE" sz="2000" dirty="0" smtClean="0"/>
              <a:t>წლებიში  სემუსავდა სხვადასხვა </a:t>
            </a:r>
            <a:r>
              <a:rPr lang="ka-GE" sz="2000" dirty="0"/>
              <a:t>ბაქტერიული </a:t>
            </a:r>
            <a:r>
              <a:rPr lang="ka-GE" sz="2000" dirty="0" smtClean="0"/>
              <a:t>ინფექციის ვაქცინები</a:t>
            </a: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 smtClean="0"/>
              <a:t>;</a:t>
            </a:r>
            <a:r>
              <a:rPr lang="ka-GE" sz="2000" dirty="0"/>
              <a:t/>
            </a:r>
            <a:br>
              <a:rPr lang="ka-GE" sz="2000" dirty="0"/>
            </a:b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342290" y="493986"/>
            <a:ext cx="5013434" cy="662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ვაქცინაციის ისტორია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ვაქცინ</a:t>
            </a:r>
            <a:r>
              <a:rPr lang="ka-GE" dirty="0" smtClean="0"/>
              <a:t>ა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 smtClean="0"/>
              <a:t>პრეპარატი</a:t>
            </a:r>
            <a:r>
              <a:rPr lang="ka-GE" dirty="0"/>
              <a:t>, რომელიც გამოიყენება ადამიანებისა და ცხოველების აქტიური იმუნიზაციისათვის დაავადების პროფილაქტიკის ან მკურნალობის </a:t>
            </a:r>
            <a:r>
              <a:rPr lang="ka-GE" dirty="0" smtClean="0"/>
              <a:t>მიზნით</a:t>
            </a:r>
          </a:p>
          <a:p>
            <a:endParaRPr lang="ka-GE" dirty="0"/>
          </a:p>
          <a:p>
            <a:r>
              <a:rPr lang="ka-GE" dirty="0"/>
              <a:t>ვაქცინის ორგანიზმში შეყვანის პროცესს ვაქცინაცია </a:t>
            </a:r>
            <a:r>
              <a:rPr lang="ka-GE" dirty="0" smtClean="0"/>
              <a:t>ეწოდება</a:t>
            </a:r>
          </a:p>
          <a:p>
            <a:endParaRPr lang="ka-GE" dirty="0"/>
          </a:p>
          <a:p>
            <a:r>
              <a:rPr lang="ka-GE" dirty="0"/>
              <a:t>დამიანსა და ცხოველში ადაპტური (შეძენილი) იმუნიტეტის ფორმირებას იმუნიზაცია ეწოდება</a:t>
            </a:r>
          </a:p>
          <a:p>
            <a:endParaRPr lang="ka-GE" dirty="0">
              <a:solidFill>
                <a:srgbClr val="FF0000"/>
              </a:solidFill>
            </a:endParaRPr>
          </a:p>
          <a:p>
            <a:r>
              <a:rPr lang="ka-GE" dirty="0"/>
              <a:t>სასურველი შედეგის მისაღებად ხშირ შემთხვევაში საჭიროა განმეორებითი ვაქცინაცია ანუ რევაქცინაცია.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48" y="365125"/>
            <a:ext cx="9932276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პროფილაქტიკური </a:t>
            </a:r>
            <a:r>
              <a:rPr lang="ka-GE" sz="3200" dirty="0" smtClean="0"/>
              <a:t> და თერაპიული ვაქცინები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06" y="1561672"/>
            <a:ext cx="10389653" cy="52963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ka-GE" b="1" dirty="0" smtClean="0"/>
              <a:t>პროფილატიკური-</a:t>
            </a:r>
            <a:r>
              <a:rPr lang="ka-GE" dirty="0" smtClean="0"/>
              <a:t> დანიშნულებაა  აღძრას დაავადების გამომწვევის </a:t>
            </a:r>
            <a:r>
              <a:rPr lang="ka-GE" dirty="0"/>
              <a:t>საწინააღმდეგო იმგვარი იმუნური პასუხები, </a:t>
            </a:r>
            <a:r>
              <a:rPr lang="ka-GE" dirty="0" smtClean="0"/>
              <a:t>რომლის შედეგედაც </a:t>
            </a:r>
            <a:r>
              <a:rPr lang="ka-GE" dirty="0"/>
              <a:t>ჩამოყალიბდება ხანგრძლივი იმუნური მეხსიერება.</a:t>
            </a:r>
          </a:p>
          <a:p>
            <a:pPr>
              <a:lnSpc>
                <a:spcPct val="160000"/>
              </a:lnSpc>
            </a:pPr>
            <a:r>
              <a:rPr lang="ka-GE" dirty="0"/>
              <a:t>პროფილაქტიკური ვაქცინები განკუთვნილია </a:t>
            </a:r>
            <a:r>
              <a:rPr lang="ka-GE" dirty="0" smtClean="0"/>
              <a:t>ჯანმრთელი ადამიანებისათვის</a:t>
            </a:r>
            <a:r>
              <a:rPr lang="ka-GE" dirty="0"/>
              <a:t>, რათა ისინი გახდნენ იმუნურად </a:t>
            </a:r>
            <a:r>
              <a:rPr lang="ka-GE" dirty="0" smtClean="0"/>
              <a:t>დაცულები კონკრეტული </a:t>
            </a:r>
            <a:r>
              <a:rPr lang="ka-GE" dirty="0"/>
              <a:t>დაავადების განვითარებისაგან</a:t>
            </a:r>
            <a:r>
              <a:rPr lang="ka-GE" dirty="0" smtClean="0"/>
              <a:t>.</a:t>
            </a:r>
          </a:p>
          <a:p>
            <a:pPr>
              <a:lnSpc>
                <a:spcPct val="160000"/>
              </a:lnSpc>
            </a:pPr>
            <a:endParaRPr lang="ka-GE" dirty="0"/>
          </a:p>
          <a:p>
            <a:pPr>
              <a:lnSpc>
                <a:spcPct val="160000"/>
              </a:lnSpc>
            </a:pPr>
            <a:r>
              <a:rPr lang="ka-GE" b="1" dirty="0" smtClean="0"/>
              <a:t>თერაპიული</a:t>
            </a:r>
            <a:r>
              <a:rPr lang="ka-GE" dirty="0" smtClean="0"/>
              <a:t> ვაქცინების დანიშნულებაა </a:t>
            </a:r>
            <a:r>
              <a:rPr lang="ka-GE" dirty="0"/>
              <a:t>ორგანიზმში აღძრას ისეთი იმუნური პასუხი, </a:t>
            </a:r>
            <a:r>
              <a:rPr lang="ka-GE" dirty="0" smtClean="0"/>
              <a:t>რომელიც მიმართული </a:t>
            </a:r>
            <a:r>
              <a:rPr lang="ka-GE" dirty="0"/>
              <a:t>იქნება კონკრეტული დაავადებისგან განკურნებისაკენ. </a:t>
            </a:r>
            <a:r>
              <a:rPr lang="ka-GE" dirty="0" smtClean="0"/>
              <a:t>ეს</a:t>
            </a:r>
            <a:r>
              <a:rPr lang="en-US" dirty="0" smtClean="0"/>
              <a:t> </a:t>
            </a:r>
            <a:r>
              <a:rPr lang="ka-GE" dirty="0" smtClean="0"/>
              <a:t>დაავადება </a:t>
            </a:r>
            <a:r>
              <a:rPr lang="ka-GE" dirty="0"/>
              <a:t>შეიძლება იყოს სიმსივნური, ქრონიკული </a:t>
            </a:r>
            <a:r>
              <a:rPr lang="ka-GE" dirty="0" smtClean="0"/>
              <a:t>ინფექციური, აუტოიმუნური</a:t>
            </a:r>
            <a:r>
              <a:rPr lang="ka-GE" dirty="0"/>
              <a:t>, ალერგიული </a:t>
            </a:r>
            <a:r>
              <a:rPr lang="ka-GE" dirty="0" smtClean="0"/>
              <a:t>და </a:t>
            </a:r>
            <a:r>
              <a:rPr lang="ka-GE" dirty="0"/>
              <a:t>სხვა</a:t>
            </a:r>
            <a:r>
              <a:rPr lang="ka-GE" dirty="0" smtClean="0"/>
              <a:t>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5619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143839"/>
            <a:ext cx="9118374" cy="1401182"/>
          </a:xfrm>
        </p:spPr>
        <p:txBody>
          <a:bodyPr>
            <a:normAutofit/>
          </a:bodyPr>
          <a:lstStyle/>
          <a:p>
            <a:pPr algn="ctr"/>
            <a:r>
              <a:rPr lang="ka-GE" sz="2400" dirty="0" smtClean="0"/>
              <a:t>ისტორია</a:t>
            </a:r>
            <a:r>
              <a:rPr lang="ka-GE" sz="2400" dirty="0"/>
              <a:t/>
            </a:r>
            <a:br>
              <a:rPr lang="ka-GE" sz="24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87" y="1345915"/>
            <a:ext cx="11733087" cy="5512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dirty="0"/>
              <a:t/>
            </a:r>
            <a:br>
              <a:rPr lang="ka-GE" dirty="0"/>
            </a:br>
            <a:r>
              <a:rPr lang="ka-GE" sz="2400" dirty="0"/>
              <a:t>1957 წელი – ჯონ სოლკის მიერ შექმნილი იქნა </a:t>
            </a:r>
            <a:r>
              <a:rPr lang="ka-GE" sz="2400" dirty="0" smtClean="0"/>
              <a:t>პოლიომიელიტი</a:t>
            </a:r>
            <a:r>
              <a:rPr lang="ka-GE" sz="2400" dirty="0"/>
              <a:t>ს</a:t>
            </a:r>
            <a:br>
              <a:rPr lang="ka-GE" sz="2400" dirty="0"/>
            </a:br>
            <a:r>
              <a:rPr lang="ka-GE" sz="2400" dirty="0"/>
              <a:t>საწინააღმდეგო პირველი წარმატებული ვაქცინა</a:t>
            </a:r>
            <a:r>
              <a:rPr lang="ka-GE" sz="2400" dirty="0" smtClean="0"/>
              <a:t>;</a:t>
            </a:r>
          </a:p>
          <a:p>
            <a:pPr marL="0" indent="0">
              <a:buNone/>
            </a:pP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/>
              <a:t>1974 წელი </a:t>
            </a:r>
            <a:r>
              <a:rPr lang="ka-GE" sz="2400" dirty="0" smtClean="0"/>
              <a:t>– დაინერგა იმუნიზაციის გაფართოებული პროგრამა;</a:t>
            </a:r>
          </a:p>
          <a:p>
            <a:pPr marL="0" indent="0">
              <a:buNone/>
            </a:pP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/>
              <a:t>1978 წელს იმუნიზაცია დეკლარირებული იქნა </a:t>
            </a:r>
            <a:r>
              <a:rPr lang="ka-GE" sz="2400" dirty="0" smtClean="0"/>
              <a:t>როგორც ჯანმოს პროგრამების აუცილებელი კომპონენტი;</a:t>
            </a:r>
          </a:p>
          <a:p>
            <a:pPr marL="0" indent="0">
              <a:buNone/>
            </a:pP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/>
              <a:t>1980 წელი – ყვავილის გლობალური აღმოფხვრა</a:t>
            </a:r>
            <a:r>
              <a:rPr lang="ka-GE" sz="2400" dirty="0" smtClean="0"/>
              <a:t>;</a:t>
            </a:r>
          </a:p>
          <a:p>
            <a:pPr marL="0" indent="0">
              <a:buNone/>
            </a:pP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/>
              <a:t>1988 წელი </a:t>
            </a:r>
            <a:r>
              <a:rPr lang="ka-GE" sz="2400" dirty="0" smtClean="0"/>
              <a:t>–პოლიომიელიტის </a:t>
            </a:r>
            <a:r>
              <a:rPr lang="ka-GE" sz="2400" dirty="0"/>
              <a:t>აღმოფხვრის </a:t>
            </a:r>
            <a:r>
              <a:rPr lang="ka-GE" sz="2400" dirty="0" smtClean="0"/>
              <a:t>დასკვნით</a:t>
            </a:r>
            <a:r>
              <a:rPr lang="en-US" sz="2400" dirty="0" err="1" smtClean="0"/>
              <a:t>i</a:t>
            </a:r>
            <a:r>
              <a:rPr lang="ka-GE" sz="2400" dirty="0" smtClean="0"/>
              <a:t> ფაზა</a:t>
            </a:r>
          </a:p>
          <a:p>
            <a:pPr marL="0" indent="0">
              <a:buNone/>
            </a:pPr>
            <a:r>
              <a:rPr lang="en-US" sz="2400" b="1" dirty="0"/>
              <a:t>XX </a:t>
            </a:r>
            <a:r>
              <a:rPr lang="ka-GE" sz="2400" b="1" dirty="0"/>
              <a:t> საუკუნის მეორე  ნახევარში – რეკომბინანტული დნმ ტექნოლოგიების ერა დაიწყო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XXI</a:t>
            </a:r>
            <a:r>
              <a:rPr lang="ka-GE" sz="2400" b="1" dirty="0"/>
              <a:t>  საუკუნეში ამ ტექნოლოგიებზე დაფუძნებული ვაქცინების შექმნა დაიწყო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6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4" y="472966"/>
            <a:ext cx="4219946" cy="28132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1" y="4513135"/>
            <a:ext cx="2981160" cy="234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7" y="672663"/>
            <a:ext cx="5076494" cy="2855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172" y="3699641"/>
            <a:ext cx="4014952" cy="6201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/>
              <a:t>1796 </a:t>
            </a:r>
            <a:r>
              <a:rPr lang="ka-GE" b="1" dirty="0" smtClean="0"/>
              <a:t>წელი-  </a:t>
            </a:r>
            <a:r>
              <a:rPr lang="ka-GE" dirty="0"/>
              <a:t>ედუარდ </a:t>
            </a:r>
            <a:r>
              <a:rPr lang="ka-GE" dirty="0" smtClean="0"/>
              <a:t>ჯენერი</a:t>
            </a: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ყვავილზე აცრა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7653" y="5181600"/>
            <a:ext cx="3594538" cy="13243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1956 </a:t>
            </a:r>
            <a:r>
              <a:rPr lang="ka-GE" b="1" dirty="0" smtClean="0"/>
              <a:t>წელი- </a:t>
            </a:r>
            <a:r>
              <a:rPr lang="ka-GE" dirty="0" smtClean="0"/>
              <a:t>ჯეიმს უოტსონი და ფრენსის კრიკი -  დნმ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77653" y="3699641"/>
            <a:ext cx="3736428" cy="1114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/>
              <a:t>2</a:t>
            </a:r>
            <a:r>
              <a:rPr lang="ka-GE" b="1" dirty="0" smtClean="0"/>
              <a:t>003 წელი </a:t>
            </a:r>
            <a:r>
              <a:rPr lang="ka-GE" dirty="0" smtClean="0"/>
              <a:t>- კერი მიულისი - </a:t>
            </a:r>
            <a:r>
              <a:rPr lang="en-US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48" y="315310"/>
            <a:ext cx="8334703" cy="51353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/>
              <a:t>ახალი კორონავირუსი (</a:t>
            </a:r>
            <a:r>
              <a:rPr lang="en-US" sz="2400" b="1" dirty="0" smtClean="0"/>
              <a:t>Sars-cov-2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25462"/>
            <a:ext cx="12192000" cy="3142593"/>
          </a:xfrm>
        </p:spPr>
        <p:txBody>
          <a:bodyPr>
            <a:normAutofit/>
          </a:bodyPr>
          <a:lstStyle/>
          <a:p>
            <a:r>
              <a:rPr lang="ka-GE" sz="2000" dirty="0"/>
              <a:t>რნმ, შეფუთული გარსში (კონვერტი), ზედაპირზე სპაიკ ცილები- წარმოქმნის გვირგვინს </a:t>
            </a:r>
            <a:r>
              <a:rPr lang="ka-GE" sz="2000" u="sng" dirty="0" smtClean="0"/>
              <a:t>ვირუსი </a:t>
            </a:r>
            <a:r>
              <a:rPr lang="ka-GE" sz="2000" u="sng" dirty="0"/>
              <a:t>უჯრედში შეაღწევს სპაიკ </a:t>
            </a:r>
            <a:r>
              <a:rPr lang="ka-GE" sz="2000" dirty="0" smtClean="0"/>
              <a:t>ცილებით (</a:t>
            </a:r>
            <a:r>
              <a:rPr lang="en-US" sz="2000" dirty="0" smtClean="0"/>
              <a:t>S1 </a:t>
            </a:r>
            <a:r>
              <a:rPr lang="ka-GE" sz="2000" dirty="0" smtClean="0"/>
              <a:t>და </a:t>
            </a:r>
            <a:r>
              <a:rPr lang="en-US" sz="2000" dirty="0" smtClean="0"/>
              <a:t>S2)</a:t>
            </a:r>
          </a:p>
          <a:p>
            <a:endParaRPr lang="en-US" sz="2000" dirty="0"/>
          </a:p>
          <a:p>
            <a:r>
              <a:rPr lang="ka-GE" sz="2000" dirty="0"/>
              <a:t>ვირუსის </a:t>
            </a:r>
            <a:r>
              <a:rPr lang="ka-GE" sz="2000" dirty="0" smtClean="0"/>
              <a:t>მემბრანა </a:t>
            </a:r>
            <a:r>
              <a:rPr lang="ka-GE" sz="2000" dirty="0"/>
              <a:t>ემაგრება </a:t>
            </a:r>
            <a:r>
              <a:rPr lang="ka-GE" sz="2000" dirty="0" smtClean="0"/>
              <a:t>უჯრედის </a:t>
            </a:r>
            <a:r>
              <a:rPr lang="ka-GE" sz="2000" dirty="0"/>
              <a:t>მემრანას, რნმ- შედის </a:t>
            </a:r>
            <a:r>
              <a:rPr lang="ka-GE" sz="2000" dirty="0" smtClean="0"/>
              <a:t>უჯრედში  და ვირუსის</a:t>
            </a:r>
            <a:r>
              <a:rPr lang="en-US" sz="2000" dirty="0"/>
              <a:t> </a:t>
            </a:r>
            <a:r>
              <a:rPr lang="ka-GE" sz="2000" dirty="0" smtClean="0"/>
              <a:t>გენეტიკური მასალა განიცდის რეპლიკაციას</a:t>
            </a:r>
            <a:r>
              <a:rPr lang="ka-GE" sz="2000" dirty="0"/>
              <a:t>, </a:t>
            </a:r>
            <a:r>
              <a:rPr lang="ka-GE" sz="2000" dirty="0" smtClean="0"/>
              <a:t>. </a:t>
            </a:r>
          </a:p>
          <a:p>
            <a:pPr marL="0" indent="0">
              <a:buNone/>
            </a:pPr>
            <a:endParaRPr lang="ka-GE" sz="2000" dirty="0" smtClean="0"/>
          </a:p>
          <a:p>
            <a:r>
              <a:rPr lang="ka-GE" sz="2000" dirty="0" smtClean="0"/>
              <a:t>უკავშირდრდება ატიპიური </a:t>
            </a:r>
            <a:r>
              <a:rPr lang="ka-GE" sz="2000" dirty="0"/>
              <a:t>პნევმონიის გამომწვევ </a:t>
            </a:r>
            <a:r>
              <a:rPr lang="en-US" sz="2000" dirty="0" smtClean="0"/>
              <a:t>ACE2-</a:t>
            </a:r>
            <a:r>
              <a:rPr lang="ka-GE" sz="2000" dirty="0" smtClean="0"/>
              <a:t>ს</a:t>
            </a:r>
            <a:r>
              <a:rPr lang="ka-GE" sz="2000" dirty="0"/>
              <a:t>.</a:t>
            </a:r>
            <a:r>
              <a:rPr lang="en-US" sz="2000" dirty="0" smtClean="0"/>
              <a:t> </a:t>
            </a:r>
            <a:r>
              <a:rPr lang="ka-GE" sz="2000" dirty="0" smtClean="0"/>
              <a:t>აღმოჩნდა</a:t>
            </a:r>
            <a:r>
              <a:rPr lang="ka-GE" sz="2000" dirty="0"/>
              <a:t>, რომ აქვს 4 ზედაპირული ცილა ანუ 4 დაკავშირების წერტილი</a:t>
            </a:r>
            <a:endParaRPr lang="en-US" sz="2000" dirty="0"/>
          </a:p>
          <a:p>
            <a:endParaRPr lang="ka-GE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7" y="828845"/>
            <a:ext cx="7540524" cy="30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6" y="503434"/>
            <a:ext cx="10737303" cy="5714625"/>
          </a:xfrm>
        </p:spPr>
      </p:pic>
    </p:spTree>
    <p:extLst>
      <p:ext uri="{BB962C8B-B14F-4D97-AF65-F5344CB8AC3E}">
        <p14:creationId xmlns:p14="http://schemas.microsoft.com/office/powerpoint/2010/main" val="3033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r>
              <a:rPr lang="ka-GE" dirty="0" smtClean="0"/>
              <a:t>წლის  აპრილის მონაცემებით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01" y="1815351"/>
            <a:ext cx="10515600" cy="4351338"/>
          </a:xfrm>
        </p:spPr>
        <p:txBody>
          <a:bodyPr/>
          <a:lstStyle/>
          <a:p>
            <a:r>
              <a:rPr lang="ka-GE" dirty="0" smtClean="0"/>
              <a:t>133 მლ- ზე მეტი შემთხვევა</a:t>
            </a:r>
          </a:p>
          <a:p>
            <a:r>
              <a:rPr lang="ka-GE" dirty="0" smtClean="0"/>
              <a:t>3 მლ-ზე მეტი ლეტალური შემთხვევა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629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Sylfaen</vt:lpstr>
      <vt:lpstr>Office Theme</vt:lpstr>
      <vt:lpstr>   მოლეკულურ ტექნოლოგიებზე დაფუძნებული ვაქცინები და მათი მოქმედების მექანიზმები </vt:lpstr>
      <vt:lpstr>PowerPoint Presentation</vt:lpstr>
      <vt:lpstr>ვაქცინა</vt:lpstr>
      <vt:lpstr>პროფილაქტიკური  და თერაპიული ვაქცინები  </vt:lpstr>
      <vt:lpstr>ისტორია </vt:lpstr>
      <vt:lpstr>PowerPoint Presentation</vt:lpstr>
      <vt:lpstr>ახალი კორონავირუსი (Sars-cov-2)</vt:lpstr>
      <vt:lpstr>PowerPoint Presentation</vt:lpstr>
      <vt:lpstr>2021 წლის  აპრილის მონაცემებით</vt:lpstr>
      <vt:lpstr>კორონა ვაქციები (Corona Vac)</vt:lpstr>
      <vt:lpstr>ვაქცინები</vt:lpstr>
      <vt:lpstr>ვექტორული ვაქცინები</vt:lpstr>
      <vt:lpstr>ტექნოლოგიური ვაქცინები</vt:lpstr>
      <vt:lpstr>ტექნოლოგიური ვაქცინები</vt:lpstr>
      <vt:lpstr>PowerPoint Presentation</vt:lpstr>
      <vt:lpstr>ვაქცინის შემადგენელი კომპონენტები:</vt:lpstr>
      <vt:lpstr>Ace2 რეცეპტორის როლი სამკურნალო პრეპარატის შექმნაში</vt:lpstr>
      <vt:lpstr>CD147 რეცეპტორის როლი სამკურნალო პრეპარატის შექმნაში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USER</dc:creator>
  <cp:lastModifiedBy>USER</cp:lastModifiedBy>
  <cp:revision>63</cp:revision>
  <dcterms:created xsi:type="dcterms:W3CDTF">2021-04-09T10:35:39Z</dcterms:created>
  <dcterms:modified xsi:type="dcterms:W3CDTF">2021-05-25T10:25:59Z</dcterms:modified>
</cp:coreProperties>
</file>