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65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1" autoAdjust="0"/>
  </p:normalViewPr>
  <p:slideViewPr>
    <p:cSldViewPr snapToGrid="0">
      <p:cViewPr>
        <p:scale>
          <a:sx n="69" d="100"/>
          <a:sy n="69" d="100"/>
        </p:scale>
        <p:origin x="-536" y="-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AFB294-88D3-407F-BB3A-6ADC0B9D3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72922F4-92D9-42AA-90BA-3C94A841BB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F7138F-9F1A-444E-BB07-2F8DED7D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740898-8B2A-4F37-9429-8307E183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4533E4-9CB2-46F1-AFB0-BDC14B5E9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4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20016-6AA4-4415-8EC5-304F61379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E329CCB-FBE0-45CB-8ECB-85A14CC04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9BCE56-0C0A-4C36-992C-1366589C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88C22F-0799-4CB5-A7B3-1B1D8BD0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1A64E0-423B-48CB-A11F-F8D97A297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8C0BB88-4E77-4E0F-8F06-DBB4028A7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8AD9D2-4C5F-45D9-A7C5-00069237C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F04EA3-64BB-458B-9A78-A1DFB8E3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E4FAD5-1E5A-47C4-93F3-2B01E9ADD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74D56F-98DC-4336-A1C8-59338914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6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9B1DFE-18C3-436D-BE26-0F580388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708AD3-2905-4459-8FED-604B591D1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1CCC96-F080-4559-B63D-717109A74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E7CC37-C083-4A06-84A7-8E3AF881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3AF827A-CAA4-4CBD-9A9B-0DEE6A8F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9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86659C-CDD1-4F91-A0A4-F331E138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64D07E-10F8-42A2-91BE-26E6807F6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162458-B094-4AF5-8D4F-4B1A7FF7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FDC767-E2FC-4C8D-83A1-E4CCC746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17F26C-3C8C-4A93-A481-7638F571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0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B7138-ED3C-49C6-A945-85C195B4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672102-D20E-4B57-8F09-A36604D34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0B6E56-58D5-4EDC-9249-B2CF3EC5A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8F101D-FBF7-489D-9B5F-7080347A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FA4D55-3DFD-4E94-BC9E-E30B0F02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DA956-5A5B-4369-97A6-56D54592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62FD5E-977B-4C09-9CA6-9F673A62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DE764F-2ED6-46FD-A82D-09B8DE0D1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94B554A-EB74-48B2-BD66-FD3B100DF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501D177-7732-41C4-A740-38EE3CE7A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B775C3-5040-4C1A-BE82-FB379388EA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225C558-623D-4C34-96CC-FEF16AE7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DDB671-A243-4169-86CA-2F662C99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6327F8C-11E6-47DC-B534-C9483731E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0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102EFE-2022-4074-BCE9-3BDCC591D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94A105-00C1-4FB9-847B-7E5E9249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C30F2A-BF07-4362-A784-841AC44E8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C89F79F-E02C-45D0-A019-8C8E8D45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4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BC3A6C-0C54-4625-A6B0-5DD6043E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2D706CA-555F-445E-BE7B-37FE9F41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44394E8-B4BF-4545-B17D-89E80D9A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1568A-F475-4427-9714-13BFC9FCF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598471-7374-40BB-9DE2-86B07FE06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AAE680F-DBA7-48AA-8480-076C28E8D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523FF25-9A4C-4068-ADEA-3676ADE37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305C548-E85A-4838-8FBF-C4BFFF06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F030EE-F325-4C6B-B95A-B88094A1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0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2B1F8-1BDA-491F-957E-82EA0E33C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C34107-DDB1-49C7-AC37-D64C087063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54AF15-314E-4EF0-9226-38151B9C9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5C7B24-4AB2-4292-A7A0-74145DDE9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B96468-15FE-491A-B638-FD1D5678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FBAE6C-5925-4663-9705-2C9BD00B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2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58FE222-ADA3-4978-8BF1-24F477A8C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CF669D6-2E2F-4FD4-833B-5B730DE2E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ADCEE2-EA21-4501-9575-B5067B1CA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6A150-5592-44FF-9E94-D2F0BCCC3811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A6CCBE-9E51-4577-A940-D87A4114D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10C265-D35B-47E0-8476-10D7E418D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4EDC-E23E-4F67-8624-5999D2B16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6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0C6DE3-1C39-4F58-AC67-0989928E4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9244"/>
            <a:ext cx="9144000" cy="2878667"/>
          </a:xfrm>
        </p:spPr>
        <p:txBody>
          <a:bodyPr>
            <a:normAutofit fontScale="90000"/>
          </a:bodyPr>
          <a:lstStyle/>
          <a:p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სარეკლამო</a:t>
            </a:r>
            <a:r>
              <a:rPr lang="ka-GE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ბაზარი</a:t>
            </a:r>
            <a:r>
              <a:rPr lang="ka-GE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ს </a:t>
            </a:r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განვითარების</a:t>
            </a:r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თანამედროვე მდგომარეობა საქართველოში,</a:t>
            </a:r>
            <a:r>
              <a:rPr lang="ka-GE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პრობლემები</a:t>
            </a:r>
            <a:r>
              <a:rPr lang="ka-GE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a-GE" sz="44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და პერსპექტივები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F2F205-961D-43EA-B935-7663F00CD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524000" y="3228622"/>
            <a:ext cx="9144000" cy="2074896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af-ZA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af-ZA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შოთა რუსთაველის სახელმწიფო უნივერსიტეტის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af-ZA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ასოცირებული პროფესორი</a:t>
            </a:r>
            <a:endParaRPr lang="ka-G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ka-GE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ka-GE" sz="2400" b="1" dirty="0">
                <a:solidFill>
                  <a:schemeClr val="tx1"/>
                </a:solidFill>
              </a:rPr>
              <a:t>გულიკო</a:t>
            </a:r>
            <a:r>
              <a:rPr lang="af-ZA" sz="2400" b="1" dirty="0">
                <a:solidFill>
                  <a:schemeClr val="tx1"/>
                </a:solidFill>
              </a:rPr>
              <a:t> ქათამაძე </a:t>
            </a:r>
            <a:endParaRPr lang="ru-RU" sz="24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102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3F7621-2710-404F-8797-2247DE7F4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1644"/>
          </a:xfrm>
        </p:spPr>
        <p:txBody>
          <a:bodyPr>
            <a:normAutofit/>
          </a:bodyPr>
          <a:lstStyle/>
          <a:p>
            <a:pPr algn="ctr"/>
            <a:r>
              <a:rPr lang="ka-GE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BE9C2A-CB86-4173-A705-05ECFF57B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061"/>
            <a:ext cx="10515600" cy="4570901"/>
          </a:xfrm>
        </p:spPr>
        <p:txBody>
          <a:bodyPr>
            <a:normAutofit lnSpcReduction="10000"/>
          </a:bodyPr>
          <a:lstStyle/>
          <a:p>
            <a:r>
              <a:rPr lang="ka-GE" dirty="0"/>
              <a:t>ქართული სარეკლამო ბაზრის განვითარების ზოგადი მიმოხილვა;</a:t>
            </a:r>
          </a:p>
          <a:p>
            <a:r>
              <a:rPr lang="ka-GE" dirty="0"/>
              <a:t>სატელევიზიო სარეკლამო ბაზრის განვითარების დინამიკა საქართველოში;</a:t>
            </a:r>
          </a:p>
          <a:p>
            <a:r>
              <a:rPr lang="ka-GE" dirty="0"/>
              <a:t>ქართული სატელევიზიო სარეკლამო ბაზრის განვითარების პრობლემები </a:t>
            </a:r>
            <a:r>
              <a:rPr lang="en-US" dirty="0"/>
              <a:t>COVID-19</a:t>
            </a:r>
            <a:r>
              <a:rPr lang="ka-GE" dirty="0"/>
              <a:t> პანდემიის პირობებში;</a:t>
            </a:r>
          </a:p>
          <a:p>
            <a:r>
              <a:rPr lang="ka-GE" dirty="0"/>
              <a:t>რადიო რეკლამების შეზრუდვების მიზეზები საქართველოში;</a:t>
            </a:r>
          </a:p>
          <a:p>
            <a:r>
              <a:rPr lang="ka-GE" dirty="0"/>
              <a:t>გარე სარეკლამო ბაზარი და მისი განვითარების მდგომარეობა;</a:t>
            </a:r>
          </a:p>
          <a:p>
            <a:r>
              <a:rPr lang="ka-GE" dirty="0"/>
              <a:t>ინტერნეტ სარეკლამო ბაზრის განვითარება თანამედროვე პირობებში;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1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EDE372-1C8B-4129-9459-D4E8A4C3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4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სატელევიზიო სარეკლამო ბიზნესის მდგომარეობა 2014 -2019 წლებში 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335515-DDB9-4415-8F76-6054E2F42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 lnSpcReduction="10000"/>
          </a:bodyPr>
          <a:lstStyle/>
          <a:p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 წლიდან 2019 წლამდე ლარი დოლართან მიმართებით დაახლოებით 60%–ით გაუფასურდა, რაც აისახა  გარკვეულწილად სარეკლამო ბაზრის სტატისტიკაზე;</a:t>
            </a:r>
          </a:p>
          <a:p>
            <a:pPr algn="just"/>
            <a:r>
              <a:rPr lang="ka-GE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2014 წელს მოეწერა ხელი საქართველო</a:t>
            </a: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–ევროკავშირის ასოცირების შესახებ შეთანხმებას, რომელიც მოითხოვს რომ საქართველომ საკუთარი კანონმდებლობა შესაბამისობაში მოიყვანოს აუდიოვიზუალური მედიის სერვისების დირექტივასთან, რომელიც მოიცავს ევროპის ერთიან ბაზარზე მაუწყებლობის საერთო წესებს;</a:t>
            </a:r>
          </a:p>
          <a:p>
            <a:pPr algn="just"/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2015 წლის </a:t>
            </a:r>
            <a:r>
              <a:rPr lang="ka-GE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თებერვლიდან პარლამენტმა შემოიღო შეზღუდვა, შეემცირებინა რეკლამისათვის განკუთვნილი დროის დასაშვები განაკვეთი, </a:t>
            </a: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ხოლო ცვლილებები კი ძალაში შევიდა 2015 წლის 1 აპრილიდან;</a:t>
            </a:r>
          </a:p>
          <a:p>
            <a:pPr algn="just"/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2016 წლის იანვარში ძალაში შევიდა სპონსორობის ახალი წესები, რომლის თანახმად, სპონსორებს შეუძლიათ, გამოაჩინონ მხოლოდ ბრენდი ან კომპანია და მოიწონონ ან მხარი დაუჭირონ პროგრამას;</a:t>
            </a:r>
          </a:p>
          <a:p>
            <a:pPr algn="just"/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 წელს პირველად გამოცხადდა კონსოლიდირებული ტენდერი ტელევიზიებისაგან საეთერო დროის შესყიდვის შესახებ. ტენდერის ერთ–ერთი მიზანი იყო საბიუჯეტო სახსრების დაზოგვა. </a:t>
            </a:r>
          </a:p>
          <a:p>
            <a:pPr algn="just"/>
            <a:r>
              <a:rPr lang="ka-GE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2018 წლის დასაწყისში შევიდა საკანონმდებლო </a:t>
            </a: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ცვლილებები მაუწყებლობის შესახებ კანონში, რომლითაც საზოგადოებრივ მაუწყებელს გაუორმაგდა კომერციული რეკლამის განთავსების დრო;</a:t>
            </a:r>
          </a:p>
          <a:p>
            <a:pPr algn="just"/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2019 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წელს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სატელევიზიო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სარეკლამო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ბაზარი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10%-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ით</a:t>
            </a:r>
            <a:r>
              <a:rPr lang="en-US" sz="18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შემცირდა</a:t>
            </a:r>
            <a:r>
              <a:rPr lang="ka-GE" sz="1800" dirty="0">
                <a:solidFill>
                  <a:srgbClr val="333333"/>
                </a:solidFill>
                <a:effectLst/>
                <a:latin typeface="Sylfaen" panose="010A0502050306030303" pitchFamily="18" charset="0"/>
                <a:ea typeface="Calibri" panose="020F0502020204030204" pitchFamily="34" charset="0"/>
                <a:cs typeface="Sylfaen" panose="010A0502050306030303" pitchFamily="18" charset="0"/>
              </a:rPr>
              <a:t>.</a:t>
            </a:r>
            <a:endParaRPr lang="ka-GE" sz="1800" dirty="0">
              <a:effectLst/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a-GE" sz="1800" dirty="0">
              <a:effectLst/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a-GE" sz="1800" dirty="0">
              <a:effectLst/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a-GE" sz="1800" dirty="0">
              <a:effectLst/>
              <a:latin typeface="Sylfaen" panose="010A050205030603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F9C366-C71B-45CE-BA7C-1B9D31F98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333333"/>
                </a:solidFill>
                <a:effectLst/>
                <a:latin typeface="BPGnp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a-GE" sz="18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a-GE" sz="18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წლის სარეკლამო შემოსავლების განაწილება ტელევიზიების მიხედვით ( მლნ.ლარებში)</a:t>
            </a:r>
            <a:b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C129A6E-E052-4561-9E37-8EC2EF4A94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163970"/>
              </p:ext>
            </p:extLst>
          </p:nvPr>
        </p:nvGraphicFramePr>
        <p:xfrm>
          <a:off x="838200" y="1690688"/>
          <a:ext cx="10615245" cy="4686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706">
                  <a:extLst>
                    <a:ext uri="{9D8B030D-6E8A-4147-A177-3AD203B41FA5}">
                      <a16:colId xmlns:a16="http://schemas.microsoft.com/office/drawing/2014/main" xmlns="" val="1077571458"/>
                    </a:ext>
                  </a:extLst>
                </a:gridCol>
                <a:gridCol w="3563771">
                  <a:extLst>
                    <a:ext uri="{9D8B030D-6E8A-4147-A177-3AD203B41FA5}">
                      <a16:colId xmlns:a16="http://schemas.microsoft.com/office/drawing/2014/main" xmlns="" val="2827559407"/>
                    </a:ext>
                  </a:extLst>
                </a:gridCol>
                <a:gridCol w="2560147">
                  <a:extLst>
                    <a:ext uri="{9D8B030D-6E8A-4147-A177-3AD203B41FA5}">
                      <a16:colId xmlns:a16="http://schemas.microsoft.com/office/drawing/2014/main" xmlns="" val="3655355313"/>
                    </a:ext>
                  </a:extLst>
                </a:gridCol>
                <a:gridCol w="3973621">
                  <a:extLst>
                    <a:ext uri="{9D8B030D-6E8A-4147-A177-3AD203B41FA5}">
                      <a16:colId xmlns:a16="http://schemas.microsoft.com/office/drawing/2014/main" xmlns="" val="3639865578"/>
                    </a:ext>
                  </a:extLst>
                </a:gridCol>
              </a:tblGrid>
              <a:tr h="10754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 dirty="0">
                          <a:effectLst/>
                        </a:rPr>
                        <a:t>ტელევიზია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სარეკლამო შემოსავალი (მლნ.ლარებში)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 dirty="0">
                          <a:effectLst/>
                        </a:rPr>
                        <a:t>მათ შორის ფასიანი პოლიტიკური რეკლამებიდან (მლნ.ლარებში)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9245017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"იმედი"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6321153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"</a:t>
                      </a:r>
                      <a:r>
                        <a:rPr lang="en-US" sz="2000" dirty="0" err="1">
                          <a:effectLst/>
                        </a:rPr>
                        <a:t>რუსთავი</a:t>
                      </a:r>
                      <a:r>
                        <a:rPr lang="en-US" sz="2000" dirty="0">
                          <a:effectLst/>
                        </a:rPr>
                        <a:t> 2"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12.8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67655936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"მთავარი არხი"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11.1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4,3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35006662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"ტელეკომპანია პირველი"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6,2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1.9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29809923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"GDS"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2.8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9064170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"ფორმულა"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48468652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"პოსტვ"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1.6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0.3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24158335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"საზ. მაუწყებელი"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1.1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91538336"/>
                  </a:ext>
                </a:extLst>
              </a:tr>
              <a:tr h="3602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"სილქნეტი"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1.4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53822429"/>
                  </a:ext>
                </a:extLst>
              </a:tr>
              <a:tr h="3687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a-GE" sz="2000" dirty="0">
                          <a:effectLst/>
                        </a:rPr>
                        <a:t>10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"</a:t>
                      </a:r>
                      <a:r>
                        <a:rPr lang="en-US" sz="2000" dirty="0" err="1">
                          <a:effectLst/>
                        </a:rPr>
                        <a:t>სეტანტა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ჯორჯია</a:t>
                      </a:r>
                      <a:r>
                        <a:rPr lang="en-US" sz="2000" dirty="0">
                          <a:effectLst/>
                        </a:rPr>
                        <a:t>"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0,76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15057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32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847A65-0320-4D12-875D-6354F5F71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4413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a-GE" sz="2700" b="1" dirty="0">
                <a:effectLst/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 წლის სარეკლამო შემოსავლების განაწილება ტელევიზიების მიხედვით (%-ში)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E0FAC5B9-4423-44E0-A0B2-8D55A923CF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189299"/>
              </p:ext>
            </p:extLst>
          </p:nvPr>
        </p:nvGraphicFramePr>
        <p:xfrm>
          <a:off x="1113693" y="1535723"/>
          <a:ext cx="9190894" cy="5094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897">
                  <a:extLst>
                    <a:ext uri="{9D8B030D-6E8A-4147-A177-3AD203B41FA5}">
                      <a16:colId xmlns:a16="http://schemas.microsoft.com/office/drawing/2014/main" xmlns="" val="1227247171"/>
                    </a:ext>
                  </a:extLst>
                </a:gridCol>
                <a:gridCol w="4334956">
                  <a:extLst>
                    <a:ext uri="{9D8B030D-6E8A-4147-A177-3AD203B41FA5}">
                      <a16:colId xmlns:a16="http://schemas.microsoft.com/office/drawing/2014/main" xmlns="" val="1673840836"/>
                    </a:ext>
                  </a:extLst>
                </a:gridCol>
                <a:gridCol w="4330041">
                  <a:extLst>
                    <a:ext uri="{9D8B030D-6E8A-4147-A177-3AD203B41FA5}">
                      <a16:colId xmlns:a16="http://schemas.microsoft.com/office/drawing/2014/main" xmlns="" val="1745735732"/>
                    </a:ext>
                  </a:extLst>
                </a:gridCol>
              </a:tblGrid>
              <a:tr h="8887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ტელევიზია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სარეკლამო შემოსავალი %-ში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6872743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ტელეკომპანია „იმედი“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39%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68090575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„რუსთავი 2“,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17%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0086535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„მთავარი არხი“,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15%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2072867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„ტელეკომპანია პირველი“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8%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0299531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GDS-ი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8600261"/>
                  </a:ext>
                </a:extLst>
              </a:tr>
              <a:tr h="8837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ტელეკომპანია „ფორმულა“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3250880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„პოსტვ“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97905916"/>
                  </a:ext>
                </a:extLst>
              </a:tr>
              <a:tr h="4669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800">
                          <a:effectLst/>
                        </a:rPr>
                        <a:t>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სხვა მაუწყებლებზე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12%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27075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46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039FD-804E-4AD7-9D57-DB71D0546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9213"/>
          </a:xfrm>
        </p:spPr>
        <p:txBody>
          <a:bodyPr>
            <a:normAutofit/>
          </a:bodyPr>
          <a:lstStyle/>
          <a:p>
            <a:pPr algn="ctr"/>
            <a:r>
              <a:rPr lang="ka-GE" sz="2800" dirty="0"/>
              <a:t>რადიო რეკლამებისგან მიღებული შემოსავლების წილი 2016-2018 წლებში(მლნ. ლარებში და მლნ. დოლარებში)</a:t>
            </a:r>
            <a:endParaRPr lang="en-US" sz="28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D22FCAC4-34CD-4C69-84C5-1F5BA0D0E78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1594339"/>
            <a:ext cx="9718431" cy="4712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92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78F13-CAE9-4124-A804-56927CC9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a-GE" sz="2000" b="1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თანამედროვე ეტაპზე სარეკლამო ბაზრის განვითარების პრობლემების გადაჭრის მიზნით საჭიროა გატარდეს შემდეგი ღონისძიებები: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1B046A-AA46-42AF-919D-F2D8DD357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08"/>
            <a:ext cx="10515600" cy="469985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ხელისუფლებამ უნდა უზრუნველყოს არადისკრიმინაციული მიდგომა რეკლამის განთავსებასთან დაკავშირებით;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აუდიტის სამსახური უნდა დაინტერესდეს როგორც კონსოლიდირებულ ტენდერში დახარჯული თანხების, ასევე ხელისუფლების მიერ სხვადასხვა მედიასაშუალებებში განთავსებული რეკლამების მიზანშეწონილობასა და ხარჯეფექტურობაში.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საქართველოს პარლამენტმა შეზღუდვების დაწესების დროს უნდა გაითვალისწინოს, როგორ აისახება ეს სარეკლამო ბაზრის განვითარებაზე;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საქართველოს პარლამენტმა თავი უნდა შეიკავოს სადავო და პრობლემური კანონპროექტების მიღებისაგან;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a-GE" sz="1800" dirty="0">
                <a:effectLst/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პოლიტიკოსებმა თავი უნდა შეიკავონ ისეთი განაცხადების გაკეთებისაგან, რომელი პირდაპირ ან ირიბად გავლენას ახდენს სარეკლამო ბაზრის მდგომარეობაზე;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55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470</Words>
  <Application>Microsoft Office PowerPoint</Application>
  <PresentationFormat>Произвольный</PresentationFormat>
  <Paragraphs>103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სარეკლამო ბაზარის განვითარების  თანამედროვე მდგომარეობა საქართველოში, პრობლემები და პერსპექტივები </vt:lpstr>
      <vt:lpstr>...</vt:lpstr>
      <vt:lpstr>სატელევიზიო სარეკლამო ბიზნესის მდგომარეობა 2014 -2019 წლებში </vt:lpstr>
      <vt:lpstr>   2020 წლის სარეკლამო შემოსავლების განაწილება ტელევიზიების მიხედვით ( მლნ.ლარებში)  </vt:lpstr>
      <vt:lpstr>  2020 წლის სარეკლამო შემოსავლების განაწილება ტელევიზიების მიხედვით (%-ში) </vt:lpstr>
      <vt:lpstr>რადიო რეკლამებისგან მიღებული შემოსავლების წილი 2016-2018 წლებში(მლნ. ლარებში და მლნ. დოლარებში)</vt:lpstr>
      <vt:lpstr>თანამედროვე ეტაპზე სარეკლამო ბაზრის განვითარების პრობლემების გადაჭრის მიზნით საჭიროა გატარდეს შემდეგი ღონისძიებები: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gulo</dc:creator>
  <cp:lastModifiedBy>Acer</cp:lastModifiedBy>
  <cp:revision>21</cp:revision>
  <dcterms:created xsi:type="dcterms:W3CDTF">2021-05-24T09:41:28Z</dcterms:created>
  <dcterms:modified xsi:type="dcterms:W3CDTF">2021-05-28T06:28:37Z</dcterms:modified>
</cp:coreProperties>
</file>