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64" r:id="rId2"/>
    <p:sldId id="260" r:id="rId3"/>
    <p:sldId id="261" r:id="rId4"/>
    <p:sldId id="267" r:id="rId5"/>
    <p:sldId id="287" r:id="rId6"/>
    <p:sldId id="262" r:id="rId7"/>
    <p:sldId id="268" r:id="rId8"/>
    <p:sldId id="274" r:id="rId9"/>
    <p:sldId id="263" r:id="rId10"/>
    <p:sldId id="269" r:id="rId11"/>
    <p:sldId id="275" r:id="rId12"/>
    <p:sldId id="270" r:id="rId13"/>
    <p:sldId id="276" r:id="rId14"/>
    <p:sldId id="271" r:id="rId15"/>
    <p:sldId id="278" r:id="rId16"/>
    <p:sldId id="286" r:id="rId17"/>
    <p:sldId id="279" r:id="rId18"/>
    <p:sldId id="280" r:id="rId19"/>
    <p:sldId id="281" r:id="rId20"/>
    <p:sldId id="282" r:id="rId21"/>
    <p:sldId id="285" r:id="rId22"/>
    <p:sldId id="283" r:id="rId23"/>
    <p:sldId id="284" r:id="rId24"/>
    <p:sldId id="27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4660"/>
  </p:normalViewPr>
  <p:slideViewPr>
    <p:cSldViewPr>
      <p:cViewPr varScale="1">
        <p:scale>
          <a:sx n="70" d="100"/>
          <a:sy n="70" d="100"/>
        </p:scale>
        <p:origin x="135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a:t>Differentiated work</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gradFill rotWithShape="1">
                <a:gsLst>
                  <a:gs pos="0">
                    <a:schemeClr val="accent6">
                      <a:shade val="58000"/>
                      <a:shade val="51000"/>
                      <a:satMod val="130000"/>
                    </a:schemeClr>
                  </a:gs>
                  <a:gs pos="80000">
                    <a:schemeClr val="accent6">
                      <a:shade val="58000"/>
                      <a:shade val="93000"/>
                      <a:satMod val="130000"/>
                    </a:schemeClr>
                  </a:gs>
                  <a:gs pos="100000">
                    <a:schemeClr val="accent6">
                      <a:shade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6">
                      <a:shade val="86000"/>
                      <a:shade val="51000"/>
                      <a:satMod val="130000"/>
                    </a:schemeClr>
                  </a:gs>
                  <a:gs pos="80000">
                    <a:schemeClr val="accent6">
                      <a:shade val="86000"/>
                      <a:shade val="93000"/>
                      <a:satMod val="130000"/>
                    </a:schemeClr>
                  </a:gs>
                  <a:gs pos="100000">
                    <a:schemeClr val="accent6">
                      <a:shade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6">
                      <a:tint val="86000"/>
                      <a:shade val="51000"/>
                      <a:satMod val="130000"/>
                    </a:schemeClr>
                  </a:gs>
                  <a:gs pos="80000">
                    <a:schemeClr val="accent6">
                      <a:tint val="86000"/>
                      <a:shade val="93000"/>
                      <a:satMod val="130000"/>
                    </a:schemeClr>
                  </a:gs>
                  <a:gs pos="100000">
                    <a:schemeClr val="accent6">
                      <a:tint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6">
                      <a:tint val="58000"/>
                      <a:shade val="51000"/>
                      <a:satMod val="130000"/>
                    </a:schemeClr>
                  </a:gs>
                  <a:gs pos="80000">
                    <a:schemeClr val="accent6">
                      <a:tint val="58000"/>
                      <a:shade val="93000"/>
                      <a:satMod val="130000"/>
                    </a:schemeClr>
                  </a:gs>
                  <a:gs pos="100000">
                    <a:schemeClr val="accent6">
                      <a:tint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sometimes</c:v>
                </c:pt>
                <c:pt idx="1">
                  <c:v>never</c:v>
                </c:pt>
                <c:pt idx="2">
                  <c:v>often</c:v>
                </c:pt>
                <c:pt idx="3">
                  <c:v>4th Qtr</c:v>
                </c:pt>
              </c:strCache>
            </c:strRef>
          </c:cat>
          <c:val>
            <c:numRef>
              <c:f>Sheet1!$B$2:$B$5</c:f>
              <c:numCache>
                <c:formatCode>General</c:formatCode>
                <c:ptCount val="4"/>
                <c:pt idx="0">
                  <c:v>14</c:v>
                </c:pt>
                <c:pt idx="1">
                  <c:v>5</c:v>
                </c:pt>
                <c:pt idx="2">
                  <c:v>8</c:v>
                </c:pt>
              </c:numCache>
            </c:numRef>
          </c:val>
        </c:ser>
        <c:dLbls>
          <c:showLegendKey val="0"/>
          <c:showVal val="0"/>
          <c:showCatName val="1"/>
          <c:showSerName val="0"/>
          <c:showPercent val="1"/>
          <c:showBubbleSize val="0"/>
          <c:showLeaderLines val="1"/>
        </c:dLbls>
        <c:firstSliceAng val="0"/>
      </c:pieChart>
      <c:spPr>
        <a:noFill/>
        <a:ln>
          <a:noFill/>
        </a:ln>
        <a:effectLst/>
      </c:spPr>
    </c:plotArea>
    <c:legend>
      <c:legendPos val="b"/>
      <c:legendEntry>
        <c:idx val="3"/>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Dividing the class</c:v>
                </c:pt>
              </c:strCache>
            </c:strRef>
          </c:tx>
          <c:dPt>
            <c:idx val="0"/>
            <c:bubble3D val="0"/>
            <c:spPr>
              <a:gradFill rotWithShape="1">
                <a:gsLst>
                  <a:gs pos="0">
                    <a:schemeClr val="accent5">
                      <a:shade val="58000"/>
                      <a:shade val="51000"/>
                      <a:satMod val="130000"/>
                    </a:schemeClr>
                  </a:gs>
                  <a:gs pos="80000">
                    <a:schemeClr val="accent5">
                      <a:shade val="58000"/>
                      <a:shade val="93000"/>
                      <a:satMod val="130000"/>
                    </a:schemeClr>
                  </a:gs>
                  <a:gs pos="100000">
                    <a:schemeClr val="accent5">
                      <a:shade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5">
                      <a:shade val="86000"/>
                      <a:shade val="51000"/>
                      <a:satMod val="130000"/>
                    </a:schemeClr>
                  </a:gs>
                  <a:gs pos="80000">
                    <a:schemeClr val="accent5">
                      <a:shade val="86000"/>
                      <a:shade val="93000"/>
                      <a:satMod val="130000"/>
                    </a:schemeClr>
                  </a:gs>
                  <a:gs pos="100000">
                    <a:schemeClr val="accent5">
                      <a:shade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5">
                      <a:tint val="86000"/>
                      <a:shade val="51000"/>
                      <a:satMod val="130000"/>
                    </a:schemeClr>
                  </a:gs>
                  <a:gs pos="80000">
                    <a:schemeClr val="accent5">
                      <a:tint val="86000"/>
                      <a:shade val="93000"/>
                      <a:satMod val="130000"/>
                    </a:schemeClr>
                  </a:gs>
                  <a:gs pos="100000">
                    <a:schemeClr val="accent5">
                      <a:tint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5">
                      <a:tint val="58000"/>
                      <a:shade val="51000"/>
                      <a:satMod val="130000"/>
                    </a:schemeClr>
                  </a:gs>
                  <a:gs pos="80000">
                    <a:schemeClr val="accent5">
                      <a:tint val="58000"/>
                      <a:shade val="93000"/>
                      <a:satMod val="130000"/>
                    </a:schemeClr>
                  </a:gs>
                  <a:gs pos="100000">
                    <a:schemeClr val="accent5">
                      <a:tint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dLbl>
              <c:idx val="1"/>
              <c:layout>
                <c:manualLayout>
                  <c:x val="-1.1848206474190768E-2"/>
                  <c:y val="6.7733095863017123E-2"/>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often</c:v>
                </c:pt>
                <c:pt idx="1">
                  <c:v>sometimes</c:v>
                </c:pt>
                <c:pt idx="2">
                  <c:v>never</c:v>
                </c:pt>
                <c:pt idx="3">
                  <c:v>4th Qtr</c:v>
                </c:pt>
              </c:strCache>
            </c:strRef>
          </c:cat>
          <c:val>
            <c:numRef>
              <c:f>Sheet1!$B$2:$B$5</c:f>
              <c:numCache>
                <c:formatCode>General</c:formatCode>
                <c:ptCount val="4"/>
                <c:pt idx="0">
                  <c:v>24</c:v>
                </c:pt>
                <c:pt idx="1">
                  <c:v>2</c:v>
                </c:pt>
                <c:pt idx="2">
                  <c:v>1</c:v>
                </c:pt>
              </c:numCache>
            </c:numRef>
          </c:val>
        </c:ser>
        <c:dLbls>
          <c:showLegendKey val="0"/>
          <c:showVal val="0"/>
          <c:showCatName val="1"/>
          <c:showSerName val="0"/>
          <c:showPercent val="1"/>
          <c:showBubbleSize val="0"/>
          <c:showLeaderLines val="1"/>
        </c:dLbls>
        <c:firstSliceAng val="0"/>
      </c:pieChart>
      <c:spPr>
        <a:noFill/>
        <a:ln>
          <a:noFill/>
        </a:ln>
        <a:effectLst/>
      </c:spPr>
    </c:plotArea>
    <c:legend>
      <c:legendPos val="b"/>
      <c:legendEntry>
        <c:idx val="3"/>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Letting students choose the task</c:v>
                </c:pt>
              </c:strCache>
            </c:strRef>
          </c:tx>
          <c:dPt>
            <c:idx val="0"/>
            <c:bubble3D val="0"/>
            <c:spPr>
              <a:gradFill rotWithShape="1">
                <a:gsLst>
                  <a:gs pos="0">
                    <a:schemeClr val="accent4">
                      <a:shade val="58000"/>
                      <a:shade val="51000"/>
                      <a:satMod val="130000"/>
                    </a:schemeClr>
                  </a:gs>
                  <a:gs pos="80000">
                    <a:schemeClr val="accent4">
                      <a:shade val="58000"/>
                      <a:shade val="93000"/>
                      <a:satMod val="130000"/>
                    </a:schemeClr>
                  </a:gs>
                  <a:gs pos="100000">
                    <a:schemeClr val="accent4">
                      <a:shade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4">
                      <a:shade val="86000"/>
                      <a:shade val="51000"/>
                      <a:satMod val="130000"/>
                    </a:schemeClr>
                  </a:gs>
                  <a:gs pos="80000">
                    <a:schemeClr val="accent4">
                      <a:shade val="86000"/>
                      <a:shade val="93000"/>
                      <a:satMod val="130000"/>
                    </a:schemeClr>
                  </a:gs>
                  <a:gs pos="100000">
                    <a:schemeClr val="accent4">
                      <a:shade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4">
                      <a:tint val="86000"/>
                      <a:shade val="51000"/>
                      <a:satMod val="130000"/>
                    </a:schemeClr>
                  </a:gs>
                  <a:gs pos="80000">
                    <a:schemeClr val="accent4">
                      <a:tint val="86000"/>
                      <a:shade val="93000"/>
                      <a:satMod val="130000"/>
                    </a:schemeClr>
                  </a:gs>
                  <a:gs pos="100000">
                    <a:schemeClr val="accent4">
                      <a:tint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4">
                      <a:tint val="58000"/>
                      <a:shade val="51000"/>
                      <a:satMod val="130000"/>
                    </a:schemeClr>
                  </a:gs>
                  <a:gs pos="80000">
                    <a:schemeClr val="accent4">
                      <a:tint val="58000"/>
                      <a:shade val="93000"/>
                      <a:satMod val="130000"/>
                    </a:schemeClr>
                  </a:gs>
                  <a:gs pos="100000">
                    <a:schemeClr val="accent4">
                      <a:tint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sometimes</c:v>
                </c:pt>
                <c:pt idx="1">
                  <c:v>never</c:v>
                </c:pt>
                <c:pt idx="2">
                  <c:v>3rd Qtr</c:v>
                </c:pt>
                <c:pt idx="3">
                  <c:v>4th Qtr</c:v>
                </c:pt>
              </c:strCache>
            </c:strRef>
          </c:cat>
          <c:val>
            <c:numRef>
              <c:f>Sheet1!$B$2:$B$5</c:f>
              <c:numCache>
                <c:formatCode>General</c:formatCode>
                <c:ptCount val="4"/>
                <c:pt idx="0">
                  <c:v>20</c:v>
                </c:pt>
                <c:pt idx="1">
                  <c:v>7</c:v>
                </c:pt>
              </c:numCache>
            </c:numRef>
          </c:val>
        </c:ser>
        <c:dLbls>
          <c:showLegendKey val="0"/>
          <c:showVal val="0"/>
          <c:showCatName val="1"/>
          <c:showSerName val="0"/>
          <c:showPercent val="1"/>
          <c:showBubbleSize val="0"/>
          <c:showLeaderLines val="1"/>
        </c:dLbls>
        <c:firstSliceAng val="0"/>
      </c:pieChart>
      <c:spPr>
        <a:noFill/>
        <a:ln>
          <a:noFill/>
        </a:ln>
        <a:effectLst/>
      </c:spPr>
    </c:plotArea>
    <c:legend>
      <c:legendPos val="b"/>
      <c:legendEntry>
        <c:idx val="2"/>
        <c:delete val="1"/>
      </c:legendEntry>
      <c:legendEntry>
        <c:idx val="3"/>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a:t>Other techniques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Other technicues</c:v>
                </c:pt>
              </c:strCache>
            </c:strRef>
          </c:tx>
          <c:dPt>
            <c:idx val="0"/>
            <c:bubble3D val="0"/>
            <c:spPr>
              <a:gradFill rotWithShape="1">
                <a:gsLst>
                  <a:gs pos="0">
                    <a:schemeClr val="accent3">
                      <a:shade val="58000"/>
                      <a:satMod val="103000"/>
                      <a:lumMod val="102000"/>
                      <a:tint val="94000"/>
                    </a:schemeClr>
                  </a:gs>
                  <a:gs pos="50000">
                    <a:schemeClr val="accent3">
                      <a:shade val="58000"/>
                      <a:satMod val="110000"/>
                      <a:lumMod val="100000"/>
                      <a:shade val="100000"/>
                    </a:schemeClr>
                  </a:gs>
                  <a:gs pos="100000">
                    <a:schemeClr val="accent3">
                      <a:shade val="58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3">
                      <a:shade val="86000"/>
                      <a:satMod val="103000"/>
                      <a:lumMod val="102000"/>
                      <a:tint val="94000"/>
                    </a:schemeClr>
                  </a:gs>
                  <a:gs pos="50000">
                    <a:schemeClr val="accent3">
                      <a:shade val="86000"/>
                      <a:satMod val="110000"/>
                      <a:lumMod val="100000"/>
                      <a:shade val="100000"/>
                    </a:schemeClr>
                  </a:gs>
                  <a:gs pos="100000">
                    <a:schemeClr val="accent3">
                      <a:shade val="86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3">
                      <a:tint val="86000"/>
                      <a:satMod val="103000"/>
                      <a:lumMod val="102000"/>
                      <a:tint val="94000"/>
                    </a:schemeClr>
                  </a:gs>
                  <a:gs pos="50000">
                    <a:schemeClr val="accent3">
                      <a:tint val="86000"/>
                      <a:satMod val="110000"/>
                      <a:lumMod val="100000"/>
                      <a:shade val="100000"/>
                    </a:schemeClr>
                  </a:gs>
                  <a:gs pos="100000">
                    <a:schemeClr val="accent3">
                      <a:tint val="86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3">
                      <a:tint val="58000"/>
                      <a:satMod val="103000"/>
                      <a:lumMod val="102000"/>
                      <a:tint val="94000"/>
                    </a:schemeClr>
                  </a:gs>
                  <a:gs pos="50000">
                    <a:schemeClr val="accent3">
                      <a:tint val="58000"/>
                      <a:satMod val="110000"/>
                      <a:lumMod val="100000"/>
                      <a:shade val="100000"/>
                    </a:schemeClr>
                  </a:gs>
                  <a:gs pos="100000">
                    <a:schemeClr val="accent3">
                      <a:tint val="58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sometimes</c:v>
                </c:pt>
                <c:pt idx="1">
                  <c:v>never</c:v>
                </c:pt>
                <c:pt idx="2">
                  <c:v>3rd Qtr</c:v>
                </c:pt>
                <c:pt idx="3">
                  <c:v>4th Qtr</c:v>
                </c:pt>
              </c:strCache>
            </c:strRef>
          </c:cat>
          <c:val>
            <c:numRef>
              <c:f>Sheet1!$B$2:$B$5</c:f>
              <c:numCache>
                <c:formatCode>General</c:formatCode>
                <c:ptCount val="4"/>
                <c:pt idx="0">
                  <c:v>4</c:v>
                </c:pt>
                <c:pt idx="1">
                  <c:v>23</c:v>
                </c:pt>
              </c:numCache>
            </c:numRef>
          </c:val>
        </c:ser>
        <c:dLbls>
          <c:dLblPos val="inEnd"/>
          <c:showLegendKey val="0"/>
          <c:showVal val="0"/>
          <c:showCatName val="1"/>
          <c:showSerName val="0"/>
          <c:showPercent val="1"/>
          <c:showBubbleSize val="0"/>
          <c:showLeaderLines val="1"/>
        </c:dLbls>
        <c:firstSliceAng val="0"/>
      </c:pieChart>
      <c:spPr>
        <a:noFill/>
        <a:ln>
          <a:noFill/>
        </a:ln>
        <a:effectLst/>
      </c:spPr>
    </c:plotArea>
    <c:legend>
      <c:legendPos val="b"/>
      <c:legendEntry>
        <c:idx val="2"/>
        <c:delete val="1"/>
      </c:legendEntry>
      <c:legendEntry>
        <c:idx val="3"/>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7">
  <a:schemeClr val="accent4"/>
</cs:colorStyle>
</file>

<file path=ppt/charts/colors4.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9FF63-F972-4A64-A40A-B805F4F19432}" type="datetimeFigureOut">
              <a:rPr lang="en-US" smtClean="0"/>
              <a:t>5/30/2021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2CE1BE-1CD1-4482-9691-31A5AF5B000B}" type="slidenum">
              <a:rPr lang="en-US" smtClean="0"/>
              <a:t>‹#›</a:t>
            </a:fld>
            <a:endParaRPr lang="en-US"/>
          </a:p>
        </p:txBody>
      </p:sp>
    </p:spTree>
    <p:extLst>
      <p:ext uri="{BB962C8B-B14F-4D97-AF65-F5344CB8AC3E}">
        <p14:creationId xmlns:p14="http://schemas.microsoft.com/office/powerpoint/2010/main" val="2750509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5/30/2021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5/30/2021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5/30/2021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5/30/2021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5/30/2021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5/30/2021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5/30/2021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5" name="Picture 4" descr="https://www.teachingenglish.org.uk/sites/teacheng/files/styles/large/public/images/iStock_000008376541Small_1.jpg?itok=SH99tscA"/>
          <p:cNvPicPr/>
          <p:nvPr/>
        </p:nvPicPr>
        <p:blipFill>
          <a:blip r:embed="rId2">
            <a:extLst>
              <a:ext uri="{28A0092B-C50C-407E-A947-70E740481C1C}">
                <a14:useLocalDpi xmlns:a14="http://schemas.microsoft.com/office/drawing/2010/main" val="0"/>
              </a:ext>
            </a:extLst>
          </a:blip>
          <a:srcRect/>
          <a:stretch>
            <a:fillRect/>
          </a:stretch>
        </p:blipFill>
        <p:spPr bwMode="auto">
          <a:xfrm>
            <a:off x="457201" y="1609417"/>
            <a:ext cx="7391400" cy="4715184"/>
          </a:xfrm>
          <a:prstGeom prst="rect">
            <a:avLst/>
          </a:prstGeom>
          <a:noFill/>
          <a:ln>
            <a:noFill/>
          </a:ln>
        </p:spPr>
      </p:pic>
      <p:sp>
        <p:nvSpPr>
          <p:cNvPr id="4" name="Title 3"/>
          <p:cNvSpPr>
            <a:spLocks noGrp="1"/>
          </p:cNvSpPr>
          <p:nvPr>
            <p:ph type="title"/>
          </p:nvPr>
        </p:nvSpPr>
        <p:spPr/>
        <p:txBody>
          <a:bodyPr>
            <a:normAutofit fontScale="90000"/>
          </a:bodyPr>
          <a:lstStyle/>
          <a:p>
            <a:pPr algn="ctr"/>
            <a:r>
              <a:rPr lang="en-US" dirty="0" smtClean="0"/>
              <a:t>Handling </a:t>
            </a:r>
            <a:r>
              <a:rPr lang="en-US" dirty="0" err="1" smtClean="0"/>
              <a:t>Multy</a:t>
            </a:r>
            <a:r>
              <a:rPr lang="en-US" dirty="0" smtClean="0"/>
              <a:t>-level classes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0"/>
            <a:ext cx="7239000" cy="5715000"/>
          </a:xfrm>
        </p:spPr>
        <p:txBody>
          <a:bodyPr>
            <a:normAutofit fontScale="92500" lnSpcReduction="10000"/>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4000" dirty="0" smtClean="0"/>
              <a:t>This </a:t>
            </a:r>
            <a:r>
              <a:rPr lang="en-US" sz="4000" dirty="0"/>
              <a:t>way tiered tasks produce the same or similar results for all students. </a:t>
            </a:r>
            <a:endParaRPr lang="en-US" sz="4000" dirty="0" smtClean="0"/>
          </a:p>
          <a:p>
            <a:pPr marL="0" indent="0" algn="ctr">
              <a:buNone/>
            </a:pPr>
            <a:r>
              <a:rPr lang="cs-CZ" sz="4000" dirty="0"/>
              <a:t>Hence, the process  leads to the final goals that are appropriate and satisfying for both teachers and students</a:t>
            </a:r>
            <a:endParaRPr lang="en-US"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3200" dirty="0" smtClean="0"/>
              <a:t>Experts </a:t>
            </a:r>
            <a:r>
              <a:rPr lang="en-US" sz="3200" dirty="0"/>
              <a:t>also offer to let students choose the tasks according to whether they want a lot of help, some help, or no help at all with the reading activity.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457200"/>
            <a:ext cx="7239000" cy="5998536"/>
          </a:xfrm>
        </p:spPr>
        <p:txBody>
          <a:bodyPr/>
          <a:lstStyle/>
          <a:p>
            <a:pPr marL="0" indent="0">
              <a:buNone/>
            </a:pPr>
            <a:r>
              <a:rPr lang="en-US" dirty="0"/>
              <a:t>Bias tasks produce complementary </a:t>
            </a:r>
            <a:r>
              <a:rPr lang="en-US" dirty="0" smtClean="0"/>
              <a:t>results</a:t>
            </a:r>
            <a:r>
              <a:rPr lang="en-US" dirty="0"/>
              <a:t>-</a:t>
            </a:r>
            <a:endParaRPr lang="en-US" dirty="0" smtClean="0"/>
          </a:p>
          <a:p>
            <a:r>
              <a:rPr lang="en-US" dirty="0" smtClean="0"/>
              <a:t> </a:t>
            </a:r>
            <a:r>
              <a:rPr lang="en-US" dirty="0"/>
              <a:t>For example weaker students write answers to the questions whenever stronger students write questions for the given answers. </a:t>
            </a:r>
            <a:endParaRPr lang="en-US" dirty="0" smtClean="0"/>
          </a:p>
          <a:p>
            <a:r>
              <a:rPr lang="en-US" dirty="0" smtClean="0"/>
              <a:t>Because </a:t>
            </a:r>
            <a:r>
              <a:rPr lang="en-US" dirty="0"/>
              <a:t>the answers to these two tasks are complementary, it would be better to economize time by using student-student (strong+ weak) </a:t>
            </a:r>
            <a:r>
              <a:rPr lang="en-US" dirty="0" smtClean="0"/>
              <a:t>feedback.</a:t>
            </a:r>
          </a:p>
          <a:p>
            <a:r>
              <a:rPr lang="en-US" dirty="0" smtClean="0"/>
              <a:t>The </a:t>
            </a:r>
            <a:r>
              <a:rPr lang="en-US" dirty="0"/>
              <a:t>teacher should monitor and check in case some strong students have come up with alternative questions of their own.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7239000" cy="5998536"/>
          </a:xfrm>
        </p:spPr>
        <p:txBody>
          <a:bodyPr>
            <a:normAutofit/>
          </a:bodyPr>
          <a:lstStyle/>
          <a:p>
            <a:pPr marL="0" indent="0">
              <a:buNone/>
            </a:pPr>
            <a:r>
              <a:rPr lang="en-US" sz="4000" dirty="0"/>
              <a:t> </a:t>
            </a:r>
            <a:endParaRPr lang="en-US" sz="4000" dirty="0" smtClean="0"/>
          </a:p>
          <a:p>
            <a:pPr marL="0" indent="0">
              <a:buNone/>
            </a:pPr>
            <a:endParaRPr lang="en-US" sz="4000" dirty="0"/>
          </a:p>
          <a:p>
            <a:pPr marL="0" indent="0">
              <a:buNone/>
            </a:pPr>
            <a:r>
              <a:rPr lang="en-US" sz="4000" dirty="0" smtClean="0"/>
              <a:t>Differentiated work- </a:t>
            </a:r>
          </a:p>
          <a:p>
            <a:pPr marL="0" indent="0">
              <a:buNone/>
            </a:pPr>
            <a:r>
              <a:rPr lang="en-US" sz="4000" dirty="0" smtClean="0"/>
              <a:t>to </a:t>
            </a:r>
            <a:r>
              <a:rPr lang="en-US" sz="4000" dirty="0"/>
              <a:t>assign different work to different people.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33400"/>
            <a:ext cx="7239000" cy="5922336"/>
          </a:xfrm>
        </p:spPr>
        <p:txBody>
          <a:bodyPr>
            <a:normAutofit/>
          </a:bodyPr>
          <a:lstStyle/>
          <a:p>
            <a:pPr marL="0" indent="0" algn="just">
              <a:buNone/>
            </a:pPr>
            <a:r>
              <a:rPr lang="en-US" dirty="0"/>
              <a:t> Jim Scrivener </a:t>
            </a:r>
            <a:r>
              <a:rPr lang="en-US" dirty="0" smtClean="0"/>
              <a:t> </a:t>
            </a:r>
            <a:r>
              <a:rPr lang="en-US" dirty="0"/>
              <a:t>offers one more option when teaching mixed-level classes </a:t>
            </a:r>
            <a:r>
              <a:rPr lang="en-US" dirty="0" smtClean="0"/>
              <a:t>dividing </a:t>
            </a:r>
            <a:r>
              <a:rPr lang="en-US" dirty="0"/>
              <a:t>the class (separating the different levels out</a:t>
            </a:r>
            <a:r>
              <a:rPr lang="en-US" dirty="0" smtClean="0"/>
              <a:t>)</a:t>
            </a:r>
          </a:p>
          <a:p>
            <a:r>
              <a:rPr lang="en-US" dirty="0" smtClean="0"/>
              <a:t> 1 </a:t>
            </a:r>
            <a:r>
              <a:rPr lang="en-US" dirty="0"/>
              <a:t>Make short-term pairs or threes for a single task, deliberately mixing stronger and weaker students together. </a:t>
            </a:r>
            <a:endParaRPr lang="en-US" dirty="0" smtClean="0"/>
          </a:p>
          <a:p>
            <a:r>
              <a:rPr lang="en-US" dirty="0" smtClean="0"/>
              <a:t>2</a:t>
            </a:r>
            <a:r>
              <a:rPr lang="en-US" dirty="0"/>
              <a:t>. Make long term pairs, threes or groups for a months or half term, each including one stronger student who is openly given the task of guiding and supporting the other students. </a:t>
            </a:r>
            <a:endParaRPr lang="en-US" dirty="0" smtClean="0"/>
          </a:p>
          <a:p>
            <a:r>
              <a:rPr lang="en-US" dirty="0" smtClean="0"/>
              <a:t>3</a:t>
            </a:r>
            <a:r>
              <a:rPr lang="en-US" dirty="0"/>
              <a:t>. Divide the class into two halves or more subdivisions if it is useful for some parts each lesson. </a:t>
            </a:r>
            <a:endParaRPr lang="en-US" dirty="0" smtClean="0"/>
          </a:p>
          <a:p>
            <a:pPr marL="0" indent="0">
              <a:buNone/>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Split- </a:t>
            </a:r>
            <a:r>
              <a:rPr lang="en-US" dirty="0"/>
              <a:t>and- combine workflow</a:t>
            </a:r>
          </a:p>
        </p:txBody>
      </p:sp>
      <p:sp>
        <p:nvSpPr>
          <p:cNvPr id="3" name="Content Placeholder 2"/>
          <p:cNvSpPr>
            <a:spLocks noGrp="1"/>
          </p:cNvSpPr>
          <p:nvPr>
            <p:ph idx="1"/>
          </p:nvPr>
        </p:nvSpPr>
        <p:spPr/>
        <p:txBody>
          <a:bodyPr/>
          <a:lstStyle/>
          <a:p>
            <a:pPr marL="0" indent="0" algn="just">
              <a:buNone/>
            </a:pPr>
            <a:r>
              <a:rPr lang="en-US" dirty="0"/>
              <a:t>Split and- combine workflow is the technique where the whole class starts work on something together, and later in the lesson, different subsections of the class separate off to do different work, maybe the same tasks at a different pace, or tasks that have a similar focus, but with different language levels. These groups later come back together and so </a:t>
            </a:r>
            <a:r>
              <a:rPr lang="en-US" dirty="0" smtClean="0"/>
              <a:t>on.</a:t>
            </a:r>
            <a:endParaRPr lang="en-US" dirty="0"/>
          </a:p>
          <a:p>
            <a:pPr marL="0" indent="0">
              <a:buNone/>
            </a:pPr>
            <a:endParaRPr lang="en-US" dirty="0"/>
          </a:p>
        </p:txBody>
      </p:sp>
    </p:spTree>
    <p:extLst>
      <p:ext uri="{BB962C8B-B14F-4D97-AF65-F5344CB8AC3E}">
        <p14:creationId xmlns:p14="http://schemas.microsoft.com/office/powerpoint/2010/main" val="1314662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7239000" cy="6074736"/>
          </a:xfrm>
        </p:spPr>
        <p:txBody>
          <a:bodyPr>
            <a:normAutofit/>
          </a:bodyPr>
          <a:lstStyle/>
          <a:p>
            <a:pPr marL="0" indent="0" algn="ctr">
              <a:buNone/>
            </a:pPr>
            <a:r>
              <a:rPr lang="en-US" sz="3200" dirty="0" smtClean="0"/>
              <a:t>ACTIONS TAKEN:</a:t>
            </a:r>
          </a:p>
          <a:p>
            <a:pPr algn="just">
              <a:buFont typeface="Wingdings" panose="05000000000000000000" pitchFamily="2" charset="2"/>
              <a:buChar char="q"/>
            </a:pPr>
            <a:r>
              <a:rPr lang="en-GB" sz="2800" dirty="0"/>
              <a:t>The traditional approach, based on which teachers tend to polarize a class into two parts: stronger, high ability, fast learners and the opposite weaker, low ability, slow learners, needs to be abandoned at last. </a:t>
            </a:r>
            <a:endParaRPr lang="en-US" sz="2800" dirty="0"/>
          </a:p>
          <a:p>
            <a:pPr algn="just">
              <a:buFont typeface="Wingdings" panose="05000000000000000000" pitchFamily="2" charset="2"/>
              <a:buChar char="q"/>
            </a:pPr>
            <a:r>
              <a:rPr lang="en-US" sz="2800" dirty="0" smtClean="0"/>
              <a:t>Teachers have to </a:t>
            </a:r>
            <a:r>
              <a:rPr lang="en-US" sz="2800" dirty="0"/>
              <a:t>become more students-oriented </a:t>
            </a:r>
            <a:r>
              <a:rPr lang="en-US" sz="2800" dirty="0" smtClean="0"/>
              <a:t>by </a:t>
            </a:r>
            <a:r>
              <a:rPr lang="en-US" sz="2800" dirty="0"/>
              <a:t>using a variety of teaching methods and materials, providing interesting and challenging tasks in a student’s focused – environment. </a:t>
            </a:r>
            <a:r>
              <a:rPr lang="en-US" sz="2800" dirty="0" smtClean="0"/>
              <a:t>  </a:t>
            </a:r>
            <a:endParaRPr lang="en-US" sz="2800" dirty="0"/>
          </a:p>
          <a:p>
            <a:pPr algn="just">
              <a:buFont typeface="Wingdings" panose="05000000000000000000" pitchFamily="2" charset="2"/>
              <a:buChar char="q"/>
            </a:pPr>
            <a:r>
              <a:rPr lang="en-US" sz="2800" dirty="0" smtClean="0"/>
              <a:t>Teachers </a:t>
            </a:r>
            <a:r>
              <a:rPr lang="en-US" sz="2800" dirty="0"/>
              <a:t>should work on more students- oriented and differentiated </a:t>
            </a:r>
            <a:r>
              <a:rPr lang="en-US" sz="2800" dirty="0" smtClean="0"/>
              <a:t>approach.</a:t>
            </a:r>
            <a:endParaRPr lang="en-US" dirty="0"/>
          </a:p>
        </p:txBody>
      </p:sp>
    </p:spTree>
    <p:extLst>
      <p:ext uri="{BB962C8B-B14F-4D97-AF65-F5344CB8AC3E}">
        <p14:creationId xmlns:p14="http://schemas.microsoft.com/office/powerpoint/2010/main" val="3827484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40948264"/>
              </p:ext>
            </p:extLst>
          </p:nvPr>
        </p:nvGraphicFramePr>
        <p:xfrm>
          <a:off x="381000" y="304800"/>
          <a:ext cx="7239000" cy="5608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3038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26147166"/>
              </p:ext>
            </p:extLst>
          </p:nvPr>
        </p:nvGraphicFramePr>
        <p:xfrm>
          <a:off x="457200" y="152400"/>
          <a:ext cx="7239000" cy="6303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8285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96899854"/>
              </p:ext>
            </p:extLst>
          </p:nvPr>
        </p:nvGraphicFramePr>
        <p:xfrm>
          <a:off x="457200" y="228600"/>
          <a:ext cx="7239000" cy="62277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2751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1508760"/>
          </a:xfrm>
        </p:spPr>
        <p:txBody>
          <a:bodyPr>
            <a:normAutofit fontScale="90000"/>
          </a:bodyPr>
          <a:lstStyle/>
          <a:p>
            <a:pPr algn="ctr"/>
            <a:r>
              <a:rPr lang="en-US" sz="3200" dirty="0" smtClean="0"/>
              <a:t>There are no classes </a:t>
            </a:r>
            <a:r>
              <a:rPr lang="en-US" sz="3200" dirty="0"/>
              <a:t>with students having the same linguistic levels, abilities learning styles or preferences</a:t>
            </a:r>
            <a:endParaRPr lang="en-US" sz="3100" dirty="0"/>
          </a:p>
        </p:txBody>
      </p:sp>
      <p:pic>
        <p:nvPicPr>
          <p:cNvPr id="4" name="Content Placeholder 3" descr="Teaching mixed-ability classes 2 - methodology articl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306637"/>
            <a:ext cx="7239000" cy="4246563"/>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91723136"/>
              </p:ext>
            </p:extLst>
          </p:nvPr>
        </p:nvGraphicFramePr>
        <p:xfrm>
          <a:off x="457200" y="152400"/>
          <a:ext cx="7239000" cy="6303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4227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Discussion and implication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cs-CZ" dirty="0"/>
              <a:t>Based on the data collected we can conclude that </a:t>
            </a:r>
            <a:r>
              <a:rPr lang="cs-CZ" i="1" dirty="0"/>
              <a:t>differentiated work</a:t>
            </a:r>
            <a:r>
              <a:rPr lang="cs-CZ" dirty="0"/>
              <a:t> requires much and thorough thinking and preparation from the part of a teacher, which becomes quite time consuming at times </a:t>
            </a:r>
            <a:endParaRPr lang="en-US" dirty="0" smtClean="0"/>
          </a:p>
          <a:p>
            <a:r>
              <a:rPr lang="cs-CZ" dirty="0" smtClean="0"/>
              <a:t>teachers </a:t>
            </a:r>
            <a:r>
              <a:rPr lang="cs-CZ" dirty="0"/>
              <a:t>try to deal with mixed- level classes using mostly </a:t>
            </a:r>
            <a:r>
              <a:rPr lang="cs-CZ" i="1" dirty="0"/>
              <a:t>class division </a:t>
            </a:r>
            <a:r>
              <a:rPr lang="cs-CZ" dirty="0"/>
              <a:t>technique</a:t>
            </a:r>
            <a:r>
              <a:rPr lang="cs-CZ" i="1" dirty="0"/>
              <a:t> </a:t>
            </a:r>
            <a:r>
              <a:rPr lang="cs-CZ" dirty="0"/>
              <a:t> into groups or </a:t>
            </a:r>
            <a:r>
              <a:rPr lang="cs-CZ" dirty="0" smtClean="0"/>
              <a:t>pairs</a:t>
            </a:r>
            <a:endParaRPr lang="en-US" dirty="0" smtClean="0"/>
          </a:p>
          <a:p>
            <a:r>
              <a:rPr lang="cs-CZ" dirty="0" smtClean="0"/>
              <a:t>The </a:t>
            </a:r>
            <a:r>
              <a:rPr lang="cs-CZ" dirty="0"/>
              <a:t>third chart reveals that teachers sometimes or almost rarely let their students choose what to do </a:t>
            </a:r>
            <a:endParaRPr lang="en-US" dirty="0" smtClean="0"/>
          </a:p>
          <a:p>
            <a:r>
              <a:rPr lang="cs-CZ" dirty="0" smtClean="0"/>
              <a:t>The </a:t>
            </a:r>
            <a:r>
              <a:rPr lang="cs-CZ" dirty="0"/>
              <a:t>final chart shows that just a few teachers apply other techniques in their multi- level </a:t>
            </a:r>
            <a:r>
              <a:rPr lang="cs-CZ" dirty="0" smtClean="0"/>
              <a:t>classes</a:t>
            </a:r>
            <a:endParaRPr lang="en-US" dirty="0"/>
          </a:p>
        </p:txBody>
      </p:sp>
    </p:spTree>
    <p:extLst>
      <p:ext uri="{BB962C8B-B14F-4D97-AF65-F5344CB8AC3E}">
        <p14:creationId xmlns:p14="http://schemas.microsoft.com/office/powerpoint/2010/main" val="2838571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This discussion results in the following </a:t>
            </a:r>
            <a:r>
              <a:rPr lang="en-US" dirty="0" smtClean="0"/>
              <a:t>outcomes:</a:t>
            </a:r>
          </a:p>
          <a:p>
            <a:pPr algn="just"/>
            <a:r>
              <a:rPr lang="en-US" dirty="0" smtClean="0"/>
              <a:t>still </a:t>
            </a:r>
            <a:r>
              <a:rPr lang="en-US" dirty="0"/>
              <a:t>we see the necessity of raising teachers awareness of </a:t>
            </a:r>
            <a:r>
              <a:rPr lang="en-US" dirty="0" smtClean="0"/>
              <a:t>the techniques </a:t>
            </a:r>
            <a:r>
              <a:rPr lang="en-US" dirty="0"/>
              <a:t>used to deal with students of different needs in class. </a:t>
            </a:r>
            <a:endParaRPr lang="en-US" dirty="0" smtClean="0"/>
          </a:p>
          <a:p>
            <a:pPr algn="just"/>
            <a:r>
              <a:rPr lang="en-US" dirty="0" smtClean="0"/>
              <a:t>An </a:t>
            </a:r>
            <a:r>
              <a:rPr lang="en-US" dirty="0"/>
              <a:t>acknowledgement of many educational problems in the areas of differentiated work leads us to realize that teachers have to be trained so they may welcome, initiate and thus control change.</a:t>
            </a:r>
          </a:p>
        </p:txBody>
      </p:sp>
    </p:spTree>
    <p:extLst>
      <p:ext uri="{BB962C8B-B14F-4D97-AF65-F5344CB8AC3E}">
        <p14:creationId xmlns:p14="http://schemas.microsoft.com/office/powerpoint/2010/main" val="173741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7239000" cy="6455736"/>
          </a:xfrm>
        </p:spPr>
        <p:txBody>
          <a:bodyPr>
            <a:normAutofit/>
          </a:bodyPr>
          <a:lstStyle/>
          <a:p>
            <a:pPr marL="0" indent="0" algn="just">
              <a:buNone/>
            </a:pPr>
            <a:r>
              <a:rPr lang="en-US" dirty="0"/>
              <a:t>We base our discussion on several </a:t>
            </a:r>
            <a:r>
              <a:rPr lang="en-US" dirty="0" smtClean="0"/>
              <a:t>points: </a:t>
            </a:r>
          </a:p>
          <a:p>
            <a:pPr algn="just"/>
            <a:r>
              <a:rPr lang="en-US" dirty="0" smtClean="0"/>
              <a:t>Individualization </a:t>
            </a:r>
            <a:r>
              <a:rPr lang="en-US" dirty="0"/>
              <a:t>in </a:t>
            </a:r>
            <a:r>
              <a:rPr lang="en-US" dirty="0" smtClean="0"/>
              <a:t>multi-level classes </a:t>
            </a:r>
            <a:r>
              <a:rPr lang="en-US" dirty="0"/>
              <a:t>requires that educational objectives remain the same, but that content materials differ to meet individual needs. </a:t>
            </a:r>
            <a:endParaRPr lang="en-US" dirty="0" smtClean="0"/>
          </a:p>
          <a:p>
            <a:pPr algn="just"/>
            <a:r>
              <a:rPr lang="en-US" dirty="0" smtClean="0"/>
              <a:t>The </a:t>
            </a:r>
            <a:r>
              <a:rPr lang="en-US" dirty="0"/>
              <a:t>key strategies for teaching mixed level classes are probably developing a positive and collaborative working atmosphere and providing a variety of work suitable for different levels. </a:t>
            </a:r>
            <a:endParaRPr lang="en-US" dirty="0" smtClean="0"/>
          </a:p>
          <a:p>
            <a:pPr algn="just"/>
            <a:r>
              <a:rPr lang="en-US" dirty="0" smtClean="0"/>
              <a:t> </a:t>
            </a:r>
            <a:r>
              <a:rPr lang="en-US" dirty="0"/>
              <a:t>All this will result in hugely improved dynamics and pace of the class; increased motivation, enjoyment and interaction. </a:t>
            </a:r>
          </a:p>
          <a:p>
            <a:pPr marL="0" indent="0">
              <a:buNone/>
            </a:pPr>
            <a:endParaRPr lang="en-US" dirty="0"/>
          </a:p>
        </p:txBody>
      </p:sp>
    </p:spTree>
    <p:extLst>
      <p:ext uri="{BB962C8B-B14F-4D97-AF65-F5344CB8AC3E}">
        <p14:creationId xmlns:p14="http://schemas.microsoft.com/office/powerpoint/2010/main" val="3317886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7239000" cy="6455736"/>
          </a:xfrm>
        </p:spPr>
        <p:txBody>
          <a:bodyPr>
            <a:normAutofit fontScale="25000" lnSpcReduction="20000"/>
          </a:bodyPr>
          <a:lstStyle/>
          <a:p>
            <a:pPr marL="0" indent="0" algn="ctr">
              <a:buNone/>
            </a:pPr>
            <a:r>
              <a:rPr lang="en-US" sz="5400" b="1" dirty="0"/>
              <a:t>References </a:t>
            </a:r>
            <a:endParaRPr lang="en-US" sz="5400" dirty="0"/>
          </a:p>
          <a:p>
            <a:r>
              <a:rPr lang="cs-CZ" sz="6400" dirty="0"/>
              <a:t>Bremner, S. (2008). Teaching a mixed ability class. Retrieved from </a:t>
            </a:r>
            <a:r>
              <a:rPr lang="en-GB" sz="6400" dirty="0"/>
              <a:t>https://www.languageswithoutlimits.co.uk/resources/sbremner.pdf </a:t>
            </a:r>
            <a:endParaRPr lang="en-US" sz="6400" dirty="0"/>
          </a:p>
          <a:p>
            <a:r>
              <a:rPr lang="en-GB" sz="6400" dirty="0"/>
              <a:t>Hadfield, J., Hadfield, C. (2008) Introduction to teaching English, Oxford University press. (148-149)</a:t>
            </a:r>
            <a:endParaRPr lang="en-US" sz="6400" dirty="0"/>
          </a:p>
          <a:p>
            <a:r>
              <a:rPr lang="cs-CZ" sz="6400" dirty="0"/>
              <a:t>Kelly, V. (1974) Teaching mixed ability classes: an individualized approach.</a:t>
            </a:r>
            <a:r>
              <a:rPr lang="cs-CZ" sz="6400" i="1" dirty="0"/>
              <a:t> </a:t>
            </a:r>
            <a:r>
              <a:rPr lang="cs-CZ" sz="6400" dirty="0"/>
              <a:t>London: Harper &amp; Row,. 125</a:t>
            </a:r>
            <a:r>
              <a:rPr lang="en-GB" sz="6400" dirty="0"/>
              <a:t>Jack C. (Review) 96-97</a:t>
            </a:r>
            <a:endParaRPr lang="en-US" sz="6400" dirty="0"/>
          </a:p>
          <a:p>
            <a:r>
              <a:rPr lang="cs-CZ" sz="6400" dirty="0"/>
              <a:t>Rees, G. (2003)Teaching mixed-ability classes 1. British Counsil. Retrived from https://www.teachingenglish.org.uk/article/teaching-mixed-ability-classes-1</a:t>
            </a:r>
            <a:r>
              <a:rPr lang="cs-CZ" sz="6400" b="1" dirty="0"/>
              <a:t> </a:t>
            </a:r>
            <a:endParaRPr lang="en-US" sz="6400" b="1" dirty="0"/>
          </a:p>
          <a:p>
            <a:r>
              <a:rPr lang="cs-CZ" sz="6400" dirty="0"/>
              <a:t>Rees, G.(2003) Teaching mixed-ability classes 2. British Counsil. Retrived from. https://www.teachingenglish.org.uk/article/teaching-mixed-ability-classes-2 </a:t>
            </a:r>
            <a:endParaRPr lang="en-US" sz="6400" dirty="0"/>
          </a:p>
          <a:p>
            <a:r>
              <a:rPr lang="cs-CZ" sz="6400" dirty="0"/>
              <a:t>Richards, J. C., Renandya, W. A. (2008) Methodology in Language Teaching An Anthology of Current Practice , Cambridge university Press. (59-63) Retrieved from https://viancep2012.files.wordpress.com/2011/12/methodology_in_language_teaching_2002_scanned.pdf </a:t>
            </a:r>
            <a:endParaRPr lang="en-US" sz="6400" dirty="0"/>
          </a:p>
          <a:p>
            <a:r>
              <a:rPr lang="cs-CZ" sz="6400" dirty="0"/>
              <a:t>Richards, J. C., </a:t>
            </a:r>
            <a:r>
              <a:rPr lang="en-GB" sz="6400" dirty="0"/>
              <a:t>Theodore, S. Rogers. (</a:t>
            </a:r>
            <a:r>
              <a:rPr lang="cs-CZ" sz="6400" dirty="0"/>
              <a:t>2001</a:t>
            </a:r>
            <a:r>
              <a:rPr lang="en-GB" sz="6400" dirty="0"/>
              <a:t>) Approaches and Methods in Language Teaching.</a:t>
            </a:r>
            <a:r>
              <a:rPr lang="cs-CZ" sz="6400" dirty="0"/>
              <a:t> Second Edition. Cambridge University Press. 115-123</a:t>
            </a:r>
            <a:endParaRPr lang="en-US" sz="6400" dirty="0"/>
          </a:p>
          <a:p>
            <a:r>
              <a:rPr lang="cs-CZ" sz="6400" dirty="0"/>
              <a:t>Scrivener, J. (2013)  Classroom management Techniques. Cambridge University Press. 88-107</a:t>
            </a:r>
            <a:endParaRPr lang="en-US" sz="6400" dirty="0"/>
          </a:p>
          <a:p>
            <a:r>
              <a:rPr lang="cs-CZ" sz="6400" dirty="0"/>
              <a:t>Wilkinson, D. (2012). Student-centered activities in mixed-level classes. In A. Stewart &amp; N. Sonda (Eds.), JALT2011 Conference Proceedings. Tokyo: JALT. Retrieved from https://jalt-publications.org/files/pdf-article/jalt2011-061.pdf </a:t>
            </a:r>
            <a:endParaRPr lang="en-US" sz="6400" dirty="0"/>
          </a:p>
          <a:p>
            <a:pPr algn="ctr">
              <a:buNone/>
            </a:pPr>
            <a:endParaRPr lang="en-US"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a:bodyPr>
          <a:lstStyle/>
          <a:p>
            <a:pPr marL="0" indent="0">
              <a:buNone/>
            </a:pPr>
            <a:r>
              <a:rPr lang="en-US" dirty="0" smtClean="0"/>
              <a:t>PROBMEMS:</a:t>
            </a:r>
          </a:p>
          <a:p>
            <a:r>
              <a:rPr lang="en-US" dirty="0"/>
              <a:t>At universities students are grouped or placed according to their performance </a:t>
            </a:r>
            <a:r>
              <a:rPr lang="en-US" dirty="0" smtClean="0"/>
              <a:t>in </a:t>
            </a:r>
            <a:r>
              <a:rPr lang="en-US" dirty="0"/>
              <a:t>the national entrance exams or, later, </a:t>
            </a:r>
            <a:r>
              <a:rPr lang="en-US" dirty="0" smtClean="0"/>
              <a:t>in </a:t>
            </a:r>
            <a:r>
              <a:rPr lang="en-US" dirty="0"/>
              <a:t>standardized placement </a:t>
            </a:r>
            <a:r>
              <a:rPr lang="en-US" dirty="0" smtClean="0"/>
              <a:t>tests</a:t>
            </a:r>
          </a:p>
          <a:p>
            <a:r>
              <a:rPr lang="en-US" dirty="0"/>
              <a:t>A</a:t>
            </a:r>
            <a:r>
              <a:rPr lang="en-US" dirty="0" smtClean="0"/>
              <a:t>t </a:t>
            </a:r>
            <a:r>
              <a:rPr lang="en-US" dirty="0"/>
              <a:t>schools </a:t>
            </a:r>
            <a:r>
              <a:rPr lang="en-US" dirty="0" smtClean="0"/>
              <a:t>students</a:t>
            </a:r>
            <a:r>
              <a:rPr lang="en-US" dirty="0"/>
              <a:t>’ foreign language level completely depends on the age and correspondingly the grade they are in. </a:t>
            </a:r>
            <a:endParaRPr lang="en-US" dirty="0" smtClean="0"/>
          </a:p>
          <a:p>
            <a:r>
              <a:rPr lang="en-GB" dirty="0"/>
              <a:t>Although the movement, in which students are viewed as possessing individual learning needs, started long time ago, teachers and students are still struggling with the same </a:t>
            </a:r>
            <a:r>
              <a:rPr lang="en-GB" dirty="0" smtClean="0"/>
              <a:t>problem.</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7239000" cy="5998536"/>
          </a:xfrm>
        </p:spPr>
        <p:txBody>
          <a:bodyPr>
            <a:normAutofit/>
          </a:bodyPr>
          <a:lstStyle/>
          <a:p>
            <a:pPr marL="0" indent="0" algn="ctr">
              <a:buNone/>
            </a:pPr>
            <a:r>
              <a:rPr lang="en-US" sz="3200" dirty="0" smtClean="0"/>
              <a:t>The most important issue:</a:t>
            </a:r>
          </a:p>
          <a:p>
            <a:pPr marL="0" indent="0" algn="just">
              <a:buNone/>
            </a:pPr>
            <a:r>
              <a:rPr lang="en-US" sz="3200" dirty="0" smtClean="0"/>
              <a:t>Many </a:t>
            </a:r>
            <a:r>
              <a:rPr lang="en-US" sz="3200" dirty="0"/>
              <a:t>students </a:t>
            </a:r>
            <a:r>
              <a:rPr lang="en-US" sz="3200" dirty="0" smtClean="0"/>
              <a:t>are </a:t>
            </a:r>
            <a:r>
              <a:rPr lang="en-US" sz="3200" dirty="0"/>
              <a:t>left dissatisfied or </a:t>
            </a:r>
            <a:r>
              <a:rPr lang="en-US" sz="3200" dirty="0" smtClean="0"/>
              <a:t>demotivated because of the </a:t>
            </a:r>
            <a:r>
              <a:rPr lang="en-US" sz="3200" dirty="0"/>
              <a:t>common teacher-centered or one-book-fits-all </a:t>
            </a:r>
            <a:r>
              <a:rPr lang="en-US" sz="3200" dirty="0" smtClean="0"/>
              <a:t>approach</a:t>
            </a:r>
            <a:r>
              <a:rPr lang="en-US" sz="3200" dirty="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points to work on </a:t>
            </a:r>
            <a:endParaRPr lang="en-US" dirty="0"/>
          </a:p>
        </p:txBody>
      </p:sp>
      <p:sp>
        <p:nvSpPr>
          <p:cNvPr id="3" name="Content Placeholder 2"/>
          <p:cNvSpPr>
            <a:spLocks noGrp="1"/>
          </p:cNvSpPr>
          <p:nvPr>
            <p:ph idx="1"/>
          </p:nvPr>
        </p:nvSpPr>
        <p:spPr/>
        <p:txBody>
          <a:bodyPr/>
          <a:lstStyle/>
          <a:p>
            <a:r>
              <a:rPr lang="en-US" dirty="0" smtClean="0"/>
              <a:t>To learn much about multi-level classes.</a:t>
            </a:r>
          </a:p>
          <a:p>
            <a:r>
              <a:rPr lang="en-US" dirty="0" smtClean="0"/>
              <a:t>To find out whether other teachers in the area are aware of the problem and techniques used to deal with them.  </a:t>
            </a:r>
            <a:endParaRPr lang="en-US" dirty="0"/>
          </a:p>
        </p:txBody>
      </p:sp>
    </p:spTree>
    <p:extLst>
      <p:ext uri="{BB962C8B-B14F-4D97-AF65-F5344CB8AC3E}">
        <p14:creationId xmlns:p14="http://schemas.microsoft.com/office/powerpoint/2010/main" val="58963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2346960"/>
          </a:xfrm>
        </p:spPr>
        <p:txBody>
          <a:bodyPr>
            <a:normAutofit/>
          </a:bodyPr>
          <a:lstStyle/>
          <a:p>
            <a:pPr algn="ctr"/>
            <a:r>
              <a:rPr lang="en-US" dirty="0"/>
              <a:t/>
            </a:r>
            <a:br>
              <a:rPr lang="en-US" dirty="0"/>
            </a:br>
            <a:endParaRPr lang="en-US" dirty="0"/>
          </a:p>
        </p:txBody>
      </p:sp>
      <p:sp>
        <p:nvSpPr>
          <p:cNvPr id="4" name="Content Placeholder 3"/>
          <p:cNvSpPr>
            <a:spLocks noGrp="1"/>
          </p:cNvSpPr>
          <p:nvPr>
            <p:ph idx="1"/>
          </p:nvPr>
        </p:nvSpPr>
        <p:spPr>
          <a:xfrm>
            <a:off x="457200" y="1371600"/>
            <a:ext cx="7239000" cy="3886200"/>
          </a:xfrm>
        </p:spPr>
        <p:txBody>
          <a:bodyPr>
            <a:normAutofit/>
          </a:bodyPr>
          <a:lstStyle/>
          <a:p>
            <a:pPr marL="0" indent="0" algn="ctr">
              <a:buNone/>
            </a:pPr>
            <a:r>
              <a:rPr lang="en-US" dirty="0"/>
              <a:t>S</a:t>
            </a:r>
            <a:r>
              <a:rPr lang="en-US" dirty="0" smtClean="0"/>
              <a:t>imple </a:t>
            </a:r>
            <a:r>
              <a:rPr lang="en-US" dirty="0"/>
              <a:t>E</a:t>
            </a:r>
            <a:r>
              <a:rPr lang="en-US" dirty="0" smtClean="0"/>
              <a:t>quation</a:t>
            </a:r>
            <a:r>
              <a:rPr lang="en-US" dirty="0"/>
              <a:t>: </a:t>
            </a:r>
            <a:endParaRPr lang="en-US" dirty="0" smtClean="0"/>
          </a:p>
          <a:p>
            <a:pPr marL="0" indent="0">
              <a:buNone/>
            </a:pPr>
            <a:r>
              <a:rPr lang="en-US" dirty="0"/>
              <a:t>T</a:t>
            </a:r>
            <a:r>
              <a:rPr lang="en-US" dirty="0" smtClean="0"/>
              <a:t>ext </a:t>
            </a:r>
            <a:r>
              <a:rPr lang="en-US" dirty="0"/>
              <a:t>level of challenge + task level of support = student </a:t>
            </a:r>
            <a:r>
              <a:rPr lang="en-US" dirty="0" smtClean="0"/>
              <a:t>success</a:t>
            </a:r>
          </a:p>
          <a:p>
            <a:pPr marL="0" indent="0">
              <a:buNone/>
            </a:pPr>
            <a:endParaRPr lang="en-US" dirty="0" smtClean="0"/>
          </a:p>
          <a:p>
            <a:pPr marL="0" indent="0">
              <a:buNone/>
            </a:pPr>
            <a:endParaRPr lang="en-US" dirty="0"/>
          </a:p>
          <a:p>
            <a:pPr marL="0" indent="0">
              <a:buNone/>
            </a:pPr>
            <a:r>
              <a:rPr lang="en-US" dirty="0"/>
              <a:t>T</a:t>
            </a:r>
            <a:r>
              <a:rPr lang="en-US" dirty="0" smtClean="0"/>
              <a:t>iered </a:t>
            </a:r>
            <a:r>
              <a:rPr lang="en-US" dirty="0"/>
              <a:t>T</a:t>
            </a:r>
            <a:r>
              <a:rPr lang="en-US" dirty="0" smtClean="0"/>
              <a:t>asks </a:t>
            </a:r>
            <a:r>
              <a:rPr lang="en-US" dirty="0"/>
              <a:t>and </a:t>
            </a:r>
            <a:r>
              <a:rPr lang="en-US" dirty="0" smtClean="0"/>
              <a:t>Bias </a:t>
            </a:r>
            <a:r>
              <a:rPr lang="en-US" dirty="0"/>
              <a:t>T</a:t>
            </a:r>
            <a:r>
              <a:rPr lang="en-US" dirty="0" smtClean="0"/>
              <a:t>asks</a:t>
            </a:r>
            <a:r>
              <a:rPr lang="en-US" dirty="0"/>
              <a:t>. </a:t>
            </a:r>
          </a:p>
        </p:txBody>
      </p:sp>
      <p:cxnSp>
        <p:nvCxnSpPr>
          <p:cNvPr id="7" name="Straight Arrow Connector 6"/>
          <p:cNvCxnSpPr/>
          <p:nvPr/>
        </p:nvCxnSpPr>
        <p:spPr>
          <a:xfrm>
            <a:off x="1828800" y="2667000"/>
            <a:ext cx="1676400" cy="99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When dealing with reading for weak students it might be a matching task to be </a:t>
            </a:r>
            <a:r>
              <a:rPr lang="en-US" dirty="0" smtClean="0"/>
              <a:t>used:</a:t>
            </a:r>
          </a:p>
          <a:p>
            <a:pPr marL="0" indent="0">
              <a:buNone/>
            </a:pPr>
            <a:endParaRPr lang="en-US" dirty="0"/>
          </a:p>
        </p:txBody>
      </p:sp>
      <p:pic>
        <p:nvPicPr>
          <p:cNvPr id="3" name="Picture 2"/>
          <p:cNvPicPr>
            <a:picLocks noChangeAspect="1"/>
          </p:cNvPicPr>
          <p:nvPr/>
        </p:nvPicPr>
        <p:blipFill>
          <a:blip r:embed="rId2"/>
          <a:stretch>
            <a:fillRect/>
          </a:stretch>
        </p:blipFill>
        <p:spPr>
          <a:xfrm>
            <a:off x="457200" y="2590800"/>
            <a:ext cx="7238999" cy="342899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7239000" cy="4846320"/>
          </a:xfrm>
        </p:spPr>
        <p:txBody>
          <a:bodyPr/>
          <a:lstStyle/>
          <a:p>
            <a:pPr marL="0" indent="0">
              <a:buNone/>
            </a:pPr>
            <a:r>
              <a:rPr lang="en-US" dirty="0"/>
              <a:t>W</a:t>
            </a:r>
            <a:r>
              <a:rPr lang="en-US" dirty="0" smtClean="0"/>
              <a:t>ith </a:t>
            </a:r>
            <a:r>
              <a:rPr lang="en-US" dirty="0"/>
              <a:t>midlevel students multiple choice questions with more than one correct </a:t>
            </a:r>
            <a:r>
              <a:rPr lang="en-US" dirty="0" smtClean="0"/>
              <a:t>answer:</a:t>
            </a:r>
          </a:p>
          <a:p>
            <a:pPr marL="0" indent="0">
              <a:buNone/>
            </a:pPr>
            <a:r>
              <a:rPr lang="en-US" dirty="0" smtClean="0"/>
              <a:t> </a:t>
            </a:r>
            <a:endParaRPr lang="en-US" dirty="0"/>
          </a:p>
        </p:txBody>
      </p:sp>
      <p:pic>
        <p:nvPicPr>
          <p:cNvPr id="3" name="Picture 2"/>
          <p:cNvPicPr>
            <a:picLocks noChangeAspect="1"/>
          </p:cNvPicPr>
          <p:nvPr/>
        </p:nvPicPr>
        <p:blipFill>
          <a:blip r:embed="rId2"/>
          <a:stretch>
            <a:fillRect/>
          </a:stretch>
        </p:blipFill>
        <p:spPr>
          <a:xfrm>
            <a:off x="457200" y="2514600"/>
            <a:ext cx="7391399" cy="3429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2800" dirty="0"/>
              <a:t>W</a:t>
            </a:r>
            <a:r>
              <a:rPr lang="en-US" sz="2800" dirty="0" smtClean="0"/>
              <a:t>ith </a:t>
            </a:r>
            <a:r>
              <a:rPr lang="en-US" sz="2800" dirty="0"/>
              <a:t>strong students open questions to make the </a:t>
            </a:r>
            <a:r>
              <a:rPr lang="en-US" sz="2800" dirty="0" smtClean="0"/>
              <a:t>task </a:t>
            </a:r>
            <a:r>
              <a:rPr lang="en-US" sz="2800" dirty="0"/>
              <a:t>more challenging for </a:t>
            </a:r>
            <a:r>
              <a:rPr lang="en-US" sz="2800" dirty="0" smtClean="0"/>
              <a:t>them:</a:t>
            </a:r>
          </a:p>
          <a:p>
            <a:pPr marL="0" indent="0" algn="just">
              <a:buNone/>
            </a:pPr>
            <a:endParaRPr lang="en-US" sz="2800" dirty="0"/>
          </a:p>
        </p:txBody>
      </p:sp>
      <p:pic>
        <p:nvPicPr>
          <p:cNvPr id="5" name="Picture 4"/>
          <p:cNvPicPr>
            <a:picLocks noChangeAspect="1"/>
          </p:cNvPicPr>
          <p:nvPr/>
        </p:nvPicPr>
        <p:blipFill>
          <a:blip r:embed="rId2"/>
          <a:stretch>
            <a:fillRect/>
          </a:stretch>
        </p:blipFill>
        <p:spPr>
          <a:xfrm>
            <a:off x="457200" y="2767012"/>
            <a:ext cx="7239000" cy="2643188"/>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446</TotalTime>
  <Words>1094</Words>
  <Application>Microsoft Office PowerPoint</Application>
  <PresentationFormat>On-screen Show (4:3)</PresentationFormat>
  <Paragraphs>73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Trebuchet MS</vt:lpstr>
      <vt:lpstr>Wingdings</vt:lpstr>
      <vt:lpstr>Wingdings 2</vt:lpstr>
      <vt:lpstr>Opulent</vt:lpstr>
      <vt:lpstr>Handling Multy-level classes</vt:lpstr>
      <vt:lpstr>There are no classes with students having the same linguistic levels, abilities learning styles or preferences</vt:lpstr>
      <vt:lpstr>PowerPoint Presentation</vt:lpstr>
      <vt:lpstr>PowerPoint Presentation</vt:lpstr>
      <vt:lpstr>Two points to work on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Split- and- combine workflow</vt:lpstr>
      <vt:lpstr>PowerPoint Presentation</vt:lpstr>
      <vt:lpstr>PowerPoint Presentation</vt:lpstr>
      <vt:lpstr>PowerPoint Presentation</vt:lpstr>
      <vt:lpstr>PowerPoint Presentation</vt:lpstr>
      <vt:lpstr>PowerPoint Presentation</vt:lpstr>
      <vt:lpstr>Discussion and implication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s.jortmenadze</dc:creator>
  <cp:lastModifiedBy>user</cp:lastModifiedBy>
  <cp:revision>44</cp:revision>
  <dcterms:created xsi:type="dcterms:W3CDTF">2006-08-16T00:00:00Z</dcterms:created>
  <dcterms:modified xsi:type="dcterms:W3CDTF">2021-05-30T17:35:59Z</dcterms:modified>
</cp:coreProperties>
</file>