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300" r:id="rId4"/>
    <p:sldId id="297" r:id="rId5"/>
    <p:sldId id="302" r:id="rId6"/>
    <p:sldId id="303" r:id="rId7"/>
    <p:sldId id="286" r:id="rId8"/>
    <p:sldId id="288" r:id="rId9"/>
    <p:sldId id="289" r:id="rId10"/>
    <p:sldId id="304" r:id="rId11"/>
    <p:sldId id="305" r:id="rId12"/>
    <p:sldId id="257" r:id="rId13"/>
    <p:sldId id="290" r:id="rId14"/>
    <p:sldId id="259" r:id="rId15"/>
    <p:sldId id="307" r:id="rId16"/>
    <p:sldId id="308" r:id="rId17"/>
    <p:sldId id="298" r:id="rId18"/>
    <p:sldId id="306" r:id="rId19"/>
    <p:sldId id="299" r:id="rId20"/>
    <p:sldId id="3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bg>
      <p:bgRef idx="1002">
        <a:schemeClr val="bg2"/>
      </p:bgRef>
    </p:bg>
    <p:spTree>
      <p:nvGrpSpPr>
        <p:cNvPr id="1" name=""/>
        <p:cNvGrpSpPr/>
        <p:nvPr/>
      </p:nvGrpSpPr>
      <p:grpSpPr>
        <a:xfrm>
          <a:off x="0" y="0"/>
          <a:ext cx="0" cy="0"/>
          <a:chOff x="0" y="0"/>
          <a:chExt cx="0" cy="0"/>
        </a:xfrm>
      </p:grpSpPr>
      <p:sp>
        <p:nvSpPr>
          <p:cNvPr id="9" name="სათაურ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ka-GE" smtClean="0"/>
              <a:t>დააწკაპ. მთ. სათაურის სტილის შეცვლისათვის</a:t>
            </a:r>
            <a:endParaRPr kumimoji="0" lang="en-US"/>
          </a:p>
        </p:txBody>
      </p:sp>
      <p:sp>
        <p:nvSpPr>
          <p:cNvPr id="17" name="სუბტიტრ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a-GE" smtClean="0"/>
              <a:t>დააწკაპუნეთ მთავარი ქვესათაურის სტილის რედაქტირებისთვის</a:t>
            </a:r>
            <a:endParaRPr kumimoji="0" lang="en-US"/>
          </a:p>
        </p:txBody>
      </p:sp>
      <p:sp>
        <p:nvSpPr>
          <p:cNvPr id="30" name="თარიღის ჩანაცვლების ველი 29"/>
          <p:cNvSpPr>
            <a:spLocks noGrp="1"/>
          </p:cNvSpPr>
          <p:nvPr>
            <p:ph type="dt" sz="half" idx="10"/>
          </p:nvPr>
        </p:nvSpPr>
        <p:spPr/>
        <p:txBody>
          <a:bodyPr/>
          <a:lstStyle/>
          <a:p>
            <a:fld id="{2EA79DFC-9DC7-4593-B2F1-8807DFEC5BCC}" type="datetimeFigureOut">
              <a:rPr lang="en-US" smtClean="0"/>
              <a:pPr/>
              <a:t>8/31/2019</a:t>
            </a:fld>
            <a:endParaRPr lang="en-US"/>
          </a:p>
        </p:txBody>
      </p:sp>
      <p:sp>
        <p:nvSpPr>
          <p:cNvPr id="19" name="ქვედა კოლონტიტულის ჩანაცვლების ველი 18"/>
          <p:cNvSpPr>
            <a:spLocks noGrp="1"/>
          </p:cNvSpPr>
          <p:nvPr>
            <p:ph type="ftr" sz="quarter" idx="11"/>
          </p:nvPr>
        </p:nvSpPr>
        <p:spPr/>
        <p:txBody>
          <a:bodyPr/>
          <a:lstStyle/>
          <a:p>
            <a:endParaRPr lang="en-US"/>
          </a:p>
        </p:txBody>
      </p:sp>
      <p:sp>
        <p:nvSpPr>
          <p:cNvPr id="27" name="სლაიდის რიცხვის ჩანაცვლების ველი 26"/>
          <p:cNvSpPr>
            <a:spLocks noGrp="1"/>
          </p:cNvSpPr>
          <p:nvPr>
            <p:ph type="sldNum" sz="quarter" idx="12"/>
          </p:nvPr>
        </p:nvSpPr>
        <p:spPr/>
        <p:txBody>
          <a:bodyPr/>
          <a:lstStyle/>
          <a:p>
            <a:fld id="{B560148B-EDAA-4693-8C4B-E527D2325E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p:txBody>
          <a:bodyPr vert="eaVer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p>
            <a:fld id="{2EA79DFC-9DC7-4593-B2F1-8807DFEC5BCC}" type="datetimeFigureOut">
              <a:rPr lang="en-US" smtClean="0"/>
              <a:pPr/>
              <a:t>8/31/2019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629400" y="914401"/>
            <a:ext cx="2057400" cy="5211763"/>
          </a:xfrm>
        </p:spPr>
        <p:txBody>
          <a:bodyPr vert="eaVer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a:xfrm>
            <a:off x="457200" y="914401"/>
            <a:ext cx="6019800" cy="5211763"/>
          </a:xfrm>
        </p:spPr>
        <p:txBody>
          <a:bodyPr vert="eaVer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p>
            <a:fld id="{2EA79DFC-9DC7-4593-B2F1-8807DFEC5BCC}" type="datetimeFigureOut">
              <a:rPr lang="en-US" smtClean="0"/>
              <a:pPr/>
              <a:t>8/31/2019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idx="1"/>
          </p:nvPr>
        </p:nvSpPr>
        <p:spPr/>
        <p:txBody>
          <a:bodyPr/>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p>
            <a:fld id="{2EA79DFC-9DC7-4593-B2F1-8807DFEC5BCC}" type="datetimeFigureOut">
              <a:rPr lang="en-US" smtClean="0"/>
              <a:pPr/>
              <a:t>8/31/2019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bg>
      <p:bgRef idx="1002">
        <a:schemeClr val="bg2"/>
      </p:bgRef>
    </p:bg>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a-GE" smtClean="0"/>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p>
            <a:fld id="{2EA79DFC-9DC7-4593-B2F1-8807DFEC5BCC}" type="datetimeFigureOut">
              <a:rPr lang="en-US" smtClean="0"/>
              <a:pPr/>
              <a:t>8/31/2019</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p>
            <a:fld id="{B560148B-EDAA-4693-8C4B-E527D2325E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704088"/>
            <a:ext cx="8229600" cy="1143000"/>
          </a:xfrm>
        </p:spPr>
        <p:txBody>
          <a:bodyPr/>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შიგთავსის ჩანაცვლების ველი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p>
            <a:fld id="{2EA79DFC-9DC7-4593-B2F1-8807DFEC5BCC}" type="datetimeFigureOut">
              <a:rPr lang="en-US" smtClean="0"/>
              <a:pPr/>
              <a:t>8/31/2019</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704088"/>
            <a:ext cx="8229600" cy="1143000"/>
          </a:xfrm>
        </p:spPr>
        <p:txBody>
          <a:bodyPr tIns="45720" anchor="b"/>
          <a:lstStyle>
            <a:lvl1pPr>
              <a:defRPr/>
            </a:lvl1pPr>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ka-GE" smtClean="0"/>
              <a:t>დააწკაპ. მთ. სათაურის სტილის შეცვლისათვის</a:t>
            </a:r>
          </a:p>
        </p:txBody>
      </p:sp>
      <p:sp>
        <p:nvSpPr>
          <p:cNvPr id="4" name="ტექსტის ჩანაცვლების ველ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ka-GE" smtClean="0"/>
              <a:t>დააწკაპ. მთ. სათაურის სტილის შეცვლისათვის</a:t>
            </a:r>
          </a:p>
        </p:txBody>
      </p:sp>
      <p:sp>
        <p:nvSpPr>
          <p:cNvPr id="5" name="შიგთავსის ჩანაცვლების ველი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6" name="შიგთავსის ჩანაცვლების ველი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7" name="თარიღის ჩანაცვლების ველი 6"/>
          <p:cNvSpPr>
            <a:spLocks noGrp="1"/>
          </p:cNvSpPr>
          <p:nvPr>
            <p:ph type="dt" sz="half" idx="10"/>
          </p:nvPr>
        </p:nvSpPr>
        <p:spPr/>
        <p:txBody>
          <a:bodyPr/>
          <a:lstStyle/>
          <a:p>
            <a:fld id="{2EA79DFC-9DC7-4593-B2F1-8807DFEC5BCC}" type="datetimeFigureOut">
              <a:rPr lang="en-US" smtClean="0"/>
              <a:pPr/>
              <a:t>8/31/2019</a:t>
            </a:fld>
            <a:endParaRPr lang="en-US"/>
          </a:p>
        </p:txBody>
      </p:sp>
      <p:sp>
        <p:nvSpPr>
          <p:cNvPr id="8" name="ქვედა კოლონტიტულის ჩანაცვლების ველი 7"/>
          <p:cNvSpPr>
            <a:spLocks noGrp="1"/>
          </p:cNvSpPr>
          <p:nvPr>
            <p:ph type="ftr" sz="quarter" idx="11"/>
          </p:nvPr>
        </p:nvSpPr>
        <p:spPr/>
        <p:txBody>
          <a:bodyPr/>
          <a:lstStyle/>
          <a:p>
            <a:endParaRPr lang="en-US"/>
          </a:p>
        </p:txBody>
      </p:sp>
      <p:sp>
        <p:nvSpPr>
          <p:cNvPr id="9" name="სლაიდის რიცხვის ჩანაცვლების ველი 8"/>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ka-GE" smtClean="0"/>
              <a:t>დააწკაპ. მთ. სათაურის სტილის შეცვლისათვის</a:t>
            </a:r>
            <a:endParaRPr kumimoji="0" lang="en-US"/>
          </a:p>
        </p:txBody>
      </p:sp>
      <p:sp>
        <p:nvSpPr>
          <p:cNvPr id="3" name="თარიღის ჩანაცვლების ველი 2"/>
          <p:cNvSpPr>
            <a:spLocks noGrp="1"/>
          </p:cNvSpPr>
          <p:nvPr>
            <p:ph type="dt" sz="half" idx="10"/>
          </p:nvPr>
        </p:nvSpPr>
        <p:spPr/>
        <p:txBody>
          <a:bodyPr/>
          <a:lstStyle/>
          <a:p>
            <a:fld id="{2EA79DFC-9DC7-4593-B2F1-8807DFEC5BCC}" type="datetimeFigureOut">
              <a:rPr lang="en-US" smtClean="0"/>
              <a:pPr/>
              <a:t>8/31/2019</a:t>
            </a:fld>
            <a:endParaRPr lang="en-US"/>
          </a:p>
        </p:txBody>
      </p:sp>
      <p:sp>
        <p:nvSpPr>
          <p:cNvPr id="4" name="ქვედა კოლონტიტულის ჩანაცვლების ველი 3"/>
          <p:cNvSpPr>
            <a:spLocks noGrp="1"/>
          </p:cNvSpPr>
          <p:nvPr>
            <p:ph type="ftr" sz="quarter" idx="11"/>
          </p:nvPr>
        </p:nvSpPr>
        <p:spPr/>
        <p:txBody>
          <a:bodyPr/>
          <a:lstStyle/>
          <a:p>
            <a:endParaRPr lang="en-US"/>
          </a:p>
        </p:txBody>
      </p:sp>
      <p:sp>
        <p:nvSpPr>
          <p:cNvPr id="5" name="სლაიდის რიცხვის ჩანაცვლების ველი 4"/>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p:cNvSpPr>
            <a:spLocks noGrp="1"/>
          </p:cNvSpPr>
          <p:nvPr>
            <p:ph type="dt" sz="half" idx="10"/>
          </p:nvPr>
        </p:nvSpPr>
        <p:spPr/>
        <p:txBody>
          <a:bodyPr/>
          <a:lstStyle/>
          <a:p>
            <a:fld id="{2EA79DFC-9DC7-4593-B2F1-8807DFEC5BCC}" type="datetimeFigureOut">
              <a:rPr lang="en-US" smtClean="0"/>
              <a:pPr/>
              <a:t>8/31/2019</a:t>
            </a:fld>
            <a:endParaRPr lang="en-US"/>
          </a:p>
        </p:txBody>
      </p:sp>
      <p:sp>
        <p:nvSpPr>
          <p:cNvPr id="3" name="ქვედა კოლონტიტულის ჩანაცვლების ველი 2"/>
          <p:cNvSpPr>
            <a:spLocks noGrp="1"/>
          </p:cNvSpPr>
          <p:nvPr>
            <p:ph type="ftr" sz="quarter" idx="11"/>
          </p:nvPr>
        </p:nvSpPr>
        <p:spPr/>
        <p:txBody>
          <a:bodyPr/>
          <a:lstStyle/>
          <a:p>
            <a:endParaRPr lang="en-US"/>
          </a:p>
        </p:txBody>
      </p:sp>
      <p:sp>
        <p:nvSpPr>
          <p:cNvPr id="4" name="სლაიდის რიცხვის ჩანაცვლების ველი 3"/>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p>
            <a:fld id="{2EA79DFC-9DC7-4593-B2F1-8807DFEC5BCC}" type="datetimeFigureOut">
              <a:rPr lang="en-US" smtClean="0"/>
              <a:pPr/>
              <a:t>8/31/2019</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p>
            <a:fld id="{B560148B-EDAA-4693-8C4B-E527D2325E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სათაურ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ka-GE" smtClean="0"/>
              <a:t>დააწკაპ. მთ. სათაურის სტილის შეცვლისათვის</a:t>
            </a:r>
            <a:endParaRPr kumimoji="0" lang="en-US"/>
          </a:p>
        </p:txBody>
      </p:sp>
      <p:sp>
        <p:nvSpPr>
          <p:cNvPr id="4" name="ტექსტის ჩანაცვლების ველი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ka-GE" smtClean="0"/>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2EA79DFC-9DC7-4593-B2F1-8807DFEC5BCC}" type="datetimeFigureOut">
              <a:rPr lang="en-US" smtClean="0"/>
              <a:pPr/>
              <a:t>8/31/2019</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p>
            <a:endParaRPr lang="en-US"/>
          </a:p>
        </p:txBody>
      </p:sp>
      <p:sp>
        <p:nvSpPr>
          <p:cNvPr id="7" name="სლაიდის რიცხვის ჩანაცვლების ველი 6"/>
          <p:cNvSpPr>
            <a:spLocks noGrp="1"/>
          </p:cNvSpPr>
          <p:nvPr>
            <p:ph type="sldNum" sz="quarter" idx="12"/>
          </p:nvPr>
        </p:nvSpPr>
        <p:spPr>
          <a:xfrm>
            <a:off x="8077200" y="6356350"/>
            <a:ext cx="609600" cy="365125"/>
          </a:xfrm>
        </p:spPr>
        <p:txBody>
          <a:bodyPr/>
          <a:lstStyle/>
          <a:p>
            <a:fld id="{B560148B-EDAA-4693-8C4B-E527D2325EBF}" type="slidenum">
              <a:rPr lang="en-US" smtClean="0"/>
              <a:pPr/>
              <a:t>‹#›</a:t>
            </a:fld>
            <a:endParaRPr lang="en-US"/>
          </a:p>
        </p:txBody>
      </p:sp>
      <p:sp>
        <p:nvSpPr>
          <p:cNvPr id="3" name="სურათის ჩანაცვლების ველი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ka-GE" smtClean="0"/>
              <a:t>სურათის დასამატებლად დააწკაპუნეთ ხატულაზე</a:t>
            </a:r>
            <a:endParaRPr kumimoji="0" lang="en-US" dirty="0"/>
          </a:p>
        </p:txBody>
      </p:sp>
      <p:sp>
        <p:nvSpPr>
          <p:cNvPr id="10" name="თავისუფალი ფორმა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თავისუფალი ფორმა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თავისუფალი ფორმა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თავისუფალი ფორმა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სათაურის ჩანაცვლების ველი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ka-GE" smtClean="0"/>
              <a:t>დააწკაპ. მთ. სათაურის სტილის შეცვლისათვის</a:t>
            </a:r>
            <a:endParaRPr kumimoji="0" lang="en-US"/>
          </a:p>
        </p:txBody>
      </p:sp>
      <p:sp>
        <p:nvSpPr>
          <p:cNvPr id="30" name="ტექსტის ჩანაცვლების ველი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ka-GE" smtClean="0"/>
              <a:t>დააწკაპ. მთ. სათაურის სტილის შეცვლისათვის</a:t>
            </a:r>
          </a:p>
          <a:p>
            <a:pPr lvl="1" eaLnBrk="1" latinLnBrk="0" hangingPunct="1"/>
            <a:r>
              <a:rPr kumimoji="0" lang="ka-GE" smtClean="0"/>
              <a:t>მეორე დონე</a:t>
            </a:r>
          </a:p>
          <a:p>
            <a:pPr lvl="2" eaLnBrk="1" latinLnBrk="0" hangingPunct="1"/>
            <a:r>
              <a:rPr kumimoji="0" lang="ka-GE" smtClean="0"/>
              <a:t>მესამე დონე</a:t>
            </a:r>
          </a:p>
          <a:p>
            <a:pPr lvl="3" eaLnBrk="1" latinLnBrk="0" hangingPunct="1"/>
            <a:r>
              <a:rPr kumimoji="0" lang="ka-GE" smtClean="0"/>
              <a:t>მეოთხე დონე</a:t>
            </a:r>
          </a:p>
          <a:p>
            <a:pPr lvl="4" eaLnBrk="1" latinLnBrk="0" hangingPunct="1"/>
            <a:r>
              <a:rPr kumimoji="0" lang="ka-GE" smtClean="0"/>
              <a:t>მეხუთე დონე</a:t>
            </a:r>
            <a:endParaRPr kumimoji="0" lang="en-US"/>
          </a:p>
        </p:txBody>
      </p:sp>
      <p:sp>
        <p:nvSpPr>
          <p:cNvPr id="10" name="თარიღის ჩანაცვლების ველი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A79DFC-9DC7-4593-B2F1-8807DFEC5BCC}" type="datetimeFigureOut">
              <a:rPr lang="en-US" smtClean="0"/>
              <a:pPr/>
              <a:t>8/31/2019</a:t>
            </a:fld>
            <a:endParaRPr lang="en-US"/>
          </a:p>
        </p:txBody>
      </p:sp>
      <p:sp>
        <p:nvSpPr>
          <p:cNvPr id="22" name="ქვედა კოლონტიტულის ჩანაცვლების ველი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სლაიდის რიცხვის ჩანაცვლების ველი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60148B-EDAA-4693-8C4B-E527D2325EBF}" type="slidenum">
              <a:rPr lang="en-US" smtClean="0"/>
              <a:pPr/>
              <a:t>‹#›</a:t>
            </a:fld>
            <a:endParaRPr lang="en-US"/>
          </a:p>
        </p:txBody>
      </p:sp>
      <p:grpSp>
        <p:nvGrpSpPr>
          <p:cNvPr id="2" name="ჯგუფი 1"/>
          <p:cNvGrpSpPr/>
          <p:nvPr/>
        </p:nvGrpSpPr>
        <p:grpSpPr>
          <a:xfrm>
            <a:off x="-19017" y="202408"/>
            <a:ext cx="9180548" cy="649224"/>
            <a:chOff x="-19045" y="216550"/>
            <a:chExt cx="9180548" cy="649224"/>
          </a:xfrm>
        </p:grpSpPr>
        <p:sp>
          <p:nvSpPr>
            <p:cNvPr id="12" name="თავისუფალი ფორმა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თავისუფალი ფორმა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atia.katamadze@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26377" y="-3352800"/>
            <a:ext cx="8385048" cy="3124200"/>
          </a:xfrm>
        </p:spPr>
        <p:txBody>
          <a:bodyPr/>
          <a:lstStyle/>
          <a:p>
            <a:endParaRPr lang="en-US" dirty="0"/>
          </a:p>
        </p:txBody>
      </p:sp>
      <p:sp>
        <p:nvSpPr>
          <p:cNvPr id="3" name="სუბტიტრი 2"/>
          <p:cNvSpPr>
            <a:spLocks noGrp="1"/>
          </p:cNvSpPr>
          <p:nvPr>
            <p:ph type="subTitle" idx="1"/>
          </p:nvPr>
        </p:nvSpPr>
        <p:spPr>
          <a:xfrm>
            <a:off x="533400" y="1295400"/>
            <a:ext cx="7854696" cy="1752600"/>
          </a:xfrm>
        </p:spPr>
        <p:txBody>
          <a:bodyPr>
            <a:normAutofit/>
          </a:bodyPr>
          <a:lstStyle/>
          <a:p>
            <a:r>
              <a:rPr lang="en-GB" b="1" dirty="0"/>
              <a:t> </a:t>
            </a:r>
            <a:endParaRPr lang="ru-RU" dirty="0"/>
          </a:p>
          <a:p>
            <a:endParaRPr lang="en-US" dirty="0"/>
          </a:p>
        </p:txBody>
      </p:sp>
      <p:pic>
        <p:nvPicPr>
          <p:cNvPr id="4" name="Picture 2" descr="D:\Documents\Desktop\axali prezent\bolo\1.PNG"/>
          <p:cNvPicPr>
            <a:picLocks noChangeAspect="1" noChangeArrowheads="1"/>
          </p:cNvPicPr>
          <p:nvPr/>
        </p:nvPicPr>
        <p:blipFill>
          <a:blip r:embed="rId2"/>
          <a:srcRect/>
          <a:stretch>
            <a:fillRect/>
          </a:stretch>
        </p:blipFill>
        <p:spPr bwMode="auto">
          <a:xfrm>
            <a:off x="-9812" y="1"/>
            <a:ext cx="9153812" cy="6857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algn="just"/>
            <a:r>
              <a:rPr lang="en-US" dirty="0"/>
              <a:t>The techniques used for the purpose of this article are a reflection of the modern methods in L2 teaching with a specific emphasis on the use of scaffolding. In the suggested activities below (which are suitable for B1 and B2 level of English language learners but which can be used with some adaptations with A1 or A2 learners) we provide some ideas on how scaffolding can be integrated in one and the same lesson stage</a:t>
            </a:r>
            <a:endParaRPr lang="ru-RU" dirty="0"/>
          </a:p>
        </p:txBody>
      </p:sp>
    </p:spTree>
    <p:extLst>
      <p:ext uri="{BB962C8B-B14F-4D97-AF65-F5344CB8AC3E}">
        <p14:creationId xmlns:p14="http://schemas.microsoft.com/office/powerpoint/2010/main" val="4151505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1</a:t>
            </a:r>
            <a:endParaRPr lang="ru-RU" dirty="0"/>
          </a:p>
        </p:txBody>
      </p:sp>
      <p:sp>
        <p:nvSpPr>
          <p:cNvPr id="3" name="Content Placeholder 2"/>
          <p:cNvSpPr>
            <a:spLocks noGrp="1"/>
          </p:cNvSpPr>
          <p:nvPr>
            <p:ph idx="1"/>
          </p:nvPr>
        </p:nvSpPr>
        <p:spPr/>
        <p:txBody>
          <a:bodyPr>
            <a:normAutofit/>
          </a:bodyPr>
          <a:lstStyle/>
          <a:p>
            <a:pPr marL="0" indent="0">
              <a:buNone/>
            </a:pPr>
            <a:endParaRPr lang="ru-RU" dirty="0"/>
          </a:p>
          <a:p>
            <a:r>
              <a:rPr lang="en-US" dirty="0"/>
              <a:t>Stage:</a:t>
            </a:r>
            <a:r>
              <a:rPr lang="en-US" b="1" dirty="0"/>
              <a:t> </a:t>
            </a:r>
            <a:r>
              <a:rPr lang="en-US" dirty="0" smtClean="0"/>
              <a:t>Presentation/Practice</a:t>
            </a:r>
          </a:p>
          <a:p>
            <a:pPr marL="0" indent="0">
              <a:buNone/>
            </a:pPr>
            <a:endParaRPr lang="ru-RU" dirty="0"/>
          </a:p>
          <a:p>
            <a:r>
              <a:rPr lang="en-GB" dirty="0"/>
              <a:t>Time: 20 </a:t>
            </a:r>
            <a:r>
              <a:rPr lang="en-GB" dirty="0" smtClean="0"/>
              <a:t>minutes</a:t>
            </a:r>
          </a:p>
          <a:p>
            <a:pPr marL="0" indent="0">
              <a:buNone/>
            </a:pPr>
            <a:endParaRPr lang="ru-RU" dirty="0"/>
          </a:p>
          <a:p>
            <a:r>
              <a:rPr lang="en-GB" dirty="0"/>
              <a:t>Aim: To raise awareness of the difference between noun and adjective scaffolding from easier to more  </a:t>
            </a:r>
            <a:endParaRPr lang="ru-RU" dirty="0"/>
          </a:p>
          <a:p>
            <a:pPr marL="0" indent="0">
              <a:buNone/>
            </a:pPr>
            <a:r>
              <a:rPr lang="en-GB" dirty="0" smtClean="0"/>
              <a:t>   difficult tasks</a:t>
            </a:r>
            <a:r>
              <a:rPr lang="en-US" dirty="0" smtClean="0"/>
              <a:t> </a:t>
            </a:r>
            <a:endParaRPr lang="ru-RU" dirty="0"/>
          </a:p>
        </p:txBody>
      </p:sp>
    </p:spTree>
    <p:extLst>
      <p:ext uri="{BB962C8B-B14F-4D97-AF65-F5344CB8AC3E}">
        <p14:creationId xmlns:p14="http://schemas.microsoft.com/office/powerpoint/2010/main" val="3862792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endParaRPr lang="en-US" dirty="0" smtClean="0"/>
          </a:p>
        </p:txBody>
      </p:sp>
      <p:sp>
        <p:nvSpPr>
          <p:cNvPr id="72707" name="Rectangle 3"/>
          <p:cNvSpPr>
            <a:spLocks noGrp="1" noChangeArrowheads="1"/>
          </p:cNvSpPr>
          <p:nvPr>
            <p:ph idx="1"/>
          </p:nvPr>
        </p:nvSpPr>
        <p:spPr/>
        <p:txBody>
          <a:bodyPr>
            <a:normAutofit fontScale="92500" lnSpcReduction="20000"/>
          </a:bodyPr>
          <a:lstStyle/>
          <a:p>
            <a:pPr>
              <a:lnSpc>
                <a:spcPct val="90000"/>
              </a:lnSpc>
              <a:defRPr/>
            </a:pPr>
            <a:r>
              <a:rPr lang="en-US" sz="3200" b="1" dirty="0"/>
              <a:t>Procedure: </a:t>
            </a:r>
            <a:endParaRPr lang="en-US" sz="3200" b="1" dirty="0" smtClean="0"/>
          </a:p>
          <a:p>
            <a:r>
              <a:rPr lang="en-US" sz="3200" dirty="0"/>
              <a:t>1.T writes on the board the following words: hope, painless, useful, use, danger, dirty, hopeful</a:t>
            </a:r>
            <a:endParaRPr lang="ru-RU" sz="3200" dirty="0"/>
          </a:p>
          <a:p>
            <a:r>
              <a:rPr lang="en-US" sz="3200" dirty="0"/>
              <a:t>2.T elicits which part of speech they belong to</a:t>
            </a:r>
            <a:endParaRPr lang="ru-RU" sz="3200" dirty="0"/>
          </a:p>
          <a:p>
            <a:r>
              <a:rPr lang="en-US" sz="3200" dirty="0"/>
              <a:t>3. T elicits adjective forming suffixes</a:t>
            </a:r>
            <a:endParaRPr lang="ru-RU" sz="3200" dirty="0"/>
          </a:p>
          <a:p>
            <a:r>
              <a:rPr lang="en-US" sz="3200" dirty="0"/>
              <a:t>4. </a:t>
            </a:r>
            <a:r>
              <a:rPr lang="en-US" sz="3200" dirty="0" err="1"/>
              <a:t>st.b</a:t>
            </a:r>
            <a:r>
              <a:rPr lang="en-US" sz="3200" dirty="0"/>
              <a:t>. pp. 38  ex.1 read and check</a:t>
            </a:r>
            <a:endParaRPr lang="ru-RU" sz="3200" dirty="0"/>
          </a:p>
          <a:p>
            <a:r>
              <a:rPr lang="en-US" sz="3200" dirty="0"/>
              <a:t>5.Give out sentences, concentrate on key words, </a:t>
            </a:r>
            <a:r>
              <a:rPr lang="en-US" sz="3200" dirty="0" err="1"/>
              <a:t>sts</a:t>
            </a:r>
            <a:r>
              <a:rPr lang="en-US" sz="3200" dirty="0"/>
              <a:t> name the derivatives, using suffixes</a:t>
            </a:r>
            <a:endParaRPr lang="ru-RU" sz="3200" dirty="0"/>
          </a:p>
          <a:p>
            <a:r>
              <a:rPr lang="en-US" sz="3200" dirty="0"/>
              <a:t>6.Drill problematic sentences.</a:t>
            </a:r>
            <a:endParaRPr lang="ru-RU" sz="3200" dirty="0"/>
          </a:p>
          <a:p>
            <a:endParaRPr lang="ru-RU" sz="3200" dirty="0"/>
          </a:p>
          <a:p>
            <a:pPr>
              <a:lnSpc>
                <a:spcPct val="90000"/>
              </a:lnSpc>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dirty="0"/>
          </a:p>
        </p:txBody>
      </p:sp>
      <p:sp>
        <p:nvSpPr>
          <p:cNvPr id="3" name="შიგთავსის ჩანაცვლების ველი 2"/>
          <p:cNvSpPr>
            <a:spLocks noGrp="1"/>
          </p:cNvSpPr>
          <p:nvPr>
            <p:ph idx="1"/>
          </p:nvPr>
        </p:nvSpPr>
        <p:spPr/>
        <p:txBody>
          <a:bodyPr>
            <a:normAutofit fontScale="77500" lnSpcReduction="20000"/>
          </a:bodyPr>
          <a:lstStyle/>
          <a:p>
            <a:r>
              <a:rPr lang="en-US" dirty="0"/>
              <a:t>Ex.2 read and check; presenter and checkers</a:t>
            </a:r>
            <a:endParaRPr lang="ru-RU" dirty="0"/>
          </a:p>
          <a:p>
            <a:r>
              <a:rPr lang="en-US" dirty="0"/>
              <a:t>2. Sentence starters</a:t>
            </a:r>
            <a:endParaRPr lang="ru-RU" dirty="0"/>
          </a:p>
          <a:p>
            <a:r>
              <a:rPr lang="en-US" dirty="0"/>
              <a:t>3. </a:t>
            </a:r>
            <a:r>
              <a:rPr lang="en-US" dirty="0" err="1"/>
              <a:t>Sts</a:t>
            </a:r>
            <a:r>
              <a:rPr lang="en-US" dirty="0"/>
              <a:t> choose one sentence and expand </a:t>
            </a:r>
            <a:endParaRPr lang="ru-RU" dirty="0"/>
          </a:p>
          <a:p>
            <a:r>
              <a:rPr lang="en-GB" dirty="0"/>
              <a:t>ex.1 </a:t>
            </a:r>
            <a:endParaRPr lang="ru-RU" dirty="0"/>
          </a:p>
          <a:p>
            <a:pPr lvl="0"/>
            <a:r>
              <a:rPr lang="en-GB" dirty="0" err="1"/>
              <a:t>Sts</a:t>
            </a:r>
            <a:r>
              <a:rPr lang="en-GB" dirty="0"/>
              <a:t> go over the sentences. T. distributes the sentences. Per </a:t>
            </a:r>
            <a:r>
              <a:rPr lang="en-GB" dirty="0" err="1"/>
              <a:t>st.</a:t>
            </a:r>
            <a:r>
              <a:rPr lang="en-GB" dirty="0"/>
              <a:t> is responsible for per sentence.</a:t>
            </a:r>
            <a:endParaRPr lang="ru-RU" dirty="0"/>
          </a:p>
          <a:p>
            <a:pPr lvl="0"/>
            <a:r>
              <a:rPr lang="en-GB" dirty="0"/>
              <a:t>T. names the uses of modals - sentences A-E. </a:t>
            </a:r>
            <a:r>
              <a:rPr lang="en-GB" dirty="0" err="1"/>
              <a:t>sts</a:t>
            </a:r>
            <a:r>
              <a:rPr lang="en-GB" dirty="0"/>
              <a:t> quickly find corresponding sentences </a:t>
            </a:r>
            <a:endParaRPr lang="ru-RU" dirty="0"/>
          </a:p>
          <a:p>
            <a:r>
              <a:rPr lang="en-GB" dirty="0"/>
              <a:t>ex.2 </a:t>
            </a:r>
            <a:endParaRPr lang="ru-RU" dirty="0"/>
          </a:p>
          <a:p>
            <a:pPr lvl="0"/>
            <a:r>
              <a:rPr lang="en-GB" dirty="0" err="1"/>
              <a:t>sts</a:t>
            </a:r>
            <a:r>
              <a:rPr lang="en-GB" dirty="0"/>
              <a:t> get into pairs. One pair presents sentences expressing prohibition (1/ 4/5).  Another pair checks by noting down mistakes.</a:t>
            </a:r>
            <a:endParaRPr lang="ru-RU" dirty="0"/>
          </a:p>
          <a:p>
            <a:pPr lvl="0"/>
            <a:r>
              <a:rPr lang="en-GB" dirty="0"/>
              <a:t>Pairs swap the roles with the remaining expressing no obligation. (2/3/6)</a:t>
            </a:r>
            <a:endParaRPr lang="ru-RU" dirty="0"/>
          </a:p>
          <a:p>
            <a:r>
              <a:rPr lang="en-GB" dirty="0"/>
              <a:t>recap; t. names the words: prohibition/ no obligation </a:t>
            </a:r>
            <a:r>
              <a:rPr lang="en-GB" dirty="0" err="1"/>
              <a:t>sts</a:t>
            </a:r>
            <a:r>
              <a:rPr lang="en-GB" dirty="0"/>
              <a:t> recall corresponding sentences.</a:t>
            </a:r>
            <a:endParaRPr lang="ru-RU" dirty="0"/>
          </a:p>
          <a:p>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704088"/>
            <a:ext cx="8229600" cy="972312"/>
          </a:xfrm>
        </p:spPr>
        <p:txBody>
          <a:bodyPr/>
          <a:lstStyle/>
          <a:p>
            <a:pPr eaLnBrk="1" hangingPunct="1">
              <a:defRPr/>
            </a:pPr>
            <a:endParaRPr lang="en-US" dirty="0" smtClean="0"/>
          </a:p>
        </p:txBody>
      </p:sp>
      <p:sp>
        <p:nvSpPr>
          <p:cNvPr id="76803" name="Rectangle 3"/>
          <p:cNvSpPr>
            <a:spLocks noGrp="1" noChangeArrowheads="1"/>
          </p:cNvSpPr>
          <p:nvPr>
            <p:ph type="body" idx="1"/>
          </p:nvPr>
        </p:nvSpPr>
        <p:spPr>
          <a:xfrm>
            <a:off x="0" y="1600200"/>
            <a:ext cx="9144000" cy="5257800"/>
          </a:xfrm>
        </p:spPr>
        <p:txBody>
          <a:bodyPr/>
          <a:lstStyle/>
          <a:p>
            <a:r>
              <a:rPr lang="en-US" b="1" dirty="0" smtClean="0"/>
              <a:t> </a:t>
            </a:r>
            <a:r>
              <a:rPr lang="en-GB" dirty="0"/>
              <a:t>ex.3 </a:t>
            </a:r>
            <a:endParaRPr lang="ru-RU" dirty="0"/>
          </a:p>
          <a:p>
            <a:pPr lvl="0"/>
            <a:r>
              <a:rPr lang="en-GB" dirty="0"/>
              <a:t>T. asks </a:t>
            </a:r>
            <a:r>
              <a:rPr lang="en-GB" dirty="0" err="1"/>
              <a:t>sts</a:t>
            </a:r>
            <a:r>
              <a:rPr lang="en-GB" dirty="0"/>
              <a:t> </a:t>
            </a:r>
            <a:r>
              <a:rPr lang="en-GB" dirty="0" err="1"/>
              <a:t>wich</a:t>
            </a:r>
            <a:r>
              <a:rPr lang="en-GB" dirty="0"/>
              <a:t> sentence expresses: no obligation in the past; obligation in the past; prohibition in the past. </a:t>
            </a:r>
            <a:endParaRPr lang="ru-RU" dirty="0"/>
          </a:p>
          <a:p>
            <a:r>
              <a:rPr lang="en-GB" dirty="0"/>
              <a:t>ex.4 </a:t>
            </a:r>
            <a:endParaRPr lang="ru-RU" dirty="0"/>
          </a:p>
          <a:p>
            <a:pPr lvl="0"/>
            <a:r>
              <a:rPr lang="en-GB" dirty="0" err="1"/>
              <a:t>Sts</a:t>
            </a:r>
            <a:r>
              <a:rPr lang="en-GB" dirty="0"/>
              <a:t> work in pairs they share the sentences.</a:t>
            </a:r>
            <a:endParaRPr lang="ru-RU" dirty="0"/>
          </a:p>
          <a:p>
            <a:pPr lvl="0"/>
            <a:r>
              <a:rPr lang="en-GB" dirty="0"/>
              <a:t>One pair presents sentences 1-4. Another checks with their books closed.</a:t>
            </a:r>
            <a:endParaRPr lang="ru-RU" dirty="0"/>
          </a:p>
          <a:p>
            <a:pPr lvl="0"/>
            <a:r>
              <a:rPr lang="en-GB" dirty="0"/>
              <a:t>Pairs swap the roles  with the remaining sentences.(5-7)</a:t>
            </a:r>
            <a:endParaRPr lang="ru-RU" dirty="0"/>
          </a:p>
          <a:p>
            <a:pPr marL="0" indent="0">
              <a:buNone/>
              <a:defRPr/>
            </a:pPr>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2:	</a:t>
            </a:r>
            <a:endParaRPr lang="ru-RU" dirty="0"/>
          </a:p>
        </p:txBody>
      </p:sp>
      <p:sp>
        <p:nvSpPr>
          <p:cNvPr id="3" name="Content Placeholder 2"/>
          <p:cNvSpPr>
            <a:spLocks noGrp="1"/>
          </p:cNvSpPr>
          <p:nvPr>
            <p:ph idx="1"/>
          </p:nvPr>
        </p:nvSpPr>
        <p:spPr/>
        <p:txBody>
          <a:bodyPr/>
          <a:lstStyle/>
          <a:p>
            <a:r>
              <a:rPr lang="en-US" dirty="0" smtClean="0"/>
              <a:t>Stage</a:t>
            </a:r>
            <a:r>
              <a:rPr lang="en-US" dirty="0"/>
              <a:t>:</a:t>
            </a:r>
            <a:r>
              <a:rPr lang="en-US" b="1" dirty="0"/>
              <a:t> </a:t>
            </a:r>
            <a:r>
              <a:rPr lang="en-US" dirty="0"/>
              <a:t>Production</a:t>
            </a:r>
            <a:endParaRPr lang="ru-RU" dirty="0"/>
          </a:p>
          <a:p>
            <a:r>
              <a:rPr lang="en-GB" dirty="0"/>
              <a:t>Time: 20 minutes</a:t>
            </a:r>
            <a:endParaRPr lang="ru-RU" dirty="0"/>
          </a:p>
          <a:p>
            <a:r>
              <a:rPr lang="en-GB" dirty="0"/>
              <a:t>Aim: To raise awareness of the difference between noun and adjective scaffolding from easier to more  </a:t>
            </a:r>
            <a:r>
              <a:rPr lang="en-GB" dirty="0" smtClean="0"/>
              <a:t>       </a:t>
            </a:r>
            <a:r>
              <a:rPr lang="en-GB" dirty="0"/>
              <a:t>difficult tasks</a:t>
            </a:r>
            <a:endParaRPr lang="ru-RU" dirty="0"/>
          </a:p>
          <a:p>
            <a:endParaRPr lang="ru-RU" dirty="0"/>
          </a:p>
        </p:txBody>
      </p:sp>
    </p:spTree>
    <p:extLst>
      <p:ext uri="{BB962C8B-B14F-4D97-AF65-F5344CB8AC3E}">
        <p14:creationId xmlns:p14="http://schemas.microsoft.com/office/powerpoint/2010/main" val="243885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Procedure:</a:t>
            </a:r>
            <a:r>
              <a:rPr lang="ru-RU" dirty="0"/>
              <a:t/>
            </a:r>
            <a:br>
              <a:rPr lang="ru-RU" dirty="0"/>
            </a:br>
            <a:endParaRPr lang="ru-RU" dirty="0"/>
          </a:p>
        </p:txBody>
      </p:sp>
      <p:sp>
        <p:nvSpPr>
          <p:cNvPr id="3" name="Content Placeholder 2"/>
          <p:cNvSpPr>
            <a:spLocks noGrp="1"/>
          </p:cNvSpPr>
          <p:nvPr>
            <p:ph idx="1"/>
          </p:nvPr>
        </p:nvSpPr>
        <p:spPr/>
        <p:txBody>
          <a:bodyPr>
            <a:normAutofit fontScale="32500" lnSpcReduction="20000"/>
          </a:bodyPr>
          <a:lstStyle/>
          <a:p>
            <a:r>
              <a:rPr lang="en-GB" sz="5500" dirty="0" smtClean="0"/>
              <a:t>1.</a:t>
            </a:r>
            <a:r>
              <a:rPr lang="en-US" sz="5500" dirty="0"/>
              <a:t>Give out slips to </a:t>
            </a:r>
            <a:r>
              <a:rPr lang="en-US" sz="5500" dirty="0" err="1"/>
              <a:t>sts</a:t>
            </a:r>
            <a:r>
              <a:rPr lang="en-US" sz="5500" dirty="0"/>
              <a:t> – only on 2 of them there is written – YOU can choose your group members, there rest have smiles on them</a:t>
            </a:r>
            <a:endParaRPr lang="ru-RU" sz="5500" dirty="0"/>
          </a:p>
          <a:p>
            <a:r>
              <a:rPr lang="en-US" sz="5500" dirty="0"/>
              <a:t>2.T pre-teaches some words: compatriots/tension/ anticipate/unleash/induce.</a:t>
            </a:r>
            <a:endParaRPr lang="ru-RU" sz="5500" dirty="0"/>
          </a:p>
          <a:p>
            <a:r>
              <a:rPr lang="en-US" sz="5500" dirty="0"/>
              <a:t>3.Tell the </a:t>
            </a:r>
            <a:r>
              <a:rPr lang="en-US" sz="5500" dirty="0" err="1"/>
              <a:t>sts</a:t>
            </a:r>
            <a:r>
              <a:rPr lang="en-US" sz="5500" dirty="0"/>
              <a:t> they’re going to read parts of the story. Major information is missing. Based on details STs have to speculate and decide on: a. When and where the story took place; b. Who the narrator is; c. What happened; d. why the narrator decided to share his/her feelings/experience; e. any other relevant things. Most importantly, use the modals in the past and present (could be other than just speculation)</a:t>
            </a:r>
            <a:endParaRPr lang="ru-RU" sz="5500" dirty="0"/>
          </a:p>
          <a:p>
            <a:r>
              <a:rPr lang="en-US" sz="5500" dirty="0"/>
              <a:t>4.In groups </a:t>
            </a:r>
            <a:r>
              <a:rPr lang="en-US" sz="5500" dirty="0" err="1"/>
              <a:t>sts</a:t>
            </a:r>
            <a:r>
              <a:rPr lang="en-US" sz="5500" dirty="0"/>
              <a:t> do the task </a:t>
            </a:r>
            <a:endParaRPr lang="ru-RU" sz="5500" dirty="0"/>
          </a:p>
          <a:p>
            <a:r>
              <a:rPr lang="en-US" sz="5500" dirty="0"/>
              <a:t>5. Groups present and take notes since there is an original story </a:t>
            </a:r>
            <a:r>
              <a:rPr lang="en-US" sz="5500" dirty="0" err="1"/>
              <a:t>sts</a:t>
            </a:r>
            <a:r>
              <a:rPr lang="en-US" sz="5500" dirty="0"/>
              <a:t> have to compare their version with</a:t>
            </a:r>
            <a:endParaRPr lang="ru-RU" sz="5500" dirty="0"/>
          </a:p>
          <a:p>
            <a:r>
              <a:rPr lang="en-US" sz="5500" dirty="0"/>
              <a:t>6. </a:t>
            </a:r>
            <a:r>
              <a:rPr lang="en-US" sz="5500" dirty="0" err="1"/>
              <a:t>Sts</a:t>
            </a:r>
            <a:r>
              <a:rPr lang="en-US" sz="5500" dirty="0"/>
              <a:t> read the original story, compare and report – decide whose ideas were closer to the original</a:t>
            </a:r>
            <a:endParaRPr lang="ru-RU" sz="5500" dirty="0"/>
          </a:p>
          <a:p>
            <a:pPr fontAlgn="base"/>
            <a:r>
              <a:rPr lang="en-US" sz="5500" dirty="0"/>
              <a:t>Writing follows</a:t>
            </a:r>
            <a:endParaRPr lang="ru-RU" sz="5500" dirty="0"/>
          </a:p>
          <a:p>
            <a:pPr marL="0" indent="0">
              <a:buNone/>
            </a:pPr>
            <a:endParaRPr lang="ru-RU" dirty="0"/>
          </a:p>
          <a:p>
            <a:endParaRPr lang="ru-RU" dirty="0"/>
          </a:p>
        </p:txBody>
      </p:sp>
    </p:spTree>
    <p:extLst>
      <p:ext uri="{BB962C8B-B14F-4D97-AF65-F5344CB8AC3E}">
        <p14:creationId xmlns:p14="http://schemas.microsoft.com/office/powerpoint/2010/main" val="85605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r>
              <a:rPr lang="en-US" b="1" dirty="0" smtClean="0"/>
              <a:t>Conclusion</a:t>
            </a:r>
          </a:p>
          <a:p>
            <a:pPr marL="0" indent="0" algn="just">
              <a:buNone/>
            </a:pPr>
            <a:r>
              <a:rPr lang="en-US" dirty="0" smtClean="0"/>
              <a:t> </a:t>
            </a:r>
            <a:r>
              <a:rPr lang="en-US" dirty="0"/>
              <a:t>From the above, we can make out that implementing scaffolding  has made many innovations in the field of teaching and also made a drastic change from the old paradigm of teaching and learning. In the new paradigm of learning, the role of student is more important than teachers. We need to have interactive teaching and this changing role of education is inevitable with the introduction of innovative techniques</a:t>
            </a:r>
            <a:endParaRPr lang="ru-RU" dirty="0"/>
          </a:p>
        </p:txBody>
      </p:sp>
    </p:spTree>
    <p:extLst>
      <p:ext uri="{BB962C8B-B14F-4D97-AF65-F5344CB8AC3E}">
        <p14:creationId xmlns:p14="http://schemas.microsoft.com/office/powerpoint/2010/main" val="962871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1026" name="Picture 2" descr="C:\Users\Natia\Desktop\Без названия.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10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37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r>
              <a:rPr lang="en-US" sz="9600" i="1" dirty="0">
                <a:solidFill>
                  <a:schemeClr val="accent5">
                    <a:lumMod val="75000"/>
                  </a:schemeClr>
                </a:solidFill>
                <a:latin typeface="Times New Roman" pitchFamily="18" charset="0"/>
                <a:cs typeface="Times New Roman" pitchFamily="18" charset="0"/>
              </a:rPr>
              <a:t>Thanks for your attention</a:t>
            </a:r>
          </a:p>
          <a:p>
            <a:endParaRPr lang="ru-RU" dirty="0"/>
          </a:p>
        </p:txBody>
      </p:sp>
    </p:spTree>
    <p:extLst>
      <p:ext uri="{BB962C8B-B14F-4D97-AF65-F5344CB8AC3E}">
        <p14:creationId xmlns:p14="http://schemas.microsoft.com/office/powerpoint/2010/main" val="130931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BIO</a:t>
            </a:r>
            <a:endParaRPr lang="ru-RU" dirty="0"/>
          </a:p>
        </p:txBody>
      </p:sp>
      <p:sp>
        <p:nvSpPr>
          <p:cNvPr id="3" name="Content Placeholder 2"/>
          <p:cNvSpPr>
            <a:spLocks noGrp="1"/>
          </p:cNvSpPr>
          <p:nvPr>
            <p:ph idx="1"/>
          </p:nvPr>
        </p:nvSpPr>
        <p:spPr/>
        <p:txBody>
          <a:bodyPr>
            <a:normAutofit fontScale="85000" lnSpcReduction="20000"/>
          </a:bodyPr>
          <a:lstStyle/>
          <a:p>
            <a:r>
              <a:rPr lang="en-US" dirty="0" err="1"/>
              <a:t>Natia</a:t>
            </a:r>
            <a:r>
              <a:rPr lang="en-US" dirty="0"/>
              <a:t> </a:t>
            </a:r>
            <a:r>
              <a:rPr lang="en-US" dirty="0" err="1"/>
              <a:t>Katamadze</a:t>
            </a:r>
            <a:r>
              <a:rPr lang="en-US" dirty="0"/>
              <a:t> -</a:t>
            </a:r>
            <a:r>
              <a:rPr lang="en-US" dirty="0" smtClean="0"/>
              <a:t> </a:t>
            </a:r>
            <a:r>
              <a:rPr lang="en-US" dirty="0"/>
              <a:t>a lecturer, </a:t>
            </a:r>
            <a:r>
              <a:rPr lang="en-US" dirty="0" err="1"/>
              <a:t>Assosiate</a:t>
            </a:r>
            <a:r>
              <a:rPr lang="en-US" dirty="0"/>
              <a:t> Professor, at Batumi </a:t>
            </a:r>
            <a:r>
              <a:rPr lang="en-US" dirty="0" err="1"/>
              <a:t>Shota</a:t>
            </a:r>
            <a:r>
              <a:rPr lang="en-US" dirty="0"/>
              <a:t> </a:t>
            </a:r>
            <a:r>
              <a:rPr lang="en-US" dirty="0" err="1"/>
              <a:t>Rustaveli</a:t>
            </a:r>
            <a:r>
              <a:rPr lang="en-US" dirty="0"/>
              <a:t> State University. </a:t>
            </a:r>
            <a:endParaRPr lang="en-US" dirty="0" smtClean="0"/>
          </a:p>
          <a:p>
            <a:r>
              <a:rPr lang="en-US" dirty="0" smtClean="0"/>
              <a:t>I am </a:t>
            </a:r>
            <a:r>
              <a:rPr lang="en-US" dirty="0"/>
              <a:t>an approved British Council /ETAG (English Teachers’ Association of Georgia ) teacher trainer. </a:t>
            </a:r>
            <a:endParaRPr lang="en-US" dirty="0" smtClean="0"/>
          </a:p>
          <a:p>
            <a:r>
              <a:rPr lang="en-US" dirty="0" smtClean="0"/>
              <a:t>I have  </a:t>
            </a:r>
            <a:r>
              <a:rPr lang="en-US" dirty="0"/>
              <a:t>participated in the following projects: Erasmus Mundus Action 2 - </a:t>
            </a:r>
            <a:r>
              <a:rPr lang="en-US" dirty="0" err="1"/>
              <a:t>Humeria</a:t>
            </a:r>
            <a:r>
              <a:rPr lang="en-US" dirty="0"/>
              <a:t> –Post Doc Exchange program , Duration 6 months, Masaryk University, Brno, Czech Republic, 2016-2017. ERASMUSMUNDUS ACTION 2 (Euro east), 2012- 2016. TEMPUS-JPCR Innovating Teaching and Learning of European Studies (INOTLES), 2012-2018. </a:t>
            </a:r>
            <a:endParaRPr lang="en-US" dirty="0" smtClean="0"/>
          </a:p>
          <a:p>
            <a:r>
              <a:rPr lang="en-US" dirty="0" smtClean="0"/>
              <a:t>I am </a:t>
            </a:r>
            <a:r>
              <a:rPr lang="en-US" dirty="0"/>
              <a:t>the author of more than 30 scientific articles</a:t>
            </a:r>
            <a:r>
              <a:rPr lang="en-US" dirty="0" smtClean="0"/>
              <a:t>.</a:t>
            </a:r>
          </a:p>
          <a:p>
            <a:r>
              <a:rPr lang="en-US" dirty="0" smtClean="0"/>
              <a:t> My </a:t>
            </a:r>
            <a:r>
              <a:rPr lang="en-US" dirty="0"/>
              <a:t>primary interests are research methods, student autonomy and creativity in  a language classroom</a:t>
            </a:r>
            <a:r>
              <a:rPr lang="en-US" dirty="0" smtClean="0"/>
              <a:t>.</a:t>
            </a:r>
          </a:p>
          <a:p>
            <a:r>
              <a:rPr lang="en-US" dirty="0" smtClean="0"/>
              <a:t> </a:t>
            </a:r>
            <a:r>
              <a:rPr lang="en-US" dirty="0"/>
              <a:t>E-mail: </a:t>
            </a:r>
            <a:r>
              <a:rPr lang="ru-RU" u="sng" dirty="0">
                <a:hlinkClick r:id="rId2"/>
              </a:rPr>
              <a:t>natia.katamadze@gmail.com</a:t>
            </a:r>
            <a:r>
              <a:rPr lang="ru-RU" dirty="0"/>
              <a:t> </a:t>
            </a:r>
          </a:p>
          <a:p>
            <a:pPr marL="0" indent="0">
              <a:buNone/>
            </a:pPr>
            <a:endParaRPr lang="ru-RU" dirty="0"/>
          </a:p>
          <a:p>
            <a:endParaRPr lang="ru-RU" dirty="0"/>
          </a:p>
        </p:txBody>
      </p:sp>
    </p:spTree>
    <p:extLst>
      <p:ext uri="{BB962C8B-B14F-4D97-AF65-F5344CB8AC3E}">
        <p14:creationId xmlns:p14="http://schemas.microsoft.com/office/powerpoint/2010/main" val="262517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REFERENCES</a:t>
            </a:r>
            <a:r>
              <a:rPr lang="ru-RU" dirty="0"/>
              <a:t/>
            </a:r>
            <a:br>
              <a:rPr lang="ru-RU" dirty="0"/>
            </a:br>
            <a:endParaRPr lang="ru-RU" dirty="0"/>
          </a:p>
        </p:txBody>
      </p:sp>
      <p:sp>
        <p:nvSpPr>
          <p:cNvPr id="3" name="Content Placeholder 2"/>
          <p:cNvSpPr>
            <a:spLocks noGrp="1"/>
          </p:cNvSpPr>
          <p:nvPr>
            <p:ph idx="1"/>
          </p:nvPr>
        </p:nvSpPr>
        <p:spPr/>
        <p:txBody>
          <a:bodyPr>
            <a:normAutofit fontScale="70000" lnSpcReduction="20000"/>
          </a:bodyPr>
          <a:lstStyle/>
          <a:p>
            <a:pPr lvl="0"/>
            <a:r>
              <a:rPr lang="en-US" dirty="0" smtClean="0"/>
              <a:t>Applebee</a:t>
            </a:r>
            <a:r>
              <a:rPr lang="en-US" dirty="0"/>
              <a:t>, A. N., &amp; Langer, J. A. (1983). Instructional scaffolding: Reading and writing as natural language activities. Language Arts, 60, 168-1 75.</a:t>
            </a:r>
            <a:endParaRPr lang="ru-RU" dirty="0"/>
          </a:p>
          <a:p>
            <a:pPr lvl="0"/>
            <a:r>
              <a:rPr lang="en-US" dirty="0"/>
              <a:t>Collins, A, Brown, J. S., &amp; Newman, S. E. (1989). Cognitive apprenticeship: Teaching the craft of reading, writing. (</a:t>
            </a:r>
            <a:r>
              <a:rPr lang="en-US" dirty="0" err="1"/>
              <a:t>pp</a:t>
            </a:r>
            <a:r>
              <a:rPr lang="en-US" dirty="0"/>
              <a:t>, 453-494). Hillsdale, NJ: Lawrence Erlbaum Associates, Inc.</a:t>
            </a:r>
            <a:endParaRPr lang="ru-RU" dirty="0"/>
          </a:p>
          <a:p>
            <a:pPr lvl="0"/>
            <a:r>
              <a:rPr lang="en-US" dirty="0"/>
              <a:t>Davis, E. A. (2003a). Prompting middle school science students for productive reflection: Generic and directed prompts. The Journal of the Learning Sciences, 12, 91-142.</a:t>
            </a:r>
            <a:endParaRPr lang="ru-RU" dirty="0"/>
          </a:p>
          <a:p>
            <a:pPr lvl="0"/>
            <a:r>
              <a:rPr lang="en-US" dirty="0"/>
              <a:t>Davis, E. A. (2003b). Untangling dimensions of students' beliefs about scientific knowledge and science learning. International Journal of Science Education, 25, 43 D</a:t>
            </a:r>
            <a:endParaRPr lang="ru-RU" dirty="0"/>
          </a:p>
          <a:p>
            <a:pPr lvl="0"/>
            <a:r>
              <a:rPr lang="en-US" dirty="0" err="1"/>
              <a:t>Verner</a:t>
            </a:r>
            <a:r>
              <a:rPr lang="en-US" dirty="0"/>
              <a:t>, S (2009). Practical suggestions for scaffolding in the content classroom. Methodology Journal. USA.</a:t>
            </a:r>
            <a:endParaRPr lang="ru-RU" dirty="0"/>
          </a:p>
          <a:p>
            <a:pPr lvl="0"/>
            <a:r>
              <a:rPr lang="en-US" dirty="0" err="1"/>
              <a:t>Vygotsky</a:t>
            </a:r>
            <a:r>
              <a:rPr lang="en-US" dirty="0"/>
              <a:t>, L. S. (1962). Thought and language. Cambridge, MA: MIT Press.</a:t>
            </a:r>
            <a:endParaRPr lang="ru-RU" dirty="0"/>
          </a:p>
          <a:p>
            <a:pPr lvl="0"/>
            <a:r>
              <a:rPr lang="en-US" dirty="0"/>
              <a:t>Wood, D., Brunet; J., &amp; Ross, G. (1976). The role of tutoring in problem solving. Journal of Child Psychology and Psychiatry and Allied Disciplines, 17, 89-1 00. Wood, D., &amp; Middleton, D. (1975). A study of assisted problem solving. British Journal of Psychology, 66, 181-191.</a:t>
            </a:r>
            <a:endParaRPr lang="ru-RU" dirty="0"/>
          </a:p>
          <a:p>
            <a:endParaRPr lang="ru-RU" dirty="0"/>
          </a:p>
        </p:txBody>
      </p:sp>
    </p:spTree>
    <p:extLst>
      <p:ext uri="{BB962C8B-B14F-4D97-AF65-F5344CB8AC3E}">
        <p14:creationId xmlns:p14="http://schemas.microsoft.com/office/powerpoint/2010/main" val="369920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sp>
        <p:nvSpPr>
          <p:cNvPr id="4" name="Rectangle 3"/>
          <p:cNvSpPr/>
          <p:nvPr/>
        </p:nvSpPr>
        <p:spPr>
          <a:xfrm>
            <a:off x="1447800" y="2505670"/>
            <a:ext cx="5791200" cy="3416320"/>
          </a:xfrm>
          <a:prstGeom prst="rect">
            <a:avLst/>
          </a:prstGeom>
        </p:spPr>
        <p:txBody>
          <a:bodyPr wrap="square">
            <a:spAutoFit/>
          </a:bodyPr>
          <a:lstStyle/>
          <a:p>
            <a:pPr algn="ctr"/>
            <a:r>
              <a:rPr lang="en-US" sz="5400" b="1" dirty="0" smtClean="0"/>
              <a:t>Implementing  Scaffolding </a:t>
            </a:r>
            <a:endParaRPr lang="ka-GE" sz="5400" b="1" dirty="0"/>
          </a:p>
          <a:p>
            <a:pPr algn="ctr"/>
            <a:r>
              <a:rPr lang="en-US" sz="5400" b="1" dirty="0"/>
              <a:t> </a:t>
            </a:r>
            <a:r>
              <a:rPr lang="en-US" sz="5400" b="1" dirty="0" smtClean="0"/>
              <a:t>into  </a:t>
            </a:r>
            <a:r>
              <a:rPr lang="en-US" sz="5400" b="1" dirty="0"/>
              <a:t>teaching  </a:t>
            </a:r>
            <a:r>
              <a:rPr lang="en-US" sz="5400" b="1" dirty="0" smtClean="0"/>
              <a:t>English</a:t>
            </a:r>
            <a:endParaRPr lang="ru-RU" sz="5400" dirty="0"/>
          </a:p>
        </p:txBody>
      </p:sp>
    </p:spTree>
    <p:extLst>
      <p:ext uri="{BB962C8B-B14F-4D97-AF65-F5344CB8AC3E}">
        <p14:creationId xmlns:p14="http://schemas.microsoft.com/office/powerpoint/2010/main" val="130268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en-US" dirty="0" smtClean="0"/>
              <a:t> </a:t>
            </a:r>
            <a:br>
              <a:rPr lang="en-US" dirty="0" smtClean="0"/>
            </a:br>
            <a:r>
              <a:rPr lang="en-US" b="1" dirty="0" smtClean="0"/>
              <a:t> </a:t>
            </a:r>
            <a:r>
              <a:rPr lang="ru-RU" dirty="0"/>
              <a:t/>
            </a:r>
            <a:br>
              <a:rPr lang="ru-RU" dirty="0"/>
            </a:br>
            <a:endParaRPr lang="en-US" dirty="0"/>
          </a:p>
        </p:txBody>
      </p:sp>
      <p:pic>
        <p:nvPicPr>
          <p:cNvPr id="1026" name="Picture 2" descr="C:\Users\Natia\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69" y="-105508"/>
            <a:ext cx="9144000" cy="6658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
            </a:r>
            <a:br>
              <a:rPr lang="ru-RU" dirty="0"/>
            </a:br>
            <a:r>
              <a:rPr lang="en-US" dirty="0" smtClean="0"/>
              <a:t>Aims: </a:t>
            </a:r>
            <a:endParaRPr lang="ru-RU" dirty="0"/>
          </a:p>
        </p:txBody>
      </p:sp>
      <p:sp>
        <p:nvSpPr>
          <p:cNvPr id="3" name="Content Placeholder 2"/>
          <p:cNvSpPr>
            <a:spLocks noGrp="1"/>
          </p:cNvSpPr>
          <p:nvPr>
            <p:ph idx="1"/>
          </p:nvPr>
        </p:nvSpPr>
        <p:spPr/>
        <p:txBody>
          <a:bodyPr>
            <a:normAutofit lnSpcReduction="10000"/>
          </a:bodyPr>
          <a:lstStyle/>
          <a:p>
            <a:pPr algn="just"/>
            <a:r>
              <a:rPr lang="en-US" dirty="0" smtClean="0"/>
              <a:t>Immense </a:t>
            </a:r>
            <a:r>
              <a:rPr lang="en-US" dirty="0"/>
              <a:t>developments in teaching have brought new changes and benefits in the first quarter of the 21st century and this has also striking effect on education. This has also led to innovations in teaching and learning process. The purpose of this article is to reveal the effectiveness of scaffolding , one of the new techniques in teaching and learning process. Why teach with scaffolding and how to teach with scaffolding is the main focus of the article. We share our personal experience with using different activities that can be useful. </a:t>
            </a:r>
            <a:endParaRPr lang="ru-RU" dirty="0"/>
          </a:p>
          <a:p>
            <a:endParaRPr lang="ru-RU" dirty="0"/>
          </a:p>
        </p:txBody>
      </p:sp>
    </p:spTree>
    <p:extLst>
      <p:ext uri="{BB962C8B-B14F-4D97-AF65-F5344CB8AC3E}">
        <p14:creationId xmlns:p14="http://schemas.microsoft.com/office/powerpoint/2010/main" val="82790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What is scaffolding?</a:t>
            </a:r>
            <a:endParaRPr lang="ru-RU" dirty="0"/>
          </a:p>
        </p:txBody>
      </p:sp>
      <p:sp>
        <p:nvSpPr>
          <p:cNvPr id="3" name="Content Placeholder 2"/>
          <p:cNvSpPr>
            <a:spLocks noGrp="1"/>
          </p:cNvSpPr>
          <p:nvPr>
            <p:ph idx="1"/>
          </p:nvPr>
        </p:nvSpPr>
        <p:spPr/>
        <p:txBody>
          <a:bodyPr/>
          <a:lstStyle/>
          <a:p>
            <a:pPr algn="just"/>
            <a:r>
              <a:rPr lang="en-US" dirty="0"/>
              <a:t>In education, scaffolding refers to a variety of instructional techniques used to move students progressively toward stronger understanding and, help them to gain greater independence in the learning process. The term itself offers the relevant descriptive metaphor: teachers provide successive levels of temporary support  that help students reach higher levels of comprehension and skill acquisition that they would not be able to achieve without assistance</a:t>
            </a:r>
            <a:endParaRPr lang="ru-RU" dirty="0"/>
          </a:p>
        </p:txBody>
      </p:sp>
    </p:spTree>
    <p:extLst>
      <p:ext uri="{BB962C8B-B14F-4D97-AF65-F5344CB8AC3E}">
        <p14:creationId xmlns:p14="http://schemas.microsoft.com/office/powerpoint/2010/main" val="394579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b="1" dirty="0"/>
              <a:t/>
            </a:r>
            <a:br>
              <a:rPr lang="ka-GE" b="1" dirty="0"/>
            </a:br>
            <a:r>
              <a:rPr lang="ka-GE" b="1" dirty="0" smtClean="0"/>
              <a:t/>
            </a:r>
            <a:br>
              <a:rPr lang="ka-GE" b="1" dirty="0" smtClean="0"/>
            </a:br>
            <a:r>
              <a:rPr lang="ka-GE" b="1" dirty="0"/>
              <a:t/>
            </a:r>
            <a:br>
              <a:rPr lang="ka-GE" b="1" dirty="0"/>
            </a:br>
            <a:r>
              <a:rPr lang="ka-GE" b="1" dirty="0" smtClean="0"/>
              <a:t/>
            </a:r>
            <a:br>
              <a:rPr lang="ka-GE" b="1" dirty="0" smtClean="0"/>
            </a:br>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a:xfrm>
            <a:off x="457200" y="1219200"/>
            <a:ext cx="8229600" cy="5105400"/>
          </a:xfrm>
        </p:spPr>
        <p:txBody>
          <a:bodyPr>
            <a:noAutofit/>
          </a:bodyPr>
          <a:lstStyle/>
          <a:p>
            <a:r>
              <a:rPr lang="en-US" sz="2000" b="1" dirty="0" smtClean="0"/>
              <a:t>Why scaffolding?</a:t>
            </a:r>
          </a:p>
          <a:p>
            <a:pPr marL="0" indent="0">
              <a:buNone/>
            </a:pPr>
            <a:endParaRPr lang="en-US" sz="2000" b="1" dirty="0" smtClean="0"/>
          </a:p>
          <a:p>
            <a:pPr algn="just"/>
            <a:r>
              <a:rPr lang="en-US" sz="2000" b="1" dirty="0" smtClean="0"/>
              <a:t> </a:t>
            </a:r>
            <a:r>
              <a:rPr lang="en-US" sz="2000" dirty="0"/>
              <a:t>English language teachers face a lot of challenges in the real classroom scenario. Learners come from diverse backgrounds and their learning needs tend to be varied. Among other instructional strategies, English teachers generally use scaffolding and differentiation strategies to meet the learning needs of such classes. </a:t>
            </a:r>
            <a:endParaRPr lang="en-US" sz="2000" dirty="0" smtClean="0"/>
          </a:p>
          <a:p>
            <a:pPr algn="just"/>
            <a:r>
              <a:rPr lang="en-US" sz="2000" dirty="0"/>
              <a:t>Scaffolding though relevant to teaching any subject, is of a lot of importance especially to teaching English as a skill. The learners when guided through concepts, meaning or vocabulary of their level are more willing to learn and to use the language in their day to day expressions. </a:t>
            </a:r>
            <a:endParaRPr lang="ru-RU" sz="2000" dirty="0"/>
          </a:p>
          <a:p>
            <a:pPr algn="just"/>
            <a:r>
              <a:rPr lang="en-US" sz="2000" dirty="0"/>
              <a:t>For learners it is difficult to learn what they can not understand. Scaffolding is additional information or assistance that aids the learner in internalizing information, and like physical scaffolding, that assistance is removed once the learner has acquired the target material</a:t>
            </a:r>
            <a:endParaRPr lang="ka-GE" sz="2000" b="1" dirty="0" smtClean="0"/>
          </a:p>
          <a:p>
            <a:endParaRPr lang="ka-GE"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28600" y="-45719"/>
            <a:ext cx="8458200" cy="45719"/>
          </a:xfrm>
        </p:spPr>
        <p:txBody>
          <a:bodyPr>
            <a:normAutofit fontScale="90000"/>
          </a:bodyPr>
          <a:lstStyle/>
          <a:p>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pPr algn="just"/>
            <a:r>
              <a:rPr lang="en-US" sz="2000" dirty="0"/>
              <a:t>One of the easiest ways to use scaffolding in a content area is to get your students thinking about what they already know about a given topic. When a student has previous knowledge in mind, it is easier for him or her to build on that knowledge. Simply asking some questions about the topic on which you will teach can be enough to get your students’ minds in the right place</a:t>
            </a:r>
            <a:r>
              <a:rPr lang="en-US" sz="2000" dirty="0" smtClean="0"/>
              <a:t>.</a:t>
            </a:r>
          </a:p>
          <a:p>
            <a:pPr algn="just"/>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შიგთავსის ჩანაცვლების ველი 2"/>
          <p:cNvSpPr>
            <a:spLocks noGrp="1"/>
          </p:cNvSpPr>
          <p:nvPr>
            <p:ph idx="1"/>
          </p:nvPr>
        </p:nvSpPr>
        <p:spPr/>
        <p:txBody>
          <a:bodyPr>
            <a:normAutofit/>
          </a:bodyPr>
          <a:lstStyle/>
          <a:p>
            <a:pPr>
              <a:buNone/>
            </a:pPr>
            <a:r>
              <a:rPr lang="en-GB" b="1" dirty="0"/>
              <a:t>PRACTICAL </a:t>
            </a:r>
            <a:r>
              <a:rPr lang="en-GB" b="1" dirty="0" smtClean="0"/>
              <a:t>  IDEAS</a:t>
            </a:r>
          </a:p>
          <a:p>
            <a:pPr algn="just">
              <a:buNone/>
            </a:pPr>
            <a:r>
              <a:rPr lang="en-US" dirty="0" smtClean="0"/>
              <a:t>    In </a:t>
            </a:r>
            <a:r>
              <a:rPr lang="en-US" dirty="0"/>
              <a:t>the current part of the article we are not going to present and discuss data of previous research studies on the implementation of scaffolding in the process of teaching and learning English as L2 with university students. We are not going to report on the findings from empirical research planned and conducted by us; rather we will suggest some practical activities to illustrate possible approaches of  using scaffolding in the English language teaching</a:t>
            </a:r>
            <a:endParaRPr lang="en-GB"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ნაკადი">
  <a:themeElements>
    <a:clrScheme name="ნაკადი">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ნაკადი">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ნაკადი">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951</TotalTime>
  <Words>1290</Words>
  <Application>Microsoft Office PowerPoint</Application>
  <PresentationFormat>On-screen Show (4:3)</PresentationFormat>
  <Paragraphs>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ნაკადი</vt:lpstr>
      <vt:lpstr>PowerPoint Presentation</vt:lpstr>
      <vt:lpstr>                         BIO</vt:lpstr>
      <vt:lpstr>PowerPoint Presentation</vt:lpstr>
      <vt:lpstr>    </vt:lpstr>
      <vt:lpstr> Aims: </vt:lpstr>
      <vt:lpstr> What is scaffolding?</vt:lpstr>
      <vt:lpstr>     </vt:lpstr>
      <vt:lpstr> </vt:lpstr>
      <vt:lpstr> </vt:lpstr>
      <vt:lpstr>PowerPoint Presentation</vt:lpstr>
      <vt:lpstr>Activity 1</vt:lpstr>
      <vt:lpstr>PowerPoint Presentation</vt:lpstr>
      <vt:lpstr>PowerPoint Presentation</vt:lpstr>
      <vt:lpstr>PowerPoint Presentation</vt:lpstr>
      <vt:lpstr>Activity 2: </vt:lpstr>
      <vt:lpstr>Procedure: </vt:lpstr>
      <vt:lpstr>PowerPoint Presentation</vt:lpstr>
      <vt:lpstr>PowerPoint Presentation</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17th -20th CENTURIES</dc:title>
  <dc:creator>NoteBook</dc:creator>
  <cp:lastModifiedBy>Natia</cp:lastModifiedBy>
  <cp:revision>60</cp:revision>
  <dcterms:created xsi:type="dcterms:W3CDTF">2015-03-04T07:21:06Z</dcterms:created>
  <dcterms:modified xsi:type="dcterms:W3CDTF">2019-08-31T09:12:38Z</dcterms:modified>
</cp:coreProperties>
</file>