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2" r:id="rId5"/>
    <p:sldId id="274" r:id="rId6"/>
    <p:sldId id="275" r:id="rId7"/>
    <p:sldId id="267" r:id="rId8"/>
    <p:sldId id="277" r:id="rId9"/>
    <p:sldId id="276" r:id="rId10"/>
    <p:sldId id="268" r:id="rId11"/>
    <p:sldId id="258" r:id="rId12"/>
    <p:sldId id="259" r:id="rId13"/>
    <p:sldId id="260" r:id="rId14"/>
    <p:sldId id="264" r:id="rId15"/>
    <p:sldId id="278" r:id="rId16"/>
    <p:sldId id="279" r:id="rId17"/>
    <p:sldId id="280" r:id="rId18"/>
    <p:sldId id="265" r:id="rId19"/>
    <p:sldId id="281" r:id="rId20"/>
    <p:sldId id="269" r:id="rId21"/>
    <p:sldId id="266" r:id="rId22"/>
    <p:sldId id="257"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642"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cbi.nlm.nih.gov/pmc/articles/PMC801412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7772400" cy="1470025"/>
          </a:xfrm>
        </p:spPr>
        <p:txBody>
          <a:bodyPr>
            <a:normAutofit fontScale="90000"/>
          </a:bodyPr>
          <a:lstStyle/>
          <a:p>
            <a:r>
              <a:rPr lang="ka-GE" dirty="0"/>
              <a:t>სისხლის ჯგუფის პოტენციური როლი </a:t>
            </a:r>
            <a:r>
              <a:rPr lang="en-US" dirty="0"/>
              <a:t>SARS-CoV-2 </a:t>
            </a:r>
            <a:r>
              <a:rPr lang="ka-GE" dirty="0"/>
              <a:t>ინფიცირებასა და დაავადების გართულებაში</a:t>
            </a:r>
            <a:endParaRPr lang="ru-RU" dirty="0"/>
          </a:p>
        </p:txBody>
      </p:sp>
      <p:sp>
        <p:nvSpPr>
          <p:cNvPr id="3" name="Subtitle 2"/>
          <p:cNvSpPr>
            <a:spLocks noGrp="1"/>
          </p:cNvSpPr>
          <p:nvPr>
            <p:ph type="subTitle" idx="1"/>
          </p:nvPr>
        </p:nvSpPr>
        <p:spPr>
          <a:xfrm>
            <a:off x="1752600" y="5562600"/>
            <a:ext cx="6400800" cy="838200"/>
          </a:xfrm>
        </p:spPr>
        <p:txBody>
          <a:bodyPr>
            <a:normAutofit fontScale="40000" lnSpcReduction="20000"/>
          </a:bodyPr>
          <a:lstStyle/>
          <a:p>
            <a:r>
              <a:rPr lang="ka-GE" dirty="0" smtClean="0"/>
              <a:t>ასოც. პროფ. მარინა ნაგერვაძე</a:t>
            </a:r>
          </a:p>
          <a:p>
            <a:r>
              <a:rPr lang="en-US" dirty="0">
                <a:hlinkClick r:id="rId2"/>
              </a:rPr>
              <a:t>https://www.ncbi.nlm.nih.gov/pmc/articles/PMC8014128</a:t>
            </a:r>
            <a:r>
              <a:rPr lang="en-US" dirty="0" smtClean="0">
                <a:hlinkClick r:id="rId2"/>
              </a:rPr>
              <a:t>/</a:t>
            </a:r>
            <a:endParaRPr lang="ka-GE" dirty="0" smtClean="0"/>
          </a:p>
          <a:p>
            <a:r>
              <a:rPr lang="en-US" dirty="0"/>
              <a:t>https://ashpublications.org/bloodadvances/article/5/5/1305/475250/The-SARS-CoV-2-receptor-binding-domain</a:t>
            </a: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5921991" cy="30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3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ka-GE" dirty="0"/>
              <a:t>ძებნის სტრატეგია და შერჩევის კრიტერიუმები</a:t>
            </a:r>
            <a:br>
              <a:rPr lang="ka-GE" dirty="0"/>
            </a:br>
            <a:endParaRPr lang="ru-RU" dirty="0"/>
          </a:p>
        </p:txBody>
      </p:sp>
      <p:sp>
        <p:nvSpPr>
          <p:cNvPr id="3" name="Content Placeholder 2"/>
          <p:cNvSpPr>
            <a:spLocks noGrp="1"/>
          </p:cNvSpPr>
          <p:nvPr>
            <p:ph idx="1"/>
          </p:nvPr>
        </p:nvSpPr>
        <p:spPr/>
        <p:txBody>
          <a:bodyPr>
            <a:normAutofit fontScale="62500" lnSpcReduction="20000"/>
          </a:bodyPr>
          <a:lstStyle/>
          <a:p>
            <a:pPr algn="just"/>
            <a:r>
              <a:rPr lang="en-US" dirty="0"/>
              <a:t>PubMed / </a:t>
            </a:r>
            <a:r>
              <a:rPr lang="en-US" dirty="0" smtClean="0"/>
              <a:t>Medline</a:t>
            </a:r>
            <a:r>
              <a:rPr lang="ka-GE" dirty="0" smtClean="0"/>
              <a:t> და  </a:t>
            </a:r>
            <a:r>
              <a:rPr lang="en-US" dirty="0" smtClean="0"/>
              <a:t>Web </a:t>
            </a:r>
            <a:r>
              <a:rPr lang="en-US" dirty="0"/>
              <a:t>of Science (WOS) </a:t>
            </a:r>
            <a:r>
              <a:rPr lang="ka-GE" dirty="0" smtClean="0"/>
              <a:t> </a:t>
            </a:r>
            <a:r>
              <a:rPr lang="en-US" dirty="0" smtClean="0"/>
              <a:t>– </a:t>
            </a:r>
            <a:r>
              <a:rPr lang="ka-GE" dirty="0"/>
              <a:t>ის </a:t>
            </a:r>
            <a:r>
              <a:rPr lang="ka-GE" dirty="0" smtClean="0"/>
              <a:t>კონტროლირებადი ბაზა</a:t>
            </a:r>
          </a:p>
          <a:p>
            <a:pPr algn="just"/>
            <a:r>
              <a:rPr lang="ka-GE" dirty="0" smtClean="0"/>
              <a:t>საკვანძო სიტყვები:  </a:t>
            </a:r>
            <a:r>
              <a:rPr lang="en-US" dirty="0" smtClean="0"/>
              <a:t>ABO </a:t>
            </a:r>
            <a:r>
              <a:rPr lang="ka-GE" dirty="0" smtClean="0"/>
              <a:t>სისხლის ჯგუფი</a:t>
            </a:r>
            <a:r>
              <a:rPr lang="en-US" dirty="0" smtClean="0"/>
              <a:t> </a:t>
            </a:r>
            <a:r>
              <a:rPr lang="ka-GE" dirty="0" smtClean="0"/>
              <a:t> </a:t>
            </a:r>
            <a:r>
              <a:rPr lang="ka-GE" dirty="0"/>
              <a:t>და </a:t>
            </a:r>
            <a:r>
              <a:rPr lang="ka-GE" dirty="0" smtClean="0"/>
              <a:t>ინფექციური დაავადებები; </a:t>
            </a:r>
            <a:r>
              <a:rPr lang="en-US" dirty="0"/>
              <a:t>ABO </a:t>
            </a:r>
            <a:r>
              <a:rPr lang="ka-GE" dirty="0"/>
              <a:t>სისხლის </a:t>
            </a:r>
            <a:r>
              <a:rPr lang="ka-GE" dirty="0" smtClean="0"/>
              <a:t>ჯგუფი </a:t>
            </a:r>
            <a:r>
              <a:rPr lang="ka-GE" dirty="0"/>
              <a:t>და </a:t>
            </a:r>
            <a:r>
              <a:rPr lang="en-US" dirty="0"/>
              <a:t>COVID ‐ 19 </a:t>
            </a:r>
            <a:r>
              <a:rPr lang="ka-GE" dirty="0"/>
              <a:t>ან </a:t>
            </a:r>
            <a:r>
              <a:rPr lang="en-US" dirty="0"/>
              <a:t>SARS ‐ </a:t>
            </a:r>
            <a:r>
              <a:rPr lang="en-US" dirty="0" err="1"/>
              <a:t>CoV</a:t>
            </a:r>
            <a:r>
              <a:rPr lang="en-US" dirty="0"/>
              <a:t> ‐ </a:t>
            </a:r>
            <a:r>
              <a:rPr lang="en-US" dirty="0" smtClean="0"/>
              <a:t>2</a:t>
            </a:r>
            <a:r>
              <a:rPr lang="ka-GE" dirty="0" smtClean="0"/>
              <a:t>.</a:t>
            </a:r>
            <a:r>
              <a:rPr lang="en-US" dirty="0" smtClean="0"/>
              <a:t> </a:t>
            </a:r>
            <a:endParaRPr lang="ka-GE" dirty="0" smtClean="0"/>
          </a:p>
          <a:p>
            <a:pPr algn="just"/>
            <a:endParaRPr lang="ka-GE" dirty="0"/>
          </a:p>
          <a:p>
            <a:pPr marL="0" indent="0" algn="just">
              <a:buNone/>
            </a:pPr>
            <a:r>
              <a:rPr lang="ka-GE" dirty="0" smtClean="0"/>
              <a:t>საკვანძო სიტყვებით ხდებოდა, როგორც სათაურების და რეზიუმეების დახარისხება, ასევე მოძიებული იქნა ის წყაროები, სადაც აღნიშნული კონცეფცია თუნდაც ერთხელ იყო ნახსენები. </a:t>
            </a:r>
          </a:p>
          <a:p>
            <a:pPr marL="0" indent="0" algn="just">
              <a:buNone/>
            </a:pPr>
            <a:endParaRPr lang="ka-GE" dirty="0" smtClean="0"/>
          </a:p>
          <a:p>
            <a:pPr marL="0" indent="0" algn="just">
              <a:buNone/>
            </a:pPr>
            <a:r>
              <a:rPr lang="en-US" dirty="0" smtClean="0"/>
              <a:t>WOS </a:t>
            </a:r>
            <a:r>
              <a:rPr lang="ka-GE" dirty="0" smtClean="0"/>
              <a:t>დამატებით მხარს უჭერს ე.წ. </a:t>
            </a:r>
            <a:r>
              <a:rPr lang="en-US" dirty="0" smtClean="0"/>
              <a:t>NEAR </a:t>
            </a:r>
            <a:r>
              <a:rPr lang="ka-GE" dirty="0"/>
              <a:t>ოპერატორს (ეძებს </a:t>
            </a:r>
            <a:r>
              <a:rPr lang="ka-GE" dirty="0" smtClean="0"/>
              <a:t>მიახლოებით მსგავსება  </a:t>
            </a:r>
            <a:r>
              <a:rPr lang="ka-GE" dirty="0"/>
              <a:t>ზუსტი ფრაზის შესატყვისობის გარეშე). </a:t>
            </a:r>
            <a:endParaRPr lang="ka-GE" dirty="0" smtClean="0"/>
          </a:p>
          <a:p>
            <a:pPr marL="0" indent="0" algn="just">
              <a:buNone/>
            </a:pPr>
            <a:endParaRPr lang="ka-GE" dirty="0"/>
          </a:p>
          <a:p>
            <a:pPr marL="0" indent="0" algn="just">
              <a:buNone/>
            </a:pPr>
            <a:r>
              <a:rPr lang="ka-GE" dirty="0" smtClean="0"/>
              <a:t>ძებნა </a:t>
            </a:r>
            <a:r>
              <a:rPr lang="ka-GE" dirty="0"/>
              <a:t>შემოიფარგლა ინგლისურენოვანი სტატიებით, რომლებიც გამოქვეყნებული იყო 2020 წლის 10 ნოემბრამდე. წინასწარი ბეჭდვითი სტატიები ასევე შეტანილ იქნა ცალკეული შემთხვევების მიხედვით</a:t>
            </a:r>
            <a:r>
              <a:rPr lang="ka-GE" dirty="0" smtClean="0"/>
              <a:t>.</a:t>
            </a:r>
          </a:p>
          <a:p>
            <a:pPr marL="0" indent="0" algn="just">
              <a:buNone/>
            </a:pPr>
            <a:r>
              <a:rPr lang="ka-GE" dirty="0" smtClean="0"/>
              <a:t>სულ გამოყენებული აქვთ უახლესი 80 სამეცნიერო სტატია. </a:t>
            </a:r>
            <a:endParaRPr lang="ka-GE" dirty="0"/>
          </a:p>
          <a:p>
            <a:endParaRPr lang="ru-RU" dirty="0"/>
          </a:p>
        </p:txBody>
      </p:sp>
    </p:spTree>
    <p:extLst>
      <p:ext uri="{BB962C8B-B14F-4D97-AF65-F5344CB8AC3E}">
        <p14:creationId xmlns:p14="http://schemas.microsoft.com/office/powerpoint/2010/main" val="9377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ka-GE" dirty="0" smtClean="0"/>
              <a:t>ჯგუფური ანტიგენები</a:t>
            </a:r>
            <a:endParaRPr lang="ru-RU" dirty="0"/>
          </a:p>
        </p:txBody>
      </p:sp>
      <p:sp>
        <p:nvSpPr>
          <p:cNvPr id="3" name="Content Placeholder 2"/>
          <p:cNvSpPr>
            <a:spLocks noGrp="1"/>
          </p:cNvSpPr>
          <p:nvPr>
            <p:ph idx="1"/>
          </p:nvPr>
        </p:nvSpPr>
        <p:spPr>
          <a:xfrm>
            <a:off x="457200" y="1066800"/>
            <a:ext cx="8229600" cy="1981199"/>
          </a:xfrm>
        </p:spPr>
        <p:txBody>
          <a:bodyPr>
            <a:normAutofit fontScale="62500" lnSpcReduction="20000"/>
          </a:bodyPr>
          <a:lstStyle/>
          <a:p>
            <a:pPr marL="0" indent="0" algn="just">
              <a:buNone/>
            </a:pPr>
            <a:r>
              <a:rPr lang="ka-GE" dirty="0"/>
              <a:t>ჯგუფური ანტიგენები განსაზღვრავენ სისხლის უჯრედების ტროფიკულ და რეგულატორულ ფუნქციებს. ისინი შედიან უჯრედული რეცეპტორების შემადგენლობაში, მათი დახმარებით ხდება სისხლის მიმოქცევის სისტემაში ჰორმონების, ვიტამინების, ფერმენტების და სხვა ბიოლოგიურად აქტიური ცილების ტრანსპორტი და  წარმოადგენენ უჯრედული მემბრანის ადჰესიის ძირითად სტრუქტურულ </a:t>
            </a:r>
            <a:r>
              <a:rPr lang="ka-GE" dirty="0" smtClean="0"/>
              <a:t>ელემენტებს</a:t>
            </a:r>
            <a:r>
              <a:rPr lang="en-US" dirty="0" smtClean="0"/>
              <a:t>. </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52197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580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ka-GE" dirty="0" smtClean="0"/>
              <a:t>ბალანსური პოლიმორფიზმი და სისხლის ჯგუფი </a:t>
            </a:r>
            <a:endParaRPr lang="ru-RU" dirty="0"/>
          </a:p>
        </p:txBody>
      </p:sp>
      <p:sp>
        <p:nvSpPr>
          <p:cNvPr id="3" name="Content Placeholder 2"/>
          <p:cNvSpPr>
            <a:spLocks noGrp="1"/>
          </p:cNvSpPr>
          <p:nvPr>
            <p:ph idx="1"/>
          </p:nvPr>
        </p:nvSpPr>
        <p:spPr>
          <a:xfrm>
            <a:off x="228600" y="1714500"/>
            <a:ext cx="3657600" cy="4572000"/>
          </a:xfrm>
        </p:spPr>
        <p:txBody>
          <a:bodyPr>
            <a:normAutofit fontScale="70000" lnSpcReduction="20000"/>
          </a:bodyPr>
          <a:lstStyle/>
          <a:p>
            <a:pPr marL="0" indent="0" algn="just">
              <a:buNone/>
            </a:pPr>
            <a:r>
              <a:rPr lang="ka-GE" dirty="0"/>
              <a:t>სისხლის ჯგუფური ანტიგენები განსაზღვრავენ ადამიანის, როგორც ბიოლოგიური სახეობის ადაპტაციას გარემომცველ გარემოსთან. სისხლის ჯგუფის გავრცელების სიხშირე არათანაბარია სხვადასხვა რასისა და ეთნიკური ჯგუფისათვის, რაც ევოლუციის პროცესში ამა თუ იმ ეკოსისტემაში გენოგეოგრაფიული ადაპტაციის გამოვლინებად ითვლება [2]. </a:t>
            </a:r>
            <a:endParaRPr lang="ka-GE" dirty="0" smtClean="0"/>
          </a:p>
          <a:p>
            <a:pPr marL="0" indent="0" algn="just">
              <a:buNone/>
            </a:pPr>
            <a:endParaRPr lang="ru-R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24000"/>
            <a:ext cx="47244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638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a:noAutofit/>
          </a:bodyPr>
          <a:lstStyle/>
          <a:p>
            <a:r>
              <a:rPr lang="ka-GE" sz="3200" dirty="0" smtClean="0"/>
              <a:t>ეპიდემიები, პანდემიები და სისხლის ჯგუფი</a:t>
            </a:r>
            <a:endParaRPr lang="ru-RU" sz="3200" dirty="0"/>
          </a:p>
        </p:txBody>
      </p:sp>
      <p:sp>
        <p:nvSpPr>
          <p:cNvPr id="3" name="Content Placeholder 2"/>
          <p:cNvSpPr>
            <a:spLocks noGrp="1"/>
          </p:cNvSpPr>
          <p:nvPr>
            <p:ph idx="1"/>
          </p:nvPr>
        </p:nvSpPr>
        <p:spPr>
          <a:xfrm>
            <a:off x="0" y="914400"/>
            <a:ext cx="9220200" cy="2286000"/>
          </a:xfrm>
        </p:spPr>
        <p:txBody>
          <a:bodyPr>
            <a:normAutofit fontScale="62500" lnSpcReduction="20000"/>
          </a:bodyPr>
          <a:lstStyle/>
          <a:p>
            <a:pPr algn="just"/>
            <a:r>
              <a:rPr lang="ka-GE" dirty="0"/>
              <a:t>სხვადასხვა ავტორების მიერ დადგენილია, რომ </a:t>
            </a:r>
            <a:r>
              <a:rPr lang="en-US" dirty="0"/>
              <a:t>ABO </a:t>
            </a:r>
            <a:r>
              <a:rPr lang="ka-GE" dirty="0"/>
              <a:t>ჯგუფური ანტიგენების გავრცელების სიხშირე პირდაპირ კავშირშია ისეთ ეპიდემიურ, ინფექციურ დაავადებებთან, როგორიცაა შავი ჭირი, ქოლერა, ყვავილი.  იმ რეგიონებში, რომელიც მოიცვა ეპიდემიებმა და პანდემიებმა სისხლის ჯგუფური ანტიგენების თავისებური გავრცელება სწორედ ზემოთაღნიშნულმა დაავადების გამომწვევმა მიკროორგანიზმებმა გამოიწვია. სპეციფიკური პათოგენების ზემოქმედებამ (ანტიგენურმა მიმიკრიამ) ხელი შეუწყო შერჩევითად გარკვეული  ჯგუფური ვარიაციების გავრცელებას [3] [4]. </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72059"/>
            <a:ext cx="586422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722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fontScale="90000"/>
          </a:bodyPr>
          <a:lstStyle/>
          <a:p>
            <a:r>
              <a:rPr lang="en-US" dirty="0"/>
              <a:t>ABH </a:t>
            </a:r>
            <a:r>
              <a:rPr lang="ka-GE" dirty="0"/>
              <a:t>ანტიგენები </a:t>
            </a:r>
            <a:endParaRPr lang="ru-RU" dirty="0"/>
          </a:p>
        </p:txBody>
      </p:sp>
      <p:sp>
        <p:nvSpPr>
          <p:cNvPr id="3" name="Content Placeholder 2"/>
          <p:cNvSpPr>
            <a:spLocks noGrp="1"/>
          </p:cNvSpPr>
          <p:nvPr>
            <p:ph idx="1"/>
          </p:nvPr>
        </p:nvSpPr>
        <p:spPr>
          <a:xfrm>
            <a:off x="304800" y="838200"/>
            <a:ext cx="8458200" cy="1219200"/>
          </a:xfrm>
        </p:spPr>
        <p:txBody>
          <a:bodyPr>
            <a:normAutofit fontScale="62500" lnSpcReduction="20000"/>
          </a:bodyPr>
          <a:lstStyle/>
          <a:p>
            <a:pPr marL="0" indent="0" algn="just">
              <a:buNone/>
            </a:pPr>
            <a:r>
              <a:rPr lang="en-US" dirty="0"/>
              <a:t>ABH </a:t>
            </a:r>
            <a:r>
              <a:rPr lang="ka-GE" dirty="0"/>
              <a:t>ანტიგენები მიეკუთვნებიან ოლიგოსაქარიდებს, რომლებიც წარმოდგენილები არიან, როგორც სისხლის წითელ უჯრედებზე, ასევე ექსპრესირებულია სხეულის სხვა ქსოვილებზე, რესპირატორული ეპითელიუმის ჩათვლით და სხეულის სეკრეტებშიც. </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06600"/>
            <a:ext cx="70866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116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ka-GE" dirty="0"/>
              <a:t>ანტი‐</a:t>
            </a:r>
            <a:r>
              <a:rPr lang="en-US" dirty="0"/>
              <a:t>A </a:t>
            </a:r>
            <a:r>
              <a:rPr lang="ka-GE" dirty="0"/>
              <a:t>და ანტი‐</a:t>
            </a:r>
            <a:r>
              <a:rPr lang="en-US" dirty="0" smtClean="0"/>
              <a:t>B </a:t>
            </a:r>
            <a:r>
              <a:rPr lang="ka-GE" dirty="0" smtClean="0"/>
              <a:t>ანტისხეულები </a:t>
            </a:r>
            <a:endParaRPr lang="ru-RU" dirty="0"/>
          </a:p>
        </p:txBody>
      </p:sp>
      <p:sp>
        <p:nvSpPr>
          <p:cNvPr id="3" name="Content Placeholder 2"/>
          <p:cNvSpPr>
            <a:spLocks noGrp="1"/>
          </p:cNvSpPr>
          <p:nvPr>
            <p:ph idx="1"/>
          </p:nvPr>
        </p:nvSpPr>
        <p:spPr>
          <a:xfrm>
            <a:off x="76200" y="1143000"/>
            <a:ext cx="8915400" cy="5562600"/>
          </a:xfrm>
        </p:spPr>
        <p:txBody>
          <a:bodyPr>
            <a:normAutofit/>
          </a:bodyPr>
          <a:lstStyle/>
          <a:p>
            <a:pPr marL="0" indent="0" algn="just">
              <a:buNone/>
            </a:pPr>
            <a:r>
              <a:rPr lang="ka-GE" dirty="0"/>
              <a:t>აღნიშნული სისტემის ანტისხეულები (ანტი‐</a:t>
            </a:r>
            <a:r>
              <a:rPr lang="en-US" dirty="0"/>
              <a:t>A </a:t>
            </a:r>
            <a:r>
              <a:rPr lang="ka-GE" dirty="0"/>
              <a:t>და ანტი‐</a:t>
            </a:r>
            <a:r>
              <a:rPr lang="en-US" dirty="0"/>
              <a:t>B) </a:t>
            </a:r>
            <a:r>
              <a:rPr lang="ka-GE" dirty="0"/>
              <a:t>ვითარდება სიცოცხლის პირველ თვეებში. ისინი, როგორც წესი ბუნებრივი წარმოშობის </a:t>
            </a:r>
            <a:r>
              <a:rPr lang="en-US" dirty="0" err="1"/>
              <a:t>IgM</a:t>
            </a:r>
            <a:r>
              <a:rPr lang="en-US" dirty="0"/>
              <a:t> </a:t>
            </a:r>
            <a:r>
              <a:rPr lang="ka-GE" dirty="0"/>
              <a:t>კლასის მოლეკულებია. </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52800"/>
            <a:ext cx="6781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13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t>ანტი-</a:t>
            </a:r>
            <a:r>
              <a:rPr lang="en-US" dirty="0"/>
              <a:t>A </a:t>
            </a:r>
            <a:r>
              <a:rPr lang="ka-GE" dirty="0" smtClean="0"/>
              <a:t>ანტისხეულის</a:t>
            </a:r>
            <a:r>
              <a:rPr lang="en-US" dirty="0" smtClean="0"/>
              <a:t> </a:t>
            </a:r>
            <a:r>
              <a:rPr lang="ka-GE" dirty="0" smtClean="0"/>
              <a:t>და </a:t>
            </a:r>
            <a:r>
              <a:rPr lang="en-US" dirty="0" err="1" smtClean="0"/>
              <a:t>covid</a:t>
            </a:r>
            <a:r>
              <a:rPr lang="en-US" dirty="0" smtClean="0"/>
              <a:t> 19</a:t>
            </a:r>
            <a:endParaRPr lang="ru-RU" dirty="0"/>
          </a:p>
        </p:txBody>
      </p:sp>
      <p:sp>
        <p:nvSpPr>
          <p:cNvPr id="3" name="Content Placeholder 2"/>
          <p:cNvSpPr>
            <a:spLocks noGrp="1"/>
          </p:cNvSpPr>
          <p:nvPr>
            <p:ph idx="1"/>
          </p:nvPr>
        </p:nvSpPr>
        <p:spPr/>
        <p:txBody>
          <a:bodyPr>
            <a:normAutofit fontScale="92500"/>
          </a:bodyPr>
          <a:lstStyle/>
          <a:p>
            <a:r>
              <a:rPr lang="ka-GE" dirty="0" smtClean="0"/>
              <a:t>1900 </a:t>
            </a:r>
            <a:r>
              <a:rPr lang="ka-GE" dirty="0"/>
              <a:t>პაციენტის </a:t>
            </a:r>
            <a:r>
              <a:rPr lang="en-US" dirty="0"/>
              <a:t>COVID ‐ 19 </a:t>
            </a:r>
            <a:r>
              <a:rPr lang="ka-GE" dirty="0" smtClean="0"/>
              <a:t>მონაცემების</a:t>
            </a:r>
            <a:r>
              <a:rPr lang="en-US" dirty="0" smtClean="0"/>
              <a:t> </a:t>
            </a:r>
            <a:r>
              <a:rPr lang="ka-GE" dirty="0" smtClean="0"/>
              <a:t>მეორადი </a:t>
            </a:r>
            <a:r>
              <a:rPr lang="ka-GE" dirty="0"/>
              <a:t>ანალიზის დროს, ცირკულირებადი ანტი-</a:t>
            </a:r>
            <a:r>
              <a:rPr lang="en-US" dirty="0"/>
              <a:t>A </a:t>
            </a:r>
            <a:r>
              <a:rPr lang="ka-GE" dirty="0"/>
              <a:t>ანტისხეულის მქონე პირები მნიშვნელოვნად ნაკლებად იყვნენ წარმოდგენილი დაავადებულთა ჯგუფში, ვიდრე </a:t>
            </a:r>
            <a:r>
              <a:rPr lang="en-US" dirty="0"/>
              <a:t>A-</a:t>
            </a:r>
            <a:r>
              <a:rPr lang="ka-GE" dirty="0"/>
              <a:t>ანტიგენის მქონე პირები. </a:t>
            </a:r>
            <a:endParaRPr lang="en-US" dirty="0" smtClean="0"/>
          </a:p>
          <a:p>
            <a:r>
              <a:rPr lang="ka-GE" dirty="0" smtClean="0"/>
              <a:t>გარდა </a:t>
            </a:r>
            <a:r>
              <a:rPr lang="ka-GE" dirty="0"/>
              <a:t>ამისა, ანტი-</a:t>
            </a:r>
            <a:r>
              <a:rPr lang="en-US" dirty="0"/>
              <a:t>A </a:t>
            </a:r>
            <a:r>
              <a:rPr lang="ka-GE" dirty="0"/>
              <a:t>ანტისხეული </a:t>
            </a:r>
            <a:r>
              <a:rPr lang="en-US" dirty="0"/>
              <a:t>O </a:t>
            </a:r>
            <a:r>
              <a:rPr lang="ka-GE" dirty="0"/>
              <a:t>ჯგუფში უფრო მეტად  დამცველობითი აღმოჩნდა, ვიდრე </a:t>
            </a:r>
            <a:r>
              <a:rPr lang="en-US" dirty="0"/>
              <a:t>B </a:t>
            </a:r>
            <a:r>
              <a:rPr lang="ka-GE" dirty="0"/>
              <a:t>ჯგუფში. </a:t>
            </a:r>
            <a:endParaRPr lang="ru-RU" dirty="0"/>
          </a:p>
        </p:txBody>
      </p:sp>
    </p:spTree>
    <p:extLst>
      <p:ext uri="{BB962C8B-B14F-4D97-AF65-F5344CB8AC3E}">
        <p14:creationId xmlns:p14="http://schemas.microsoft.com/office/powerpoint/2010/main" val="401629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იმუნური ანტი-</a:t>
            </a:r>
            <a:r>
              <a:rPr lang="en-US" dirty="0" smtClean="0"/>
              <a:t>A </a:t>
            </a:r>
            <a:r>
              <a:rPr lang="ka-GE" dirty="0" smtClean="0"/>
              <a:t> ანტისხეული</a:t>
            </a:r>
            <a:endParaRPr lang="ru-RU" dirty="0"/>
          </a:p>
        </p:txBody>
      </p:sp>
      <p:sp>
        <p:nvSpPr>
          <p:cNvPr id="3" name="Content Placeholder 2"/>
          <p:cNvSpPr>
            <a:spLocks noGrp="1"/>
          </p:cNvSpPr>
          <p:nvPr>
            <p:ph idx="1"/>
          </p:nvPr>
        </p:nvSpPr>
        <p:spPr>
          <a:xfrm>
            <a:off x="457200" y="1295400"/>
            <a:ext cx="8229600" cy="3505200"/>
          </a:xfrm>
        </p:spPr>
        <p:txBody>
          <a:bodyPr>
            <a:normAutofit fontScale="70000" lnSpcReduction="20000"/>
          </a:bodyPr>
          <a:lstStyle/>
          <a:p>
            <a:pPr algn="just"/>
            <a:r>
              <a:rPr lang="ka-GE" dirty="0"/>
              <a:t>ეს შეიძლება ეხებოდეს ანტი ‐ </a:t>
            </a:r>
            <a:r>
              <a:rPr lang="en-US" dirty="0"/>
              <a:t>A-</a:t>
            </a:r>
            <a:r>
              <a:rPr lang="ka-GE" dirty="0"/>
              <a:t>ს </a:t>
            </a:r>
            <a:r>
              <a:rPr lang="en-US" dirty="0" err="1"/>
              <a:t>IgG</a:t>
            </a:r>
            <a:r>
              <a:rPr lang="en-US" dirty="0"/>
              <a:t> </a:t>
            </a:r>
            <a:r>
              <a:rPr lang="ka-GE" dirty="0"/>
              <a:t>კლასის ანტისხეულს.  </a:t>
            </a:r>
            <a:endParaRPr lang="en-US" dirty="0" smtClean="0"/>
          </a:p>
          <a:p>
            <a:pPr algn="just"/>
            <a:r>
              <a:rPr lang="ka-GE" dirty="0" smtClean="0"/>
              <a:t>ზოგიერთი </a:t>
            </a:r>
            <a:r>
              <a:rPr lang="en-US" dirty="0"/>
              <a:t>O (I) </a:t>
            </a:r>
            <a:r>
              <a:rPr lang="ka-GE" dirty="0"/>
              <a:t>ჯგუფის მატარებელ დონორებში დაფიქსირებულია იმუნური ანტი-</a:t>
            </a:r>
            <a:r>
              <a:rPr lang="en-US" dirty="0"/>
              <a:t>A </a:t>
            </a:r>
            <a:r>
              <a:rPr lang="ka-GE" dirty="0"/>
              <a:t>და ანტი -</a:t>
            </a:r>
            <a:r>
              <a:rPr lang="en-US" dirty="0"/>
              <a:t>B </a:t>
            </a:r>
            <a:r>
              <a:rPr lang="ka-GE" dirty="0"/>
              <a:t>ანტისხეულები ძალიან მაღალი ტიტრით (1:3000 და მეტი). </a:t>
            </a:r>
            <a:endParaRPr lang="en-US" dirty="0" smtClean="0"/>
          </a:p>
          <a:p>
            <a:pPr algn="just"/>
            <a:r>
              <a:rPr lang="ka-GE" dirty="0" smtClean="0"/>
              <a:t>შესაძლებელია </a:t>
            </a:r>
            <a:r>
              <a:rPr lang="ka-GE" dirty="0"/>
              <a:t>ჯვარედინი რეაქციის წყალობით ასეთი ანტისხეულების მატარებელი ადამიანები უფრო მეტად არიან დაცული ინფიცირებისაგან ან დაავადების გართულების შედარებით დაბალი შანსი აქვთ. </a:t>
            </a:r>
            <a:endParaRPr lang="en-US" dirty="0" smtClean="0"/>
          </a:p>
          <a:p>
            <a:pPr algn="just"/>
            <a:r>
              <a:rPr lang="ka-GE" dirty="0" smtClean="0"/>
              <a:t>ასევე </a:t>
            </a:r>
            <a:r>
              <a:rPr lang="ka-GE" dirty="0"/>
              <a:t>გამოითქვა ჰიპოთეზა, რომ ანტი ‐ </a:t>
            </a:r>
            <a:r>
              <a:rPr lang="en-US" dirty="0"/>
              <a:t>A </a:t>
            </a:r>
            <a:r>
              <a:rPr lang="ka-GE" dirty="0"/>
              <a:t>და ანტი‐ </a:t>
            </a:r>
            <a:r>
              <a:rPr lang="en-US" dirty="0"/>
              <a:t>B </a:t>
            </a:r>
            <a:r>
              <a:rPr lang="ka-GE" dirty="0"/>
              <a:t>ანტისხეულებმა შეიძლება ხელი შეუშალონ ვირუს-მასპინძლის უჯრედების ურთიერთქმედებას [11] [12]. </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0"/>
            <a:ext cx="6553200" cy="214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87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677400" cy="792162"/>
          </a:xfrm>
        </p:spPr>
        <p:txBody>
          <a:bodyPr>
            <a:normAutofit fontScale="90000"/>
          </a:bodyPr>
          <a:lstStyle/>
          <a:p>
            <a:r>
              <a:rPr lang="en-US" dirty="0" smtClean="0"/>
              <a:t>ABO </a:t>
            </a:r>
            <a:r>
              <a:rPr lang="ka-GE" dirty="0" smtClean="0"/>
              <a:t>სისტემა და ინფექციური დაავადებები</a:t>
            </a:r>
            <a:endParaRPr lang="ru-RU" dirty="0"/>
          </a:p>
        </p:txBody>
      </p:sp>
      <p:sp>
        <p:nvSpPr>
          <p:cNvPr id="3" name="Content Placeholder 2"/>
          <p:cNvSpPr>
            <a:spLocks noGrp="1"/>
          </p:cNvSpPr>
          <p:nvPr>
            <p:ph idx="1"/>
          </p:nvPr>
        </p:nvSpPr>
        <p:spPr>
          <a:xfrm>
            <a:off x="533400" y="1295400"/>
            <a:ext cx="4800600" cy="5029200"/>
          </a:xfrm>
        </p:spPr>
        <p:txBody>
          <a:bodyPr>
            <a:noAutofit/>
          </a:bodyPr>
          <a:lstStyle/>
          <a:p>
            <a:pPr algn="just"/>
            <a:r>
              <a:rPr lang="en-US" sz="2000" dirty="0"/>
              <a:t>ABO </a:t>
            </a:r>
            <a:r>
              <a:rPr lang="ka-GE" sz="2000" dirty="0"/>
              <a:t>სისხლის ჯგუფს უკავშირდება ტუბერკულოზი, მალარია, ქოლერა, ნოროვირუსი, რეტროვირუსი, </a:t>
            </a:r>
            <a:r>
              <a:rPr lang="en-US" sz="2000" dirty="0"/>
              <a:t>Helicobacter pylori (H. pylori) </a:t>
            </a:r>
            <a:r>
              <a:rPr lang="ka-GE" sz="2000" dirty="0"/>
              <a:t>და </a:t>
            </a:r>
            <a:r>
              <a:rPr lang="en-US" sz="2000" dirty="0"/>
              <a:t>Escherichia coli. </a:t>
            </a:r>
            <a:endParaRPr lang="ka-GE" sz="2000" dirty="0" smtClean="0"/>
          </a:p>
          <a:p>
            <a:pPr algn="just"/>
            <a:r>
              <a:rPr lang="en-US" sz="2000" dirty="0" smtClean="0"/>
              <a:t>ABO </a:t>
            </a:r>
            <a:r>
              <a:rPr lang="ka-GE" sz="2000" dirty="0"/>
              <a:t>სისტემის კავშირი ინფექციებთან შესაძლოა აიხსნას  </a:t>
            </a:r>
            <a:r>
              <a:rPr lang="en-US" sz="2000" dirty="0"/>
              <a:t>ABH </a:t>
            </a:r>
            <a:r>
              <a:rPr lang="ka-GE" sz="2000" dirty="0"/>
              <a:t>ქსოვილური ანტიგენებით, როგორც პათოგენების რეცეპტორებით, ბუნებრივი წარმოშობის ანტისხეულებით და ლექტინებით, როგორც ინჰიბიტორებით და ასევე შესაძლო მოლეკულური მიმიკრიით სისხლის ჯგუფის ანტიგენებსა და პათოგენს შორის.  </a:t>
            </a:r>
            <a:endParaRPr lang="ka-GE" sz="2000" dirty="0" smtClean="0"/>
          </a:p>
          <a:p>
            <a:pPr marL="0" indent="0">
              <a:buNone/>
            </a:pP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28800"/>
            <a:ext cx="362036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232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273" y="-7535"/>
            <a:ext cx="8229600" cy="3284136"/>
          </a:xfrm>
        </p:spPr>
        <p:txBody>
          <a:bodyPr>
            <a:normAutofit fontScale="62500" lnSpcReduction="20000"/>
          </a:bodyPr>
          <a:lstStyle/>
          <a:p>
            <a:pPr algn="just"/>
            <a:r>
              <a:rPr lang="ka-GE" dirty="0"/>
              <a:t>რამდენიმე დაკვირვების თანახმად, მძიმე მწვავე რესპირატორული სინდრომის გამომწვევი ახალი კორონავირუსის (</a:t>
            </a:r>
            <a:r>
              <a:rPr lang="en-US" dirty="0"/>
              <a:t>SARS ‐ </a:t>
            </a:r>
            <a:r>
              <a:rPr lang="en-US" dirty="0" err="1"/>
              <a:t>CoV</a:t>
            </a:r>
            <a:r>
              <a:rPr lang="en-US" dirty="0"/>
              <a:t> ‐2) </a:t>
            </a:r>
            <a:r>
              <a:rPr lang="ka-GE" dirty="0"/>
              <a:t>ეპიდემიის დროს, </a:t>
            </a:r>
            <a:r>
              <a:rPr lang="en-US" dirty="0"/>
              <a:t>ABO </a:t>
            </a:r>
            <a:r>
              <a:rPr lang="ka-GE" dirty="0"/>
              <a:t>ტიპმა შეიძლება ხელი შეუწყოს ინფიცირებას ან პირიქით.  </a:t>
            </a:r>
            <a:r>
              <a:rPr lang="en-US" dirty="0"/>
              <a:t>O </a:t>
            </a:r>
            <a:r>
              <a:rPr lang="ka-GE" dirty="0"/>
              <a:t>ჯგუფის ინდივიდები ნაკლებად მგრძნობიარედ ითვლებიან აღნიშნული მიმართულებით. მიმდინარე პერიოდის კვლევების უმეტესობამ გამოავლინა </a:t>
            </a:r>
            <a:r>
              <a:rPr lang="en-US" dirty="0"/>
              <a:t>A </a:t>
            </a:r>
            <a:r>
              <a:rPr lang="ka-GE" dirty="0"/>
              <a:t>ჯგუფის უფრო მაღალი წილი და </a:t>
            </a:r>
            <a:r>
              <a:rPr lang="en-US" dirty="0"/>
              <a:t>O </a:t>
            </a:r>
            <a:r>
              <a:rPr lang="ka-GE" dirty="0"/>
              <a:t>ჯგუფის დაბალი წილი </a:t>
            </a:r>
            <a:r>
              <a:rPr lang="en-US" dirty="0"/>
              <a:t>COVID ‐ 19 </a:t>
            </a:r>
            <a:r>
              <a:rPr lang="ka-GE" dirty="0"/>
              <a:t>პაციენტებს შორის, ჯანმრთელ კონტროლთან შედარებით. ამასთან, </a:t>
            </a:r>
          </a:p>
          <a:p>
            <a:pPr algn="just"/>
            <a:r>
              <a:rPr lang="en-US" dirty="0"/>
              <a:t>A </a:t>
            </a:r>
            <a:r>
              <a:rPr lang="ka-GE" dirty="0"/>
              <a:t>ჯგუფის პაციენტებს აქვთ ძირითადი თანმხლები დაავადებების უფრო მაღალი სიხშირე, რაც დაავადების გართულების ერთ-ერთ მიზეზადაა მიჩნეული.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95600"/>
            <a:ext cx="5257800" cy="383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34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2780413"/>
          </a:xfrm>
        </p:spPr>
        <p:txBody>
          <a:bodyPr>
            <a:normAutofit fontScale="92500" lnSpcReduction="10000"/>
          </a:bodyPr>
          <a:lstStyle/>
          <a:p>
            <a:pPr marL="0" indent="0" algn="just">
              <a:buNone/>
            </a:pPr>
            <a:r>
              <a:rPr lang="en-US" dirty="0"/>
              <a:t>SARS-</a:t>
            </a:r>
            <a:r>
              <a:rPr lang="en-US" dirty="0" err="1"/>
              <a:t>CoV</a:t>
            </a:r>
            <a:r>
              <a:rPr lang="en-US" dirty="0"/>
              <a:t> 2-</a:t>
            </a:r>
            <a:r>
              <a:rPr lang="ka-GE" dirty="0"/>
              <a:t>ით გამოწვეულმა პანდემიამ მსოფლიო ახალი გამოწვევის წინაშე დააყენა. ეს არის რესპირატორული ვირუსი, რომელიც ძალიან მარტივად ვრცელდება და ზოგ შემთხვევაში გართულებებით მიმდინარეობს, რაც ლეტალურადაც შეიძლება დასრულდეს. </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124200"/>
            <a:ext cx="5867400" cy="333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102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ABO </a:t>
            </a:r>
            <a:r>
              <a:rPr lang="ka-GE" dirty="0" smtClean="0"/>
              <a:t>და</a:t>
            </a:r>
            <a:r>
              <a:rPr lang="en-US" dirty="0" smtClean="0"/>
              <a:t> </a:t>
            </a:r>
            <a:r>
              <a:rPr lang="en-US" dirty="0"/>
              <a:t>COVID‐19 </a:t>
            </a:r>
            <a:r>
              <a:rPr lang="ka-GE" dirty="0" smtClean="0"/>
              <a:t>დაავადების სირთულე</a:t>
            </a:r>
            <a:endParaRPr lang="ru-RU" dirty="0"/>
          </a:p>
        </p:txBody>
      </p:sp>
      <p:sp>
        <p:nvSpPr>
          <p:cNvPr id="3" name="Content Placeholder 2"/>
          <p:cNvSpPr>
            <a:spLocks noGrp="1"/>
          </p:cNvSpPr>
          <p:nvPr>
            <p:ph idx="1"/>
          </p:nvPr>
        </p:nvSpPr>
        <p:spPr/>
        <p:txBody>
          <a:bodyPr>
            <a:normAutofit fontScale="92500" lnSpcReduction="10000"/>
          </a:bodyPr>
          <a:lstStyle/>
          <a:p>
            <a:r>
              <a:rPr lang="en-US" dirty="0"/>
              <a:t>ABO </a:t>
            </a:r>
            <a:r>
              <a:rPr lang="ka-GE" dirty="0"/>
              <a:t>ტიპის ეფექტი </a:t>
            </a:r>
            <a:r>
              <a:rPr lang="en-US" dirty="0"/>
              <a:t>COVID ‐ 19 </a:t>
            </a:r>
            <a:r>
              <a:rPr lang="ka-GE" dirty="0"/>
              <a:t>დაავადების სიმძიმეზე ასევე მოითხოვს ანალიზს. </a:t>
            </a:r>
            <a:endParaRPr lang="ka-GE" dirty="0" smtClean="0"/>
          </a:p>
          <a:p>
            <a:r>
              <a:rPr lang="ka-GE" dirty="0" smtClean="0"/>
              <a:t>ერთ-ერთ </a:t>
            </a:r>
            <a:r>
              <a:rPr lang="ka-GE" dirty="0"/>
              <a:t>კვლევაში, </a:t>
            </a:r>
            <a:r>
              <a:rPr lang="en-US" dirty="0"/>
              <a:t>A </a:t>
            </a:r>
            <a:r>
              <a:rPr lang="ka-GE" dirty="0"/>
              <a:t>ჯგუფის პაციენტებს ჰოსპიტალიზაციის უფრო მაღალი რისკი აქვთ </a:t>
            </a:r>
            <a:r>
              <a:rPr lang="en-US" dirty="0"/>
              <a:t>SARS ‐ </a:t>
            </a:r>
            <a:r>
              <a:rPr lang="en-US" dirty="0" err="1"/>
              <a:t>CoV</a:t>
            </a:r>
            <a:r>
              <a:rPr lang="en-US" dirty="0"/>
              <a:t> ‐ 2 </a:t>
            </a:r>
            <a:r>
              <a:rPr lang="ka-GE" dirty="0"/>
              <a:t>ინფექციით, ხოლო </a:t>
            </a:r>
            <a:r>
              <a:rPr lang="en-US" dirty="0"/>
              <a:t>O </a:t>
            </a:r>
            <a:r>
              <a:rPr lang="ka-GE" dirty="0"/>
              <a:t>ჯგუფის პაციენტებს ნაკლები რისკი </a:t>
            </a:r>
            <a:r>
              <a:rPr lang="ka-GE" dirty="0" smtClean="0"/>
              <a:t>აქვთ. </a:t>
            </a:r>
            <a:endParaRPr lang="ka-GE" dirty="0" smtClean="0"/>
          </a:p>
          <a:p>
            <a:r>
              <a:rPr lang="ka-GE" dirty="0" smtClean="0"/>
              <a:t>ამასთან</a:t>
            </a:r>
            <a:r>
              <a:rPr lang="ka-GE" dirty="0"/>
              <a:t>, </a:t>
            </a:r>
            <a:r>
              <a:rPr lang="en-US" dirty="0"/>
              <a:t>A </a:t>
            </a:r>
            <a:r>
              <a:rPr lang="ka-GE" dirty="0"/>
              <a:t>ჯგუფის პაციენტებს უფრო მძიმე თანმხლები რისკის ფაქტორები ჰქონდათ, რომლებიც არ იყო მორგებული მრავალმხრივი ანალიზისთვის. </a:t>
            </a:r>
            <a:endParaRPr lang="en-US" dirty="0" smtClean="0"/>
          </a:p>
        </p:txBody>
      </p:sp>
    </p:spTree>
    <p:extLst>
      <p:ext uri="{BB962C8B-B14F-4D97-AF65-F5344CB8AC3E}">
        <p14:creationId xmlns:p14="http://schemas.microsoft.com/office/powerpoint/2010/main" val="406693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 ‐ 19 </a:t>
            </a:r>
            <a:r>
              <a:rPr lang="en-US" dirty="0" smtClean="0"/>
              <a:t> </a:t>
            </a:r>
            <a:r>
              <a:rPr lang="ka-GE" dirty="0" smtClean="0"/>
              <a:t>და რეზუს სისხლის ჯგუფი</a:t>
            </a:r>
            <a:endParaRPr lang="ru-RU" dirty="0"/>
          </a:p>
        </p:txBody>
      </p:sp>
      <p:sp>
        <p:nvSpPr>
          <p:cNvPr id="3" name="Content Placeholder 2"/>
          <p:cNvSpPr>
            <a:spLocks noGrp="1"/>
          </p:cNvSpPr>
          <p:nvPr>
            <p:ph idx="1"/>
          </p:nvPr>
        </p:nvSpPr>
        <p:spPr>
          <a:xfrm>
            <a:off x="457200" y="1600201"/>
            <a:ext cx="8382000" cy="2286000"/>
          </a:xfrm>
        </p:spPr>
        <p:txBody>
          <a:bodyPr>
            <a:normAutofit fontScale="77500" lnSpcReduction="20000"/>
          </a:bodyPr>
          <a:lstStyle/>
          <a:p>
            <a:pPr marL="0" indent="0" algn="just">
              <a:buNone/>
            </a:pPr>
            <a:r>
              <a:rPr lang="ka-GE" dirty="0"/>
              <a:t>გარკვეული კვლევები არსებობს </a:t>
            </a:r>
            <a:r>
              <a:rPr lang="en-US" dirty="0"/>
              <a:t>COVID ‐ 19 </a:t>
            </a:r>
            <a:r>
              <a:rPr lang="ka-GE" dirty="0"/>
              <a:t>ინფიცირებასა და რეზუს ფაქტორს შორის, რომლის მექანიზმი ჯერ არაა შესწავლილი. რეზუს უარყოფით ადამიანებში (განსაკუთრებით </a:t>
            </a:r>
            <a:r>
              <a:rPr lang="en-US" dirty="0"/>
              <a:t>O, Rh-) </a:t>
            </a:r>
            <a:r>
              <a:rPr lang="ka-GE" dirty="0"/>
              <a:t>გამოვლინდა ინფიცირების საკმაოდ დაბალი მაჩვენებელი [12] [13]. სხვა ჯგუფური სისტემის ანტიგენებთან კავშირში მსგავსი კვლევა არ ჩატარებულა. </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683000"/>
            <a:ext cx="44196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487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 </a:t>
            </a:r>
            <a:r>
              <a:rPr lang="ka-GE" dirty="0" smtClean="0"/>
              <a:t>სისხლის ჯგუფისა და </a:t>
            </a:r>
            <a:r>
              <a:rPr lang="en-US" dirty="0" smtClean="0"/>
              <a:t>COVID‐19</a:t>
            </a:r>
            <a:r>
              <a:rPr lang="ka-GE" dirty="0" smtClean="0"/>
              <a:t> შესაძლო ასოცოაცია</a:t>
            </a:r>
            <a:endParaRPr lang="ru-RU" dirty="0"/>
          </a:p>
        </p:txBody>
      </p:sp>
      <p:sp>
        <p:nvSpPr>
          <p:cNvPr id="3" name="Content Placeholder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08" y="1524000"/>
            <a:ext cx="8288049"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70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r>
              <a:rPr lang="ka-GE" dirty="0" smtClean="0"/>
              <a:t>გმადლობთ ყურადღებისთვის!</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6200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09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გამოყენებული ლიტერატურა</a:t>
            </a:r>
            <a:endParaRPr lang="ru-RU" dirty="0"/>
          </a:p>
        </p:txBody>
      </p:sp>
      <p:sp>
        <p:nvSpPr>
          <p:cNvPr id="3" name="Content Placeholder 2"/>
          <p:cNvSpPr>
            <a:spLocks noGrp="1"/>
          </p:cNvSpPr>
          <p:nvPr>
            <p:ph idx="1"/>
          </p:nvPr>
        </p:nvSpPr>
        <p:spPr>
          <a:xfrm>
            <a:off x="457200" y="1600201"/>
            <a:ext cx="8229600" cy="3200400"/>
          </a:xfrm>
        </p:spPr>
        <p:txBody>
          <a:bodyPr>
            <a:normAutofit fontScale="25000" lnSpcReduction="20000"/>
          </a:bodyPr>
          <a:lstStyle/>
          <a:p>
            <a:pPr marL="0" indent="0">
              <a:buNone/>
            </a:pPr>
            <a:r>
              <a:rPr lang="en-US" sz="4400" dirty="0"/>
              <a:t>[1]	D. D. FARHUD and M. ZARIF YEGANEH, “A Brief History of Human Blood Groups,” Iran. J. Public Health, vol. 42, no. 1, pp. 1–6, Jan. 2013.</a:t>
            </a:r>
          </a:p>
          <a:p>
            <a:pPr marL="0" indent="0">
              <a:buNone/>
            </a:pPr>
            <a:r>
              <a:rPr lang="en-US" sz="4400" dirty="0"/>
              <a:t>[2]	F. Yamamoto, E. Cid, M. Yamamoto, N. Saitou, J. </a:t>
            </a:r>
            <a:r>
              <a:rPr lang="en-US" sz="4400" dirty="0" err="1"/>
              <a:t>Bertranpetit</a:t>
            </a:r>
            <a:r>
              <a:rPr lang="en-US" sz="4400" dirty="0"/>
              <a:t>, and A. Blancher, “An integrative evolution theory of </a:t>
            </a:r>
            <a:r>
              <a:rPr lang="en-US" sz="4400" dirty="0" err="1"/>
              <a:t>histo</a:t>
            </a:r>
            <a:r>
              <a:rPr lang="en-US" sz="4400" dirty="0"/>
              <a:t>-blood group ABO and related genes,” Sci. Rep., vol. 4, no. 1, p. 6601, May 2015, </a:t>
            </a:r>
            <a:r>
              <a:rPr lang="en-US" sz="4400" dirty="0" err="1"/>
              <a:t>doi</a:t>
            </a:r>
            <a:r>
              <a:rPr lang="en-US" sz="4400" dirty="0"/>
              <a:t>: 10.1038/srep06601.</a:t>
            </a:r>
          </a:p>
          <a:p>
            <a:pPr marL="0" indent="0">
              <a:buNone/>
            </a:pPr>
            <a:r>
              <a:rPr lang="en-US" sz="4400" dirty="0"/>
              <a:t>[3]	L. Cooling, “Blood Groups in Infection and Host Susceptibility,” </a:t>
            </a:r>
            <a:r>
              <a:rPr lang="en-US" sz="4400" dirty="0" err="1"/>
              <a:t>Clin</a:t>
            </a:r>
            <a:r>
              <a:rPr lang="en-US" sz="4400" dirty="0"/>
              <a:t>. </a:t>
            </a:r>
            <a:r>
              <a:rPr lang="en-US" sz="4400" dirty="0" err="1"/>
              <a:t>Microbiol</a:t>
            </a:r>
            <a:r>
              <a:rPr lang="en-US" sz="4400" dirty="0"/>
              <a:t>. Rev., vol. 28, no. 3, pp. 801–870, Jul. 2015, </a:t>
            </a:r>
            <a:r>
              <a:rPr lang="en-US" sz="4400" dirty="0" err="1"/>
              <a:t>doi</a:t>
            </a:r>
            <a:r>
              <a:rPr lang="en-US" sz="4400" dirty="0"/>
              <a:t>: 10.1128/CMR.00109-14.</a:t>
            </a:r>
          </a:p>
          <a:p>
            <a:pPr marL="0" indent="0">
              <a:buNone/>
            </a:pPr>
            <a:r>
              <a:rPr lang="en-US" sz="4400" dirty="0"/>
              <a:t>[4]	S. B. </a:t>
            </a:r>
            <a:r>
              <a:rPr lang="en-US" sz="4400" dirty="0" err="1"/>
              <a:t>Abegaz</a:t>
            </a:r>
            <a:r>
              <a:rPr lang="en-US" sz="4400" dirty="0"/>
              <a:t>, “Human ABO Blood Groups and Their Associations with Different Diseases,” </a:t>
            </a:r>
            <a:r>
              <a:rPr lang="en-US" sz="4400" dirty="0" err="1"/>
              <a:t>BioMed</a:t>
            </a:r>
            <a:r>
              <a:rPr lang="en-US" sz="4400" dirty="0"/>
              <a:t> Res. Int., vol. 2021, pp. 1–9, Jan. 2021, </a:t>
            </a:r>
            <a:r>
              <a:rPr lang="en-US" sz="4400" dirty="0" err="1"/>
              <a:t>doi</a:t>
            </a:r>
            <a:r>
              <a:rPr lang="en-US" sz="4400" dirty="0"/>
              <a:t>: 10.1155/2021/6629060.</a:t>
            </a:r>
          </a:p>
          <a:p>
            <a:pPr marL="0" indent="0">
              <a:buNone/>
            </a:pPr>
            <a:r>
              <a:rPr lang="en-US" sz="4400" dirty="0"/>
              <a:t>[5]	“</a:t>
            </a:r>
            <a:r>
              <a:rPr lang="ka-GE" sz="4400" dirty="0"/>
              <a:t>კორონავირუსის საქართველოში გავრცელების პრევენცია.” </a:t>
            </a:r>
            <a:r>
              <a:rPr lang="en-US" sz="4400" dirty="0"/>
              <a:t>https://stopcov.ge/ (accessed May 19, 2021).</a:t>
            </a:r>
          </a:p>
          <a:p>
            <a:pPr marL="0" indent="0">
              <a:buNone/>
            </a:pPr>
            <a:r>
              <a:rPr lang="en-US" sz="4400" dirty="0"/>
              <a:t>[6]	“ABO Blood Group and Susceptibility to Severe Acute Respiratory Syndrome,” JAMA, vol. 293, no. 12, p. 1447, Mar. 2005, </a:t>
            </a:r>
            <a:r>
              <a:rPr lang="en-US" sz="4400" dirty="0" err="1"/>
              <a:t>doi</a:t>
            </a:r>
            <a:r>
              <a:rPr lang="en-US" sz="4400" dirty="0"/>
              <a:t>: 10.1001/jama.293.12.1450-c.</a:t>
            </a:r>
          </a:p>
          <a:p>
            <a:pPr marL="0" indent="0">
              <a:buNone/>
            </a:pPr>
            <a:r>
              <a:rPr lang="en-US" sz="4400" dirty="0"/>
              <a:t>[7]	C. A. </a:t>
            </a:r>
            <a:r>
              <a:rPr lang="en-US" sz="4400" dirty="0" err="1"/>
              <a:t>Latz</a:t>
            </a:r>
            <a:r>
              <a:rPr lang="en-US" sz="4400" dirty="0"/>
              <a:t> et al., “Blood type and outcomes in patients with COVID-19,” Ann. </a:t>
            </a:r>
            <a:r>
              <a:rPr lang="en-US" sz="4400" dirty="0" err="1"/>
              <a:t>Hematol</a:t>
            </a:r>
            <a:r>
              <a:rPr lang="en-US" sz="4400" dirty="0"/>
              <a:t>., vol. 99, no. 9, pp. 2113–2118, Sep. 2020, </a:t>
            </a:r>
            <a:r>
              <a:rPr lang="en-US" sz="4400" dirty="0" err="1"/>
              <a:t>doi</a:t>
            </a:r>
            <a:r>
              <a:rPr lang="en-US" sz="4400" dirty="0"/>
              <a:t>: 10.1007/s00277-020-04169-1.</a:t>
            </a:r>
          </a:p>
          <a:p>
            <a:pPr marL="0" indent="0">
              <a:buNone/>
            </a:pPr>
            <a:r>
              <a:rPr lang="en-US" sz="4400" dirty="0"/>
              <a:t>[8]	M. A. </a:t>
            </a:r>
            <a:r>
              <a:rPr lang="en-US" sz="4400" dirty="0" err="1"/>
              <a:t>Almadhi</a:t>
            </a:r>
            <a:r>
              <a:rPr lang="en-US" sz="4400" dirty="0"/>
              <a:t>, A. </a:t>
            </a:r>
            <a:r>
              <a:rPr lang="en-US" sz="4400" dirty="0" err="1"/>
              <a:t>Abdulrahman</a:t>
            </a:r>
            <a:r>
              <a:rPr lang="en-US" sz="4400" dirty="0"/>
              <a:t>, A. </a:t>
            </a:r>
            <a:r>
              <a:rPr lang="en-US" sz="4400" dirty="0" err="1"/>
              <a:t>Alawadhi</a:t>
            </a:r>
            <a:r>
              <a:rPr lang="en-US" sz="4400" dirty="0"/>
              <a:t>, A. A. </a:t>
            </a:r>
            <a:r>
              <a:rPr lang="en-US" sz="4400" dirty="0" err="1"/>
              <a:t>Rabaan</a:t>
            </a:r>
            <a:r>
              <a:rPr lang="en-US" sz="4400" dirty="0"/>
              <a:t>, S. </a:t>
            </a:r>
            <a:r>
              <a:rPr lang="en-US" sz="4400" dirty="0" err="1"/>
              <a:t>Atkin</a:t>
            </a:r>
            <a:r>
              <a:rPr lang="en-US" sz="4400" dirty="0"/>
              <a:t>, and M. </a:t>
            </a:r>
            <a:r>
              <a:rPr lang="en-US" sz="4400" dirty="0" err="1"/>
              <a:t>AlQahtani</a:t>
            </a:r>
            <a:r>
              <a:rPr lang="en-US" sz="4400" dirty="0"/>
              <a:t>, “The effect of ABO blood group and antibody class on the risk of COVID-19 infection and severity of clinical outcomes,” Sci. Rep., vol. 11, no. 1, p. 5745, Dec. 2021, </a:t>
            </a:r>
            <a:r>
              <a:rPr lang="en-US" sz="4400" dirty="0" err="1"/>
              <a:t>doi</a:t>
            </a:r>
            <a:r>
              <a:rPr lang="en-US" sz="4400" dirty="0"/>
              <a:t>: 10.1038/s41598-021-84810-9.</a:t>
            </a:r>
          </a:p>
          <a:p>
            <a:pPr marL="0" indent="0">
              <a:buNone/>
            </a:pPr>
            <a:r>
              <a:rPr lang="en-US" sz="4400" dirty="0"/>
              <a:t>[9]	B.-B. Wu, D.-Z. </a:t>
            </a:r>
            <a:r>
              <a:rPr lang="en-US" sz="4400" dirty="0" err="1"/>
              <a:t>Gu</a:t>
            </a:r>
            <a:r>
              <a:rPr lang="en-US" sz="4400" dirty="0"/>
              <a:t>, J.-N. Yu, J. Yang, and W.-Q. </a:t>
            </a:r>
            <a:r>
              <a:rPr lang="en-US" sz="4400" dirty="0" err="1"/>
              <a:t>Shen</a:t>
            </a:r>
            <a:r>
              <a:rPr lang="en-US" sz="4400" dirty="0"/>
              <a:t>, “Association between ABO blood groups and COVID-19 infection, severity and demise: A systematic review and meta-analysis,” Infect. Genet. </a:t>
            </a:r>
            <a:r>
              <a:rPr lang="en-US" sz="4400" dirty="0" err="1"/>
              <a:t>Evol</a:t>
            </a:r>
            <a:r>
              <a:rPr lang="en-US" sz="4400" dirty="0"/>
              <a:t>., vol. 84, p. 104485, Oct. 2020, </a:t>
            </a:r>
            <a:r>
              <a:rPr lang="en-US" sz="4400" dirty="0" err="1"/>
              <a:t>doi</a:t>
            </a:r>
            <a:r>
              <a:rPr lang="en-US" sz="4400" dirty="0"/>
              <a:t>: 10.1016/j.meegid.2020.104485.</a:t>
            </a:r>
          </a:p>
          <a:p>
            <a:pPr marL="0" indent="0">
              <a:buNone/>
            </a:pPr>
            <a:r>
              <a:rPr lang="en-US" sz="4400" dirty="0"/>
              <a:t>[10]	Q. Fan, W. Zhang, B. Li, D.-J. Li, J. Zhang, and F. Zhao, “Association Between ABO Blood Group System and COVID-19 Susceptibility in Wuhan,” Front. Cell. Infect. </a:t>
            </a:r>
            <a:r>
              <a:rPr lang="en-US" sz="4400" dirty="0" err="1"/>
              <a:t>Microbiol</a:t>
            </a:r>
            <a:r>
              <a:rPr lang="en-US" sz="4400" dirty="0"/>
              <a:t>., vol. 10, p. 404, Jul. 2020, </a:t>
            </a:r>
            <a:r>
              <a:rPr lang="en-US" sz="4400" dirty="0" err="1"/>
              <a:t>doi</a:t>
            </a:r>
            <a:r>
              <a:rPr lang="en-US" sz="4400" dirty="0"/>
              <a:t>: 10.3389/fcimb.2020.00404.</a:t>
            </a:r>
          </a:p>
          <a:p>
            <a:pPr marL="0" indent="0">
              <a:buNone/>
            </a:pPr>
            <a:r>
              <a:rPr lang="en-US" sz="4400" dirty="0"/>
              <a:t>[11]	S.-C. Wu et al., “The SARS-CoV-2 receptor-binding domain preferentially recognizes blood group A,” Blood Adv., vol. 5, no. 5, pp. 1305–1309, Mar. 2021, </a:t>
            </a:r>
            <a:r>
              <a:rPr lang="en-US" sz="4400" dirty="0" err="1"/>
              <a:t>doi</a:t>
            </a:r>
            <a:r>
              <a:rPr lang="en-US" sz="4400" dirty="0"/>
              <a:t>: 10.1182/bloodadvances.2020003259.</a:t>
            </a:r>
          </a:p>
          <a:p>
            <a:pPr marL="0" indent="0">
              <a:buNone/>
            </a:pPr>
            <a:r>
              <a:rPr lang="en-US" sz="4400" dirty="0"/>
              <a:t>[12]	E. </a:t>
            </a:r>
            <a:r>
              <a:rPr lang="en-US" sz="4400" dirty="0" err="1"/>
              <a:t>Arac</a:t>
            </a:r>
            <a:r>
              <a:rPr lang="en-US" sz="4400" dirty="0"/>
              <a:t>, “Association Between the Rh Blood Group and the Covid-19 Susceptibility,” Int. J. </a:t>
            </a:r>
            <a:r>
              <a:rPr lang="en-US" sz="4400" dirty="0" err="1"/>
              <a:t>Hematol</a:t>
            </a:r>
            <a:r>
              <a:rPr lang="en-US" sz="4400" dirty="0"/>
              <a:t>. </a:t>
            </a:r>
            <a:r>
              <a:rPr lang="en-US" sz="4400" dirty="0" err="1"/>
              <a:t>Oncol</a:t>
            </a:r>
            <a:r>
              <a:rPr lang="en-US" sz="4400" dirty="0"/>
              <a:t>., vol. 30, no. 2, pp. 81–86, Jun. 2020, </a:t>
            </a:r>
            <a:r>
              <a:rPr lang="en-US" sz="4400" dirty="0" err="1"/>
              <a:t>doi</a:t>
            </a:r>
            <a:r>
              <a:rPr lang="en-US" sz="4400" dirty="0"/>
              <a:t>: 10.4999/uhod.204247.</a:t>
            </a:r>
          </a:p>
          <a:p>
            <a:pPr marL="0" indent="0">
              <a:buNone/>
            </a:pPr>
            <a:r>
              <a:rPr lang="en-US" sz="4400" dirty="0"/>
              <a:t>[13]	J. G. Ray, M. J. </a:t>
            </a:r>
            <a:r>
              <a:rPr lang="en-US" sz="4400" dirty="0" err="1"/>
              <a:t>Schull</a:t>
            </a:r>
            <a:r>
              <a:rPr lang="en-US" sz="4400" dirty="0"/>
              <a:t>, M. J. </a:t>
            </a:r>
            <a:r>
              <a:rPr lang="en-US" sz="4400" dirty="0" err="1"/>
              <a:t>Vermeulen</a:t>
            </a:r>
            <a:r>
              <a:rPr lang="en-US" sz="4400" dirty="0"/>
              <a:t>, and A. L. Park, “Association Between ABO and Rh Blood Groups and SARS-CoV-2 Infection or Severe COVID-19 Illness: A Population-Based Cohort Study,” Ann. Intern. Med., vol. 174, no. 3, pp. 308–315, Mar. 2021, </a:t>
            </a:r>
            <a:r>
              <a:rPr lang="en-US" sz="4400" dirty="0" err="1"/>
              <a:t>doi</a:t>
            </a:r>
            <a:r>
              <a:rPr lang="en-US" sz="4400" dirty="0"/>
              <a:t>: 10.7326/M20-4511.</a:t>
            </a:r>
          </a:p>
          <a:p>
            <a:pPr marL="0" indent="0">
              <a:buNone/>
            </a:pPr>
            <a:endParaRPr lang="en-US" dirty="0"/>
          </a:p>
          <a:p>
            <a:pPr marL="0" indent="0">
              <a:buNone/>
            </a:pPr>
            <a:endParaRPr lang="ru-RU" dirty="0"/>
          </a:p>
        </p:txBody>
      </p:sp>
    </p:spTree>
    <p:extLst>
      <p:ext uri="{BB962C8B-B14F-4D97-AF65-F5344CB8AC3E}">
        <p14:creationId xmlns:p14="http://schemas.microsoft.com/office/powerpoint/2010/main" val="362383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ka-GE" dirty="0" smtClean="0"/>
              <a:t>სტატისტიკა</a:t>
            </a:r>
            <a:endParaRPr lang="ru-RU" dirty="0"/>
          </a:p>
        </p:txBody>
      </p:sp>
      <p:sp>
        <p:nvSpPr>
          <p:cNvPr id="3" name="Content Placeholder 2"/>
          <p:cNvSpPr>
            <a:spLocks noGrp="1"/>
          </p:cNvSpPr>
          <p:nvPr>
            <p:ph idx="1"/>
          </p:nvPr>
        </p:nvSpPr>
        <p:spPr>
          <a:xfrm>
            <a:off x="76200" y="1828800"/>
            <a:ext cx="4648200" cy="3840163"/>
          </a:xfrm>
        </p:spPr>
        <p:txBody>
          <a:bodyPr>
            <a:normAutofit lnSpcReduction="10000"/>
          </a:bodyPr>
          <a:lstStyle/>
          <a:p>
            <a:pPr marL="0" indent="0" algn="just">
              <a:buNone/>
            </a:pPr>
            <a:r>
              <a:rPr lang="ka-GE" dirty="0"/>
              <a:t>2021 წლის 13 მაისის </a:t>
            </a:r>
            <a:r>
              <a:rPr lang="ka-GE" dirty="0" smtClean="0"/>
              <a:t>მონაცემებით</a:t>
            </a:r>
            <a:r>
              <a:rPr lang="ka-GE" dirty="0"/>
              <a:t>,  მსოფლიო მაშტაბით, 160 540 001 ადამიანია ინფიცირებული, ხოლო  3 333 781 კი ემსხვერპლა </a:t>
            </a:r>
            <a:r>
              <a:rPr lang="ka-GE" dirty="0" smtClean="0"/>
              <a:t>აღნიშნული ვირუსით</a:t>
            </a:r>
            <a:r>
              <a:rPr lang="en-US" dirty="0" smtClean="0"/>
              <a:t> </a:t>
            </a:r>
            <a:r>
              <a:rPr lang="ka-GE" dirty="0" smtClean="0"/>
              <a:t>გამოწვეულ დაავადებას. </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676400"/>
            <a:ext cx="4152900" cy="401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47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ka-GE" dirty="0" smtClean="0"/>
              <a:t>საქართველოს სტატისტიკა</a:t>
            </a:r>
            <a:endParaRPr lang="ru-RU" dirty="0"/>
          </a:p>
        </p:txBody>
      </p:sp>
      <p:sp>
        <p:nvSpPr>
          <p:cNvPr id="3" name="Content Placeholder 2"/>
          <p:cNvSpPr>
            <a:spLocks noGrp="1"/>
          </p:cNvSpPr>
          <p:nvPr>
            <p:ph idx="1"/>
          </p:nvPr>
        </p:nvSpPr>
        <p:spPr>
          <a:xfrm>
            <a:off x="457200" y="990600"/>
            <a:ext cx="8229600" cy="4525963"/>
          </a:xfrm>
        </p:spPr>
        <p:txBody>
          <a:bodyPr/>
          <a:lstStyle/>
          <a:p>
            <a:pPr algn="just"/>
            <a:r>
              <a:rPr lang="ka-GE" sz="2400" dirty="0" smtClean="0"/>
              <a:t>საქართველოში </a:t>
            </a:r>
            <a:r>
              <a:rPr lang="ka-GE" sz="2400" dirty="0"/>
              <a:t>კორონავირუსის დადასტურებული შემთხვევა - 326441, მათ შორის გამოჯანმრთელებული - 306264 , ხოლო  გარდაცვლილი - 4379 [5]. </a:t>
            </a:r>
          </a:p>
          <a:p>
            <a:pPr marL="0" indent="0">
              <a:buNone/>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71437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697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რისკ</a:t>
            </a:r>
            <a:r>
              <a:rPr lang="en-US" dirty="0" smtClean="0"/>
              <a:t>-</a:t>
            </a:r>
            <a:r>
              <a:rPr lang="ka-GE" dirty="0" smtClean="0"/>
              <a:t>ფაქტორები</a:t>
            </a:r>
            <a:endParaRPr lang="ru-RU" dirty="0"/>
          </a:p>
        </p:txBody>
      </p:sp>
      <p:sp>
        <p:nvSpPr>
          <p:cNvPr id="3" name="Content Placeholder 2"/>
          <p:cNvSpPr>
            <a:spLocks noGrp="1"/>
          </p:cNvSpPr>
          <p:nvPr>
            <p:ph idx="1"/>
          </p:nvPr>
        </p:nvSpPr>
        <p:spPr/>
        <p:txBody>
          <a:bodyPr>
            <a:normAutofit fontScale="92500" lnSpcReduction="10000"/>
          </a:bodyPr>
          <a:lstStyle/>
          <a:p>
            <a:pPr algn="just"/>
            <a:r>
              <a:rPr lang="ka-GE" dirty="0"/>
              <a:t>არსებობს პოტენციური რისკფაქტორები, რომლებიც გავლენას ახდენენ ინფექციისადმი მგრძნობელობაზე და დაავადების პროგრესირებაზე. </a:t>
            </a:r>
            <a:endParaRPr lang="en-US" dirty="0" smtClean="0"/>
          </a:p>
          <a:p>
            <a:pPr algn="just"/>
            <a:r>
              <a:rPr lang="ka-GE" dirty="0" smtClean="0"/>
              <a:t>უკვე </a:t>
            </a:r>
            <a:r>
              <a:rPr lang="ka-GE" dirty="0"/>
              <a:t>დადგინდა მრავალი </a:t>
            </a:r>
            <a:r>
              <a:rPr lang="ka-GE" b="1" dirty="0"/>
              <a:t>სამედიცინო</a:t>
            </a:r>
            <a:r>
              <a:rPr lang="ka-GE" dirty="0"/>
              <a:t> (მაგ. დიაბეტი, ჰიპერტენზია) და </a:t>
            </a:r>
            <a:r>
              <a:rPr lang="ka-GE" b="1" dirty="0"/>
              <a:t>სოციოდემოგრაფიული</a:t>
            </a:r>
            <a:r>
              <a:rPr lang="ka-GE" dirty="0"/>
              <a:t> (მაგ. სქესი, ასაკი და </a:t>
            </a:r>
            <a:r>
              <a:rPr lang="ka-GE" dirty="0" smtClean="0"/>
              <a:t>რასა/ეთნიკური </a:t>
            </a:r>
            <a:r>
              <a:rPr lang="ka-GE" dirty="0"/>
              <a:t>წარმოშობა) რისკ-ფაქტორები ინფიცირების გართულებასთან დაკავშირებით. </a:t>
            </a:r>
            <a:endParaRPr lang="en-US" dirty="0" smtClean="0"/>
          </a:p>
        </p:txBody>
      </p:sp>
    </p:spTree>
    <p:extLst>
      <p:ext uri="{BB962C8B-B14F-4D97-AF65-F5344CB8AC3E}">
        <p14:creationId xmlns:p14="http://schemas.microsoft.com/office/powerpoint/2010/main" val="81319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დამატებითი რისკ-ფაქტორები</a:t>
            </a:r>
            <a:endParaRPr lang="ru-RU" dirty="0"/>
          </a:p>
        </p:txBody>
      </p:sp>
      <p:sp>
        <p:nvSpPr>
          <p:cNvPr id="3" name="Content Placeholder 2"/>
          <p:cNvSpPr>
            <a:spLocks noGrp="1"/>
          </p:cNvSpPr>
          <p:nvPr>
            <p:ph idx="1"/>
          </p:nvPr>
        </p:nvSpPr>
        <p:spPr/>
        <p:txBody>
          <a:bodyPr>
            <a:normAutofit fontScale="77500" lnSpcReduction="20000"/>
          </a:bodyPr>
          <a:lstStyle/>
          <a:p>
            <a:pPr algn="just"/>
            <a:r>
              <a:rPr lang="ka-GE" dirty="0"/>
              <a:t>დამატებითი რისკ-ფაქტორების გამოვლენა პრევენციიის ხარისხს კიდევ უფრო გაზრდიდა. ამ მხრივ მნიშვნელოვანია სისხლის პერიფერიული მარკერები, კერძოდ ერითროციტური ჯგუფური ანტიგენები. </a:t>
            </a:r>
            <a:endParaRPr lang="ka-GE" dirty="0" smtClean="0"/>
          </a:p>
          <a:p>
            <a:pPr algn="just"/>
            <a:r>
              <a:rPr lang="ka-GE" dirty="0" smtClean="0"/>
              <a:t>არაერთი </a:t>
            </a:r>
            <a:r>
              <a:rPr lang="ka-GE" dirty="0"/>
              <a:t>სამეცნიერო ლიტერატურა მოწმობს გარკვეულ კორელაციას სისხლის ჯგუფებსა და ინფექციურ დაავადებებს შორის.  </a:t>
            </a:r>
            <a:endParaRPr lang="ka-GE" dirty="0" smtClean="0"/>
          </a:p>
          <a:p>
            <a:pPr algn="just"/>
            <a:r>
              <a:rPr lang="ka-GE" dirty="0" smtClean="0"/>
              <a:t>მზარდი </a:t>
            </a:r>
            <a:r>
              <a:rPr lang="ka-GE" dirty="0"/>
              <a:t>სამეცნიერო მტკიცებულებების თანახმად, ერითროციტურმა </a:t>
            </a:r>
            <a:r>
              <a:rPr lang="en-US" dirty="0"/>
              <a:t>ABO </a:t>
            </a:r>
            <a:r>
              <a:rPr lang="ka-GE" dirty="0"/>
              <a:t>სისხლის ჯგუფმა შეიძლება ასევე ითამაშოს გარკვეული როლი </a:t>
            </a:r>
            <a:r>
              <a:rPr lang="en-US" dirty="0"/>
              <a:t>SARS ‐ </a:t>
            </a:r>
            <a:r>
              <a:rPr lang="en-US" dirty="0" err="1"/>
              <a:t>CoV</a:t>
            </a:r>
            <a:r>
              <a:rPr lang="en-US" dirty="0"/>
              <a:t> ‐ 2 </a:t>
            </a:r>
            <a:r>
              <a:rPr lang="ka-GE" dirty="0"/>
              <a:t>იმუნოპათოგენეზში [6] [7] [8] [9] [10]. </a:t>
            </a:r>
          </a:p>
          <a:p>
            <a:endParaRPr lang="ru-RU" dirty="0"/>
          </a:p>
        </p:txBody>
      </p:sp>
    </p:spTree>
    <p:extLst>
      <p:ext uri="{BB962C8B-B14F-4D97-AF65-F5344CB8AC3E}">
        <p14:creationId xmlns:p14="http://schemas.microsoft.com/office/powerpoint/2010/main" val="277975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839200" cy="990600"/>
          </a:xfrm>
        </p:spPr>
        <p:txBody>
          <a:bodyPr>
            <a:noAutofit/>
          </a:bodyPr>
          <a:lstStyle/>
          <a:p>
            <a:r>
              <a:rPr lang="ka-GE" sz="3200" dirty="0" smtClean="0"/>
              <a:t>ტრანსფუზოლოგთა და ჰემატოლოგთა საერთაშორისო  ჯგუფი </a:t>
            </a:r>
            <a:r>
              <a:rPr lang="ka-GE" sz="3200" dirty="0"/>
              <a:t/>
            </a:r>
            <a:br>
              <a:rPr lang="ka-GE" sz="3200" dirty="0"/>
            </a:br>
            <a:r>
              <a:rPr lang="ka-GE" sz="3200" dirty="0" smtClean="0"/>
              <a:t>2020 წლის ნოემბერი</a:t>
            </a:r>
            <a:endParaRPr lang="ru-RU" sz="3200" dirty="0"/>
          </a:p>
        </p:txBody>
      </p:sp>
      <p:sp>
        <p:nvSpPr>
          <p:cNvPr id="3" name="Content Placeholder 2"/>
          <p:cNvSpPr>
            <a:spLocks noGrp="1"/>
          </p:cNvSpPr>
          <p:nvPr>
            <p:ph idx="1"/>
          </p:nvPr>
        </p:nvSpPr>
        <p:spPr>
          <a:xfrm>
            <a:off x="457200" y="1600201"/>
            <a:ext cx="8229600" cy="2743200"/>
          </a:xfrm>
        </p:spPr>
        <p:txBody>
          <a:bodyPr>
            <a:normAutofit fontScale="77500" lnSpcReduction="20000"/>
          </a:bodyPr>
          <a:lstStyle/>
          <a:p>
            <a:pPr marL="0" indent="0">
              <a:buNone/>
            </a:pPr>
            <a:r>
              <a:rPr lang="ka-GE" dirty="0"/>
              <a:t>ტრანსფუზიური მედიცინისა და ჰემატოლოგიის ექსპერტთა საერთაშორისო ჯგუფი </a:t>
            </a:r>
            <a:r>
              <a:rPr lang="ka-GE" dirty="0" smtClean="0"/>
              <a:t>შეკრების მიზანი:</a:t>
            </a:r>
          </a:p>
          <a:p>
            <a:r>
              <a:rPr lang="ka-GE" dirty="0" smtClean="0"/>
              <a:t>სისხლის </a:t>
            </a:r>
            <a:r>
              <a:rPr lang="ka-GE" dirty="0"/>
              <a:t>გადასხმის საერთაშორისო საზოგადოების (</a:t>
            </a:r>
            <a:r>
              <a:rPr lang="en-US" dirty="0"/>
              <a:t>ISBT) </a:t>
            </a:r>
            <a:r>
              <a:rPr lang="ka-GE" dirty="0"/>
              <a:t>მიერ </a:t>
            </a:r>
            <a:r>
              <a:rPr lang="en-US" dirty="0"/>
              <a:t>ABO </a:t>
            </a:r>
            <a:r>
              <a:rPr lang="ka-GE" dirty="0" smtClean="0"/>
              <a:t>ტიპს </a:t>
            </a:r>
            <a:r>
              <a:rPr lang="ka-GE" dirty="0"/>
              <a:t>და </a:t>
            </a:r>
            <a:r>
              <a:rPr lang="en-US" dirty="0"/>
              <a:t>COVID ‐ 19 </a:t>
            </a:r>
            <a:r>
              <a:rPr lang="ka-GE" dirty="0" smtClean="0"/>
              <a:t>შორის შესაძლო ასოციიაციის  დადგენის მიზნით ლიტერატურის მიმოხილვის გაკეთება და არსებული კვლევების შეჯერება გარკვეული რეკომენდაციების </a:t>
            </a:r>
            <a:r>
              <a:rPr lang="ka-GE" dirty="0"/>
              <a:t>შეთავაზების მიზნით. </a:t>
            </a:r>
            <a:endParaRPr lang="ka-GE" dirty="0" smtClean="0"/>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862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070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ABO blood group and COVID‐19: a review on behalf of the ISBT COVID‐19 working group</a:t>
            </a:r>
            <a:br>
              <a:rPr lang="en-US" sz="3600" dirty="0"/>
            </a:br>
            <a:endParaRPr lang="ru-RU" sz="3600" dirty="0"/>
          </a:p>
        </p:txBody>
      </p:sp>
      <p:sp>
        <p:nvSpPr>
          <p:cNvPr id="3" name="Content Placeholder 2"/>
          <p:cNvSpPr>
            <a:spLocks noGrp="1"/>
          </p:cNvSpPr>
          <p:nvPr>
            <p:ph idx="1"/>
          </p:nvPr>
        </p:nvSpPr>
        <p:spPr>
          <a:xfrm>
            <a:off x="457200" y="1600200"/>
            <a:ext cx="4038600" cy="4525963"/>
          </a:xfrm>
        </p:spPr>
        <p:txBody>
          <a:bodyPr>
            <a:normAutofit fontScale="62500" lnSpcReduction="20000"/>
          </a:bodyPr>
          <a:lstStyle/>
          <a:p>
            <a:pPr marL="0" indent="0">
              <a:buNone/>
            </a:pPr>
            <a:r>
              <a:rPr lang="en-US" dirty="0" err="1" smtClean="0"/>
              <a:t>Ruchika</a:t>
            </a:r>
            <a:r>
              <a:rPr lang="en-US" dirty="0" smtClean="0"/>
              <a:t> </a:t>
            </a:r>
            <a:r>
              <a:rPr lang="en-US" dirty="0" err="1"/>
              <a:t>Goel</a:t>
            </a:r>
            <a:r>
              <a:rPr lang="en-US" dirty="0"/>
              <a:t>, 1 , 2 , * Evan M. Bloch, 1 , * France </a:t>
            </a:r>
            <a:r>
              <a:rPr lang="en-US" dirty="0" err="1"/>
              <a:t>Pirenne</a:t>
            </a:r>
            <a:r>
              <a:rPr lang="en-US" dirty="0"/>
              <a:t>, 3 </a:t>
            </a:r>
            <a:r>
              <a:rPr lang="en-US" dirty="0" err="1"/>
              <a:t>Arwa</a:t>
            </a:r>
            <a:r>
              <a:rPr lang="en-US" dirty="0"/>
              <a:t> Z. Al‐</a:t>
            </a:r>
            <a:r>
              <a:rPr lang="en-US" dirty="0" err="1"/>
              <a:t>Riyami</a:t>
            </a:r>
            <a:r>
              <a:rPr lang="en-US" dirty="0"/>
              <a:t>, 4 Elizabeth Crowe, 1 </a:t>
            </a:r>
            <a:r>
              <a:rPr lang="en-US" dirty="0" err="1"/>
              <a:t>Laetitia</a:t>
            </a:r>
            <a:r>
              <a:rPr lang="en-US" dirty="0"/>
              <a:t> </a:t>
            </a:r>
            <a:r>
              <a:rPr lang="en-US" dirty="0" err="1"/>
              <a:t>Dau</a:t>
            </a:r>
            <a:r>
              <a:rPr lang="en-US" dirty="0"/>
              <a:t>, 1 Kevin Land, 5 , 6 Mary Townsend, 5 </a:t>
            </a:r>
            <a:r>
              <a:rPr lang="en-US" dirty="0" err="1"/>
              <a:t>Thachil</a:t>
            </a:r>
            <a:r>
              <a:rPr lang="en-US" dirty="0"/>
              <a:t> </a:t>
            </a:r>
            <a:r>
              <a:rPr lang="en-US" dirty="0" err="1"/>
              <a:t>Jecko</a:t>
            </a:r>
            <a:r>
              <a:rPr lang="en-US" dirty="0"/>
              <a:t>, 7 Naomi </a:t>
            </a:r>
            <a:r>
              <a:rPr lang="en-US" dirty="0" err="1"/>
              <a:t>Rahimi‐Levene</a:t>
            </a:r>
            <a:r>
              <a:rPr lang="en-US" dirty="0"/>
              <a:t>, 8 </a:t>
            </a:r>
            <a:r>
              <a:rPr lang="en-US" dirty="0" err="1"/>
              <a:t>Gopal</a:t>
            </a:r>
            <a:r>
              <a:rPr lang="en-US" dirty="0"/>
              <a:t> </a:t>
            </a:r>
            <a:r>
              <a:rPr lang="en-US" dirty="0" err="1"/>
              <a:t>Patidar</a:t>
            </a:r>
            <a:r>
              <a:rPr lang="en-US" dirty="0"/>
              <a:t>, 9 Cassandra D. Josephson, 10 Satyam </a:t>
            </a:r>
            <a:r>
              <a:rPr lang="en-US" dirty="0" err="1"/>
              <a:t>Arora</a:t>
            </a:r>
            <a:r>
              <a:rPr lang="en-US" dirty="0"/>
              <a:t>, 11 Marion </a:t>
            </a:r>
            <a:r>
              <a:rPr lang="en-US" dirty="0" err="1"/>
              <a:t>Vermeulen</a:t>
            </a:r>
            <a:r>
              <a:rPr lang="en-US" dirty="0"/>
              <a:t>, 12 Hans </a:t>
            </a:r>
            <a:r>
              <a:rPr lang="en-US" dirty="0" err="1"/>
              <a:t>Vrielink</a:t>
            </a:r>
            <a:r>
              <a:rPr lang="en-US" dirty="0"/>
              <a:t>, 13 Celina </a:t>
            </a:r>
            <a:r>
              <a:rPr lang="en-US" dirty="0" err="1"/>
              <a:t>Montemayor</a:t>
            </a:r>
            <a:r>
              <a:rPr lang="en-US" dirty="0"/>
              <a:t>, 14 </a:t>
            </a:r>
            <a:r>
              <a:rPr lang="en-US" dirty="0" err="1"/>
              <a:t>Adaeze</a:t>
            </a:r>
            <a:r>
              <a:rPr lang="en-US" dirty="0"/>
              <a:t> </a:t>
            </a:r>
            <a:r>
              <a:rPr lang="en-US" dirty="0" err="1"/>
              <a:t>Oreh</a:t>
            </a:r>
            <a:r>
              <a:rPr lang="en-US" dirty="0"/>
              <a:t>, 15 </a:t>
            </a:r>
            <a:r>
              <a:rPr lang="en-US" dirty="0" err="1"/>
              <a:t>Salwa</a:t>
            </a:r>
            <a:r>
              <a:rPr lang="en-US" dirty="0"/>
              <a:t> </a:t>
            </a:r>
            <a:r>
              <a:rPr lang="en-US" dirty="0" err="1"/>
              <a:t>Hindawi</a:t>
            </a:r>
            <a:r>
              <a:rPr lang="en-US" dirty="0"/>
              <a:t>, 16 Karin van den Berg, 17 , 18 Katherine Serrano, 19 , 20 Cynthia So – Osman, 21 , 22 Erica Wood, 23 Dana V. Devine, 19 , 20 , † Steven L. </a:t>
            </a:r>
            <a:r>
              <a:rPr lang="en-US" dirty="0" err="1"/>
              <a:t>Spitalnik,corresponding</a:t>
            </a:r>
            <a:r>
              <a:rPr lang="en-US" dirty="0"/>
              <a:t> author 24 , † and the ISBT COVID‐19 Working Group</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4187825"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333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a:t>https://www.ncbi.nlm.nih.gov/pmc/articles/PMC8014128</a:t>
            </a:r>
            <a:r>
              <a:rPr lang="en-US" dirty="0" smtClean="0"/>
              <a:t>/</a:t>
            </a:r>
            <a:r>
              <a:rPr lang="ka-GE" dirty="0" smtClean="0"/>
              <a:t/>
            </a:r>
            <a:br>
              <a:rPr lang="ka-GE" dirty="0" smtClean="0"/>
            </a:br>
            <a:endParaRPr lang="ru-RU" dirty="0"/>
          </a:p>
        </p:txBody>
      </p:sp>
      <p:sp>
        <p:nvSpPr>
          <p:cNvPr id="3" name="Content Placeholder 2"/>
          <p:cNvSpPr>
            <a:spLocks noGrp="1"/>
          </p:cNvSpPr>
          <p:nvPr>
            <p:ph idx="1"/>
          </p:nvPr>
        </p:nvSpPr>
        <p:spPr>
          <a:xfrm>
            <a:off x="457200" y="1600200"/>
            <a:ext cx="7848600" cy="4525963"/>
          </a:xfrm>
        </p:spPr>
        <p:txBody>
          <a:bodyPr>
            <a:normAutofit fontScale="70000" lnSpcReduction="20000"/>
          </a:bodyPr>
          <a:lstStyle/>
          <a:p>
            <a:pPr marL="0" indent="0">
              <a:buNone/>
            </a:pPr>
            <a:r>
              <a:rPr lang="ka-GE" dirty="0" smtClean="0"/>
              <a:t>მათ </a:t>
            </a:r>
            <a:r>
              <a:rPr lang="ka-GE" dirty="0"/>
              <a:t>მიერ შემოთავაზებული იქნა ლიტერატურული მიმოხილვა, სადაც განხილული იქნა:</a:t>
            </a:r>
          </a:p>
          <a:p>
            <a:r>
              <a:rPr lang="en-US" dirty="0" smtClean="0"/>
              <a:t>ABO</a:t>
            </a:r>
            <a:r>
              <a:rPr lang="ka-GE" dirty="0" smtClean="0"/>
              <a:t>  </a:t>
            </a:r>
            <a:r>
              <a:rPr lang="ka-GE" dirty="0"/>
              <a:t>სისხლის </a:t>
            </a:r>
            <a:r>
              <a:rPr lang="ka-GE" dirty="0" smtClean="0"/>
              <a:t>ჯგუფური სისტემა; </a:t>
            </a:r>
            <a:endParaRPr lang="ka-GE" dirty="0"/>
          </a:p>
          <a:p>
            <a:r>
              <a:rPr lang="en-US" dirty="0" smtClean="0"/>
              <a:t>ABO</a:t>
            </a:r>
            <a:r>
              <a:rPr lang="ka-GE" dirty="0" smtClean="0"/>
              <a:t> სისტემის ანტიგენების  განაწილების თავისებურებები სხვადასხვა პოპულაციაში; </a:t>
            </a:r>
            <a:endParaRPr lang="ka-GE" dirty="0"/>
          </a:p>
          <a:p>
            <a:r>
              <a:rPr lang="ka-GE" dirty="0" smtClean="0"/>
              <a:t>ჰისტო-სისხლის </a:t>
            </a:r>
            <a:r>
              <a:rPr lang="en-US" dirty="0" smtClean="0"/>
              <a:t>(ABH)</a:t>
            </a:r>
            <a:r>
              <a:rPr lang="ka-GE" dirty="0" smtClean="0"/>
              <a:t> ჯგუფური  ანტიგენი</a:t>
            </a:r>
          </a:p>
          <a:p>
            <a:r>
              <a:rPr lang="ka-GE" dirty="0" smtClean="0"/>
              <a:t>ცნობილი ასოციაციები  </a:t>
            </a:r>
            <a:r>
              <a:rPr lang="en-US" dirty="0"/>
              <a:t>ABO </a:t>
            </a:r>
            <a:r>
              <a:rPr lang="ka-GE" dirty="0" smtClean="0"/>
              <a:t>ტიპისა და </a:t>
            </a:r>
            <a:r>
              <a:rPr lang="ka-GE" dirty="0"/>
              <a:t>სხვადასხვა ინფექციურ და არა </a:t>
            </a:r>
            <a:r>
              <a:rPr lang="ka-GE" dirty="0" smtClean="0"/>
              <a:t>ინფექციური დაავადებებს შორის. </a:t>
            </a:r>
            <a:endParaRPr lang="ka-GE" dirty="0"/>
          </a:p>
          <a:p>
            <a:endParaRPr lang="ka-GE" dirty="0"/>
          </a:p>
          <a:p>
            <a:pPr marL="0" indent="0" algn="just">
              <a:buNone/>
            </a:pPr>
            <a:r>
              <a:rPr lang="ka-GE" dirty="0"/>
              <a:t>დაბოლოს, წარმოდგენილი აქვთ  ლიტერატურის </a:t>
            </a:r>
            <a:r>
              <a:rPr lang="ka-GE" dirty="0" smtClean="0"/>
              <a:t>მასშტაბური მიმოხილვა </a:t>
            </a:r>
            <a:r>
              <a:rPr lang="en-US" dirty="0"/>
              <a:t>ABO </a:t>
            </a:r>
            <a:r>
              <a:rPr lang="ka-GE" dirty="0" smtClean="0"/>
              <a:t>სისტემასა  და </a:t>
            </a:r>
            <a:r>
              <a:rPr lang="en-US" dirty="0" smtClean="0"/>
              <a:t>COVID </a:t>
            </a:r>
            <a:r>
              <a:rPr lang="en-US" dirty="0"/>
              <a:t>‐ </a:t>
            </a:r>
            <a:r>
              <a:rPr lang="en-US" dirty="0" smtClean="0"/>
              <a:t>19</a:t>
            </a:r>
            <a:r>
              <a:rPr lang="ka-GE" dirty="0" smtClean="0"/>
              <a:t> შორის, სადაც შემოთავეზებულია გარკვეული ჰიპოთეზები და ახსნილია ის შესაძლო გზები, რაც მათ შესაძლო  კავშირს უზრუნველყოფს. </a:t>
            </a:r>
            <a:r>
              <a:rPr lang="en-US" dirty="0" smtClean="0"/>
              <a:t> </a:t>
            </a:r>
            <a:endParaRPr lang="ru-RU" dirty="0"/>
          </a:p>
        </p:txBody>
      </p:sp>
    </p:spTree>
    <p:extLst>
      <p:ext uri="{BB962C8B-B14F-4D97-AF65-F5344CB8AC3E}">
        <p14:creationId xmlns:p14="http://schemas.microsoft.com/office/powerpoint/2010/main" val="166554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1246</Words>
  <Application>Microsoft Office PowerPoint</Application>
  <PresentationFormat>On-screen Show (4:3)</PresentationFormat>
  <Paragraphs>84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სისხლის ჯგუფის პოტენციური როლი SARS-CoV-2 ინფიცირებასა და დაავადების გართულებაში</vt:lpstr>
      <vt:lpstr>PowerPoint Presentation</vt:lpstr>
      <vt:lpstr>სტატისტიკა</vt:lpstr>
      <vt:lpstr>საქართველოს სტატისტიკა</vt:lpstr>
      <vt:lpstr>რისკ-ფაქტორები</vt:lpstr>
      <vt:lpstr>დამატებითი რისკ-ფაქტორები</vt:lpstr>
      <vt:lpstr>ტრანსფუზოლოგთა და ჰემატოლოგთა საერთაშორისო  ჯგუფი  2020 წლის ნოემბერი</vt:lpstr>
      <vt:lpstr>ABO blood group and COVID‐19: a review on behalf of the ISBT COVID‐19 working group </vt:lpstr>
      <vt:lpstr>https://www.ncbi.nlm.nih.gov/pmc/articles/PMC8014128/ </vt:lpstr>
      <vt:lpstr>ძებნის სტრატეგია და შერჩევის კრიტერიუმები </vt:lpstr>
      <vt:lpstr>ჯგუფური ანტიგენები</vt:lpstr>
      <vt:lpstr>ბალანსური პოლიმორფიზმი და სისხლის ჯგუფი </vt:lpstr>
      <vt:lpstr>ეპიდემიები, პანდემიები და სისხლის ჯგუფი</vt:lpstr>
      <vt:lpstr>ABH ანტიგენები </vt:lpstr>
      <vt:lpstr>ანტი‐A და ანტი‐B ანტისხეულები </vt:lpstr>
      <vt:lpstr>ანტი-A ანტისხეულის და covid 19</vt:lpstr>
      <vt:lpstr>იმუნური ანტი-A  ანტისხეული</vt:lpstr>
      <vt:lpstr>ABO სისტემა და ინფექციური დაავადებები</vt:lpstr>
      <vt:lpstr>PowerPoint Presentation</vt:lpstr>
      <vt:lpstr>ABO და COVID‐19 დაავადების სირთულე</vt:lpstr>
      <vt:lpstr>COVID ‐ 19  და რეზუს სისხლის ჯგუფი</vt:lpstr>
      <vt:lpstr>ABO სისხლის ჯგუფისა და COVID‐19 შესაძლო ასოცოაცია</vt:lpstr>
      <vt:lpstr>PowerPoint Presentation</vt:lpstr>
      <vt:lpstr>გამოყენებული ლიტერატურა</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28</cp:revision>
  <dcterms:created xsi:type="dcterms:W3CDTF">2006-08-16T00:00:00Z</dcterms:created>
  <dcterms:modified xsi:type="dcterms:W3CDTF">2021-05-28T08:33:33Z</dcterms:modified>
</cp:coreProperties>
</file>