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437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6" r:id="rId10"/>
    <p:sldId id="447" r:id="rId11"/>
    <p:sldId id="431" r:id="rId12"/>
    <p:sldId id="451" r:id="rId13"/>
    <p:sldId id="450" r:id="rId14"/>
    <p:sldId id="449" r:id="rId15"/>
    <p:sldId id="452" r:id="rId16"/>
    <p:sldId id="453" r:id="rId17"/>
    <p:sldId id="454" r:id="rId18"/>
    <p:sldId id="455" r:id="rId19"/>
    <p:sldId id="456" r:id="rId20"/>
    <p:sldId id="457" r:id="rId21"/>
    <p:sldId id="4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85" autoAdjust="0"/>
    <p:restoredTop sz="94624" autoAdjust="0"/>
  </p:normalViewPr>
  <p:slideViewPr>
    <p:cSldViewPr snapToGrid="0">
      <p:cViewPr varScale="1">
        <p:scale>
          <a:sx n="108" d="100"/>
          <a:sy n="108" d="100"/>
        </p:scale>
        <p:origin x="130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791B-3107-4FDA-9DC9-173EC2C9A8D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ED87-47B0-4A70-BEF5-37C372F0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BED87-47B0-4A70-BEF5-37C372F0D5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BED87-47B0-4A70-BEF5-37C372F0D5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4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BED87-47B0-4A70-BEF5-37C372F0D5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1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0BB889-9D34-4BBB-8EBF-7B432ADE08F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sz="4000" dirty="0"/>
          </a:p>
          <a:p>
            <a:pPr marL="0" indent="0">
              <a:buNone/>
            </a:pPr>
            <a:r>
              <a:rPr lang="ka-GE" sz="4000" dirty="0"/>
              <a:t> ბიოლოგიის დეპარტამენტის</a:t>
            </a:r>
          </a:p>
          <a:p>
            <a:pPr marL="0" indent="0">
              <a:buNone/>
            </a:pPr>
            <a:r>
              <a:rPr lang="ka-GE" sz="4000" dirty="0"/>
              <a:t>  ასოც. პროფ. ნათელა ვარშანიძის სემინარი  თემაზე: აჭარის ეფემეროდების და ეფემერების მრავალფეროვნება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890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400" dirty="0"/>
              <a:t>ცისთვალა </a:t>
            </a:r>
            <a:r>
              <a:rPr lang="en-US" sz="1400" dirty="0" err="1"/>
              <a:t>Scilla</a:t>
            </a:r>
            <a:r>
              <a:rPr lang="en-US" sz="1400" dirty="0"/>
              <a:t> </a:t>
            </a:r>
            <a:r>
              <a:rPr lang="en-US" sz="1400" dirty="0" err="1"/>
              <a:t>monanthos</a:t>
            </a:r>
            <a:r>
              <a:rPr lang="en-US" sz="1400" dirty="0"/>
              <a:t>   </a:t>
            </a:r>
            <a:r>
              <a:rPr lang="ka-GE" sz="1400" dirty="0"/>
              <a:t>ვინოგრადოვის ცისთვალა </a:t>
            </a:r>
            <a:r>
              <a:rPr lang="en-US" sz="1050" dirty="0" err="1"/>
              <a:t>Scila</a:t>
            </a:r>
            <a:r>
              <a:rPr lang="en-US" sz="1050" dirty="0"/>
              <a:t> </a:t>
            </a:r>
            <a:r>
              <a:rPr lang="en-US" sz="1050" dirty="0" err="1"/>
              <a:t>wimogradowii</a:t>
            </a:r>
            <a:r>
              <a:rPr lang="en-US" sz="1050" dirty="0"/>
              <a:t>    </a:t>
            </a:r>
            <a:r>
              <a:rPr lang="en-US" sz="1400" dirty="0" err="1"/>
              <a:t>Scilla</a:t>
            </a:r>
            <a:r>
              <a:rPr lang="ka-GE" sz="1400" dirty="0"/>
              <a:t> </a:t>
            </a:r>
            <a:r>
              <a:rPr lang="en-US" sz="1400" dirty="0" err="1"/>
              <a:t>nivalis</a:t>
            </a:r>
            <a:endParaRPr lang="en-US" sz="1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6" y="324853"/>
            <a:ext cx="2646989" cy="452387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72" y="502920"/>
            <a:ext cx="2466975" cy="42712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61" y="785663"/>
            <a:ext cx="2936207" cy="40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7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გაზაფხულის ეფემეროიდები  </a:t>
            </a:r>
            <a:r>
              <a:rPr lang="en-US" dirty="0"/>
              <a:t>Primula </a:t>
            </a:r>
            <a:r>
              <a:rPr lang="en-US" dirty="0" err="1"/>
              <a:t>sibthorpii</a:t>
            </a:r>
            <a:r>
              <a:rPr lang="ka-GE" dirty="0"/>
              <a:t>, </a:t>
            </a:r>
            <a:r>
              <a:rPr lang="en-US" dirty="0" err="1"/>
              <a:t>Ficaria</a:t>
            </a:r>
            <a:r>
              <a:rPr lang="en-US" dirty="0"/>
              <a:t> </a:t>
            </a:r>
            <a:r>
              <a:rPr lang="en-US" dirty="0" err="1"/>
              <a:t>popovii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9" y="1210136"/>
            <a:ext cx="3234813" cy="3743985"/>
          </a:xfrm>
        </p:spPr>
      </p:pic>
      <p:pic>
        <p:nvPicPr>
          <p:cNvPr id="7" name="Объект 6" descr="ÐÐ·Ð¾Ð±ÑÐ°Ð¶ÐµÐ½Ð¸Ðµ ÑÐ°ÑÑÐµÐ½Ð¸Ñ Ficaria calthifolia.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32" y="1178667"/>
            <a:ext cx="2863515" cy="377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windows 7\Desktop\პრაქტიკა, ფოტოები\2020\ბოტანიკური 05 მარტი 2020\IMG_20200305_172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1" y="1178667"/>
            <a:ext cx="2743200" cy="3806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67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86" y="4692316"/>
            <a:ext cx="8183880" cy="1802034"/>
          </a:xfrm>
        </p:spPr>
        <p:txBody>
          <a:bodyPr>
            <a:normAutofit fontScale="90000"/>
          </a:bodyPr>
          <a:lstStyle/>
          <a:p>
            <a:br>
              <a:rPr lang="ka-GE" sz="2400" dirty="0"/>
            </a:br>
            <a:r>
              <a:rPr lang="en-US" sz="2400" dirty="0" err="1"/>
              <a:t>Dantaria</a:t>
            </a:r>
            <a:r>
              <a:rPr lang="en-US" sz="2400" dirty="0"/>
              <a:t> </a:t>
            </a:r>
            <a:r>
              <a:rPr lang="en-US" sz="2400" dirty="0" err="1"/>
              <a:t>quinquefolia</a:t>
            </a:r>
            <a:r>
              <a:rPr lang="ka-GE" sz="2400" dirty="0"/>
              <a:t>                  </a:t>
            </a:r>
            <a:r>
              <a:rPr lang="en-US" sz="2400" dirty="0"/>
              <a:t> </a:t>
            </a:r>
            <a:r>
              <a:rPr lang="ka-GE" sz="2400" dirty="0"/>
              <a:t>ცხენისკბილა-</a:t>
            </a:r>
            <a:br>
              <a:rPr lang="ka-GE" sz="2400" dirty="0"/>
            </a:br>
            <a:br>
              <a:rPr lang="ka-GE" sz="2400" dirty="0"/>
            </a:br>
            <a:r>
              <a:rPr lang="ka-GE" sz="2400" dirty="0"/>
              <a:t>ტყის ბოლოკა</a:t>
            </a:r>
            <a:r>
              <a:rPr lang="en-US" sz="2400" dirty="0"/>
              <a:t>           </a:t>
            </a:r>
            <a:r>
              <a:rPr lang="ka-GE" sz="2400" dirty="0"/>
              <a:t>                     </a:t>
            </a:r>
            <a:br>
              <a:rPr lang="ka-GE" sz="2400" dirty="0"/>
            </a:br>
            <a:r>
              <a:rPr lang="ka-GE" sz="2000" dirty="0"/>
              <a:t> </a:t>
            </a:r>
            <a:br>
              <a:rPr lang="ka-GE" sz="2000" dirty="0"/>
            </a:br>
            <a:endParaRPr lang="en-US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30" y="397042"/>
            <a:ext cx="3456991" cy="429527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4" y="120317"/>
            <a:ext cx="3743024" cy="4415588"/>
          </a:xfrm>
        </p:spPr>
      </p:pic>
    </p:spTree>
    <p:extLst>
      <p:ext uri="{BB962C8B-B14F-4D97-AF65-F5344CB8AC3E}">
        <p14:creationId xmlns:p14="http://schemas.microsoft.com/office/powerpoint/2010/main" val="405784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Primula </a:t>
            </a:r>
            <a:r>
              <a:rPr lang="en-US" dirty="0" err="1"/>
              <a:t>algida</a:t>
            </a:r>
            <a:r>
              <a:rPr lang="en-US" dirty="0"/>
              <a:t> Primula </a:t>
            </a:r>
            <a:r>
              <a:rPr lang="en-US" dirty="0" err="1"/>
              <a:t>auriculata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93846"/>
            <a:ext cx="3729790" cy="498348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14" y="204537"/>
            <a:ext cx="4182186" cy="47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Primula </a:t>
            </a:r>
            <a:r>
              <a:rPr lang="en-US" dirty="0" err="1"/>
              <a:t>elatior</a:t>
            </a:r>
            <a:r>
              <a:rPr lang="en-US" dirty="0"/>
              <a:t>      Primula </a:t>
            </a:r>
            <a:r>
              <a:rPr lang="en-US" dirty="0" err="1"/>
              <a:t>meyeri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8" y="-57351"/>
            <a:ext cx="3405177" cy="495099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75" y="-105076"/>
            <a:ext cx="4715256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2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i="1" dirty="0" err="1"/>
              <a:t>Muscari</a:t>
            </a:r>
            <a:r>
              <a:rPr lang="en-US" sz="1600" i="1" dirty="0"/>
              <a:t>  colchicum, </a:t>
            </a:r>
            <a:br>
              <a:rPr lang="en-US" sz="1600" i="1" dirty="0"/>
            </a:br>
            <a:r>
              <a:rPr lang="en-US" sz="1600" i="1" dirty="0" err="1"/>
              <a:t>armeniacum</a:t>
            </a:r>
            <a:r>
              <a:rPr lang="en-US" sz="1600" i="1" dirty="0"/>
              <a:t> </a:t>
            </a:r>
            <a:r>
              <a:rPr lang="ka-GE" sz="1600" i="1" dirty="0"/>
              <a:t>კოლხური ყაზახა</a:t>
            </a:r>
            <a:r>
              <a:rPr lang="en-US" sz="1600" i="1" dirty="0"/>
              <a:t>                 </a:t>
            </a:r>
            <a:r>
              <a:rPr lang="en-US" sz="1600" i="1" dirty="0" err="1"/>
              <a:t>Muscari</a:t>
            </a:r>
            <a:r>
              <a:rPr lang="en-US" sz="1600" i="1" dirty="0"/>
              <a:t> </a:t>
            </a:r>
            <a:r>
              <a:rPr lang="en-US" sz="1600" i="1" dirty="0" err="1"/>
              <a:t>szovitsianum</a:t>
            </a:r>
            <a:r>
              <a:rPr lang="ka-GE" sz="1600" i="1"/>
              <a:t>        შოვიცის ყაზახა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81" y="926432"/>
            <a:ext cx="4440856" cy="379187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" y="530353"/>
            <a:ext cx="3368842" cy="41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5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09232"/>
            <a:ext cx="8183880" cy="1514052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Ornithogalum </a:t>
            </a:r>
            <a:r>
              <a:rPr lang="en-US" sz="1800" i="1" dirty="0" err="1"/>
              <a:t>woronowii</a:t>
            </a:r>
            <a:r>
              <a:rPr lang="ka-GE" sz="1800" i="1" dirty="0"/>
              <a:t> </a:t>
            </a:r>
            <a:br>
              <a:rPr lang="ka-GE" sz="1800" i="1" dirty="0"/>
            </a:br>
            <a:r>
              <a:rPr lang="ka-GE" sz="1800" i="1" dirty="0"/>
              <a:t>ვორონოვის ძაღლნიორა გავრც. ქობულეი,</a:t>
            </a:r>
            <a:r>
              <a:rPr lang="en-US" sz="1800" i="1" dirty="0"/>
              <a:t>   </a:t>
            </a:r>
            <a:r>
              <a:rPr lang="ka-GE" sz="1800" i="1" dirty="0"/>
              <a:t> </a:t>
            </a:r>
            <a:r>
              <a:rPr lang="en-US" sz="1800" i="1" dirty="0"/>
              <a:t>Ornithogalum </a:t>
            </a:r>
            <a:r>
              <a:rPr lang="en-US" sz="1800" i="1" dirty="0" err="1"/>
              <a:t>balansae</a:t>
            </a:r>
            <a:r>
              <a:rPr lang="ka-GE" sz="1800" i="1" dirty="0"/>
              <a:t> ჩაქვი, კოხი, ხალა, მახინჯაური                            ბალანზის ძაღლნიორა--გავრც.                                       ს                                                                                უბალპური მდელოები</a:t>
            </a:r>
            <a:br>
              <a:rPr lang="ka-GE" sz="1800" i="1" dirty="0"/>
            </a:br>
            <a:r>
              <a:rPr lang="ka-GE" sz="1800" i="1" dirty="0"/>
              <a:t>                                                                                                                                                     </a:t>
            </a:r>
            <a:br>
              <a:rPr lang="ka-GE" sz="1800" i="1" dirty="0"/>
            </a:br>
            <a:r>
              <a:rPr lang="ka-GE" sz="1800" i="1" dirty="0"/>
              <a:t>  </a:t>
            </a:r>
            <a:br>
              <a:rPr lang="ka-GE" sz="1800" i="1" dirty="0"/>
            </a:br>
            <a:endParaRPr lang="en-US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78879"/>
          </a:xfrm>
        </p:spPr>
        <p:txBody>
          <a:bodyPr/>
          <a:lstStyle/>
          <a:p>
            <a:r>
              <a:rPr lang="en-US" i="1" dirty="0"/>
              <a:t>,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3" y="950495"/>
            <a:ext cx="3647975" cy="3358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81" y="950495"/>
            <a:ext cx="3706930" cy="32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955" y="48391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ka-GE" sz="1800" i="1" dirty="0">
                <a:effectLst/>
                <a:latin typeface="Sylfaen" panose="010A0502050306030303" pitchFamily="18" charset="0"/>
              </a:rPr>
              <a:t>პუშკინია </a:t>
            </a:r>
            <a:r>
              <a:rPr lang="en-US" sz="1800" i="1" dirty="0" err="1">
                <a:effectLst/>
                <a:latin typeface="Sylfaen" panose="010A0502050306030303" pitchFamily="18" charset="0"/>
              </a:rPr>
              <a:t>Puschkinia</a:t>
            </a:r>
            <a:r>
              <a:rPr lang="en-US" sz="1800" i="1" dirty="0">
                <a:effectLst/>
                <a:latin typeface="Sylfaen" panose="010A0502050306030303" pitchFamily="18" charset="0"/>
              </a:rPr>
              <a:t> </a:t>
            </a:r>
            <a:r>
              <a:rPr lang="en-US" sz="1800" i="1" dirty="0" err="1">
                <a:effectLst/>
                <a:latin typeface="Sylfaen" panose="010A0502050306030303" pitchFamily="18" charset="0"/>
              </a:rPr>
              <a:t>scilloides</a:t>
            </a:r>
            <a:r>
              <a:rPr lang="ka-GE" sz="1800" i="1" dirty="0">
                <a:effectLst/>
                <a:latin typeface="Sylfaen" panose="010A0502050306030303" pitchFamily="18" charset="0"/>
              </a:rPr>
              <a:t>.                       ოქროსფერი მედგარა  </a:t>
            </a:r>
            <a:r>
              <a:rPr lang="en-US" sz="1800" i="1" dirty="0">
                <a:effectLst/>
              </a:rPr>
              <a:t>Pulsatilla </a:t>
            </a:r>
            <a:r>
              <a:rPr lang="en-US" sz="1800" i="1" dirty="0" err="1">
                <a:effectLst/>
              </a:rPr>
              <a:t>aurea</a:t>
            </a:r>
            <a:r>
              <a:rPr lang="en-US" sz="1800" i="1" dirty="0">
                <a:effectLst/>
              </a:rPr>
              <a:t> </a:t>
            </a:r>
            <a:br>
              <a:rPr lang="ka-GE" sz="1800" i="1" dirty="0">
                <a:effectLst/>
              </a:rPr>
            </a:br>
            <a:br>
              <a:rPr lang="ka-GE" sz="1800" i="1" dirty="0">
                <a:effectLst/>
                <a:latin typeface="Sylfaen" panose="010A0502050306030303" pitchFamily="18" charset="0"/>
              </a:rPr>
            </a:br>
            <a:r>
              <a:rPr lang="ka-GE" sz="1800" i="1" dirty="0">
                <a:effectLst/>
                <a:latin typeface="Sylfaen" panose="010A0502050306030303" pitchFamily="18" charset="0"/>
              </a:rPr>
              <a:t> გავრც. აჭარისწყლის ზემო წელი               </a:t>
            </a:r>
            <a:r>
              <a:rPr lang="en-US" sz="1800" dirty="0" err="1">
                <a:effectLst/>
              </a:rPr>
              <a:t>სარბიელა</a:t>
            </a:r>
            <a:r>
              <a:rPr lang="ka-GE" sz="1800" dirty="0">
                <a:effectLst/>
              </a:rPr>
              <a:t>ს,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საყორ</a:t>
            </a:r>
            <a:r>
              <a:rPr lang="ka-GE" sz="1800" dirty="0">
                <a:effectLst/>
              </a:rPr>
              <a:t>ნიას, 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ხინოს</a:t>
            </a:r>
            <a:r>
              <a:rPr lang="ka-GE" sz="1800" dirty="0">
                <a:effectLst/>
              </a:rPr>
              <a:t> მთები</a:t>
            </a:r>
            <a:r>
              <a:rPr lang="en-US" sz="1800" dirty="0">
                <a:effectLst/>
              </a:rPr>
              <a:t> </a:t>
            </a:r>
            <a:endParaRPr lang="en-US" sz="1800" dirty="0">
              <a:latin typeface="Sylfaen" panose="010A0502050306030303" pitchFamily="18" charset="0"/>
            </a:endParaRPr>
          </a:p>
        </p:txBody>
      </p:sp>
      <p:pic>
        <p:nvPicPr>
          <p:cNvPr id="4" name="Picture 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745955" y="132347"/>
            <a:ext cx="3826043" cy="485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3607" y="397043"/>
            <a:ext cx="3536782" cy="45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39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i="1" dirty="0">
                <a:effectLst/>
                <a:latin typeface="Sylfaen" panose="010A0502050306030303" pitchFamily="18" charset="0"/>
              </a:rPr>
              <a:t>მედგარა </a:t>
            </a:r>
            <a:r>
              <a:rPr lang="en-US" sz="2000" i="1" dirty="0">
                <a:effectLst/>
                <a:latin typeface="Sylfaen" panose="010A0502050306030303" pitchFamily="18" charset="0"/>
              </a:rPr>
              <a:t>Pulsatilla </a:t>
            </a:r>
            <a:r>
              <a:rPr lang="en-US" sz="2000" i="1" dirty="0" err="1">
                <a:effectLst/>
                <a:latin typeface="Sylfaen" panose="010A0502050306030303" pitchFamily="18" charset="0"/>
              </a:rPr>
              <a:t>albana</a:t>
            </a:r>
            <a:r>
              <a:rPr lang="ka-GE" sz="2000" i="1" dirty="0">
                <a:effectLst/>
                <a:latin typeface="Sylfaen" panose="010A0502050306030303" pitchFamily="18" charset="0"/>
              </a:rPr>
              <a:t>      </a:t>
            </a:r>
            <a:r>
              <a:rPr lang="ka-GE" sz="1600" i="1" dirty="0">
                <a:effectLst/>
                <a:latin typeface="Sylfaen" panose="010A0502050306030303" pitchFamily="18" charset="0"/>
              </a:rPr>
              <a:t>იისფერი მედგარა</a:t>
            </a:r>
            <a:r>
              <a:rPr lang="en-US" sz="1600" b="0" i="1" dirty="0">
                <a:effectLst/>
                <a:latin typeface="Sylfaen" panose="010A0502050306030303" pitchFamily="18" charset="0"/>
              </a:rPr>
              <a:t> Pulsatilla  </a:t>
            </a:r>
            <a:r>
              <a:rPr lang="en-US" sz="1600" b="0" i="1" dirty="0" err="1">
                <a:effectLst/>
                <a:latin typeface="Sylfaen" panose="010A0502050306030303" pitchFamily="18" charset="0"/>
              </a:rPr>
              <a:t>violacea</a:t>
            </a:r>
            <a:r>
              <a:rPr lang="en-US" sz="1600" b="0" i="1" dirty="0">
                <a:effectLst/>
                <a:latin typeface="Sylfaen" panose="010A0502050306030303" pitchFamily="18" charset="0"/>
              </a:rPr>
              <a:t> </a:t>
            </a:r>
            <a:r>
              <a:rPr lang="en-US" sz="1600" b="0" i="1" dirty="0" err="1">
                <a:effectLst/>
                <a:latin typeface="Sylfaen" panose="010A0502050306030303" pitchFamily="18" charset="0"/>
              </a:rPr>
              <a:t>Rupr</a:t>
            </a:r>
            <a:r>
              <a:rPr lang="en-US" sz="1600" b="0" i="1" dirty="0">
                <a:effectLst/>
                <a:latin typeface="Sylfaen" panose="010A0502050306030303" pitchFamily="18" charset="0"/>
              </a:rPr>
              <a:t>.- </a:t>
            </a:r>
            <a:br>
              <a:rPr lang="en-US" sz="1600" b="0" i="1" dirty="0">
                <a:effectLst/>
                <a:latin typeface="Sylfaen" panose="010A0502050306030303" pitchFamily="18" charset="0"/>
              </a:rPr>
            </a:br>
            <a:r>
              <a:rPr lang="ka-GE" sz="2000" i="1" dirty="0">
                <a:effectLst/>
                <a:latin typeface="Sylfaen" panose="010A0502050306030303" pitchFamily="18" charset="0"/>
              </a:rPr>
              <a:t>გავრც,სუბალპური კლდეები         ხინო. საყორნია. მდელოები</a:t>
            </a:r>
            <a:endParaRPr lang="en-US" sz="2000" dirty="0">
              <a:latin typeface="Sylfaen" panose="010A0502050306030303" pitchFamily="18" charset="0"/>
            </a:endParaRPr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804917" y="-26470"/>
            <a:ext cx="3789943" cy="467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860" y="170847"/>
            <a:ext cx="4692321" cy="44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56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236" y="5428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ka-GE" sz="1600" dirty="0">
                <a:latin typeface="Sylfaen" panose="010A0502050306030303" pitchFamily="18" charset="0"/>
              </a:rPr>
              <a:t>ღანძილი </a:t>
            </a:r>
            <a:r>
              <a:rPr lang="en-US" sz="1600" dirty="0">
                <a:latin typeface="Sylfaen" panose="010A0502050306030303" pitchFamily="18" charset="0"/>
              </a:rPr>
              <a:t>Allium </a:t>
            </a:r>
            <a:r>
              <a:rPr lang="en-US" sz="1600" dirty="0" err="1">
                <a:latin typeface="Sylfaen" panose="010A0502050306030303" pitchFamily="18" charset="0"/>
              </a:rPr>
              <a:t>ursinum</a:t>
            </a:r>
            <a:br>
              <a:rPr lang="ka-GE" sz="1600" dirty="0">
                <a:latin typeface="Sylfaen" panose="010A0502050306030303" pitchFamily="18" charset="0"/>
              </a:rPr>
            </a:br>
            <a:r>
              <a:rPr lang="ka-GE" sz="1800" dirty="0">
                <a:effectLst/>
                <a:latin typeface="Sylfaen" panose="010A0502050306030303" pitchFamily="18" charset="0"/>
              </a:rPr>
              <a:t>მთის ქვედა და შუა სარტყელში                  შროშანა </a:t>
            </a:r>
            <a:r>
              <a:rPr lang="ka-GE" sz="1800" i="1" dirty="0">
                <a:effectLst/>
              </a:rPr>
              <a:t>Convallaria transcaucasica </a:t>
            </a:r>
            <a:br>
              <a:rPr lang="ka-GE" sz="1800" i="1" dirty="0">
                <a:effectLst/>
              </a:rPr>
            </a:br>
            <a:r>
              <a:rPr lang="ka-GE" sz="1800" i="1" dirty="0">
                <a:effectLst/>
              </a:rPr>
              <a:t>                                                       მახუნცეთი, ციხისძირი</a:t>
            </a:r>
            <a:br>
              <a:rPr lang="ka-GE" sz="1800" i="1" dirty="0">
                <a:effectLst/>
              </a:rPr>
            </a:br>
            <a:br>
              <a:rPr lang="ka-GE" sz="1800" dirty="0">
                <a:effectLst/>
                <a:latin typeface="Sylfaen" panose="010A0502050306030303" pitchFamily="18" charset="0"/>
              </a:rPr>
            </a:br>
            <a:r>
              <a:rPr lang="ka-GE" sz="1800" dirty="0">
                <a:effectLst/>
                <a:latin typeface="Sylfaen" panose="010A0502050306030303" pitchFamily="18" charset="0"/>
              </a:rPr>
              <a:t>დაჩრდილულ ტყეებში</a:t>
            </a:r>
            <a:endParaRPr lang="en-US" sz="1600" dirty="0">
              <a:latin typeface="Sylfaen" panose="010A0502050306030303" pitchFamily="18" charset="0"/>
            </a:endParaRPr>
          </a:p>
        </p:txBody>
      </p:sp>
      <p:pic>
        <p:nvPicPr>
          <p:cNvPr id="4" name="Picture 2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782052" y="493294"/>
            <a:ext cx="3693694" cy="449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746" y="493294"/>
            <a:ext cx="4331370" cy="449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70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a-GE" dirty="0"/>
              <a:t>ეფემეროიდები  მრავალწლოვან ბალახოვან მცენარეთა თავისებური ჯგუფია, რომლებსაც ახასიათებთ განვითარების მოკლე სავეგეტაციო და გენერაციული პერიოდი, ისინი ადრე გაზაფხულზე 3-4 თვის  განმავლობაში  გაივლიან განვთარების ყველა ფაზას  და გადადიან სვენების მდგომარეობაში. ეფემეროიდები მესამეული  პერიოდის რელიქტური მცენარეებია. მათ  მიეკუთვნება ზოგიერთი ტუბერიანი, ბოლქვიანი და ფესურიანი ბალახოვანი მცენარეები.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41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i="1" dirty="0">
                <a:effectLst/>
              </a:rPr>
              <a:t>ზაფრანა </a:t>
            </a:r>
            <a:r>
              <a:rPr lang="en-US" sz="1800" i="1" dirty="0" err="1">
                <a:effectLst/>
              </a:rPr>
              <a:t>Crocusvallicola</a:t>
            </a:r>
            <a:r>
              <a:rPr lang="en-US" sz="1800" i="1" dirty="0">
                <a:effectLst/>
              </a:rPr>
              <a:t>                    </a:t>
            </a:r>
            <a:r>
              <a:rPr lang="ka-GE" sz="1400" i="1" dirty="0">
                <a:effectLst/>
              </a:rPr>
              <a:t>ლამაზი ზაფრანა </a:t>
            </a:r>
            <a:r>
              <a:rPr lang="en-US" sz="1400" i="1" dirty="0">
                <a:effectLst/>
              </a:rPr>
              <a:t>crocus </a:t>
            </a:r>
            <a:r>
              <a:rPr lang="en-US" sz="1400" i="1" dirty="0" err="1">
                <a:effectLst/>
              </a:rPr>
              <a:t>speciosus</a:t>
            </a:r>
            <a:br>
              <a:rPr lang="ka-GE" sz="1400" i="1" dirty="0">
                <a:effectLst/>
              </a:rPr>
            </a:br>
            <a:r>
              <a:rPr lang="ka-GE" sz="1800" i="1" dirty="0">
                <a:effectLst/>
              </a:rPr>
              <a:t>ტყის ზედა და სუბალპ. სარტყელი             </a:t>
            </a:r>
            <a:r>
              <a:rPr lang="ka-GE" sz="1400" i="1" dirty="0">
                <a:effectLst/>
              </a:rPr>
              <a:t>მთის ქვედა და შუა სარტყლის მდელოები</a:t>
            </a:r>
            <a:endParaRPr lang="en-US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შემოდგომის ეფემეროიდები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275347"/>
            <a:ext cx="3948764" cy="3708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6" y="1191127"/>
            <a:ext cx="3898231" cy="37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0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/>
              <a:t>     Galinsoga</a:t>
            </a:r>
            <a:r>
              <a:rPr lang="en-US" sz="2000" dirty="0"/>
              <a:t> ciliate                       </a:t>
            </a:r>
            <a:r>
              <a:rPr lang="en-US" sz="2000" dirty="0" err="1"/>
              <a:t>Galinsoga</a:t>
            </a:r>
            <a:r>
              <a:rPr lang="en-US" sz="2000" dirty="0"/>
              <a:t> </a:t>
            </a:r>
            <a:r>
              <a:rPr lang="en-US" sz="2000" dirty="0" err="1"/>
              <a:t>parviflora</a:t>
            </a:r>
            <a:endParaRPr lang="en-US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                 აჭარის ეფემერები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8" y="1070811"/>
            <a:ext cx="3375109" cy="3826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47" y="1070811"/>
            <a:ext cx="4102769" cy="37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/>
              <a:t>ჩვენი </a:t>
            </a:r>
            <a:r>
              <a:rPr lang="en-US" dirty="0" err="1"/>
              <a:t>გამოკვლევებით</a:t>
            </a:r>
            <a:r>
              <a:rPr lang="en-US" dirty="0"/>
              <a:t> </a:t>
            </a:r>
            <a:r>
              <a:rPr lang="en-US" dirty="0" err="1"/>
              <a:t>აჭარის</a:t>
            </a:r>
            <a:r>
              <a:rPr lang="en-US" dirty="0"/>
              <a:t> </a:t>
            </a:r>
            <a:r>
              <a:rPr lang="en-US" dirty="0" err="1"/>
              <a:t>ფლორისტულ</a:t>
            </a:r>
            <a:r>
              <a:rPr lang="en-US" dirty="0"/>
              <a:t> </a:t>
            </a:r>
            <a:r>
              <a:rPr lang="en-US" dirty="0" err="1"/>
              <a:t>რაიონში</a:t>
            </a:r>
            <a:r>
              <a:rPr lang="en-US" dirty="0"/>
              <a:t> </a:t>
            </a:r>
            <a:r>
              <a:rPr lang="ka-GE" dirty="0"/>
              <a:t>გავრცელებულია </a:t>
            </a:r>
            <a:r>
              <a:rPr lang="en-US" dirty="0"/>
              <a:t>35 </a:t>
            </a:r>
            <a:r>
              <a:rPr lang="en-US" dirty="0" err="1"/>
              <a:t>სახეობის</a:t>
            </a:r>
            <a:r>
              <a:rPr lang="en-US" dirty="0"/>
              <a:t> </a:t>
            </a:r>
            <a:r>
              <a:rPr lang="en-US" dirty="0" err="1"/>
              <a:t>ეფემეროიდ</a:t>
            </a:r>
            <a:r>
              <a:rPr lang="ka-GE" dirty="0"/>
              <a:t>ული ბუნების მცენარე,</a:t>
            </a:r>
            <a:r>
              <a:rPr lang="en-US" dirty="0"/>
              <a:t> </a:t>
            </a:r>
            <a:r>
              <a:rPr lang="ka-GE" dirty="0"/>
              <a:t>მათ შორის 14 სახეობა </a:t>
            </a:r>
            <a:r>
              <a:rPr lang="en-US" dirty="0" err="1"/>
              <a:t>ორლებნიანი</a:t>
            </a:r>
            <a:r>
              <a:rPr lang="ka-GE" dirty="0"/>
              <a:t>ა, </a:t>
            </a:r>
            <a:r>
              <a:rPr lang="en-US" dirty="0"/>
              <a:t> 22 </a:t>
            </a:r>
            <a:r>
              <a:rPr lang="en-US" dirty="0" err="1"/>
              <a:t>სახეობა</a:t>
            </a:r>
            <a:r>
              <a:rPr lang="ka-GE" dirty="0"/>
              <a:t> </a:t>
            </a:r>
            <a:r>
              <a:rPr lang="en-US" dirty="0" err="1"/>
              <a:t>ერთლებნიანი</a:t>
            </a:r>
            <a:r>
              <a:rPr lang="ka-GE" dirty="0"/>
              <a:t>. </a:t>
            </a:r>
            <a:r>
              <a:rPr lang="en-US" dirty="0"/>
              <a:t> </a:t>
            </a:r>
            <a:r>
              <a:rPr lang="en-US" dirty="0" err="1"/>
              <a:t>სახეობათა</a:t>
            </a:r>
            <a:r>
              <a:rPr lang="en-US" dirty="0"/>
              <a:t> </a:t>
            </a:r>
            <a:r>
              <a:rPr lang="en-US" dirty="0" err="1"/>
              <a:t>სიმრავლით</a:t>
            </a:r>
            <a:r>
              <a:rPr lang="en-US" dirty="0"/>
              <a:t> </a:t>
            </a:r>
            <a:r>
              <a:rPr lang="en-US" dirty="0" err="1"/>
              <a:t>გამორჩეული</a:t>
            </a:r>
            <a:r>
              <a:rPr lang="en-US" dirty="0"/>
              <a:t> </a:t>
            </a:r>
            <a:r>
              <a:rPr lang="en-US" dirty="0" err="1"/>
              <a:t>ოჯახებია</a:t>
            </a:r>
            <a:r>
              <a:rPr lang="en-US" dirty="0"/>
              <a:t>: </a:t>
            </a:r>
            <a:r>
              <a:rPr lang="en-US" dirty="0" err="1"/>
              <a:t>Liliaceae</a:t>
            </a:r>
            <a:r>
              <a:rPr lang="en-US" dirty="0"/>
              <a:t> – 14 </a:t>
            </a:r>
            <a:r>
              <a:rPr lang="en-US" dirty="0" err="1"/>
              <a:t>სახეობა</a:t>
            </a:r>
            <a:r>
              <a:rPr lang="en-US" dirty="0"/>
              <a:t>, </a:t>
            </a:r>
            <a:r>
              <a:rPr lang="en-US" dirty="0" err="1"/>
              <a:t>Primulaceae</a:t>
            </a:r>
            <a:r>
              <a:rPr lang="en-US" dirty="0"/>
              <a:t>    –  8  </a:t>
            </a:r>
            <a:r>
              <a:rPr lang="en-US" dirty="0" err="1"/>
              <a:t>სახეობა</a:t>
            </a:r>
            <a:r>
              <a:rPr lang="en-US" dirty="0"/>
              <a:t>,  </a:t>
            </a:r>
            <a:r>
              <a:rPr lang="en-US" dirty="0" err="1"/>
              <a:t>Amarilidaceae</a:t>
            </a:r>
            <a:r>
              <a:rPr lang="en-US" dirty="0"/>
              <a:t>    –  6  </a:t>
            </a:r>
            <a:r>
              <a:rPr lang="en-US" dirty="0" err="1"/>
              <a:t>სახეობა</a:t>
            </a:r>
            <a:r>
              <a:rPr lang="en-US" dirty="0"/>
              <a:t>,  </a:t>
            </a:r>
            <a:r>
              <a:rPr lang="en-US" dirty="0" err="1"/>
              <a:t>Ranunculaceae</a:t>
            </a:r>
            <a:r>
              <a:rPr lang="en-US" dirty="0"/>
              <a:t>    –  4  </a:t>
            </a:r>
            <a:r>
              <a:rPr lang="en-US" dirty="0" err="1"/>
              <a:t>სახეობა</a:t>
            </a:r>
            <a:r>
              <a:rPr lang="en-US" dirty="0"/>
              <a:t>, </a:t>
            </a:r>
            <a:r>
              <a:rPr lang="en-US" dirty="0" err="1"/>
              <a:t>Iridaceae</a:t>
            </a:r>
            <a:r>
              <a:rPr lang="en-US" dirty="0"/>
              <a:t>  –  3 </a:t>
            </a:r>
            <a:r>
              <a:rPr lang="en-US" dirty="0" err="1"/>
              <a:t>სახეობა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6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ეფემეროიდების კლასიფიკაცია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dirty="0">
                <a:latin typeface="Sylfaen" panose="010A0502050306030303" pitchFamily="18" charset="0"/>
              </a:rPr>
              <a:t>ვეგეტაციის და ყვავილობის თავისებურებების მიხედვით გამოყოფილი იქნა 3 ჯგუფი.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ka-GE" dirty="0">
                <a:latin typeface="Sylfaen" panose="010A0502050306030303" pitchFamily="18" charset="0"/>
              </a:rPr>
              <a:t>1.   ზამთარ -ადრე გაზაფხულზე მოყვავილე ეფეროიდები </a:t>
            </a:r>
          </a:p>
          <a:p>
            <a:r>
              <a:rPr lang="ka-GE" dirty="0">
                <a:latin typeface="Sylfaen" panose="010A0502050306030303" pitchFamily="18" charset="0"/>
              </a:rPr>
              <a:t>2. გაზაფხულზე მოყვავილე ეფეროიდები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ka-GE" dirty="0">
                <a:latin typeface="Sylfaen" panose="010A0502050306030303" pitchFamily="18" charset="0"/>
              </a:rPr>
              <a:t>2.  შემოდგომაზე მოყვავილე ეფემეროიდები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ka-GE" dirty="0">
                <a:latin typeface="Sylfaen" panose="010A0502050306030303" pitchFamily="18" charset="0"/>
              </a:rPr>
              <a:t>ზამთარ -ადრე გაზაფხულზე მოყვავილე ეფეროიდებს მიეკუთვნება: ვორონოვის თეთრყვავილა,  </a:t>
            </a:r>
            <a:r>
              <a:rPr lang="en-US" dirty="0">
                <a:latin typeface="Sylfaen" panose="010A0502050306030303" pitchFamily="18" charset="0"/>
              </a:rPr>
              <a:t>G</a:t>
            </a:r>
            <a:r>
              <a:rPr lang="ka-GE" i="1" dirty="0">
                <a:latin typeface="Sylfaen" panose="010A0502050306030303" pitchFamily="18" charset="0"/>
              </a:rPr>
              <a:t>alanthus woronowii, რიზეს თეთრყვავილა </a:t>
            </a:r>
            <a:r>
              <a:rPr lang="en-US" dirty="0">
                <a:latin typeface="Sylfaen" panose="010A0502050306030303" pitchFamily="18" charset="0"/>
              </a:rPr>
              <a:t>G</a:t>
            </a:r>
            <a:r>
              <a:rPr lang="en-US" i="1" dirty="0">
                <a:latin typeface="Sylfaen" panose="010A0502050306030303" pitchFamily="18" charset="0"/>
              </a:rPr>
              <a:t>. </a:t>
            </a:r>
            <a:r>
              <a:rPr lang="en-US" i="1" dirty="0" err="1">
                <a:latin typeface="Sylfaen" panose="010A0502050306030303" pitchFamily="18" charset="0"/>
              </a:rPr>
              <a:t>risehensis</a:t>
            </a:r>
            <a:r>
              <a:rPr lang="en-US" i="1" dirty="0">
                <a:latin typeface="Sylfaen" panose="010A0502050306030303" pitchFamily="18" charset="0"/>
              </a:rPr>
              <a:t>, </a:t>
            </a:r>
            <a:r>
              <a:rPr lang="ka-GE" i="1" dirty="0">
                <a:latin typeface="Sylfaen" panose="010A0502050306030303" pitchFamily="18" charset="0"/>
              </a:rPr>
              <a:t>კრასნოვის თეთრყვავილა G. krasnovii, აჭარის  ყოჩივარდა Cyclamen adzharicum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7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312822"/>
            <a:ext cx="8686800" cy="6942220"/>
          </a:xfrm>
        </p:spPr>
        <p:txBody>
          <a:bodyPr>
            <a:normAutofit/>
          </a:bodyPr>
          <a:lstStyle/>
          <a:p>
            <a:r>
              <a:rPr lang="ka-GE" dirty="0">
                <a:latin typeface="Sylfaen" panose="010A0502050306030303" pitchFamily="18" charset="0"/>
              </a:rPr>
              <a:t>გაზაფხულზე მოყვავილე ეფემეროიდებია: ჩაწყობილა ბაია </a:t>
            </a:r>
            <a:r>
              <a:rPr lang="ka-GE" i="1" dirty="0">
                <a:latin typeface="Sylfaen" panose="010A0502050306030303" pitchFamily="18" charset="0"/>
              </a:rPr>
              <a:t>Ficaria calthifolia,აჭარის ჩაწყობილა ბაია F.popovii,სიბტორფის ფურისულა P. sibtorpii, ცივი ფურისულა P.  </a:t>
            </a:r>
            <a:r>
              <a:rPr lang="en-US" i="1" dirty="0" err="1">
                <a:latin typeface="Sylfaen" panose="010A0502050306030303" pitchFamily="18" charset="0"/>
              </a:rPr>
              <a:t>algida</a:t>
            </a:r>
            <a:r>
              <a:rPr lang="en-US" i="1" dirty="0">
                <a:latin typeface="Sylfaen" panose="010A0502050306030303" pitchFamily="18" charset="0"/>
              </a:rPr>
              <a:t> Adam. P. </a:t>
            </a:r>
            <a:r>
              <a:rPr lang="en-US" i="1" dirty="0" err="1">
                <a:latin typeface="Sylfaen" panose="010A0502050306030303" pitchFamily="18" charset="0"/>
              </a:rPr>
              <a:t>auriculata</a:t>
            </a:r>
            <a:r>
              <a:rPr lang="en-US" i="1" dirty="0">
                <a:latin typeface="Sylfaen" panose="010A0502050306030303" pitchFamily="18" charset="0"/>
              </a:rPr>
              <a:t> Lam.</a:t>
            </a:r>
            <a:r>
              <a:rPr lang="ka-GE" i="1" dirty="0">
                <a:latin typeface="Sylfaen" panose="010A0502050306030303" pitchFamily="18" charset="0"/>
              </a:rPr>
              <a:t>კუზნეცოვის ფურისულა</a:t>
            </a:r>
            <a:r>
              <a:rPr lang="en-US" i="1" dirty="0">
                <a:latin typeface="Sylfaen" panose="010A0502050306030303" pitchFamily="18" charset="0"/>
              </a:rPr>
              <a:t> P. </a:t>
            </a:r>
            <a:r>
              <a:rPr lang="en-US" i="1" dirty="0" err="1">
                <a:latin typeface="Sylfaen" panose="010A0502050306030303" pitchFamily="18" charset="0"/>
              </a:rPr>
              <a:t>kusnetzovii</a:t>
            </a:r>
            <a:r>
              <a:rPr lang="en-US" i="1" dirty="0">
                <a:latin typeface="Sylfaen" panose="010A0502050306030303" pitchFamily="18" charset="0"/>
              </a:rPr>
              <a:t> Fed</a:t>
            </a:r>
            <a:r>
              <a:rPr lang="ka-GE" dirty="0">
                <a:latin typeface="Sylfaen" panose="010A0502050306030303" pitchFamily="18" charset="0"/>
              </a:rPr>
              <a:t>, კოლხური ყაზახა </a:t>
            </a:r>
            <a:r>
              <a:rPr lang="en-US" i="1" dirty="0" err="1">
                <a:latin typeface="Sylfaen" panose="010A0502050306030303" pitchFamily="18" charset="0"/>
              </a:rPr>
              <a:t>Muscari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armeniacum</a:t>
            </a:r>
            <a:r>
              <a:rPr lang="en-US" i="1" dirty="0">
                <a:latin typeface="Sylfaen" panose="010A0502050306030303" pitchFamily="18" charset="0"/>
              </a:rPr>
              <a:t>, </a:t>
            </a:r>
            <a:r>
              <a:rPr lang="ka-GE" i="1" dirty="0">
                <a:latin typeface="Sylfaen" panose="010A0502050306030303" pitchFamily="18" charset="0"/>
              </a:rPr>
              <a:t>შოვიცის ყაზახა </a:t>
            </a:r>
            <a:r>
              <a:rPr lang="en-US" i="1" dirty="0">
                <a:latin typeface="Sylfaen" panose="010A0502050306030303" pitchFamily="18" charset="0"/>
              </a:rPr>
              <a:t>M.  </a:t>
            </a:r>
            <a:r>
              <a:rPr lang="en-US" i="1" dirty="0" err="1">
                <a:latin typeface="Sylfaen" panose="010A0502050306030303" pitchFamily="18" charset="0"/>
              </a:rPr>
              <a:t>szovitsianum</a:t>
            </a:r>
            <a:r>
              <a:rPr lang="en-US" i="1" dirty="0">
                <a:latin typeface="Sylfaen" panose="010A0502050306030303" pitchFamily="18" charset="0"/>
              </a:rPr>
              <a:t> Baker, </a:t>
            </a:r>
            <a:r>
              <a:rPr lang="ka-GE" i="1" dirty="0">
                <a:latin typeface="Sylfaen" panose="010A0502050306030303" pitchFamily="18" charset="0"/>
              </a:rPr>
              <a:t>ტყის ბოლოკა </a:t>
            </a:r>
            <a:r>
              <a:rPr lang="en-US" i="1" dirty="0" err="1">
                <a:latin typeface="Sylfaen" panose="010A0502050306030303" pitchFamily="18" charset="0"/>
              </a:rPr>
              <a:t>Dentaria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quinquefolia</a:t>
            </a:r>
            <a:r>
              <a:rPr lang="en-US" i="1" dirty="0">
                <a:latin typeface="Sylfaen" panose="010A0502050306030303" pitchFamily="18" charset="0"/>
              </a:rPr>
              <a:t>, </a:t>
            </a:r>
            <a:r>
              <a:rPr lang="ka-GE" i="1" dirty="0">
                <a:latin typeface="Sylfaen" panose="010A0502050306030303" pitchFamily="18" charset="0"/>
              </a:rPr>
              <a:t>ვორონოვის ძაღლნიორა </a:t>
            </a:r>
            <a:r>
              <a:rPr lang="en-US" i="1" dirty="0">
                <a:latin typeface="Sylfaen" panose="010A0502050306030303" pitchFamily="18" charset="0"/>
              </a:rPr>
              <a:t>Ornithogalum </a:t>
            </a:r>
            <a:r>
              <a:rPr lang="en-US" i="1" dirty="0" err="1">
                <a:latin typeface="Sylfaen" panose="010A0502050306030303" pitchFamily="18" charset="0"/>
              </a:rPr>
              <a:t>woronowii</a:t>
            </a:r>
            <a:r>
              <a:rPr lang="en-US" i="1" dirty="0">
                <a:latin typeface="Sylfaen" panose="010A0502050306030303" pitchFamily="18" charset="0"/>
              </a:rPr>
              <a:t>, O. </a:t>
            </a:r>
            <a:r>
              <a:rPr lang="en-US" i="1" dirty="0" err="1">
                <a:latin typeface="Sylfaen" panose="010A0502050306030303" pitchFamily="18" charset="0"/>
              </a:rPr>
              <a:t>balansae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Boiss</a:t>
            </a:r>
            <a:r>
              <a:rPr lang="en-US" i="1" dirty="0">
                <a:latin typeface="Sylfaen" panose="010A0502050306030303" pitchFamily="18" charset="0"/>
              </a:rPr>
              <a:t>. Pulsatilla </a:t>
            </a:r>
            <a:r>
              <a:rPr lang="en-US" i="1" dirty="0" err="1">
                <a:latin typeface="Sylfaen" panose="010A0502050306030303" pitchFamily="18" charset="0"/>
              </a:rPr>
              <a:t>aurea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Somm</a:t>
            </a:r>
            <a:r>
              <a:rPr lang="en-US" i="1" dirty="0">
                <a:latin typeface="Sylfaen" panose="010A0502050306030303" pitchFamily="18" charset="0"/>
              </a:rPr>
              <a:t>, P. </a:t>
            </a:r>
            <a:r>
              <a:rPr lang="en-US" i="1" dirty="0" err="1">
                <a:latin typeface="Sylfaen" panose="010A0502050306030303" pitchFamily="18" charset="0"/>
              </a:rPr>
              <a:t>violacea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Rupr</a:t>
            </a:r>
            <a:r>
              <a:rPr lang="en-US" i="1" dirty="0">
                <a:latin typeface="Sylfaen" panose="010A0502050306030303" pitchFamily="18" charset="0"/>
              </a:rPr>
              <a:t>, P. </a:t>
            </a:r>
            <a:r>
              <a:rPr lang="en-US" i="1" dirty="0" err="1">
                <a:latin typeface="Sylfaen" panose="010A0502050306030303" pitchFamily="18" charset="0"/>
              </a:rPr>
              <a:t>albana</a:t>
            </a:r>
            <a:r>
              <a:rPr lang="en-US" i="1" dirty="0">
                <a:latin typeface="Sylfaen" panose="010A0502050306030303" pitchFamily="18" charset="0"/>
              </a:rPr>
              <a:t> (</a:t>
            </a:r>
            <a:r>
              <a:rPr lang="en-US" i="1" dirty="0" err="1">
                <a:latin typeface="Sylfaen" panose="010A0502050306030303" pitchFamily="18" charset="0"/>
              </a:rPr>
              <a:t>Stev</a:t>
            </a:r>
            <a:r>
              <a:rPr lang="en-US" i="1" dirty="0">
                <a:latin typeface="Sylfaen" panose="010A0502050306030303" pitchFamily="18" charset="0"/>
              </a:rPr>
              <a:t>.) </a:t>
            </a:r>
            <a:r>
              <a:rPr lang="en-US" i="1" dirty="0" err="1">
                <a:latin typeface="Sylfaen" panose="010A0502050306030303" pitchFamily="18" charset="0"/>
              </a:rPr>
              <a:t>Bercht</a:t>
            </a:r>
            <a:r>
              <a:rPr lang="en-US" i="1" dirty="0">
                <a:latin typeface="Sylfaen" panose="010A0502050306030303" pitchFamily="18" charset="0"/>
              </a:rPr>
              <a:t> et </a:t>
            </a:r>
            <a:r>
              <a:rPr lang="en-US" i="1" dirty="0" err="1">
                <a:latin typeface="Sylfaen" panose="010A0502050306030303" pitchFamily="18" charset="0"/>
              </a:rPr>
              <a:t>preel</a:t>
            </a:r>
            <a:r>
              <a:rPr lang="en-US" i="1" dirty="0">
                <a:latin typeface="Sylfaen" panose="010A0502050306030303" pitchFamily="18" charset="0"/>
              </a:rPr>
              <a:t>. </a:t>
            </a:r>
            <a:r>
              <a:rPr lang="en-US" i="1" dirty="0" err="1">
                <a:latin typeface="Sylfaen" panose="010A0502050306030303" pitchFamily="18" charset="0"/>
              </a:rPr>
              <a:t>Puschkinia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scilloides</a:t>
            </a:r>
            <a:r>
              <a:rPr lang="en-US" i="1" dirty="0">
                <a:latin typeface="Sylfaen" panose="010A0502050306030303" pitchFamily="18" charset="0"/>
              </a:rPr>
              <a:t> Adams, </a:t>
            </a:r>
            <a:r>
              <a:rPr lang="en-US" dirty="0" err="1">
                <a:latin typeface="Sylfaen" panose="010A0502050306030303" pitchFamily="18" charset="0"/>
              </a:rPr>
              <a:t>Convallaria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transcaucasica</a:t>
            </a:r>
            <a:r>
              <a:rPr lang="en-US" dirty="0">
                <a:latin typeface="Sylfaen" panose="010A0502050306030303" pitchFamily="18" charset="0"/>
              </a:rPr>
              <a:t>. </a:t>
            </a:r>
            <a:r>
              <a:rPr lang="en-US" i="1" dirty="0">
                <a:latin typeface="Sylfaen" panose="010A0502050306030303" pitchFamily="18" charset="0"/>
              </a:rPr>
              <a:t>Allium </a:t>
            </a:r>
            <a:r>
              <a:rPr lang="en-US" i="1" dirty="0" err="1">
                <a:latin typeface="Sylfaen" panose="010A0502050306030303" pitchFamily="18" charset="0"/>
              </a:rPr>
              <a:t>ursinum</a:t>
            </a:r>
            <a:r>
              <a:rPr lang="en-US" i="1" dirty="0">
                <a:latin typeface="Sylfaen" panose="010A0502050306030303" pitchFamily="18" charset="0"/>
              </a:rPr>
              <a:t> L. </a:t>
            </a:r>
            <a:r>
              <a:rPr lang="en-US" i="1" dirty="0" err="1">
                <a:latin typeface="Sylfaen" panose="010A0502050306030303" pitchFamily="18" charset="0"/>
              </a:rPr>
              <a:t>Asphodeline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Lutea</a:t>
            </a:r>
            <a:r>
              <a:rPr lang="en-US" i="1" dirty="0">
                <a:latin typeface="Sylfaen" panose="010A0502050306030303" pitchFamily="18" charset="0"/>
              </a:rPr>
              <a:t> (L) </a:t>
            </a:r>
            <a:r>
              <a:rPr lang="en-US" i="1" dirty="0" err="1">
                <a:latin typeface="Sylfaen" panose="010A0502050306030303" pitchFamily="18" charset="0"/>
              </a:rPr>
              <a:t>Reichen</a:t>
            </a:r>
            <a:r>
              <a:rPr lang="en-US" dirty="0">
                <a:latin typeface="Sylfaen" panose="010A0502050306030303" pitchFamily="18" charset="0"/>
              </a:rPr>
              <a:t>. </a:t>
            </a:r>
            <a:endParaRPr lang="ka-GE" dirty="0">
              <a:latin typeface="Sylfaen" panose="010A0502050306030303" pitchFamily="18" charset="0"/>
            </a:endParaRPr>
          </a:p>
          <a:p>
            <a:r>
              <a:rPr lang="ka-GE" dirty="0">
                <a:latin typeface="Sylfaen" panose="010A0502050306030303" pitchFamily="18" charset="0"/>
              </a:rPr>
              <a:t>შემოდგომაზე მოყვავილე ეფემეროიდია 2 სახეობა:</a:t>
            </a:r>
            <a:r>
              <a:rPr lang="ka-GE" i="1" dirty="0">
                <a:latin typeface="Sylfaen" panose="010A0502050306030303" pitchFamily="18" charset="0"/>
              </a:rPr>
              <a:t> </a:t>
            </a:r>
            <a:r>
              <a:rPr lang="en-US" i="1" dirty="0">
                <a:latin typeface="Sylfaen" panose="010A0502050306030303" pitchFamily="18" charset="0"/>
              </a:rPr>
              <a:t>Colchicum </a:t>
            </a:r>
            <a:r>
              <a:rPr lang="en-US" i="1" dirty="0" err="1">
                <a:latin typeface="Sylfaen" panose="010A0502050306030303" pitchFamily="18" charset="0"/>
              </a:rPr>
              <a:t>speciosum</a:t>
            </a:r>
            <a:r>
              <a:rPr lang="en-US" i="1" dirty="0">
                <a:latin typeface="Sylfaen" panose="010A0502050306030303" pitchFamily="18" charset="0"/>
              </a:rPr>
              <a:t>, C. </a:t>
            </a:r>
            <a:r>
              <a:rPr lang="en-US" i="1" dirty="0" err="1">
                <a:latin typeface="Sylfaen" panose="010A0502050306030303" pitchFamily="18" charset="0"/>
              </a:rPr>
              <a:t>umbrosum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Stev</a:t>
            </a:r>
            <a:r>
              <a:rPr lang="en-US" i="1" dirty="0">
                <a:latin typeface="Sylfaen" panose="010A0502050306030303" pitchFamily="18" charset="0"/>
              </a:rPr>
              <a:t>.</a:t>
            </a:r>
            <a:endParaRPr lang="en-US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1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ვორონოვის თეთრყვავილა                   ალპური თეთღყვავილა</a:t>
            </a: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/>
              <a:t>ზამთარ-ადრეგაზაფხულზე მოყვავილე ეფემეროიდები</a:t>
            </a:r>
          </a:p>
          <a:p>
            <a:endParaRPr lang="en-US" dirty="0"/>
          </a:p>
        </p:txBody>
      </p:sp>
      <p:pic>
        <p:nvPicPr>
          <p:cNvPr id="8" name="Содержимое 6" descr="woronow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160" y="1424406"/>
            <a:ext cx="2404177" cy="3460416"/>
          </a:xfrm>
          <a:prstGeom prst="rect">
            <a:avLst/>
          </a:prstGeom>
        </p:spPr>
      </p:pic>
      <p:pic>
        <p:nvPicPr>
          <p:cNvPr id="9" name="Содержимое 9" descr="galanthus-elwesii-var-monostictus-10709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568" y="1365142"/>
            <a:ext cx="3298774" cy="3618337"/>
          </a:xfrm>
          <a:prstGeom prst="rect">
            <a:avLst/>
          </a:prstGeom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6337" y="1424404"/>
            <a:ext cx="1720516" cy="1667711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88" y="3190773"/>
            <a:ext cx="1707090" cy="17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8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/>
              <a:t>რიზეს თეთრყვავილა   </a:t>
            </a:r>
            <a:r>
              <a:rPr lang="ka-GE" sz="2400" dirty="0"/>
              <a:t>კრასნოვის თეთრყვავილა</a:t>
            </a:r>
            <a:endParaRPr lang="en-US" sz="2400" dirty="0"/>
          </a:p>
        </p:txBody>
      </p:sp>
      <p:pic>
        <p:nvPicPr>
          <p:cNvPr id="6" name="Picture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02920" y="565484"/>
            <a:ext cx="3633377" cy="4584032"/>
          </a:xfrm>
          <a:prstGeom prst="rect">
            <a:avLst/>
          </a:prstGeom>
        </p:spPr>
      </p:pic>
      <p:pic>
        <p:nvPicPr>
          <p:cNvPr id="8" name="Рисунок 7" descr="C:\Users\Администратор\Desktop\Keda 2018\IMG_0661.JPG"/>
          <p:cNvPicPr>
            <a:picLocks/>
          </p:cNvPicPr>
          <p:nvPr/>
        </p:nvPicPr>
        <p:blipFill>
          <a:blip r:embed="rId3" cstate="print"/>
          <a:srcRect l="21426" r="21426"/>
          <a:stretch>
            <a:fillRect/>
          </a:stretch>
        </p:blipFill>
        <p:spPr bwMode="auto">
          <a:xfrm>
            <a:off x="4245765" y="408013"/>
            <a:ext cx="4331567" cy="45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94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9675796" cy="1051560"/>
          </a:xfrm>
        </p:spPr>
        <p:txBody>
          <a:bodyPr>
            <a:normAutofit/>
          </a:bodyPr>
          <a:lstStyle/>
          <a:p>
            <a:r>
              <a:rPr lang="ka-GE" sz="2400" dirty="0"/>
              <a:t>აჭარის ყოჩივარდა   </a:t>
            </a:r>
            <a:r>
              <a:rPr lang="ka-GE" sz="2000" dirty="0"/>
              <a:t>კოლხური ყოჩივარდა          იბერიული ყოჩივარდა</a:t>
            </a:r>
            <a:endParaRPr lang="en-US" sz="2000" dirty="0"/>
          </a:p>
        </p:txBody>
      </p:sp>
      <p:pic>
        <p:nvPicPr>
          <p:cNvPr id="4" name="Содержимое 6" descr="C:\Users\User\Downloads\IMG_20180208_1432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6" b="14906"/>
          <a:stretch>
            <a:fillRect/>
          </a:stretch>
        </p:blipFill>
        <p:spPr bwMode="auto">
          <a:xfrm>
            <a:off x="502920" y="312821"/>
            <a:ext cx="3082491" cy="467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63" y="204537"/>
            <a:ext cx="3140242" cy="487278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04538"/>
            <a:ext cx="3200401" cy="487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5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ყოჩივარდას  ტუბერები და ნაყოფები</a:t>
            </a:r>
            <a:endParaRPr lang="en-US" dirty="0"/>
          </a:p>
        </p:txBody>
      </p:sp>
      <p:pic>
        <p:nvPicPr>
          <p:cNvPr id="4" name="Picture 33" descr="106913154_277072883503962_7604963360394550774_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8622" y="642937"/>
            <a:ext cx="4680283" cy="3962400"/>
          </a:xfrm>
          <a:prstGeom prst="rect">
            <a:avLst/>
          </a:prstGeom>
        </p:spPr>
      </p:pic>
      <p:pic>
        <p:nvPicPr>
          <p:cNvPr id="5" name="Picture 34" descr="106334401_275794270198492_8095708224851880106_n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1254" y="481263"/>
            <a:ext cx="3332746" cy="44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06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1254</TotalTime>
  <Words>497</Words>
  <Application>Microsoft Office PowerPoint</Application>
  <PresentationFormat>ეკრანზე ჩვენება (4:3)</PresentationFormat>
  <Paragraphs>36</Paragraphs>
  <Slides>21</Slides>
  <Notes>3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4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21</vt:i4>
      </vt:variant>
    </vt:vector>
  </HeadingPairs>
  <TitlesOfParts>
    <vt:vector size="26" baseType="lpstr">
      <vt:lpstr>Calibri</vt:lpstr>
      <vt:lpstr>Sylfaen</vt:lpstr>
      <vt:lpstr>Verdana</vt:lpstr>
      <vt:lpstr>Wingdings 2</vt:lpstr>
      <vt:lpstr>Аспект</vt:lpstr>
      <vt:lpstr>PowerPoint-ის პრეზენტაცია</vt:lpstr>
      <vt:lpstr>PowerPoint-ის პრეზენტაცია</vt:lpstr>
      <vt:lpstr>PowerPoint-ის პრეზენტაცია</vt:lpstr>
      <vt:lpstr>ეფემეროიდების კლასიფიკაცია</vt:lpstr>
      <vt:lpstr>PowerPoint-ის პრეზენტაცია</vt:lpstr>
      <vt:lpstr>ვორონოვის თეთრყვავილა                   ალპური თეთღყვავილა</vt:lpstr>
      <vt:lpstr>რიზეს თეთრყვავილა   კრასნოვის თეთრყვავილა</vt:lpstr>
      <vt:lpstr>აჭარის ყოჩივარდა   კოლხური ყოჩივარდა          იბერიული ყოჩივარდა</vt:lpstr>
      <vt:lpstr>ყოჩივარდას  ტუბერები და ნაყოფები</vt:lpstr>
      <vt:lpstr>ცისთვალა Scilla monanthos   ვინოგრადოვის ცისთვალა Scila wimogradowii    Scilla nivalis</vt:lpstr>
      <vt:lpstr>გაზაფხულის ეფემეროიდები  Primula sibthorpii, Ficaria popovii</vt:lpstr>
      <vt:lpstr> Dantaria quinquefolia                   ცხენისკბილა-  ტყის ბოლოკა                                   </vt:lpstr>
      <vt:lpstr>Primula algida Primula auriculata</vt:lpstr>
      <vt:lpstr> Primula elatior      Primula meyeri</vt:lpstr>
      <vt:lpstr>Muscari  colchicum,  armeniacum კოლხური ყაზახა                 Muscari szovitsianum        შოვიცის ყაზახა </vt:lpstr>
      <vt:lpstr>Ornithogalum woronowii  ვორონოვის ძაღლნიორა გავრც. ქობულეი,    Ornithogalum balansae ჩაქვი, კოხი, ხალა, მახინჯაური                            ბალანზის ძაღლნიორა--გავრც.                                       ს                                                                                უბალპური მდელოები                                                                                                                                                          </vt:lpstr>
      <vt:lpstr>პუშკინია Puschkinia scilloides.                       ოქროსფერი მედგარა  Pulsatilla aurea    გავრც. აჭარისწყლის ზემო წელი               სარბიელას, საყორნიას,  ხინოს მთები </vt:lpstr>
      <vt:lpstr>მედგარა Pulsatilla albana      იისფერი მედგარა Pulsatilla  violacea Rupr.-  გავრც,სუბალპური კლდეები         ხინო. საყორნია. მდელოები</vt:lpstr>
      <vt:lpstr>ღანძილი Allium ursinum მთის ქვედა და შუა სარტყელში                  შროშანა Convallaria transcaucasica                                                         მახუნცეთი, ციხისძირი  დაჩრდილულ ტყეებში</vt:lpstr>
      <vt:lpstr>ზაფრანა Crocusvallicola                    ლამაზი ზაფრანა crocus speciosus ტყის ზედა და სუბალპ. სარტყელი             მთის ქვედა და შუა სარტყლის მდელოები</vt:lpstr>
      <vt:lpstr>     Galinsoga ciliate                       Galinsoga parviflora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BSU</cp:lastModifiedBy>
  <cp:revision>386</cp:revision>
  <dcterms:created xsi:type="dcterms:W3CDTF">2014-11-21T11:00:06Z</dcterms:created>
  <dcterms:modified xsi:type="dcterms:W3CDTF">2021-06-08T09:55:50Z</dcterms:modified>
</cp:coreProperties>
</file>