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25"/>
  </p:notesMasterIdLst>
  <p:sldIdLst>
    <p:sldId id="256" r:id="rId2"/>
    <p:sldId id="281" r:id="rId3"/>
    <p:sldId id="288" r:id="rId4"/>
    <p:sldId id="257" r:id="rId5"/>
    <p:sldId id="289" r:id="rId6"/>
    <p:sldId id="272" r:id="rId7"/>
    <p:sldId id="263" r:id="rId8"/>
    <p:sldId id="264" r:id="rId9"/>
    <p:sldId id="291" r:id="rId10"/>
    <p:sldId id="265" r:id="rId11"/>
    <p:sldId id="292" r:id="rId12"/>
    <p:sldId id="293" r:id="rId13"/>
    <p:sldId id="282" r:id="rId14"/>
    <p:sldId id="283" r:id="rId15"/>
    <p:sldId id="285" r:id="rId16"/>
    <p:sldId id="286" r:id="rId17"/>
    <p:sldId id="294" r:id="rId18"/>
    <p:sldId id="295" r:id="rId19"/>
    <p:sldId id="296" r:id="rId20"/>
    <p:sldId id="297" r:id="rId21"/>
    <p:sldId id="298" r:id="rId22"/>
    <p:sldId id="269" r:id="rId23"/>
    <p:sldId id="280" r:id="rId24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საშუალო სტილი 2 - აქცენტი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55" autoAdjust="0"/>
  </p:normalViewPr>
  <p:slideViewPr>
    <p:cSldViewPr snapToGrid="0">
      <p:cViewPr varScale="1">
        <p:scale>
          <a:sx n="61" d="100"/>
          <a:sy n="61" d="100"/>
        </p:scale>
        <p:origin x="10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79F1-A597-4BE9-A2D0-88CB33F05BF6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4" name="სლაიდის გამოსახულების ჩანაცვლების ველი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ჩანაწერებ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6CB49-E722-45CC-B0A4-21B059BE099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1665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6CB49-E722-45CC-B0A4-21B059BE099D}" type="slidenum">
              <a:rPr lang="ka-GE" smtClean="0"/>
              <a:t>1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75323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98050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თაური და წარწერ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3809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ციტატა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3902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651306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ს ციტატ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602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ჭეშმარიტება თუ სიცრუ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39367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117681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42245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71115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17634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72919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5643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06626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74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76384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49363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7A0C-8DB6-42E7-8455-81E55BA1C1AC}" type="datetimeFigureOut">
              <a:rPr lang="ka-GE" smtClean="0"/>
              <a:t>08.06.2021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C2DE55-EF98-41D8-B7D8-152D1690E9E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9234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993826" y="464696"/>
            <a:ext cx="9539785" cy="5523876"/>
          </a:xfrm>
        </p:spPr>
        <p:txBody>
          <a:bodyPr>
            <a:normAutofit fontScale="90000"/>
          </a:bodyPr>
          <a:lstStyle/>
          <a:p>
            <a:pPr algn="ctr"/>
            <a:r>
              <a:rPr lang="ka-GE" sz="1400" b="1" dirty="0" smtClean="0">
                <a:latin typeface="+mn-lt"/>
              </a:rPr>
              <a:t/>
            </a:r>
            <a:br>
              <a:rPr lang="ka-GE" sz="1400" b="1" dirty="0" smtClean="0">
                <a:latin typeface="+mn-lt"/>
              </a:rPr>
            </a:br>
            <a:r>
              <a:rPr lang="ka-GE" sz="1400" b="1" dirty="0">
                <a:latin typeface="+mn-lt"/>
              </a:rPr>
              <a:t/>
            </a:r>
            <a:br>
              <a:rPr lang="ka-GE" sz="1400" b="1" dirty="0">
                <a:latin typeface="+mn-lt"/>
              </a:rPr>
            </a:br>
            <a:r>
              <a:rPr lang="ka-GE" sz="1400" b="1" dirty="0" smtClean="0">
                <a:latin typeface="+mn-lt"/>
              </a:rPr>
              <a:t/>
            </a:r>
            <a:br>
              <a:rPr lang="ka-GE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>
                <a:latin typeface="+mn-lt"/>
              </a:rPr>
              <a:t/>
            </a:r>
            <a:br>
              <a:rPr lang="en-US" sz="1400" b="1" dirty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>
                <a:latin typeface="+mn-lt"/>
              </a:rPr>
              <a:t/>
            </a:r>
            <a:br>
              <a:rPr lang="en-US" sz="1400" b="1" dirty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>
                <a:latin typeface="+mn-lt"/>
              </a:rPr>
              <a:t/>
            </a:r>
            <a:br>
              <a:rPr lang="en-US" sz="1400" b="1" dirty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>
                <a:latin typeface="+mn-lt"/>
              </a:rPr>
              <a:t/>
            </a:r>
            <a:br>
              <a:rPr lang="en-US" sz="1400" b="1" dirty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>
                <a:latin typeface="+mn-lt"/>
              </a:rPr>
              <a:t/>
            </a:r>
            <a:br>
              <a:rPr lang="en-US" sz="1400" b="1" dirty="0">
                <a:latin typeface="+mn-lt"/>
              </a:rPr>
            </a:br>
            <a:r>
              <a:rPr lang="ka-GE" sz="2000" b="1" dirty="0"/>
              <a:t> </a:t>
            </a:r>
            <a:r>
              <a:rPr lang="ka-GE" sz="2000" dirty="0"/>
              <a:t/>
            </a:r>
            <a:br>
              <a:rPr lang="ka-GE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ka-GE" sz="2000" dirty="0"/>
              <a:t/>
            </a:r>
            <a:br>
              <a:rPr lang="ka-GE" sz="2000" dirty="0"/>
            </a:br>
            <a:r>
              <a:rPr lang="ka-GE" sz="2000" b="1" dirty="0"/>
              <a:t> </a:t>
            </a:r>
            <a:r>
              <a:rPr lang="ka-GE" sz="2000" dirty="0"/>
              <a:t/>
            </a:r>
            <a:br>
              <a:rPr lang="ka-GE" sz="2000" dirty="0"/>
            </a:br>
            <a:r>
              <a:rPr lang="en-US" sz="2000" b="1" dirty="0">
                <a:latin typeface="Arial Black" panose="020B0A04020102020204" pitchFamily="34" charset="0"/>
              </a:rPr>
              <a:t/>
            </a:r>
            <a:br>
              <a:rPr lang="en-US" sz="2000" b="1" dirty="0">
                <a:latin typeface="Arial Black" panose="020B0A04020102020204" pitchFamily="34" charset="0"/>
              </a:rPr>
            </a:br>
            <a:r>
              <a:rPr lang="en-US" sz="2000" b="1" dirty="0" smtClean="0">
                <a:latin typeface="Arial Black" panose="020B0A04020102020204" pitchFamily="34" charset="0"/>
              </a:rPr>
              <a:t/>
            </a:r>
            <a:br>
              <a:rPr lang="en-US" sz="2000" b="1" dirty="0" smtClean="0">
                <a:latin typeface="Arial Black" panose="020B0A04020102020204" pitchFamily="34" charset="0"/>
              </a:rPr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b="1" dirty="0" smtClean="0">
                <a:latin typeface="+mn-lt"/>
              </a:rPr>
              <a:t/>
            </a:r>
            <a:br>
              <a:rPr lang="en-US" sz="1600" b="1" dirty="0" smtClean="0">
                <a:latin typeface="+mn-lt"/>
              </a:rPr>
            </a:br>
            <a:r>
              <a:rPr lang="en-US" sz="1400" b="1" dirty="0">
                <a:latin typeface="+mn-lt"/>
              </a:rPr>
              <a:t/>
            </a:r>
            <a:br>
              <a:rPr lang="en-US" sz="1400" b="1" dirty="0">
                <a:latin typeface="+mn-lt"/>
              </a:rPr>
            </a:br>
            <a:r>
              <a:rPr lang="de-DE" sz="2200" b="1" dirty="0" err="1">
                <a:latin typeface="Sylfaen" panose="010A0502050306030303" pitchFamily="18" charset="0"/>
              </a:rPr>
              <a:t>კომპარატიული</a:t>
            </a:r>
            <a:r>
              <a:rPr lang="de-DE" sz="2200" b="1" dirty="0">
                <a:latin typeface="Sylfaen" panose="010A0502050306030303" pitchFamily="18" charset="0"/>
              </a:rPr>
              <a:t> </a:t>
            </a:r>
            <a:r>
              <a:rPr lang="ka-GE" sz="2200" b="1" dirty="0">
                <a:latin typeface="Sylfaen" panose="010A0502050306030303" pitchFamily="18" charset="0"/>
              </a:rPr>
              <a:t>ტიპის </a:t>
            </a:r>
            <a:r>
              <a:rPr lang="de-DE" sz="2200" b="1" dirty="0" err="1" smtClean="0">
                <a:latin typeface="Sylfaen" panose="010A0502050306030303" pitchFamily="18" charset="0"/>
              </a:rPr>
              <a:t>ზოონიმები</a:t>
            </a:r>
            <a:r>
              <a:rPr lang="ka-GE" sz="2200" b="1" dirty="0" smtClean="0">
                <a:latin typeface="Sylfaen" panose="010A0502050306030303" pitchFamily="18" charset="0"/>
              </a:rPr>
              <a:t>ს კვლევა </a:t>
            </a:r>
            <a:r>
              <a:rPr lang="de-DE" sz="2200" b="1" dirty="0" err="1" smtClean="0">
                <a:latin typeface="Sylfaen" panose="010A0502050306030303" pitchFamily="18" charset="0"/>
              </a:rPr>
              <a:t>ფრანგულსა</a:t>
            </a:r>
            <a:r>
              <a:rPr lang="ka-GE" sz="2200" dirty="0">
                <a:latin typeface="Sylfaen" panose="010A0502050306030303" pitchFamily="18" charset="0"/>
              </a:rPr>
              <a:t/>
            </a:r>
            <a:br>
              <a:rPr lang="ka-GE" sz="2200" dirty="0">
                <a:latin typeface="Sylfaen" panose="010A0502050306030303" pitchFamily="18" charset="0"/>
              </a:rPr>
            </a:br>
            <a:r>
              <a:rPr lang="de-DE" sz="2200" b="1" dirty="0" err="1">
                <a:latin typeface="Sylfaen" panose="010A0502050306030303" pitchFamily="18" charset="0"/>
              </a:rPr>
              <a:t>და</a:t>
            </a:r>
            <a:r>
              <a:rPr lang="de-DE" sz="2200" b="1" dirty="0">
                <a:latin typeface="Sylfaen" panose="010A0502050306030303" pitchFamily="18" charset="0"/>
              </a:rPr>
              <a:t> </a:t>
            </a:r>
            <a:r>
              <a:rPr lang="de-DE" sz="2200" b="1" dirty="0" err="1">
                <a:latin typeface="Sylfaen" panose="010A0502050306030303" pitchFamily="18" charset="0"/>
              </a:rPr>
              <a:t>ქართულ</a:t>
            </a:r>
            <a:r>
              <a:rPr lang="de-DE" sz="2200" b="1" dirty="0">
                <a:latin typeface="Sylfaen" panose="010A0502050306030303" pitchFamily="18" charset="0"/>
              </a:rPr>
              <a:t> </a:t>
            </a:r>
            <a:r>
              <a:rPr lang="de-DE" sz="2200" b="1" dirty="0" err="1">
                <a:latin typeface="Sylfaen" panose="010A0502050306030303" pitchFamily="18" charset="0"/>
              </a:rPr>
              <a:t>ენებში</a:t>
            </a:r>
            <a:r>
              <a:rPr lang="de-DE" sz="2200" b="1" dirty="0" smtClean="0">
                <a:latin typeface="Sylfaen" panose="010A0502050306030303" pitchFamily="18" charset="0"/>
              </a:rPr>
              <a:t>.</a:t>
            </a:r>
            <a:br>
              <a:rPr lang="de-DE" sz="2200" b="1" dirty="0" smtClean="0">
                <a:latin typeface="Sylfaen" panose="010A0502050306030303" pitchFamily="18" charset="0"/>
              </a:rPr>
            </a:br>
            <a:r>
              <a:rPr lang="ka-GE" sz="2200" dirty="0"/>
              <a:t/>
            </a:r>
            <a:br>
              <a:rPr lang="ka-GE" sz="2200" dirty="0"/>
            </a:br>
            <a:r>
              <a:rPr lang="en-US" sz="2200" b="1" dirty="0" smtClean="0">
                <a:latin typeface="+mn-lt"/>
              </a:rPr>
              <a:t/>
            </a:r>
            <a:br>
              <a:rPr lang="en-US" sz="2200" b="1" dirty="0" smtClean="0">
                <a:latin typeface="+mn-lt"/>
              </a:rPr>
            </a:br>
            <a:r>
              <a:rPr lang="en-US" sz="1800" b="1" dirty="0">
                <a:latin typeface="+mn-lt"/>
              </a:rPr>
              <a:t/>
            </a:r>
            <a:br>
              <a:rPr lang="en-US" sz="1800" b="1" dirty="0">
                <a:latin typeface="+mn-lt"/>
              </a:rPr>
            </a:br>
            <a:r>
              <a:rPr lang="ka-GE" sz="1800" b="1" dirty="0" smtClean="0">
                <a:latin typeface="+mn-lt"/>
              </a:rPr>
              <a:t/>
            </a:r>
            <a:br>
              <a:rPr lang="ka-GE" sz="1800" b="1" dirty="0" smtClean="0">
                <a:latin typeface="+mn-lt"/>
              </a:rPr>
            </a:br>
            <a:r>
              <a:rPr lang="ka-GE" sz="1800" b="1" dirty="0" smtClean="0">
                <a:latin typeface="+mn-lt"/>
              </a:rPr>
              <a:t>ევროპეისტიკის დეპარტამენტის პროფესორი ნატალია სურგულაძე</a:t>
            </a:r>
            <a:r>
              <a:rPr lang="en-US" sz="1800" b="1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en-US" sz="1800" b="1" dirty="0" smtClean="0">
                <a:solidFill>
                  <a:srgbClr val="00B0F0"/>
                </a:solidFill>
                <a:latin typeface="+mn-lt"/>
              </a:rPr>
            </a:br>
            <a:r>
              <a:rPr lang="ka-GE" sz="1800" b="1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ka-GE" sz="1800" b="1" dirty="0" smtClean="0">
                <a:solidFill>
                  <a:srgbClr val="00B0F0"/>
                </a:solidFill>
                <a:latin typeface="+mn-lt"/>
              </a:rPr>
            </a:br>
            <a:r>
              <a:rPr lang="ka-GE" sz="1800" b="1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ka-GE" sz="1800" b="1" dirty="0" smtClean="0">
                <a:solidFill>
                  <a:srgbClr val="00B0F0"/>
                </a:solidFill>
                <a:latin typeface="+mn-lt"/>
              </a:rPr>
            </a:br>
            <a:r>
              <a:rPr lang="en-US" sz="1800" b="1" dirty="0" smtClean="0">
                <a:latin typeface="+mn-lt"/>
              </a:rPr>
              <a:t/>
            </a:r>
            <a:br>
              <a:rPr lang="en-US" sz="1800" b="1" dirty="0" smtClean="0">
                <a:latin typeface="+mn-lt"/>
              </a:rPr>
            </a:br>
            <a:r>
              <a:rPr lang="ka-GE" sz="1800" b="1" dirty="0" smtClean="0">
                <a:latin typeface="+mn-lt"/>
              </a:rPr>
              <a:t>ბათუმი 2021</a:t>
            </a:r>
            <a:r>
              <a:rPr lang="en-US" sz="1800" b="1" dirty="0">
                <a:latin typeface="+mn-lt"/>
              </a:rPr>
              <a:t/>
            </a:r>
            <a:br>
              <a:rPr lang="en-US" sz="1800" b="1" dirty="0">
                <a:latin typeface="+mn-lt"/>
              </a:rPr>
            </a:br>
            <a:r>
              <a:rPr lang="en-US" sz="1800" b="1" dirty="0" smtClean="0">
                <a:latin typeface="+mn-lt"/>
              </a:rPr>
              <a:t/>
            </a:r>
            <a:br>
              <a:rPr lang="en-US" sz="18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E-mail: natalia.surguladze@bsu.edu.ge</a:t>
            </a: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endParaRPr lang="ka-GE" sz="1400" b="1" dirty="0">
              <a:latin typeface="+mn-lt"/>
            </a:endParaRPr>
          </a:p>
        </p:txBody>
      </p:sp>
      <p:pic>
        <p:nvPicPr>
          <p:cNvPr id="3" name="სურათი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3643" y="638840"/>
            <a:ext cx="1219306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4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მართკუთხედი 2"/>
          <p:cNvSpPr/>
          <p:nvPr/>
        </p:nvSpPr>
        <p:spPr>
          <a:xfrm>
            <a:off x="1708879" y="2532621"/>
            <a:ext cx="8994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კომპარატიული</a:t>
            </a:r>
            <a:r>
              <a:rPr lang="de-DE" sz="2400" dirty="0"/>
              <a:t> </a:t>
            </a:r>
            <a:r>
              <a:rPr lang="de-DE" sz="2400" dirty="0" err="1"/>
              <a:t>ტიპის</a:t>
            </a:r>
            <a:r>
              <a:rPr lang="de-DE" sz="2400" dirty="0"/>
              <a:t> </a:t>
            </a:r>
            <a:r>
              <a:rPr lang="de-DE" sz="2400" dirty="0" err="1"/>
              <a:t>ფრაზეოლოგიური</a:t>
            </a:r>
            <a:r>
              <a:rPr lang="de-DE" sz="2400" dirty="0"/>
              <a:t> </a:t>
            </a:r>
            <a:r>
              <a:rPr lang="de-DE" sz="2400" dirty="0" err="1"/>
              <a:t>ერთეულების-ზოონიმების</a:t>
            </a:r>
            <a:r>
              <a:rPr lang="de-DE" sz="2400" dirty="0"/>
              <a:t> </a:t>
            </a:r>
            <a:r>
              <a:rPr lang="de-DE" sz="2400" dirty="0" err="1"/>
              <a:t>შესწავლის</a:t>
            </a:r>
            <a:r>
              <a:rPr lang="de-DE" sz="2400" dirty="0"/>
              <a:t> </a:t>
            </a:r>
            <a:r>
              <a:rPr lang="de-DE" sz="2400" dirty="0" err="1"/>
              <a:t>საფუძველზე</a:t>
            </a:r>
            <a:r>
              <a:rPr lang="de-DE" sz="2400" dirty="0"/>
              <a:t> </a:t>
            </a:r>
            <a:r>
              <a:rPr lang="de-DE" sz="2400" dirty="0" err="1"/>
              <a:t>ფრანგულსა</a:t>
            </a:r>
            <a:r>
              <a:rPr lang="de-DE" sz="2400" dirty="0"/>
              <a:t> </a:t>
            </a:r>
            <a:r>
              <a:rPr lang="de-DE" sz="2400" dirty="0" err="1"/>
              <a:t>და</a:t>
            </a:r>
            <a:r>
              <a:rPr lang="de-DE" sz="2400" dirty="0"/>
              <a:t> </a:t>
            </a:r>
            <a:r>
              <a:rPr lang="de-DE" sz="2400" dirty="0" err="1"/>
              <a:t>ქართულ</a:t>
            </a:r>
            <a:r>
              <a:rPr lang="de-DE" sz="2400" dirty="0"/>
              <a:t> </a:t>
            </a:r>
            <a:r>
              <a:rPr lang="de-DE" sz="2400" dirty="0" err="1"/>
              <a:t>ენებში</a:t>
            </a:r>
            <a:r>
              <a:rPr lang="de-DE" sz="2400" dirty="0"/>
              <a:t> </a:t>
            </a:r>
            <a:r>
              <a:rPr lang="de-DE" sz="2400" dirty="0" err="1"/>
              <a:t>ისინი</a:t>
            </a:r>
            <a:r>
              <a:rPr lang="de-DE" sz="2400" dirty="0"/>
              <a:t> </a:t>
            </a:r>
            <a:r>
              <a:rPr lang="de-DE" sz="2400" dirty="0" err="1"/>
              <a:t>გავაერთიანეთ</a:t>
            </a:r>
            <a:r>
              <a:rPr lang="de-DE" sz="2400" dirty="0"/>
              <a:t> </a:t>
            </a:r>
            <a:r>
              <a:rPr lang="de-DE" sz="2400" dirty="0" err="1"/>
              <a:t>შემდეგ</a:t>
            </a:r>
            <a:r>
              <a:rPr lang="de-DE" sz="2400" dirty="0"/>
              <a:t> </a:t>
            </a:r>
            <a:r>
              <a:rPr lang="de-DE" sz="2400" dirty="0" err="1"/>
              <a:t>თემატურ</a:t>
            </a:r>
            <a:r>
              <a:rPr lang="de-DE" sz="2400" dirty="0"/>
              <a:t> </a:t>
            </a:r>
            <a:r>
              <a:rPr lang="de-DE" sz="2400" dirty="0" err="1"/>
              <a:t>ჯგუფებში</a:t>
            </a:r>
            <a:r>
              <a:rPr lang="de-DE" sz="2400" dirty="0"/>
              <a:t>:</a:t>
            </a:r>
            <a:endParaRPr lang="ka-GE" sz="2400" dirty="0"/>
          </a:p>
        </p:txBody>
      </p:sp>
      <p:pic>
        <p:nvPicPr>
          <p:cNvPr id="4" name="სურათი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8210" y="575914"/>
            <a:ext cx="1219306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28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439055" y="958500"/>
            <a:ext cx="1014834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b="1" dirty="0"/>
              <a:t>ზმნური კომპარატიული ფრაზეოლოგიური ერთეულების თემატური კლასიფიკაცია ფრანგულ ენაში.</a:t>
            </a:r>
          </a:p>
          <a:p>
            <a:r>
              <a:rPr lang="ka-GE" b="1" dirty="0" smtClean="0"/>
              <a:t>ურთიერთდამოკიდებულება</a:t>
            </a:r>
            <a:r>
              <a:rPr lang="ka-GE" b="1" dirty="0"/>
              <a:t>, </a:t>
            </a:r>
            <a:r>
              <a:rPr lang="ka-GE" b="1" dirty="0" err="1"/>
              <a:t>უერთიერთგანწყობა</a:t>
            </a:r>
            <a:r>
              <a:rPr lang="ka-GE" dirty="0"/>
              <a:t>– </a:t>
            </a:r>
            <a:r>
              <a:rPr lang="en-US" dirty="0" err="1"/>
              <a:t>s’accorder</a:t>
            </a:r>
            <a:r>
              <a:rPr lang="en-US" dirty="0"/>
              <a:t> (</a:t>
            </a:r>
            <a:r>
              <a:rPr lang="en-US" dirty="0" err="1"/>
              <a:t>s’entendre</a:t>
            </a:r>
            <a:r>
              <a:rPr lang="en-US" dirty="0"/>
              <a:t>, </a:t>
            </a:r>
            <a:r>
              <a:rPr lang="en-US" dirty="0" err="1"/>
              <a:t>etre</a:t>
            </a:r>
            <a:r>
              <a:rPr lang="en-US" dirty="0"/>
              <a:t>, vivre)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chien</a:t>
            </a:r>
            <a:r>
              <a:rPr lang="en-US" dirty="0"/>
              <a:t> et le chat - </a:t>
            </a:r>
            <a:r>
              <a:rPr lang="ka-GE" dirty="0"/>
              <a:t>ისე მეგობრობენ, როგორც ძაღლი და კატა. </a:t>
            </a:r>
          </a:p>
          <a:p>
            <a:r>
              <a:rPr lang="ka-GE" b="1" dirty="0" smtClean="0"/>
              <a:t>მტრული </a:t>
            </a:r>
            <a:r>
              <a:rPr lang="ka-GE" b="1" dirty="0"/>
              <a:t>განწყობილება ვინმეს მიმართ</a:t>
            </a:r>
            <a:r>
              <a:rPr lang="ka-GE" dirty="0"/>
              <a:t>– </a:t>
            </a:r>
            <a:r>
              <a:rPr lang="en-US" dirty="0" err="1"/>
              <a:t>guetter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proie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chat </a:t>
            </a:r>
            <a:r>
              <a:rPr lang="en-US" dirty="0" err="1"/>
              <a:t>guette</a:t>
            </a:r>
            <a:r>
              <a:rPr lang="en-US" dirty="0"/>
              <a:t> la </a:t>
            </a:r>
            <a:r>
              <a:rPr lang="en-US" dirty="0" err="1"/>
              <a:t>souris</a:t>
            </a:r>
            <a:r>
              <a:rPr lang="en-US" dirty="0"/>
              <a:t> -– </a:t>
            </a:r>
            <a:r>
              <a:rPr lang="ka-GE" dirty="0"/>
              <a:t>ჩასაფრებულია</a:t>
            </a:r>
          </a:p>
          <a:p>
            <a:r>
              <a:rPr lang="ka-GE" b="1" dirty="0" smtClean="0"/>
              <a:t>წარმატებული </a:t>
            </a:r>
            <a:r>
              <a:rPr lang="ka-GE" b="1" dirty="0"/>
              <a:t>შედეგი </a:t>
            </a:r>
            <a:r>
              <a:rPr lang="ka-GE" dirty="0"/>
              <a:t>– </a:t>
            </a:r>
            <a:r>
              <a:rPr lang="en-US" dirty="0" err="1"/>
              <a:t>retomber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chat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pattes</a:t>
            </a:r>
            <a:r>
              <a:rPr lang="en-US" dirty="0"/>
              <a:t> (</a:t>
            </a:r>
            <a:r>
              <a:rPr lang="ka-GE" dirty="0"/>
              <a:t>კატასავით საკუთარ ფეხებზე დაცემა) - თავის დაძვრენა.</a:t>
            </a:r>
          </a:p>
          <a:p>
            <a:r>
              <a:rPr lang="ka-GE" b="1" dirty="0" smtClean="0"/>
              <a:t>ფსიქო-ემოციური </a:t>
            </a:r>
            <a:r>
              <a:rPr lang="ka-GE" b="1" dirty="0"/>
              <a:t>დამოკიდებულება </a:t>
            </a:r>
            <a:r>
              <a:rPr lang="ka-GE" dirty="0"/>
              <a:t>– </a:t>
            </a:r>
            <a:r>
              <a:rPr lang="en-US" dirty="0" err="1"/>
              <a:t>s’acharner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qch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deux</a:t>
            </a:r>
            <a:r>
              <a:rPr lang="en-US" dirty="0"/>
              <a:t> </a:t>
            </a:r>
            <a:r>
              <a:rPr lang="en-US" dirty="0" err="1"/>
              <a:t>chiens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un </a:t>
            </a:r>
            <a:r>
              <a:rPr lang="en-US" dirty="0" err="1"/>
              <a:t>os</a:t>
            </a:r>
            <a:r>
              <a:rPr lang="en-US" dirty="0"/>
              <a:t> (</a:t>
            </a:r>
            <a:r>
              <a:rPr lang="ka-GE" dirty="0"/>
              <a:t>ერთმანეთს ჭამენ, როგორც ძაღლები ძვლის გამო) -ჩხუბობენ, ერთმანეთს ჭამენ. </a:t>
            </a:r>
          </a:p>
          <a:p>
            <a:r>
              <a:rPr lang="ka-GE" b="1" dirty="0" smtClean="0"/>
              <a:t>ფიზიკური </a:t>
            </a:r>
            <a:r>
              <a:rPr lang="ka-GE" b="1" dirty="0"/>
              <a:t>ანგარიშსწორება </a:t>
            </a:r>
            <a:r>
              <a:rPr lang="ka-GE" dirty="0"/>
              <a:t>– </a:t>
            </a:r>
            <a:r>
              <a:rPr lang="en-US" dirty="0" err="1"/>
              <a:t>battre</a:t>
            </a:r>
            <a:r>
              <a:rPr lang="en-US" dirty="0"/>
              <a:t> </a:t>
            </a:r>
            <a:r>
              <a:rPr lang="en-US" dirty="0" err="1"/>
              <a:t>qn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chien</a:t>
            </a:r>
            <a:r>
              <a:rPr lang="en-US" dirty="0"/>
              <a:t> – </a:t>
            </a:r>
            <a:r>
              <a:rPr lang="ka-GE" dirty="0"/>
              <a:t>ძაღლივით სცემო ვინმე.</a:t>
            </a:r>
          </a:p>
          <a:p>
            <a:r>
              <a:rPr lang="ka-GE" b="1" dirty="0" smtClean="0"/>
              <a:t>ფიზიკური </a:t>
            </a:r>
            <a:r>
              <a:rPr lang="ka-GE" b="1" dirty="0"/>
              <a:t>ზემოქმედება </a:t>
            </a:r>
            <a:r>
              <a:rPr lang="ka-GE" dirty="0"/>
              <a:t>– </a:t>
            </a:r>
            <a:r>
              <a:rPr lang="en-US" dirty="0" err="1"/>
              <a:t>courir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chien</a:t>
            </a:r>
            <a:r>
              <a:rPr lang="en-US" dirty="0"/>
              <a:t> </a:t>
            </a:r>
            <a:r>
              <a:rPr lang="en-US" dirty="0" err="1"/>
              <a:t>dératé</a:t>
            </a:r>
            <a:r>
              <a:rPr lang="en-US" dirty="0"/>
              <a:t> – </a:t>
            </a:r>
            <a:r>
              <a:rPr lang="ka-GE" dirty="0"/>
              <a:t>თავქუდმოგლეჯილი გაქცევა. </a:t>
            </a:r>
          </a:p>
          <a:p>
            <a:r>
              <a:rPr lang="ka-GE" b="1" dirty="0" smtClean="0"/>
              <a:t>სავალალო </a:t>
            </a:r>
            <a:r>
              <a:rPr lang="ka-GE" b="1" dirty="0"/>
              <a:t>შედეგი </a:t>
            </a:r>
            <a:r>
              <a:rPr lang="ka-GE" dirty="0"/>
              <a:t>– </a:t>
            </a:r>
            <a:r>
              <a:rPr lang="en-US" dirty="0" err="1"/>
              <a:t>mourir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chien</a:t>
            </a:r>
            <a:r>
              <a:rPr lang="en-US" dirty="0"/>
              <a:t> – </a:t>
            </a:r>
            <a:r>
              <a:rPr lang="ka-GE" dirty="0"/>
              <a:t>ძაღლივით მარტოობაში სიკვდილი.</a:t>
            </a:r>
          </a:p>
          <a:p>
            <a:r>
              <a:rPr lang="ka-GE" b="1" dirty="0" smtClean="0"/>
              <a:t>ურთიერთმიმართება</a:t>
            </a:r>
            <a:r>
              <a:rPr lang="ka-GE" dirty="0" smtClean="0"/>
              <a:t> </a:t>
            </a:r>
            <a:r>
              <a:rPr lang="ka-GE" dirty="0"/>
              <a:t>– </a:t>
            </a:r>
            <a:r>
              <a:rPr lang="en-US" dirty="0" err="1"/>
              <a:t>traiter</a:t>
            </a:r>
            <a:r>
              <a:rPr lang="en-US" dirty="0"/>
              <a:t> </a:t>
            </a:r>
            <a:r>
              <a:rPr lang="en-US" dirty="0" err="1"/>
              <a:t>qn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chien</a:t>
            </a:r>
            <a:r>
              <a:rPr lang="en-US" dirty="0"/>
              <a:t> – </a:t>
            </a:r>
            <a:r>
              <a:rPr lang="ka-GE" dirty="0"/>
              <a:t>ულმობლად, შეუბრალებლად მოექცე ვინმეს. </a:t>
            </a:r>
          </a:p>
          <a:p>
            <a:r>
              <a:rPr lang="ka-GE" b="1" dirty="0" smtClean="0"/>
              <a:t>ფიზიკური </a:t>
            </a:r>
            <a:r>
              <a:rPr lang="ka-GE" b="1" dirty="0"/>
              <a:t>ანგარიშსწორება </a:t>
            </a:r>
            <a:r>
              <a:rPr lang="ka-GE" dirty="0"/>
              <a:t>– </a:t>
            </a:r>
            <a:r>
              <a:rPr lang="en-US" dirty="0" err="1"/>
              <a:t>tuer</a:t>
            </a:r>
            <a:r>
              <a:rPr lang="en-US" dirty="0"/>
              <a:t> </a:t>
            </a:r>
            <a:r>
              <a:rPr lang="en-US" dirty="0" err="1"/>
              <a:t>qn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chien</a:t>
            </a:r>
            <a:r>
              <a:rPr lang="en-US" dirty="0"/>
              <a:t> – </a:t>
            </a:r>
            <a:r>
              <a:rPr lang="ka-GE" dirty="0"/>
              <a:t>ვინმეს ჩაძაღლება (მოკვლა).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99742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514007" y="1527245"/>
            <a:ext cx="95787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b="1" dirty="0"/>
              <a:t>ინტელექტუალური თვისება (ფიზიკური მოქმედება) </a:t>
            </a:r>
            <a:r>
              <a:rPr lang="ka-GE" dirty="0"/>
              <a:t>– </a:t>
            </a:r>
            <a:r>
              <a:rPr lang="en-US" dirty="0" err="1"/>
              <a:t>pleurer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vache</a:t>
            </a:r>
            <a:r>
              <a:rPr lang="en-US" dirty="0"/>
              <a:t> (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veau</a:t>
            </a:r>
            <a:r>
              <a:rPr lang="en-US" dirty="0"/>
              <a:t>) – </a:t>
            </a:r>
            <a:r>
              <a:rPr lang="ka-GE" dirty="0"/>
              <a:t>დაჭრილი ხარივით ბღავილი</a:t>
            </a:r>
          </a:p>
          <a:p>
            <a:r>
              <a:rPr lang="ka-GE" b="1" dirty="0"/>
              <a:t>ინტელექტუალური შეფასება</a:t>
            </a:r>
            <a:r>
              <a:rPr lang="ka-GE" dirty="0"/>
              <a:t>–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sorcier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vache</a:t>
            </a:r>
            <a:r>
              <a:rPr lang="en-US" dirty="0"/>
              <a:t> (</a:t>
            </a:r>
            <a:r>
              <a:rPr lang="ka-GE" dirty="0"/>
              <a:t>ის ძროხასავით </a:t>
            </a:r>
            <a:r>
              <a:rPr lang="ka-GE" dirty="0" err="1"/>
              <a:t>გრძნეულია</a:t>
            </a:r>
            <a:r>
              <a:rPr lang="ka-GE" dirty="0"/>
              <a:t>, ჯადოქარია) - დიდი ნიჭის პატრონი არაა. </a:t>
            </a:r>
          </a:p>
          <a:p>
            <a:r>
              <a:rPr lang="ka-GE" b="1" dirty="0"/>
              <a:t>ბუნების მოვლენა </a:t>
            </a:r>
            <a:r>
              <a:rPr lang="ka-GE" dirty="0"/>
              <a:t>– </a:t>
            </a:r>
            <a:r>
              <a:rPr lang="en-US" dirty="0" err="1"/>
              <a:t>il</a:t>
            </a:r>
            <a:r>
              <a:rPr lang="en-US" dirty="0"/>
              <a:t> fait noir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la </a:t>
            </a:r>
            <a:r>
              <a:rPr lang="en-US" dirty="0" err="1"/>
              <a:t>gueule</a:t>
            </a:r>
            <a:r>
              <a:rPr lang="en-US" dirty="0"/>
              <a:t> d’un </a:t>
            </a:r>
            <a:r>
              <a:rPr lang="en-US" dirty="0" err="1"/>
              <a:t>loup</a:t>
            </a:r>
            <a:r>
              <a:rPr lang="en-US" dirty="0"/>
              <a:t> – </a:t>
            </a:r>
            <a:r>
              <a:rPr lang="ka-GE" dirty="0"/>
              <a:t>უკუნი სიბნელე.</a:t>
            </a:r>
          </a:p>
          <a:p>
            <a:r>
              <a:rPr lang="ka-GE" b="1" dirty="0"/>
              <a:t>მორალური თვისება </a:t>
            </a:r>
            <a:r>
              <a:rPr lang="ka-GE" dirty="0"/>
              <a:t>– </a:t>
            </a:r>
            <a:r>
              <a:rPr lang="en-US" dirty="0"/>
              <a:t>manger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loup</a:t>
            </a:r>
            <a:r>
              <a:rPr lang="en-US" dirty="0"/>
              <a:t> – </a:t>
            </a:r>
            <a:r>
              <a:rPr lang="ka-GE" dirty="0"/>
              <a:t>ხარბად მივარდნა, დაეწაფა, სიხარბე. </a:t>
            </a:r>
          </a:p>
          <a:p>
            <a:r>
              <a:rPr lang="ka-GE" b="1" dirty="0"/>
              <a:t>ადამიანის გარეგნული იერი </a:t>
            </a:r>
            <a:r>
              <a:rPr lang="ka-GE" dirty="0"/>
              <a:t>– </a:t>
            </a:r>
            <a:r>
              <a:rPr lang="en-US" dirty="0" err="1"/>
              <a:t>être</a:t>
            </a:r>
            <a:r>
              <a:rPr lang="en-US" dirty="0"/>
              <a:t> fait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meneur</a:t>
            </a:r>
            <a:r>
              <a:rPr lang="en-US" dirty="0"/>
              <a:t> </a:t>
            </a:r>
            <a:r>
              <a:rPr lang="en-US" dirty="0" err="1"/>
              <a:t>d’ours</a:t>
            </a:r>
            <a:r>
              <a:rPr lang="en-US" dirty="0"/>
              <a:t> (</a:t>
            </a:r>
            <a:r>
              <a:rPr lang="ka-GE" dirty="0"/>
              <a:t>დათვების წინამძღოლივითაა) - </a:t>
            </a:r>
            <a:r>
              <a:rPr lang="ka-GE" dirty="0" err="1"/>
              <a:t>უსუფათაოდ</a:t>
            </a:r>
            <a:r>
              <a:rPr lang="ka-GE" dirty="0"/>
              <a:t> და ცუდად ჩაცმული</a:t>
            </a:r>
          </a:p>
          <a:p>
            <a:r>
              <a:rPr lang="ka-GE" b="1" dirty="0"/>
              <a:t>შინაგანი თვისება </a:t>
            </a:r>
            <a:r>
              <a:rPr lang="ka-GE" dirty="0"/>
              <a:t>– </a:t>
            </a:r>
            <a:r>
              <a:rPr lang="en-US" dirty="0"/>
              <a:t>vivre </a:t>
            </a:r>
            <a:r>
              <a:rPr lang="en-US" dirty="0" err="1"/>
              <a:t>comme</a:t>
            </a:r>
            <a:r>
              <a:rPr lang="en-US" dirty="0"/>
              <a:t> un ours (</a:t>
            </a:r>
            <a:r>
              <a:rPr lang="ka-GE" dirty="0"/>
              <a:t>დათვივით ცხოვრება) – კარჩაკეტილობა</a:t>
            </a:r>
          </a:p>
          <a:p>
            <a:r>
              <a:rPr lang="ka-GE" b="1" dirty="0"/>
              <a:t>ფიზიკური მოქმედება </a:t>
            </a:r>
            <a:r>
              <a:rPr lang="ka-GE" dirty="0"/>
              <a:t>– </a:t>
            </a:r>
            <a:r>
              <a:rPr lang="en-US" dirty="0" err="1"/>
              <a:t>travailler</a:t>
            </a:r>
            <a:r>
              <a:rPr lang="en-US" dirty="0"/>
              <a:t>, </a:t>
            </a:r>
            <a:r>
              <a:rPr lang="en-US" dirty="0" err="1"/>
              <a:t>piocher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boeuf (</a:t>
            </a:r>
            <a:r>
              <a:rPr lang="ka-GE" dirty="0"/>
              <a:t>ხარივით მუშაობა) - ბევრი შრომა.</a:t>
            </a:r>
          </a:p>
          <a:p>
            <a:r>
              <a:rPr lang="ka-GE" b="1" dirty="0"/>
              <a:t>სენსორული თვისება </a:t>
            </a:r>
            <a:r>
              <a:rPr lang="ka-GE" dirty="0"/>
              <a:t>- </a:t>
            </a:r>
            <a:r>
              <a:rPr lang="en-US" dirty="0"/>
              <a:t>manger </a:t>
            </a:r>
            <a:r>
              <a:rPr lang="en-US" dirty="0" err="1"/>
              <a:t>comme</a:t>
            </a:r>
            <a:r>
              <a:rPr lang="en-US" dirty="0"/>
              <a:t> un boeuf (</a:t>
            </a:r>
            <a:r>
              <a:rPr lang="en-US" dirty="0" err="1"/>
              <a:t>comme</a:t>
            </a:r>
            <a:r>
              <a:rPr lang="en-US" dirty="0"/>
              <a:t> un ogre,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tigre</a:t>
            </a:r>
            <a:r>
              <a:rPr lang="en-US" dirty="0"/>
              <a:t>,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loup</a:t>
            </a:r>
            <a:r>
              <a:rPr lang="en-US" dirty="0"/>
              <a:t>) – </a:t>
            </a:r>
            <a:r>
              <a:rPr lang="ka-GE" dirty="0"/>
              <a:t>გაუმაძღრობა.</a:t>
            </a:r>
          </a:p>
        </p:txBody>
      </p:sp>
    </p:spTree>
    <p:extLst>
      <p:ext uri="{BB962C8B-B14F-4D97-AF65-F5344CB8AC3E}">
        <p14:creationId xmlns:p14="http://schemas.microsoft.com/office/powerpoint/2010/main" val="1840903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484026" y="1025393"/>
            <a:ext cx="927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 err="1"/>
              <a:t>ზედსართაული</a:t>
            </a:r>
            <a:r>
              <a:rPr lang="de-DE" b="1" dirty="0"/>
              <a:t> </a:t>
            </a:r>
            <a:r>
              <a:rPr lang="de-DE" b="1" dirty="0" err="1"/>
              <a:t>კომპარაციული</a:t>
            </a:r>
            <a:r>
              <a:rPr lang="de-DE" b="1" dirty="0"/>
              <a:t> </a:t>
            </a:r>
            <a:r>
              <a:rPr lang="de-DE" b="1" dirty="0" err="1"/>
              <a:t>ტიპის</a:t>
            </a:r>
            <a:r>
              <a:rPr lang="de-DE" b="1" dirty="0"/>
              <a:t> </a:t>
            </a:r>
            <a:r>
              <a:rPr lang="de-DE" b="1" dirty="0" err="1"/>
              <a:t>ფრაზეოლოგიური</a:t>
            </a:r>
            <a:r>
              <a:rPr lang="de-DE" b="1" dirty="0"/>
              <a:t> </a:t>
            </a:r>
            <a:endParaRPr lang="ka-GE" dirty="0"/>
          </a:p>
          <a:p>
            <a:pPr algn="ctr"/>
            <a:r>
              <a:rPr lang="de-DE" b="1" dirty="0" err="1"/>
              <a:t>ერთეულების</a:t>
            </a:r>
            <a:r>
              <a:rPr lang="de-DE" b="1" dirty="0"/>
              <a:t> </a:t>
            </a:r>
            <a:r>
              <a:rPr lang="de-DE" b="1" dirty="0" err="1"/>
              <a:t>თემატური</a:t>
            </a:r>
            <a:r>
              <a:rPr lang="de-DE" b="1" dirty="0"/>
              <a:t> </a:t>
            </a:r>
            <a:r>
              <a:rPr lang="de-DE" b="1" dirty="0" err="1"/>
              <a:t>კლასიფიკაცია</a:t>
            </a:r>
            <a:r>
              <a:rPr lang="de-DE" b="1" dirty="0" smtClean="0"/>
              <a:t>.</a:t>
            </a:r>
            <a:endParaRPr lang="ka-GE" b="1" dirty="0" smtClean="0"/>
          </a:p>
          <a:p>
            <a:pPr algn="ctr"/>
            <a:endParaRPr lang="ka-GE" dirty="0"/>
          </a:p>
          <a:p>
            <a:pPr lvl="0"/>
            <a:r>
              <a:rPr lang="ka-GE" b="1" dirty="0"/>
              <a:t>გარეგნული იერი </a:t>
            </a:r>
            <a:r>
              <a:rPr lang="de-DE" dirty="0"/>
              <a:t>– </a:t>
            </a:r>
            <a:r>
              <a:rPr lang="de-DE" dirty="0" err="1"/>
              <a:t>Maigre</a:t>
            </a:r>
            <a:r>
              <a:rPr lang="de-DE" dirty="0"/>
              <a:t> </a:t>
            </a:r>
            <a:r>
              <a:rPr lang="de-DE" dirty="0" err="1"/>
              <a:t>comme</a:t>
            </a:r>
            <a:r>
              <a:rPr lang="de-DE" dirty="0"/>
              <a:t>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chat</a:t>
            </a:r>
            <a:r>
              <a:rPr lang="de-DE" dirty="0"/>
              <a:t> de </a:t>
            </a:r>
            <a:r>
              <a:rPr lang="de-DE" dirty="0" err="1"/>
              <a:t>gouttière</a:t>
            </a:r>
            <a:r>
              <a:rPr lang="de-DE" dirty="0"/>
              <a:t>, </a:t>
            </a:r>
            <a:r>
              <a:rPr lang="de-DE" dirty="0" err="1"/>
              <a:t>comme</a:t>
            </a:r>
            <a:r>
              <a:rPr lang="de-DE" dirty="0"/>
              <a:t>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chien</a:t>
            </a:r>
            <a:r>
              <a:rPr lang="de-DE" dirty="0"/>
              <a:t> </a:t>
            </a:r>
            <a:r>
              <a:rPr lang="de-DE" dirty="0" err="1"/>
              <a:t>fou</a:t>
            </a:r>
            <a:r>
              <a:rPr lang="de-DE" dirty="0"/>
              <a:t> (</a:t>
            </a:r>
            <a:r>
              <a:rPr lang="ka-GE" dirty="0"/>
              <a:t>კატასავით </a:t>
            </a:r>
            <a:r>
              <a:rPr lang="ka-GE" dirty="0" err="1"/>
              <a:t>გამხადრი</a:t>
            </a:r>
            <a:r>
              <a:rPr lang="de-DE" dirty="0"/>
              <a:t>) - </a:t>
            </a:r>
            <a:r>
              <a:rPr lang="ka-GE" dirty="0"/>
              <a:t>გაძვალტყავებული</a:t>
            </a:r>
          </a:p>
          <a:p>
            <a:pPr lvl="0"/>
            <a:r>
              <a:rPr lang="ka-GE" b="1" dirty="0" err="1"/>
              <a:t>პარამეტრული</a:t>
            </a:r>
            <a:r>
              <a:rPr lang="ka-GE" b="1" dirty="0"/>
              <a:t> დახასიათება </a:t>
            </a:r>
            <a:r>
              <a:rPr lang="de-DE" dirty="0"/>
              <a:t>– </a:t>
            </a:r>
            <a:r>
              <a:rPr lang="de-DE" dirty="0" err="1"/>
              <a:t>mince</a:t>
            </a:r>
            <a:r>
              <a:rPr lang="de-DE" dirty="0"/>
              <a:t> </a:t>
            </a:r>
            <a:r>
              <a:rPr lang="de-DE" dirty="0" err="1"/>
              <a:t>comme</a:t>
            </a:r>
            <a:r>
              <a:rPr lang="de-DE" dirty="0"/>
              <a:t> la </a:t>
            </a:r>
            <a:r>
              <a:rPr lang="de-DE" dirty="0" err="1"/>
              <a:t>langue</a:t>
            </a:r>
            <a:r>
              <a:rPr lang="de-DE" dirty="0"/>
              <a:t> </a:t>
            </a:r>
            <a:r>
              <a:rPr lang="de-DE" dirty="0" err="1"/>
              <a:t>d’un</a:t>
            </a:r>
            <a:r>
              <a:rPr lang="de-DE" dirty="0"/>
              <a:t> </a:t>
            </a:r>
            <a:r>
              <a:rPr lang="de-DE" dirty="0" err="1"/>
              <a:t>chat</a:t>
            </a:r>
            <a:r>
              <a:rPr lang="de-DE" dirty="0"/>
              <a:t> (</a:t>
            </a:r>
            <a:r>
              <a:rPr lang="ka-GE" dirty="0"/>
              <a:t>კატის ენასავით წვრილი</a:t>
            </a:r>
            <a:r>
              <a:rPr lang="de-DE" dirty="0"/>
              <a:t>) - </a:t>
            </a:r>
            <a:r>
              <a:rPr lang="ka-GE" dirty="0"/>
              <a:t>ძალიან წვრილი</a:t>
            </a:r>
          </a:p>
          <a:p>
            <a:pPr lvl="0"/>
            <a:r>
              <a:rPr lang="ka-GE" b="1" dirty="0"/>
              <a:t>მორალური თვისება </a:t>
            </a:r>
            <a:r>
              <a:rPr lang="de-DE" b="1" dirty="0"/>
              <a:t>–</a:t>
            </a:r>
            <a:r>
              <a:rPr lang="de-DE" dirty="0"/>
              <a:t> </a:t>
            </a:r>
            <a:r>
              <a:rPr lang="de-DE" dirty="0" err="1"/>
              <a:t>ingrat</a:t>
            </a:r>
            <a:r>
              <a:rPr lang="de-DE" dirty="0"/>
              <a:t> </a:t>
            </a:r>
            <a:r>
              <a:rPr lang="de-DE" dirty="0" err="1"/>
              <a:t>comme</a:t>
            </a:r>
            <a:r>
              <a:rPr lang="de-DE" dirty="0"/>
              <a:t> les </a:t>
            </a:r>
            <a:r>
              <a:rPr lang="de-DE" dirty="0" err="1"/>
              <a:t>chats</a:t>
            </a:r>
            <a:r>
              <a:rPr lang="de-DE" dirty="0"/>
              <a:t> (</a:t>
            </a:r>
            <a:r>
              <a:rPr lang="ka-GE" dirty="0"/>
              <a:t>კატასავით უმადური</a:t>
            </a:r>
            <a:r>
              <a:rPr lang="de-DE" dirty="0"/>
              <a:t>) - </a:t>
            </a:r>
            <a:r>
              <a:rPr lang="ka-GE" dirty="0"/>
              <a:t>უმადური, დაუნახავი.</a:t>
            </a:r>
          </a:p>
          <a:p>
            <a:pPr lvl="0"/>
            <a:r>
              <a:rPr lang="ka-GE" b="1" dirty="0"/>
              <a:t>ფიზიკური ნაკლი </a:t>
            </a:r>
            <a:r>
              <a:rPr lang="de-DE" dirty="0"/>
              <a:t>– </a:t>
            </a:r>
            <a:r>
              <a:rPr lang="de-DE" dirty="0" err="1"/>
              <a:t>droit</a:t>
            </a:r>
            <a:r>
              <a:rPr lang="de-DE" dirty="0"/>
              <a:t> </a:t>
            </a:r>
            <a:r>
              <a:rPr lang="de-DE" dirty="0" err="1"/>
              <a:t>comme</a:t>
            </a:r>
            <a:r>
              <a:rPr lang="de-DE" dirty="0"/>
              <a:t> la </a:t>
            </a:r>
            <a:r>
              <a:rPr lang="de-DE" dirty="0" err="1"/>
              <a:t>jambe</a:t>
            </a:r>
            <a:r>
              <a:rPr lang="de-DE" dirty="0"/>
              <a:t> </a:t>
            </a:r>
            <a:r>
              <a:rPr lang="de-DE" dirty="0" err="1"/>
              <a:t>d’un</a:t>
            </a:r>
            <a:r>
              <a:rPr lang="de-DE" dirty="0"/>
              <a:t> </a:t>
            </a:r>
            <a:r>
              <a:rPr lang="de-DE" dirty="0" err="1"/>
              <a:t>chien</a:t>
            </a:r>
            <a:r>
              <a:rPr lang="de-DE" dirty="0"/>
              <a:t> (</a:t>
            </a:r>
            <a:r>
              <a:rPr lang="ka-GE" dirty="0"/>
              <a:t>ძაღლის ფეხივით სწორი</a:t>
            </a:r>
            <a:r>
              <a:rPr lang="de-DE" dirty="0"/>
              <a:t>) - </a:t>
            </a:r>
            <a:r>
              <a:rPr lang="ka-GE" dirty="0"/>
              <a:t>მოღრეცილი </a:t>
            </a:r>
          </a:p>
          <a:p>
            <a:pPr lvl="0"/>
            <a:r>
              <a:rPr lang="ka-GE" b="1" dirty="0"/>
              <a:t>ფიზიკური მდგომარეობა </a:t>
            </a:r>
            <a:r>
              <a:rPr lang="de-DE" dirty="0"/>
              <a:t>– malade </a:t>
            </a:r>
            <a:r>
              <a:rPr lang="de-DE" dirty="0" err="1"/>
              <a:t>comme</a:t>
            </a:r>
            <a:r>
              <a:rPr lang="de-DE" dirty="0"/>
              <a:t>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chien</a:t>
            </a:r>
            <a:r>
              <a:rPr lang="de-DE" dirty="0"/>
              <a:t> (</a:t>
            </a:r>
            <a:r>
              <a:rPr lang="ka-GE" dirty="0"/>
              <a:t>ძაღლივით ავადმყოფი</a:t>
            </a:r>
            <a:r>
              <a:rPr lang="de-DE" dirty="0"/>
              <a:t>) - </a:t>
            </a:r>
            <a:r>
              <a:rPr lang="ka-GE" dirty="0"/>
              <a:t>მძიმე ავადმყოფი</a:t>
            </a:r>
            <a:r>
              <a:rPr lang="de-DE" dirty="0"/>
              <a:t>.</a:t>
            </a:r>
            <a:endParaRPr lang="ka-GE" dirty="0"/>
          </a:p>
          <a:p>
            <a:pPr lvl="0"/>
            <a:r>
              <a:rPr lang="ka-GE" b="1" dirty="0"/>
              <a:t>სულიერი მდგომერეობა </a:t>
            </a:r>
            <a:r>
              <a:rPr lang="de-DE" dirty="0"/>
              <a:t>– </a:t>
            </a:r>
            <a:r>
              <a:rPr lang="de-DE" dirty="0" err="1"/>
              <a:t>malheureux</a:t>
            </a:r>
            <a:r>
              <a:rPr lang="de-DE" dirty="0"/>
              <a:t> </a:t>
            </a:r>
            <a:r>
              <a:rPr lang="de-DE" dirty="0" err="1"/>
              <a:t>comme</a:t>
            </a:r>
            <a:r>
              <a:rPr lang="de-DE" dirty="0"/>
              <a:t>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chien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se </a:t>
            </a:r>
            <a:r>
              <a:rPr lang="de-DE" dirty="0" err="1"/>
              <a:t>noie</a:t>
            </a:r>
            <a:r>
              <a:rPr lang="de-DE" dirty="0"/>
              <a:t> (</a:t>
            </a:r>
            <a:r>
              <a:rPr lang="ka-GE" dirty="0"/>
              <a:t>უბედური ძაღლივით, რომელიც იხრჩობა</a:t>
            </a:r>
            <a:r>
              <a:rPr lang="de-DE" dirty="0"/>
              <a:t>) – </a:t>
            </a:r>
            <a:r>
              <a:rPr lang="ka-GE" dirty="0"/>
              <a:t>ბედკრული, ბედშავი ადამიანი.</a:t>
            </a:r>
          </a:p>
          <a:p>
            <a:pPr lvl="0"/>
            <a:r>
              <a:rPr lang="ka-GE" b="1" dirty="0"/>
              <a:t>ინტელექტუალური თვისება </a:t>
            </a:r>
            <a:r>
              <a:rPr lang="de-DE" dirty="0"/>
              <a:t>– </a:t>
            </a:r>
            <a:r>
              <a:rPr lang="de-DE" dirty="0" err="1"/>
              <a:t>bête</a:t>
            </a:r>
            <a:r>
              <a:rPr lang="de-DE" dirty="0"/>
              <a:t> </a:t>
            </a:r>
            <a:r>
              <a:rPr lang="de-DE" dirty="0" err="1"/>
              <a:t>comme</a:t>
            </a:r>
            <a:r>
              <a:rPr lang="de-DE" dirty="0"/>
              <a:t>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jeune</a:t>
            </a:r>
            <a:r>
              <a:rPr lang="de-DE" dirty="0"/>
              <a:t> </a:t>
            </a:r>
            <a:r>
              <a:rPr lang="de-DE" dirty="0" err="1"/>
              <a:t>chien</a:t>
            </a:r>
            <a:r>
              <a:rPr lang="de-DE" dirty="0"/>
              <a:t> (</a:t>
            </a:r>
            <a:r>
              <a:rPr lang="ka-GE" dirty="0"/>
              <a:t>ახალგაზრდა ძაღლივით სულელი, შტერი</a:t>
            </a:r>
            <a:r>
              <a:rPr lang="de-DE" dirty="0"/>
              <a:t>) - </a:t>
            </a:r>
            <a:r>
              <a:rPr lang="ka-GE" dirty="0"/>
              <a:t>თავქარიანი</a:t>
            </a:r>
            <a:r>
              <a:rPr lang="de-DE" dirty="0"/>
              <a:t>.</a:t>
            </a:r>
            <a:endParaRPr lang="ka-GE" dirty="0"/>
          </a:p>
          <a:p>
            <a:endParaRPr lang="fr-FR" sz="24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39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648918" y="638599"/>
            <a:ext cx="927891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err="1"/>
              <a:t>კომპარატიული</a:t>
            </a:r>
            <a:r>
              <a:rPr lang="de-DE" sz="2400" b="1" dirty="0"/>
              <a:t> </a:t>
            </a:r>
            <a:r>
              <a:rPr lang="de-DE" sz="2400" b="1" dirty="0" err="1"/>
              <a:t>ტიპის</a:t>
            </a:r>
            <a:r>
              <a:rPr lang="de-DE" sz="2400" b="1" dirty="0"/>
              <a:t> </a:t>
            </a:r>
            <a:r>
              <a:rPr lang="de-DE" sz="2400" b="1" dirty="0" err="1"/>
              <a:t>ფე-ზოონიმები</a:t>
            </a:r>
            <a:r>
              <a:rPr lang="de-DE" sz="2400" b="1" dirty="0"/>
              <a:t> </a:t>
            </a:r>
            <a:r>
              <a:rPr lang="de-DE" sz="2400" b="1" dirty="0" err="1"/>
              <a:t>თავიანთი</a:t>
            </a:r>
            <a:r>
              <a:rPr lang="de-DE" sz="2400" b="1" dirty="0"/>
              <a:t> </a:t>
            </a:r>
            <a:r>
              <a:rPr lang="de-DE" sz="2400" b="1" dirty="0" err="1"/>
              <a:t>ნომინაციური</a:t>
            </a:r>
            <a:r>
              <a:rPr lang="de-DE" sz="2400" b="1" dirty="0"/>
              <a:t> </a:t>
            </a:r>
            <a:r>
              <a:rPr lang="de-DE" sz="2400" b="1" dirty="0" err="1"/>
              <a:t>ფუნქციების</a:t>
            </a:r>
            <a:r>
              <a:rPr lang="de-DE" sz="2400" b="1" dirty="0"/>
              <a:t> </a:t>
            </a:r>
            <a:r>
              <a:rPr lang="de-DE" sz="2400" b="1" dirty="0" err="1"/>
              <a:t>მიხედვით</a:t>
            </a:r>
            <a:r>
              <a:rPr lang="de-DE" sz="2400" b="1" dirty="0"/>
              <a:t> </a:t>
            </a:r>
            <a:r>
              <a:rPr lang="de-DE" sz="2400" b="1" dirty="0" err="1"/>
              <a:t>ქართულ</a:t>
            </a:r>
            <a:r>
              <a:rPr lang="de-DE" sz="2400" b="1" dirty="0"/>
              <a:t> </a:t>
            </a:r>
            <a:r>
              <a:rPr lang="de-DE" sz="2400" b="1" dirty="0" err="1"/>
              <a:t>ენაში</a:t>
            </a:r>
            <a:r>
              <a:rPr lang="de-DE" sz="2400" b="1" dirty="0"/>
              <a:t> </a:t>
            </a:r>
            <a:r>
              <a:rPr lang="de-DE" sz="2400" b="1" dirty="0" err="1"/>
              <a:t>გავაერთიანეთ</a:t>
            </a:r>
            <a:r>
              <a:rPr lang="de-DE" sz="2400" b="1" dirty="0"/>
              <a:t> </a:t>
            </a:r>
            <a:r>
              <a:rPr lang="de-DE" sz="2400" b="1" dirty="0" err="1"/>
              <a:t>შემდეგ</a:t>
            </a:r>
            <a:r>
              <a:rPr lang="de-DE" sz="2400" b="1" dirty="0"/>
              <a:t> </a:t>
            </a:r>
            <a:r>
              <a:rPr lang="de-DE" sz="2400" b="1" dirty="0" err="1"/>
              <a:t>თემატურ</a:t>
            </a:r>
            <a:r>
              <a:rPr lang="de-DE" sz="2400" b="1" dirty="0"/>
              <a:t> </a:t>
            </a:r>
            <a:r>
              <a:rPr lang="de-DE" sz="2400" b="1" dirty="0" err="1"/>
              <a:t>ჯგუფებში</a:t>
            </a:r>
            <a:r>
              <a:rPr lang="de-DE" sz="2400" b="1" dirty="0" smtClean="0"/>
              <a:t>:</a:t>
            </a:r>
            <a:endParaRPr lang="ka-GE" sz="2400" b="1" dirty="0" smtClean="0"/>
          </a:p>
          <a:p>
            <a:endParaRPr lang="ka-GE" sz="2400" dirty="0"/>
          </a:p>
          <a:p>
            <a:r>
              <a:rPr lang="en-US" dirty="0" smtClean="0">
                <a:latin typeface="Sylfaen" panose="010A0502050306030303" pitchFamily="18" charset="0"/>
              </a:rPr>
              <a:t>1</a:t>
            </a:r>
            <a:r>
              <a:rPr lang="en-US" dirty="0">
                <a:latin typeface="Sylfaen" panose="010A0502050306030303" pitchFamily="18" charset="0"/>
              </a:rPr>
              <a:t>.	</a:t>
            </a:r>
            <a:r>
              <a:rPr lang="ka-GE" b="1" dirty="0"/>
              <a:t>ფსიქიკური </a:t>
            </a:r>
            <a:r>
              <a:rPr lang="ka-GE" b="1" dirty="0" smtClean="0"/>
              <a:t>მდგომარეობა</a:t>
            </a:r>
            <a:r>
              <a:rPr lang="en-US" b="1" dirty="0" smtClean="0">
                <a:latin typeface="Sylfaen" panose="010A0502050306030303" pitchFamily="18" charset="0"/>
              </a:rPr>
              <a:t>:</a:t>
            </a:r>
            <a:endParaRPr lang="en-US" b="1" dirty="0">
              <a:latin typeface="Sylfaen" panose="010A0502050306030303" pitchFamily="18" charset="0"/>
            </a:endParaRPr>
          </a:p>
          <a:p>
            <a:r>
              <a:rPr lang="en-US" dirty="0">
                <a:latin typeface="Sylfaen" panose="010A0502050306030303" pitchFamily="18" charset="0"/>
              </a:rPr>
              <a:t>    </a:t>
            </a:r>
            <a:r>
              <a:rPr lang="ka-GE" dirty="0">
                <a:latin typeface="Sylfaen" panose="010A0502050306030303" pitchFamily="18" charset="0"/>
              </a:rPr>
              <a:t>ა) მარტოსული: ტოროლა ჩიტივით დარჩა; ლოკოკინასავით ჩაძვრა დუმილის ნაჭუჭში (`კურდღელი` 92).</a:t>
            </a:r>
          </a:p>
          <a:p>
            <a:r>
              <a:rPr lang="ka-GE" dirty="0">
                <a:latin typeface="Sylfaen" panose="010A0502050306030303" pitchFamily="18" charset="0"/>
              </a:rPr>
              <a:t>    ბ) ბედისაგან განწირული: თევზივით ნაპირზე გარიყული </a:t>
            </a:r>
            <a:r>
              <a:rPr lang="ka-GE" dirty="0" err="1">
                <a:latin typeface="Sylfaen" panose="010A0502050306030303" pitchFamily="18" charset="0"/>
              </a:rPr>
              <a:t>ნაადამიანევი</a:t>
            </a:r>
            <a:r>
              <a:rPr lang="ka-GE" dirty="0">
                <a:latin typeface="Sylfaen" panose="010A0502050306030303" pitchFamily="18" charset="0"/>
              </a:rPr>
              <a:t> სულს  ძლივსღა </a:t>
            </a:r>
            <a:r>
              <a:rPr lang="ka-GE" dirty="0" err="1">
                <a:latin typeface="Sylfaen" panose="010A0502050306030303" pitchFamily="18" charset="0"/>
              </a:rPr>
              <a:t>ჰღაფავდა</a:t>
            </a:r>
            <a:r>
              <a:rPr lang="ka-GE" dirty="0">
                <a:latin typeface="Sylfaen" panose="010A0502050306030303" pitchFamily="18" charset="0"/>
              </a:rPr>
              <a:t> და წყალწაღებულ თავს უიმედო იმედით ინუგეშებდა (`ჯაყოს ხიზნები 92`).</a:t>
            </a:r>
          </a:p>
          <a:p>
            <a:r>
              <a:rPr lang="ka-GE" dirty="0">
                <a:latin typeface="Sylfaen" panose="010A0502050306030303" pitchFamily="18" charset="0"/>
              </a:rPr>
              <a:t>    გ) იმედგაცრუება: ასი წლის ფრთამოტეხილი ყორანივით შემოვიდა, დინჯად დაეშვა ტახტზე და </a:t>
            </a:r>
            <a:r>
              <a:rPr lang="ka-GE" dirty="0" err="1">
                <a:latin typeface="Sylfaen" panose="010A0502050306030303" pitchFamily="18" charset="0"/>
              </a:rPr>
              <a:t>დინჯადვე</a:t>
            </a:r>
            <a:r>
              <a:rPr lang="ka-GE" dirty="0">
                <a:latin typeface="Sylfaen" panose="010A0502050306030303" pitchFamily="18" charset="0"/>
              </a:rPr>
              <a:t> დასჩხავლა (`არსენა მარაბდელი` 399).</a:t>
            </a:r>
          </a:p>
          <a:p>
            <a:pPr lvl="0"/>
            <a:r>
              <a:rPr lang="ka-GE" dirty="0">
                <a:latin typeface="Sylfaen" panose="010A0502050306030303" pitchFamily="18" charset="0"/>
              </a:rPr>
              <a:t>2.	</a:t>
            </a:r>
            <a:r>
              <a:rPr lang="de-DE" b="1" dirty="0" err="1"/>
              <a:t>აფექტური</a:t>
            </a:r>
            <a:r>
              <a:rPr lang="de-DE" b="1" dirty="0"/>
              <a:t> </a:t>
            </a:r>
            <a:r>
              <a:rPr lang="de-DE" b="1" dirty="0" err="1"/>
              <a:t>მდგომარეობა</a:t>
            </a:r>
            <a:r>
              <a:rPr lang="de-DE" b="1" dirty="0" smtClean="0"/>
              <a:t>:</a:t>
            </a:r>
            <a:endParaRPr lang="en-US" b="1" dirty="0">
              <a:latin typeface="Sylfaen" panose="010A0502050306030303" pitchFamily="18" charset="0"/>
            </a:endParaRPr>
          </a:p>
          <a:p>
            <a:r>
              <a:rPr lang="ka-GE" dirty="0" err="1">
                <a:latin typeface="Sylfaen" panose="010A0502050306030303" pitchFamily="18" charset="0"/>
              </a:rPr>
              <a:t>ჭიანჭველანაჭამ</a:t>
            </a:r>
            <a:r>
              <a:rPr lang="ka-GE" dirty="0">
                <a:latin typeface="Sylfaen" panose="010A0502050306030303" pitchFamily="18" charset="0"/>
              </a:rPr>
              <a:t> დათვივით ბუტბუტებს - მეტად გამწარებული, </a:t>
            </a:r>
            <a:r>
              <a:rPr lang="ka-GE" dirty="0" err="1">
                <a:latin typeface="Sylfaen" panose="010A0502050306030303" pitchFamily="18" charset="0"/>
              </a:rPr>
              <a:t>გაანჩხლებული</a:t>
            </a:r>
            <a:r>
              <a:rPr lang="ka-GE" dirty="0">
                <a:latin typeface="Sylfaen" panose="010A0502050306030303" pitchFamily="18" charset="0"/>
              </a:rPr>
              <a:t>;</a:t>
            </a:r>
          </a:p>
          <a:p>
            <a:r>
              <a:rPr lang="ka-GE" dirty="0">
                <a:latin typeface="Sylfaen" panose="010A0502050306030303" pitchFamily="18" charset="0"/>
              </a:rPr>
              <a:t>მამლის ბიბილოსავით გაწითლებულმა როსტომმა თავი ჩაღუნა და ენა დაჰკარგა </a:t>
            </a:r>
            <a:r>
              <a:rPr lang="ka-GE" dirty="0" smtClean="0"/>
              <a:t>(`</a:t>
            </a:r>
            <a:r>
              <a:rPr lang="ka-GE" dirty="0"/>
              <a:t>არსენა მარაბდელი` 220).</a:t>
            </a:r>
          </a:p>
          <a:p>
            <a:endParaRPr lang="ka-GE" sz="2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3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214204" y="1497264"/>
            <a:ext cx="102232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000" b="1" smtClean="0"/>
              <a:t>სულიერი მდგომარეობა: </a:t>
            </a:r>
            <a:endParaRPr lang="ka-GE" sz="2000" smtClean="0"/>
          </a:p>
          <a:p>
            <a:r>
              <a:rPr lang="de-DE" sz="2000" smtClean="0"/>
              <a:t>   განწირული მოზვერივით აბღავლდა (`თეთრი საყელო` 222);</a:t>
            </a:r>
            <a:endParaRPr lang="ka-GE" sz="2000" smtClean="0"/>
          </a:p>
          <a:p>
            <a:r>
              <a:rPr lang="de-DE" sz="2000" smtClean="0"/>
              <a:t>   ლოქო თვალებზე მღვრიე ლიბრი ჰქონდა გადაკრული და აღმეჯილ სახეზე    </a:t>
            </a:r>
            <a:endParaRPr lang="ka-GE" sz="2000" smtClean="0"/>
          </a:p>
          <a:p>
            <a:r>
              <a:rPr lang="de-DE" sz="2000" smtClean="0"/>
              <a:t>   ჟანგის ფერი ედო (`არსენა მარაბდელი` 323).</a:t>
            </a:r>
            <a:endParaRPr lang="ka-GE" sz="2000" smtClean="0"/>
          </a:p>
          <a:p>
            <a:pPr lvl="0"/>
            <a:r>
              <a:rPr lang="de-DE" sz="2000" b="1" smtClean="0"/>
              <a:t>გარეგნული იერი:</a:t>
            </a:r>
            <a:endParaRPr lang="ka-GE" sz="2000" smtClean="0"/>
          </a:p>
          <a:p>
            <a:r>
              <a:rPr lang="de-DE" sz="2000" smtClean="0"/>
              <a:t>   შავი დედალივით გაკეთდა - ფერ-ხორცი მოემატა, ძალზე გასუქდა.</a:t>
            </a:r>
            <a:endParaRPr lang="ka-GE" sz="2000" smtClean="0"/>
          </a:p>
          <a:p>
            <a:pPr lvl="0"/>
            <a:r>
              <a:rPr lang="de-DE" sz="2000" b="1" smtClean="0"/>
              <a:t>ფიზიკური მდგომარეობა:</a:t>
            </a:r>
            <a:endParaRPr lang="ka-GE" sz="2000" smtClean="0"/>
          </a:p>
          <a:p>
            <a:r>
              <a:rPr lang="de-DE" sz="2000" smtClean="0"/>
              <a:t>    სვავებივით მძორ-ლეშით დამძღარ-დარინდებულები.</a:t>
            </a:r>
            <a:endParaRPr lang="ka-GE" sz="2000" smtClean="0"/>
          </a:p>
          <a:p>
            <a:pPr lvl="0"/>
            <a:r>
              <a:rPr lang="de-DE" sz="2000" b="1" smtClean="0"/>
              <a:t>პარამეტრული დახასიათება:</a:t>
            </a:r>
            <a:endParaRPr lang="ka-GE" sz="2000" smtClean="0"/>
          </a:p>
          <a:p>
            <a:r>
              <a:rPr lang="de-DE" sz="2000" smtClean="0"/>
              <a:t>    ჯორის კუდივით არც გრძელდება, არც მოკლდება - სულ ერთი ზომისაა.</a:t>
            </a:r>
            <a:endParaRPr lang="ka-GE" sz="2000" smtClean="0"/>
          </a:p>
          <a:p>
            <a:endParaRPr lang="ka-GE" sz="2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528996" y="1090614"/>
            <a:ext cx="98335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000" b="1" dirty="0" err="1"/>
              <a:t>ხასიათის</a:t>
            </a:r>
            <a:r>
              <a:rPr lang="de-DE" sz="2000" b="1" dirty="0"/>
              <a:t> </a:t>
            </a:r>
            <a:r>
              <a:rPr lang="de-DE" sz="2000" b="1" dirty="0" err="1"/>
              <a:t>გარეგანი</a:t>
            </a:r>
            <a:r>
              <a:rPr lang="de-DE" sz="2000" b="1" dirty="0"/>
              <a:t> </a:t>
            </a:r>
            <a:r>
              <a:rPr lang="de-DE" sz="2000" b="1" dirty="0" err="1"/>
              <a:t>გამოვლინება</a:t>
            </a:r>
            <a:r>
              <a:rPr lang="de-DE" sz="2000" b="1" dirty="0"/>
              <a:t>:</a:t>
            </a:r>
            <a:endParaRPr lang="ka-GE" sz="2000" dirty="0"/>
          </a:p>
          <a:p>
            <a:r>
              <a:rPr lang="de-DE" sz="2000" dirty="0"/>
              <a:t>    `</a:t>
            </a:r>
            <a:r>
              <a:rPr lang="de-DE" sz="2000" dirty="0" err="1"/>
              <a:t>მამალი</a:t>
            </a:r>
            <a:r>
              <a:rPr lang="de-DE" sz="2000" dirty="0"/>
              <a:t> </a:t>
            </a:r>
            <a:r>
              <a:rPr lang="de-DE" sz="2000" dirty="0" err="1"/>
              <a:t>ინდაურივით</a:t>
            </a:r>
            <a:r>
              <a:rPr lang="de-DE" sz="2000" dirty="0"/>
              <a:t> </a:t>
            </a:r>
            <a:r>
              <a:rPr lang="de-DE" sz="2000" dirty="0" err="1"/>
              <a:t>იბერება</a:t>
            </a:r>
            <a:r>
              <a:rPr lang="de-DE" sz="2000" dirty="0"/>
              <a:t>` - </a:t>
            </a:r>
            <a:r>
              <a:rPr lang="de-DE" sz="2000" dirty="0" err="1"/>
              <a:t>თავი</a:t>
            </a:r>
            <a:r>
              <a:rPr lang="de-DE" sz="2000" dirty="0"/>
              <a:t> </a:t>
            </a:r>
            <a:r>
              <a:rPr lang="de-DE" sz="2000" dirty="0" err="1"/>
              <a:t>მოსწონს</a:t>
            </a:r>
            <a:r>
              <a:rPr lang="de-DE" sz="2000" dirty="0"/>
              <a:t>, </a:t>
            </a:r>
            <a:r>
              <a:rPr lang="de-DE" sz="2000" dirty="0" err="1"/>
              <a:t>თავის</a:t>
            </a:r>
            <a:r>
              <a:rPr lang="de-DE" sz="2000" dirty="0"/>
              <a:t> </a:t>
            </a:r>
            <a:r>
              <a:rPr lang="de-DE" sz="2000" dirty="0" err="1"/>
              <a:t>გამოჩენა</a:t>
            </a:r>
            <a:r>
              <a:rPr lang="de-DE" sz="2000" dirty="0"/>
              <a:t> </a:t>
            </a:r>
            <a:r>
              <a:rPr lang="de-DE" sz="2000" dirty="0" err="1"/>
              <a:t>უნდა</a:t>
            </a:r>
            <a:r>
              <a:rPr lang="de-DE" sz="2000" dirty="0"/>
              <a:t>, </a:t>
            </a:r>
            <a:r>
              <a:rPr lang="de-DE" sz="2000" dirty="0" err="1"/>
              <a:t>გამოსაჩენი</a:t>
            </a:r>
            <a:r>
              <a:rPr lang="de-DE" sz="2000" dirty="0"/>
              <a:t> </a:t>
            </a:r>
            <a:r>
              <a:rPr lang="de-DE" sz="2000" dirty="0" err="1"/>
              <a:t>კი</a:t>
            </a:r>
            <a:r>
              <a:rPr lang="de-DE" sz="2000" dirty="0"/>
              <a:t> </a:t>
            </a:r>
            <a:r>
              <a:rPr lang="de-DE" sz="2000" dirty="0" err="1"/>
              <a:t>არაფერი</a:t>
            </a:r>
            <a:r>
              <a:rPr lang="de-DE" sz="2000" dirty="0"/>
              <a:t> </a:t>
            </a:r>
            <a:r>
              <a:rPr lang="de-DE" sz="2000" dirty="0" err="1"/>
              <a:t>აქვს</a:t>
            </a:r>
            <a:r>
              <a:rPr lang="de-DE" sz="2000" dirty="0"/>
              <a:t>; `</a:t>
            </a:r>
            <a:r>
              <a:rPr lang="de-DE" sz="2000" dirty="0" err="1"/>
              <a:t>მამალივით</a:t>
            </a:r>
            <a:r>
              <a:rPr lang="de-DE" sz="2000" dirty="0"/>
              <a:t> </a:t>
            </a:r>
            <a:r>
              <a:rPr lang="de-DE" sz="2000" dirty="0" err="1"/>
              <a:t>იბღინძება</a:t>
            </a:r>
            <a:r>
              <a:rPr lang="de-DE" sz="2000" dirty="0"/>
              <a:t>` (</a:t>
            </a:r>
            <a:r>
              <a:rPr lang="de-DE" sz="2000" dirty="0" err="1"/>
              <a:t>მამალი</a:t>
            </a:r>
            <a:r>
              <a:rPr lang="de-DE" sz="2000" dirty="0"/>
              <a:t> </a:t>
            </a:r>
            <a:r>
              <a:rPr lang="de-DE" sz="2000" dirty="0" err="1"/>
              <a:t>შინაურ</a:t>
            </a:r>
            <a:r>
              <a:rPr lang="de-DE" sz="2000" dirty="0"/>
              <a:t> </a:t>
            </a:r>
            <a:r>
              <a:rPr lang="de-DE" sz="2000" dirty="0" err="1"/>
              <a:t>ცხოველებში</a:t>
            </a:r>
            <a:r>
              <a:rPr lang="de-DE" sz="2000" dirty="0"/>
              <a:t> </a:t>
            </a:r>
            <a:r>
              <a:rPr lang="de-DE" sz="2000" dirty="0" err="1"/>
              <a:t>ცნობილია</a:t>
            </a:r>
            <a:r>
              <a:rPr lang="de-DE" sz="2000" dirty="0"/>
              <a:t> </a:t>
            </a:r>
            <a:r>
              <a:rPr lang="de-DE" sz="2000" dirty="0" err="1"/>
              <a:t>როგორც</a:t>
            </a:r>
            <a:r>
              <a:rPr lang="de-DE" sz="2000" dirty="0"/>
              <a:t> </a:t>
            </a:r>
            <a:r>
              <a:rPr lang="de-DE" sz="2000" dirty="0" err="1"/>
              <a:t>თავმომწონე</a:t>
            </a:r>
            <a:r>
              <a:rPr lang="de-DE" sz="2000" dirty="0"/>
              <a:t>, </a:t>
            </a:r>
            <a:r>
              <a:rPr lang="de-DE" sz="2000" dirty="0" err="1"/>
              <a:t>მედიდური</a:t>
            </a:r>
            <a:r>
              <a:rPr lang="de-DE" sz="2000" dirty="0"/>
              <a:t>, </a:t>
            </a:r>
            <a:r>
              <a:rPr lang="de-DE" sz="2000" dirty="0" err="1"/>
              <a:t>ჩხუბის</a:t>
            </a:r>
            <a:r>
              <a:rPr lang="de-DE" sz="2000" dirty="0"/>
              <a:t> </a:t>
            </a:r>
            <a:r>
              <a:rPr lang="de-DE" sz="2000" dirty="0" err="1"/>
              <a:t>მოყვარული</a:t>
            </a:r>
            <a:r>
              <a:rPr lang="de-DE" sz="2000" dirty="0"/>
              <a:t> </a:t>
            </a:r>
            <a:r>
              <a:rPr lang="de-DE" sz="2000" dirty="0" err="1"/>
              <a:t>ფრინველი</a:t>
            </a:r>
            <a:r>
              <a:rPr lang="de-DE" sz="2000" dirty="0"/>
              <a:t>) - </a:t>
            </a:r>
            <a:r>
              <a:rPr lang="de-DE" sz="2000" dirty="0" err="1"/>
              <a:t>თავმომწონედ</a:t>
            </a:r>
            <a:r>
              <a:rPr lang="de-DE" sz="2000" dirty="0"/>
              <a:t> </a:t>
            </a:r>
            <a:r>
              <a:rPr lang="de-DE" sz="2000" dirty="0" err="1"/>
              <a:t>დადის</a:t>
            </a:r>
            <a:r>
              <a:rPr lang="de-DE" sz="2000" dirty="0"/>
              <a:t>, </a:t>
            </a:r>
            <a:r>
              <a:rPr lang="de-DE" sz="2000" dirty="0" err="1"/>
              <a:t>მედიდურობს</a:t>
            </a:r>
            <a:r>
              <a:rPr lang="de-DE" sz="2000" dirty="0"/>
              <a:t>, `</a:t>
            </a:r>
            <a:r>
              <a:rPr lang="de-DE" sz="2000" dirty="0" err="1"/>
              <a:t>სამგლე</a:t>
            </a:r>
            <a:r>
              <a:rPr lang="de-DE" sz="2000" dirty="0"/>
              <a:t> </a:t>
            </a:r>
            <a:r>
              <a:rPr lang="de-DE" sz="2000" dirty="0" err="1"/>
              <a:t>გოჭივით</a:t>
            </a:r>
            <a:r>
              <a:rPr lang="de-DE" sz="2000" dirty="0"/>
              <a:t> </a:t>
            </a:r>
            <a:r>
              <a:rPr lang="de-DE" sz="2000" dirty="0" err="1"/>
              <a:t>ატყდომა</a:t>
            </a:r>
            <a:r>
              <a:rPr lang="de-DE" sz="2000" dirty="0"/>
              <a:t>` - </a:t>
            </a:r>
            <a:r>
              <a:rPr lang="de-DE" sz="2000" dirty="0" err="1"/>
              <a:t>განსაცდელს</a:t>
            </a:r>
            <a:r>
              <a:rPr lang="de-DE" sz="2000" dirty="0"/>
              <a:t> </a:t>
            </a:r>
            <a:r>
              <a:rPr lang="de-DE" sz="2000" dirty="0" err="1"/>
              <a:t>პირდაპირ</a:t>
            </a:r>
            <a:r>
              <a:rPr lang="de-DE" sz="2000" dirty="0"/>
              <a:t> </a:t>
            </a:r>
            <a:r>
              <a:rPr lang="de-DE" sz="2000" dirty="0" err="1"/>
              <a:t>უვარდება</a:t>
            </a:r>
            <a:r>
              <a:rPr lang="de-DE" sz="2000" dirty="0"/>
              <a:t> </a:t>
            </a:r>
            <a:r>
              <a:rPr lang="de-DE" sz="2000" dirty="0" err="1"/>
              <a:t>პირში</a:t>
            </a:r>
            <a:r>
              <a:rPr lang="de-DE" sz="2000" dirty="0"/>
              <a:t>, </a:t>
            </a:r>
            <a:r>
              <a:rPr lang="de-DE" sz="2000" dirty="0" err="1"/>
              <a:t>თავის</a:t>
            </a:r>
            <a:r>
              <a:rPr lang="de-DE" sz="2000" dirty="0"/>
              <a:t> </a:t>
            </a:r>
            <a:r>
              <a:rPr lang="de-DE" sz="2000" dirty="0" err="1"/>
              <a:t>ძალით</a:t>
            </a:r>
            <a:r>
              <a:rPr lang="de-DE" sz="2000" dirty="0"/>
              <a:t> </a:t>
            </a:r>
            <a:r>
              <a:rPr lang="de-DE" sz="2000" dirty="0" err="1"/>
              <a:t>ჩაგდება</a:t>
            </a:r>
            <a:r>
              <a:rPr lang="de-DE" sz="2000" dirty="0"/>
              <a:t> </a:t>
            </a:r>
            <a:r>
              <a:rPr lang="de-DE" sz="2000" dirty="0" err="1"/>
              <a:t>ხიფათში</a:t>
            </a:r>
            <a:r>
              <a:rPr lang="de-DE" sz="2000" dirty="0"/>
              <a:t>, </a:t>
            </a:r>
            <a:r>
              <a:rPr lang="de-DE" sz="2000" dirty="0" err="1"/>
              <a:t>თავის</a:t>
            </a:r>
            <a:r>
              <a:rPr lang="de-DE" sz="2000" dirty="0"/>
              <a:t> </a:t>
            </a:r>
            <a:r>
              <a:rPr lang="de-DE" sz="2000" dirty="0" err="1"/>
              <a:t>გაუფრთხილებლობა</a:t>
            </a:r>
            <a:r>
              <a:rPr lang="de-DE" sz="2000" dirty="0"/>
              <a:t>.</a:t>
            </a:r>
            <a:endParaRPr lang="ka-GE" sz="2000" dirty="0"/>
          </a:p>
          <a:p>
            <a:pPr lvl="0"/>
            <a:r>
              <a:rPr lang="de-DE" sz="2000" b="1" dirty="0" err="1"/>
              <a:t>მორალური</a:t>
            </a:r>
            <a:r>
              <a:rPr lang="de-DE" sz="2000" b="1" dirty="0"/>
              <a:t> </a:t>
            </a:r>
            <a:r>
              <a:rPr lang="de-DE" sz="2000" b="1" dirty="0" err="1"/>
              <a:t>და</a:t>
            </a:r>
            <a:r>
              <a:rPr lang="de-DE" sz="2000" b="1" dirty="0"/>
              <a:t> </a:t>
            </a:r>
            <a:r>
              <a:rPr lang="de-DE" sz="2000" b="1" dirty="0" err="1"/>
              <a:t>შინაგანი</a:t>
            </a:r>
            <a:r>
              <a:rPr lang="de-DE" sz="2000" b="1" dirty="0"/>
              <a:t> </a:t>
            </a:r>
            <a:r>
              <a:rPr lang="de-DE" sz="2000" b="1" dirty="0" err="1"/>
              <a:t>თვისება</a:t>
            </a:r>
            <a:r>
              <a:rPr lang="de-DE" sz="2000" b="1" dirty="0"/>
              <a:t>:</a:t>
            </a:r>
            <a:endParaRPr lang="ka-GE" sz="2000" dirty="0"/>
          </a:p>
          <a:p>
            <a:r>
              <a:rPr lang="de-DE" sz="2000" dirty="0"/>
              <a:t>   </a:t>
            </a:r>
            <a:r>
              <a:rPr lang="de-DE" sz="2000" dirty="0" err="1"/>
              <a:t>მომხვეჭელობა</a:t>
            </a:r>
            <a:r>
              <a:rPr lang="de-DE" sz="2000" dirty="0"/>
              <a:t>, </a:t>
            </a:r>
            <a:r>
              <a:rPr lang="de-DE" sz="2000" dirty="0" err="1"/>
              <a:t>გამომძალველობა</a:t>
            </a:r>
            <a:r>
              <a:rPr lang="de-DE" sz="2000" dirty="0"/>
              <a:t> - </a:t>
            </a:r>
            <a:r>
              <a:rPr lang="de-DE" sz="2000" dirty="0" err="1"/>
              <a:t>კვაჭი</a:t>
            </a:r>
            <a:r>
              <a:rPr lang="de-DE" sz="2000" dirty="0"/>
              <a:t> </a:t>
            </a:r>
            <a:r>
              <a:rPr lang="de-DE" sz="2000" dirty="0" err="1"/>
              <a:t>ობობასავით</a:t>
            </a:r>
            <a:r>
              <a:rPr lang="de-DE" sz="2000" dirty="0"/>
              <a:t> </a:t>
            </a:r>
            <a:r>
              <a:rPr lang="de-DE" sz="2000" dirty="0" err="1"/>
              <a:t>ზის</a:t>
            </a:r>
            <a:r>
              <a:rPr lang="de-DE" sz="2000" dirty="0"/>
              <a:t> </a:t>
            </a:r>
            <a:r>
              <a:rPr lang="de-DE" sz="2000" dirty="0" err="1"/>
              <a:t>ერთ</a:t>
            </a:r>
            <a:r>
              <a:rPr lang="de-DE" sz="2000" dirty="0"/>
              <a:t> </a:t>
            </a:r>
            <a:r>
              <a:rPr lang="de-DE" sz="2000" dirty="0" err="1"/>
              <a:t>ქალაქში</a:t>
            </a:r>
            <a:r>
              <a:rPr lang="de-DE" sz="2000" dirty="0"/>
              <a:t> (`</a:t>
            </a:r>
            <a:r>
              <a:rPr lang="de-DE" sz="2000" dirty="0" err="1"/>
              <a:t>კვაჭი</a:t>
            </a:r>
            <a:r>
              <a:rPr lang="de-DE" sz="2000" dirty="0"/>
              <a:t> </a:t>
            </a:r>
            <a:r>
              <a:rPr lang="de-DE" sz="2000" dirty="0" err="1"/>
              <a:t>კვაჭანტირაძე</a:t>
            </a:r>
            <a:r>
              <a:rPr lang="de-DE" sz="2000" dirty="0"/>
              <a:t>` 76); </a:t>
            </a:r>
            <a:r>
              <a:rPr lang="de-DE" sz="2000" dirty="0" err="1"/>
              <a:t>გამახვილებული</a:t>
            </a:r>
            <a:r>
              <a:rPr lang="de-DE" sz="2000" dirty="0"/>
              <a:t> </a:t>
            </a:r>
            <a:r>
              <a:rPr lang="de-DE" sz="2000" dirty="0" err="1"/>
              <a:t>ინტუიცია</a:t>
            </a:r>
            <a:r>
              <a:rPr lang="de-DE" sz="2000" dirty="0"/>
              <a:t>: </a:t>
            </a:r>
            <a:r>
              <a:rPr lang="de-DE" sz="2000" dirty="0" err="1"/>
              <a:t>მარაბდელს</a:t>
            </a:r>
            <a:r>
              <a:rPr lang="de-DE" sz="2000" dirty="0"/>
              <a:t> </a:t>
            </a:r>
            <a:r>
              <a:rPr lang="de-DE" sz="2000" dirty="0" err="1"/>
              <a:t>თავის</a:t>
            </a:r>
            <a:r>
              <a:rPr lang="de-DE" sz="2000" dirty="0"/>
              <a:t> </a:t>
            </a:r>
            <a:r>
              <a:rPr lang="de-DE" sz="2000" dirty="0" err="1"/>
              <a:t>ძაღლზე</a:t>
            </a:r>
            <a:r>
              <a:rPr lang="de-DE" sz="2000" dirty="0"/>
              <a:t> </a:t>
            </a:r>
            <a:r>
              <a:rPr lang="de-DE" sz="2000" dirty="0" err="1"/>
              <a:t>უფრო</a:t>
            </a:r>
            <a:r>
              <a:rPr lang="de-DE" sz="2000" dirty="0"/>
              <a:t> </a:t>
            </a:r>
            <a:r>
              <a:rPr lang="de-DE" sz="2000" dirty="0" err="1"/>
              <a:t>მეტად</a:t>
            </a:r>
            <a:r>
              <a:rPr lang="de-DE" sz="2000" dirty="0"/>
              <a:t> </a:t>
            </a:r>
            <a:r>
              <a:rPr lang="de-DE" sz="2000" dirty="0" err="1"/>
              <a:t>მჭრელი</a:t>
            </a:r>
            <a:r>
              <a:rPr lang="de-DE" sz="2000" dirty="0"/>
              <a:t> </a:t>
            </a:r>
            <a:r>
              <a:rPr lang="de-DE" sz="2000" dirty="0" err="1"/>
              <a:t>გუმანი</a:t>
            </a:r>
            <a:r>
              <a:rPr lang="de-DE" sz="2000" dirty="0"/>
              <a:t> </a:t>
            </a:r>
            <a:r>
              <a:rPr lang="de-DE" sz="2000" dirty="0" err="1"/>
              <a:t>ჰქონდა</a:t>
            </a:r>
            <a:r>
              <a:rPr lang="de-DE" sz="2000" dirty="0"/>
              <a:t> </a:t>
            </a:r>
            <a:r>
              <a:rPr lang="de-DE" sz="2000" dirty="0" err="1"/>
              <a:t>და</a:t>
            </a:r>
            <a:r>
              <a:rPr lang="de-DE" sz="2000" dirty="0"/>
              <a:t> </a:t>
            </a:r>
            <a:r>
              <a:rPr lang="de-DE" sz="2000" dirty="0" err="1"/>
              <a:t>სისხლიან</a:t>
            </a:r>
            <a:r>
              <a:rPr lang="de-DE" sz="2000" dirty="0"/>
              <a:t> </a:t>
            </a:r>
            <a:r>
              <a:rPr lang="de-DE" sz="2000" dirty="0" err="1"/>
              <a:t>ამბავს</a:t>
            </a:r>
            <a:r>
              <a:rPr lang="de-DE" sz="2000" dirty="0"/>
              <a:t> </a:t>
            </a:r>
            <a:r>
              <a:rPr lang="de-DE" sz="2000" dirty="0" err="1"/>
              <a:t>ჰაერთან</a:t>
            </a:r>
            <a:r>
              <a:rPr lang="de-DE" sz="2000" dirty="0"/>
              <a:t> </a:t>
            </a:r>
            <a:r>
              <a:rPr lang="de-DE" sz="2000" dirty="0" err="1"/>
              <a:t>ერთად</a:t>
            </a:r>
            <a:r>
              <a:rPr lang="de-DE" sz="2000" dirty="0"/>
              <a:t> </a:t>
            </a:r>
            <a:r>
              <a:rPr lang="de-DE" sz="2000" dirty="0" err="1"/>
              <a:t>ისუნთქავდა</a:t>
            </a:r>
            <a:r>
              <a:rPr lang="de-DE" sz="2000" dirty="0"/>
              <a:t> </a:t>
            </a:r>
            <a:r>
              <a:rPr lang="de-DE" sz="2000" dirty="0" err="1"/>
              <a:t>ხოლმე</a:t>
            </a:r>
            <a:r>
              <a:rPr lang="de-DE" sz="2000" dirty="0"/>
              <a:t> (`</a:t>
            </a:r>
            <a:r>
              <a:rPr lang="de-DE" sz="2000" dirty="0" err="1"/>
              <a:t>არსენა</a:t>
            </a:r>
            <a:r>
              <a:rPr lang="de-DE" sz="2000" dirty="0"/>
              <a:t> </a:t>
            </a:r>
            <a:r>
              <a:rPr lang="de-DE" sz="2000" dirty="0" err="1"/>
              <a:t>მარაბდელი</a:t>
            </a:r>
            <a:r>
              <a:rPr lang="de-DE" sz="2000" dirty="0"/>
              <a:t> 336`). </a:t>
            </a:r>
            <a:r>
              <a:rPr lang="de-DE" sz="2000" dirty="0" err="1"/>
              <a:t>ეგოიზმი</a:t>
            </a:r>
            <a:r>
              <a:rPr lang="de-DE" sz="2000" dirty="0"/>
              <a:t>: `</a:t>
            </a:r>
            <a:r>
              <a:rPr lang="de-DE" sz="2000" dirty="0" err="1"/>
              <a:t>გამოშვებული</a:t>
            </a:r>
            <a:r>
              <a:rPr lang="de-DE" sz="2000" dirty="0"/>
              <a:t> </a:t>
            </a:r>
            <a:r>
              <a:rPr lang="de-DE" sz="2000" dirty="0" err="1"/>
              <a:t>ხარივითაა</a:t>
            </a:r>
            <a:r>
              <a:rPr lang="de-DE" sz="2000" dirty="0"/>
              <a:t>` (</a:t>
            </a:r>
            <a:r>
              <a:rPr lang="de-DE" sz="2000" dirty="0" err="1"/>
              <a:t>ადამიანი</a:t>
            </a:r>
            <a:r>
              <a:rPr lang="de-DE" sz="2000" dirty="0"/>
              <a:t>, </a:t>
            </a:r>
            <a:r>
              <a:rPr lang="de-DE" sz="2000" dirty="0" err="1"/>
              <a:t>რომელიც</a:t>
            </a:r>
            <a:r>
              <a:rPr lang="de-DE" sz="2000" dirty="0"/>
              <a:t> </a:t>
            </a:r>
            <a:r>
              <a:rPr lang="de-DE" sz="2000" dirty="0" err="1"/>
              <a:t>ცდილობს</a:t>
            </a:r>
            <a:r>
              <a:rPr lang="de-DE" sz="2000" dirty="0"/>
              <a:t> </a:t>
            </a:r>
            <a:r>
              <a:rPr lang="de-DE" sz="2000" dirty="0" err="1"/>
              <a:t>სხვამ</a:t>
            </a:r>
            <a:r>
              <a:rPr lang="de-DE" sz="2000" dirty="0"/>
              <a:t> </a:t>
            </a:r>
            <a:r>
              <a:rPr lang="de-DE" sz="2000" dirty="0" err="1"/>
              <a:t>იზრუნოს</a:t>
            </a:r>
            <a:r>
              <a:rPr lang="de-DE" sz="2000" dirty="0"/>
              <a:t> </a:t>
            </a:r>
            <a:r>
              <a:rPr lang="de-DE" sz="2000" dirty="0" err="1"/>
              <a:t>მისთვის</a:t>
            </a:r>
            <a:r>
              <a:rPr lang="de-DE" sz="2000" dirty="0"/>
              <a:t>, </a:t>
            </a:r>
            <a:r>
              <a:rPr lang="de-DE" sz="2000" dirty="0" err="1"/>
              <a:t>მისი</a:t>
            </a:r>
            <a:r>
              <a:rPr lang="de-DE" sz="2000" dirty="0"/>
              <a:t> </a:t>
            </a:r>
            <a:r>
              <a:rPr lang="de-DE" sz="2000" dirty="0" err="1"/>
              <a:t>გამოსაგლეჯი</a:t>
            </a:r>
            <a:r>
              <a:rPr lang="de-DE" sz="2000" dirty="0"/>
              <a:t> </a:t>
            </a:r>
            <a:r>
              <a:rPr lang="de-DE" sz="2000" dirty="0" err="1"/>
              <a:t>ნარი</a:t>
            </a:r>
            <a:r>
              <a:rPr lang="de-DE" sz="2000" dirty="0"/>
              <a:t> </a:t>
            </a:r>
            <a:r>
              <a:rPr lang="de-DE" sz="2000" dirty="0" err="1"/>
              <a:t>სხვისი</a:t>
            </a:r>
            <a:r>
              <a:rPr lang="de-DE" sz="2000" dirty="0"/>
              <a:t> </a:t>
            </a:r>
            <a:r>
              <a:rPr lang="de-DE" sz="2000" dirty="0" err="1"/>
              <a:t>ხელით</a:t>
            </a:r>
            <a:r>
              <a:rPr lang="de-DE" sz="2000" dirty="0"/>
              <a:t> </a:t>
            </a:r>
            <a:r>
              <a:rPr lang="de-DE" sz="2000" dirty="0" err="1"/>
              <a:t>იქნეს</a:t>
            </a:r>
            <a:r>
              <a:rPr lang="de-DE" sz="2000" dirty="0"/>
              <a:t> </a:t>
            </a:r>
            <a:r>
              <a:rPr lang="de-DE" sz="2000" dirty="0" err="1"/>
              <a:t>მოგლეჯილი</a:t>
            </a:r>
            <a:r>
              <a:rPr lang="de-DE" sz="2000" dirty="0"/>
              <a:t>).</a:t>
            </a: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35243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439057" y="1439616"/>
            <a:ext cx="95487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b="1" dirty="0" smtClean="0"/>
              <a:t>ფერი </a:t>
            </a:r>
            <a:r>
              <a:rPr lang="ka-GE" sz="2000" b="1" dirty="0"/>
              <a:t>და ფორმა:</a:t>
            </a:r>
          </a:p>
          <a:p>
            <a:r>
              <a:rPr lang="ka-GE" sz="2000" dirty="0"/>
              <a:t>   კნეინები აივანზე გამოლაგდნენ და მტრედებივით დალაგდნენ (`არსენა მარაბდელი` 107).</a:t>
            </a:r>
          </a:p>
          <a:p>
            <a:r>
              <a:rPr lang="ka-GE" sz="2000" b="1" dirty="0" smtClean="0"/>
              <a:t>შეუსაბამობა</a:t>
            </a:r>
            <a:r>
              <a:rPr lang="ka-GE" sz="2000" b="1" dirty="0"/>
              <a:t>:</a:t>
            </a:r>
          </a:p>
          <a:p>
            <a:r>
              <a:rPr lang="ka-GE" sz="2000" dirty="0"/>
              <a:t>ისე იჯდა იმ ჩოხაში, როგორც თაგვი ქურქში (`არსენა მარაბდელი` 225).</a:t>
            </a:r>
          </a:p>
          <a:p>
            <a:r>
              <a:rPr lang="ka-GE" sz="2000" b="1" dirty="0" smtClean="0"/>
              <a:t>შინაგანი </a:t>
            </a:r>
            <a:r>
              <a:rPr lang="ka-GE" sz="2000" b="1" dirty="0"/>
              <a:t>ფიზიკური თვისებები:</a:t>
            </a:r>
          </a:p>
          <a:p>
            <a:r>
              <a:rPr lang="ka-GE" sz="2000" dirty="0"/>
              <a:t>ვაჟი ვიყავ </a:t>
            </a:r>
            <a:r>
              <a:rPr lang="ka-GE" sz="2000" dirty="0" err="1"/>
              <a:t>გულხვადი</a:t>
            </a:r>
            <a:r>
              <a:rPr lang="ka-GE" sz="2000" dirty="0"/>
              <a:t>, რკალისაგან ჩამოსხმული, ფოცხვერივით მარდი, კატასავით მოქნილი, მგელივით შეუპოვარი (`გივი შადური` 203); ისინიც ზანტი ბატებივით გაჩანჩალდნენ (`არსენა მარაბდელი` 320).</a:t>
            </a:r>
          </a:p>
        </p:txBody>
      </p:sp>
    </p:spTree>
    <p:extLst>
      <p:ext uri="{BB962C8B-B14F-4D97-AF65-F5344CB8AC3E}">
        <p14:creationId xmlns:p14="http://schemas.microsoft.com/office/powerpoint/2010/main" val="1692492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738859" y="1235256"/>
            <a:ext cx="89791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b="1" dirty="0" smtClean="0"/>
              <a:t>ხდომილება</a:t>
            </a:r>
            <a:r>
              <a:rPr lang="ka-GE" b="1" dirty="0"/>
              <a:t>:</a:t>
            </a:r>
          </a:p>
          <a:p>
            <a:r>
              <a:rPr lang="ka-GE" dirty="0"/>
              <a:t>    ბზობის ყვავივით გაქრა - არავინ იცის, სად წავიდა, გაუჩინარდა; ერთი ომი დასრულდა, სამაგიეროდ შინაური დაიწყო - პირველზე  ასჯერ უფრო კაპასი, მწარე და სასტიკი, რატომღაც ჩვენი ძველი ქვეყანა ბუმბულივით </a:t>
            </a:r>
            <a:r>
              <a:rPr lang="ka-GE" dirty="0" err="1"/>
              <a:t>ააბორიალა</a:t>
            </a:r>
            <a:r>
              <a:rPr lang="ka-GE" dirty="0"/>
              <a:t>, სისხლით წალეკა და </a:t>
            </a:r>
            <a:r>
              <a:rPr lang="ka-GE" dirty="0" err="1"/>
              <a:t>ჩალურივით</a:t>
            </a:r>
            <a:r>
              <a:rPr lang="ka-GE" dirty="0"/>
              <a:t> </a:t>
            </a:r>
            <a:r>
              <a:rPr lang="ka-GE" dirty="0" err="1"/>
              <a:t>შაჰფანტა</a:t>
            </a:r>
            <a:r>
              <a:rPr lang="ka-GE" dirty="0"/>
              <a:t> (`გივი შადური` 267).</a:t>
            </a:r>
          </a:p>
          <a:p>
            <a:r>
              <a:rPr lang="ka-GE" b="1" dirty="0" smtClean="0"/>
              <a:t>კინეტიკური </a:t>
            </a:r>
            <a:r>
              <a:rPr lang="ka-GE" b="1" dirty="0"/>
              <a:t>ტიპის </a:t>
            </a:r>
            <a:r>
              <a:rPr lang="ka-GE" b="1" dirty="0" err="1"/>
              <a:t>კომპარატივები</a:t>
            </a:r>
            <a:r>
              <a:rPr lang="ka-GE" b="1" dirty="0"/>
              <a:t>:</a:t>
            </a:r>
          </a:p>
          <a:p>
            <a:r>
              <a:rPr lang="ka-GE" dirty="0"/>
              <a:t>   ზოონიმები, რომლებიც მიუთითებენ: </a:t>
            </a:r>
            <a:endParaRPr lang="ka-GE" dirty="0" smtClean="0"/>
          </a:p>
          <a:p>
            <a:r>
              <a:rPr lang="ka-GE" dirty="0" smtClean="0"/>
              <a:t>ა</a:t>
            </a:r>
            <a:r>
              <a:rPr lang="ka-GE" dirty="0"/>
              <a:t>) სისწრაფესა და სიძლიერეზე: არწივის ფრთებივით მოაქვს </a:t>
            </a:r>
            <a:r>
              <a:rPr lang="ka-GE" dirty="0" err="1"/>
              <a:t>კანჭას</a:t>
            </a:r>
            <a:r>
              <a:rPr lang="ka-GE" dirty="0"/>
              <a:t> ფეხები და მერცხალივით გადადის ტოლების თავებზე (`მდევარი` 21</a:t>
            </a:r>
            <a:r>
              <a:rPr lang="ka-GE" dirty="0" smtClean="0"/>
              <a:t>);</a:t>
            </a:r>
          </a:p>
          <a:p>
            <a:r>
              <a:rPr lang="ka-GE" dirty="0" smtClean="0"/>
              <a:t> </a:t>
            </a:r>
            <a:r>
              <a:rPr lang="ka-GE" dirty="0"/>
              <a:t>ბ) ამპარტავნობაზე: </a:t>
            </a:r>
            <a:r>
              <a:rPr lang="ka-GE" dirty="0" err="1"/>
              <a:t>გაიშოტება</a:t>
            </a:r>
            <a:r>
              <a:rPr lang="ka-GE" dirty="0"/>
              <a:t>, კოდალა ცხვირს ცას მიაბჯენს და აღიღინდება (`დამპატიჟე` 151); </a:t>
            </a:r>
            <a:endParaRPr lang="ka-GE" dirty="0" smtClean="0"/>
          </a:p>
          <a:p>
            <a:r>
              <a:rPr lang="ka-GE" dirty="0" smtClean="0"/>
              <a:t>გ</a:t>
            </a:r>
            <a:r>
              <a:rPr lang="ka-GE" dirty="0"/>
              <a:t>) მრისხანებაზე: ეს თვალები – მჭრელი, მწვავე და მომწვანო თვალები გველის ათასი წიწილასავით მომესია, </a:t>
            </a:r>
            <a:r>
              <a:rPr lang="ka-GE" dirty="0" err="1"/>
              <a:t>მომებურა</a:t>
            </a:r>
            <a:r>
              <a:rPr lang="ka-GE" dirty="0"/>
              <a:t> და სული სიცივით ამივსო (`გივი შადური` 250); ისე გააელვა მიმინოსებური თვალები, თითქოს ელიზბარი იქ მდგარიყო და მართლა იმის მოსაკლავად გაეწიოს (`არსენა მარაბდელი` 201); გაშეშებული და ჩოხაშემოგლეჯილი გაცოფებული კამეჩის თვალებით </a:t>
            </a:r>
            <a:r>
              <a:rPr lang="ka-GE" dirty="0" err="1"/>
              <a:t>ჰბურღავდა</a:t>
            </a:r>
            <a:r>
              <a:rPr lang="ka-GE" dirty="0"/>
              <a:t> მაიორს (`არსენა მარაბდელი`).</a:t>
            </a:r>
          </a:p>
        </p:txBody>
      </p:sp>
    </p:spTree>
    <p:extLst>
      <p:ext uri="{BB962C8B-B14F-4D97-AF65-F5344CB8AC3E}">
        <p14:creationId xmlns:p14="http://schemas.microsoft.com/office/powerpoint/2010/main" val="149245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558977" y="1166843"/>
            <a:ext cx="963867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000" b="1" dirty="0" smtClean="0"/>
              <a:t>დასკვნა</a:t>
            </a:r>
          </a:p>
          <a:p>
            <a:pPr algn="ctr"/>
            <a:endParaRPr lang="ka-GE" sz="2000" b="1" dirty="0"/>
          </a:p>
          <a:p>
            <a:pPr algn="just"/>
            <a:r>
              <a:rPr lang="ka-GE" sz="2000" dirty="0"/>
              <a:t>ცხოველთა სამყაროსთან დაკავშირებული ფრაზეოლოგიური ერთეულების (</a:t>
            </a:r>
            <a:r>
              <a:rPr lang="ka-GE" sz="2000" dirty="0" err="1"/>
              <a:t>ფე-ზოონიმების</a:t>
            </a:r>
            <a:r>
              <a:rPr lang="ka-GE" sz="2000" dirty="0"/>
              <a:t>) </a:t>
            </a:r>
            <a:r>
              <a:rPr lang="ka-GE" sz="2000" dirty="0" err="1"/>
              <a:t>ონომასიოლოგიურ</a:t>
            </a:r>
            <a:r>
              <a:rPr lang="ka-GE" sz="2000" dirty="0"/>
              <a:t> პლანში შესწავლა გულისხმობს ენობრივ ერთეულთა შინაარსობრივი ასპექტის შესწავლას, როდესაც აქცენტი გადატანილია იმ ელემენტებზე, რომლებიც განსაზღვრავენ ნომინაციური ნიშნების </a:t>
            </a:r>
            <a:r>
              <a:rPr lang="ka-GE" sz="2000" dirty="0" err="1"/>
              <a:t>მადეტერმინირებელ</a:t>
            </a:r>
            <a:r>
              <a:rPr lang="ka-GE" sz="2000" dirty="0"/>
              <a:t> სემანტიკას და ხდება მთელი რიგი ფაქტების ვარირება, რომლებიც ახდენენ სამეტყველო ერთეულთა </a:t>
            </a:r>
            <a:r>
              <a:rPr lang="ka-GE" sz="2000" dirty="0" err="1"/>
              <a:t>სემიოზისის</a:t>
            </a:r>
            <a:r>
              <a:rPr lang="ka-GE" sz="2000" dirty="0"/>
              <a:t> კონსტატაციას. ენის არცერთ სფეროში ასე მკაფიოდ არ ვლინდება ენობრივი ნიშნის ასიმეტრია, როგორც </a:t>
            </a:r>
            <a:r>
              <a:rPr lang="ka-GE" sz="2000" dirty="0" err="1"/>
              <a:t>ფრაზეოლიგიაში</a:t>
            </a:r>
            <a:r>
              <a:rPr lang="ka-GE" sz="2000" dirty="0"/>
              <a:t>, ირიბი ნომინაცია, როგორც ახალი ენობრივი ერთეულების წარმოქმნის ერთ-ერთი უნივერსალური საშუალება უფრო მეტი სპეციფიკურობითა და მრავალფეროვნებით გამოირჩევა ფრაზეოლოგიაში.</a:t>
            </a:r>
          </a:p>
        </p:txBody>
      </p:sp>
    </p:spTree>
    <p:extLst>
      <p:ext uri="{BB962C8B-B14F-4D97-AF65-F5344CB8AC3E}">
        <p14:creationId xmlns:p14="http://schemas.microsoft.com/office/powerpoint/2010/main" val="17265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028" y="171180"/>
            <a:ext cx="1219306" cy="1329043"/>
          </a:xfrm>
          <a:prstGeom prst="rect">
            <a:avLst/>
          </a:prstGeom>
        </p:spPr>
      </p:pic>
      <p:sp>
        <p:nvSpPr>
          <p:cNvPr id="4" name="მართკუთხედი 3"/>
          <p:cNvSpPr/>
          <p:nvPr/>
        </p:nvSpPr>
        <p:spPr>
          <a:xfrm>
            <a:off x="1678898" y="1361715"/>
            <a:ext cx="91290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/>
              <a:t>ჩემი </a:t>
            </a:r>
            <a:r>
              <a:rPr lang="ka-GE" sz="2000" dirty="0" smtClean="0"/>
              <a:t>სემინარის </a:t>
            </a:r>
            <a:r>
              <a:rPr lang="ka-GE" sz="2000" dirty="0"/>
              <a:t>მთავარი მიზანია კომპარატიული </a:t>
            </a:r>
            <a:r>
              <a:rPr lang="ka-GE" sz="2000" dirty="0" err="1"/>
              <a:t>ზოონიმების</a:t>
            </a:r>
            <a:r>
              <a:rPr lang="ka-GE" sz="2000" dirty="0"/>
              <a:t> </a:t>
            </a:r>
            <a:r>
              <a:rPr lang="ka-GE" sz="2000" dirty="0" err="1"/>
              <a:t>შეპირისპირებითი</a:t>
            </a:r>
            <a:r>
              <a:rPr lang="ka-GE" sz="2000" dirty="0"/>
              <a:t> კვლევა ფრანგულსა და ქართულ ენებში, ვინაიდან ეს ენები არ წარმოადგენენ მონათესავე ენებს, ამიტომაც მნიშვნელოვანი და საინტერესოა იდიომატური </a:t>
            </a:r>
            <a:r>
              <a:rPr lang="ka-GE" sz="2000" dirty="0" smtClean="0"/>
              <a:t>გამონათქვამების </a:t>
            </a:r>
            <a:r>
              <a:rPr lang="ka-GE" sz="2000" dirty="0" smtClean="0"/>
              <a:t>სემანტიკური და </a:t>
            </a:r>
            <a:r>
              <a:rPr lang="ka-GE" sz="2000" dirty="0" smtClean="0"/>
              <a:t>მათში </a:t>
            </a:r>
            <a:r>
              <a:rPr lang="ka-GE" sz="2000" dirty="0"/>
              <a:t>არსებული მსგავსებებისა თუ განსხვავებების დადგენა. </a:t>
            </a:r>
          </a:p>
          <a:p>
            <a:pPr algn="just"/>
            <a:r>
              <a:rPr lang="ka-GE" sz="2000" dirty="0"/>
              <a:t>კომპარატიული გამონათქვამები წარმოიქმნება სახოვანი შედარებების ბაზაზე. მაშასადამე, ამ ერთეულთა გენეტიკურ წყაროს წარმოადგენს ხატოვანი და არა კონკრეტული შედარება. ამითაა განპირობებული ის ფაქტი, რომ სახოვანი შედარებები თავიანთი ფუნქციური და ლექსიკურ-სემანტიკური თვისებებით გაცილებით ახლოს </a:t>
            </a:r>
            <a:r>
              <a:rPr lang="ka-GE" sz="2000" dirty="0" smtClean="0"/>
              <a:t>დგანან </a:t>
            </a:r>
            <a:r>
              <a:rPr lang="ka-GE" sz="2000" dirty="0" err="1"/>
              <a:t>კომპარატიულ</a:t>
            </a:r>
            <a:r>
              <a:rPr lang="ka-GE" sz="2000" dirty="0"/>
              <a:t> ფრაზეოლოგიზმებთან, ვიდრე კონკრეტულ (</a:t>
            </a:r>
            <a:r>
              <a:rPr lang="ka-GE" sz="2000" dirty="0" err="1"/>
              <a:t>არასახეობრივ</a:t>
            </a:r>
            <a:r>
              <a:rPr lang="ka-GE" sz="2000" dirty="0"/>
              <a:t>) შედარებებთან. </a:t>
            </a:r>
          </a:p>
        </p:txBody>
      </p:sp>
    </p:spTree>
    <p:extLst>
      <p:ext uri="{BB962C8B-B14F-4D97-AF65-F5344CB8AC3E}">
        <p14:creationId xmlns:p14="http://schemas.microsoft.com/office/powerpoint/2010/main" val="3338077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514007" y="1720840"/>
            <a:ext cx="9413823" cy="2816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857500" algn="ctr"/>
                <a:tab pos="449580" algn="l"/>
              </a:tabLst>
            </a:pP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ფრაზეოლოგიური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ხატის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ფუნქციონალური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ინტეპრეტაციის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მიზნით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ჩატარებულმა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კვლევამ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დაგვანახა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კომპარატიული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ფე-ზოონიმების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თემატური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კლასიფიკაცია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ონომასიოლოგიურ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პლანში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როგორც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ფრანგულ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ასევე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ქართულ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ენებში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კომპარატიულ</a:t>
            </a:r>
            <a:r>
              <a:rPr lang="ka-G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ფრაზეოლოგიური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ერთეულები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ფრანგულში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13,3%</a:t>
            </a:r>
            <a:r>
              <a:rPr lang="ka-G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-ია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ქართულში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კი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_ 5,6%-</a:t>
            </a:r>
            <a:r>
              <a:rPr lang="de-DE" sz="2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ია</a:t>
            </a:r>
            <a:r>
              <a:rPr lang="de-DE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ორივე ენაში ისინი ხასიათდებიან უარყოფითი </a:t>
            </a:r>
            <a:r>
              <a:rPr lang="ka-GE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კონოტაციით</a:t>
            </a:r>
            <a:r>
              <a:rPr lang="ka-G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a-GE" sz="2000" dirty="0">
              <a:effectLst/>
              <a:latin typeface="Chveu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48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ობიექტ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316856"/>
              </p:ext>
            </p:extLst>
          </p:nvPr>
        </p:nvGraphicFramePr>
        <p:xfrm>
          <a:off x="2380593" y="350181"/>
          <a:ext cx="8245366" cy="634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5966710" imgH="6344940" progId="Word.Document.12">
                  <p:embed/>
                </p:oleObj>
              </mc:Choice>
              <mc:Fallback>
                <p:oleObj name="Document" r:id="rId3" imgW="5966710" imgH="63449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0593" y="350181"/>
                        <a:ext cx="8245366" cy="634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533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402097" y="749767"/>
            <a:ext cx="1016979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 err="1" smtClean="0"/>
              <a:t>ბიბლიოგრაფია</a:t>
            </a:r>
            <a:r>
              <a:rPr lang="ka-GE" b="1" dirty="0" smtClean="0"/>
              <a:t>:</a:t>
            </a:r>
          </a:p>
          <a:p>
            <a:pPr algn="ctr"/>
            <a:endParaRPr lang="ka-GE" sz="1600" dirty="0"/>
          </a:p>
          <a:p>
            <a:pPr lvl="0" algn="just"/>
            <a:r>
              <a:rPr lang="ka-GE" sz="1600" dirty="0">
                <a:latin typeface="+mj-lt"/>
              </a:rPr>
              <a:t>ბიბილეიშვილი ც., </a:t>
            </a:r>
            <a:r>
              <a:rPr lang="ka-GE" sz="1600" dirty="0" err="1">
                <a:latin typeface="+mj-lt"/>
              </a:rPr>
              <a:t>დარაშვილი</a:t>
            </a:r>
            <a:r>
              <a:rPr lang="ka-GE" sz="1600" dirty="0">
                <a:latin typeface="+mj-lt"/>
              </a:rPr>
              <a:t> ლ., გაჩავა რ. (2010): </a:t>
            </a:r>
            <a:r>
              <a:rPr lang="de-DE" sz="1600" dirty="0" err="1">
                <a:latin typeface="+mj-lt"/>
              </a:rPr>
              <a:t>Dictionnaire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phraséologique</a:t>
            </a:r>
            <a:r>
              <a:rPr lang="de-DE" sz="1600" dirty="0">
                <a:latin typeface="+mj-lt"/>
              </a:rPr>
              <a:t> franco-</a:t>
            </a:r>
            <a:r>
              <a:rPr lang="de-DE" sz="1600" dirty="0" err="1">
                <a:latin typeface="+mj-lt"/>
              </a:rPr>
              <a:t>géorgien</a:t>
            </a:r>
            <a:r>
              <a:rPr lang="de-DE" sz="1600" dirty="0">
                <a:latin typeface="+mj-lt"/>
              </a:rPr>
              <a:t>. </a:t>
            </a:r>
            <a:r>
              <a:rPr lang="de-DE" sz="1600" dirty="0" err="1">
                <a:latin typeface="+mj-lt"/>
              </a:rPr>
              <a:t>Tbilissi</a:t>
            </a:r>
            <a:r>
              <a:rPr lang="de-DE" sz="1600" dirty="0">
                <a:latin typeface="+mj-lt"/>
              </a:rPr>
              <a:t>, “</a:t>
            </a:r>
            <a:r>
              <a:rPr lang="de-DE" sz="1600" dirty="0" err="1">
                <a:latin typeface="+mj-lt"/>
              </a:rPr>
              <a:t>Diogene</a:t>
            </a:r>
            <a:r>
              <a:rPr lang="de-DE" sz="1600" dirty="0">
                <a:latin typeface="+mj-lt"/>
              </a:rPr>
              <a:t>”</a:t>
            </a:r>
            <a:r>
              <a:rPr lang="ka-GE" sz="1600" dirty="0">
                <a:latin typeface="+mj-lt"/>
              </a:rPr>
              <a:t>თბილისი. </a:t>
            </a:r>
          </a:p>
          <a:p>
            <a:pPr lvl="0" algn="just"/>
            <a:r>
              <a:rPr lang="ka-GE" sz="1600" dirty="0">
                <a:latin typeface="+mj-lt"/>
              </a:rPr>
              <a:t>ონიანი ალექსანდრე: ქართული იდიომები , თბილისი, გამომცემლობა „ნაკადული“ გვ-</a:t>
            </a:r>
            <a:r>
              <a:rPr lang="ka-GE" sz="1600" dirty="0" err="1">
                <a:latin typeface="+mj-lt"/>
              </a:rPr>
              <a:t>ბი</a:t>
            </a:r>
            <a:r>
              <a:rPr lang="ka-GE" sz="1600" dirty="0">
                <a:latin typeface="+mj-lt"/>
              </a:rPr>
              <a:t> 178-179, 1966</a:t>
            </a:r>
          </a:p>
          <a:p>
            <a:pPr lvl="0" algn="just"/>
            <a:r>
              <a:rPr lang="ka-GE" sz="1600" dirty="0" err="1">
                <a:latin typeface="+mj-lt"/>
              </a:rPr>
              <a:t>Sakhokia</a:t>
            </a:r>
            <a:r>
              <a:rPr lang="ka-GE" sz="1600" dirty="0">
                <a:latin typeface="+mj-lt"/>
              </a:rPr>
              <a:t> T. </a:t>
            </a:r>
            <a:r>
              <a:rPr lang="ka-GE" sz="1600" dirty="0" err="1">
                <a:latin typeface="+mj-lt"/>
              </a:rPr>
              <a:t>Les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expressions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et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dictons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imagés</a:t>
            </a:r>
            <a:r>
              <a:rPr lang="ka-GE" sz="1600" dirty="0">
                <a:latin typeface="+mj-lt"/>
              </a:rPr>
              <a:t>: სახოკია თ. ხატოვანი სიტყვა-თქმანი, 1979, თბილისი.</a:t>
            </a:r>
          </a:p>
          <a:p>
            <a:pPr lvl="0" algn="just"/>
            <a:r>
              <a:rPr lang="ka-GE" sz="1600" dirty="0">
                <a:latin typeface="+mj-lt"/>
              </a:rPr>
              <a:t>ცეცხლაძე ნ. ფრაზეოლოგიზმთა კვლევის ასპექტები- თბილისი, „ივერიონი“, 2018, </a:t>
            </a:r>
          </a:p>
          <a:p>
            <a:pPr lvl="0" algn="just"/>
            <a:r>
              <a:rPr lang="ka-GE" sz="1600" dirty="0">
                <a:latin typeface="+mj-lt"/>
              </a:rPr>
              <a:t>ფოჩხუა ბ. ქართული ენის ლექსიკოლოგია, </a:t>
            </a:r>
            <a:r>
              <a:rPr lang="ka-GE" sz="1600" dirty="0" err="1">
                <a:latin typeface="+mj-lt"/>
              </a:rPr>
              <a:t>თბ</a:t>
            </a:r>
            <a:r>
              <a:rPr lang="ka-GE" sz="1600" dirty="0">
                <a:latin typeface="+mj-lt"/>
              </a:rPr>
              <a:t>., 1974.</a:t>
            </a:r>
          </a:p>
          <a:p>
            <a:pPr lvl="0" algn="just"/>
            <a:r>
              <a:rPr lang="ka-GE" sz="1600" dirty="0">
                <a:latin typeface="+mj-lt"/>
              </a:rPr>
              <a:t>ფოჩხუა ბ. </a:t>
            </a:r>
            <a:r>
              <a:rPr lang="ka-GE" sz="1600" dirty="0" err="1">
                <a:latin typeface="+mj-lt"/>
              </a:rPr>
              <a:t>ონომასიოლოგიური</a:t>
            </a:r>
            <a:r>
              <a:rPr lang="ka-GE" sz="1600" dirty="0">
                <a:latin typeface="+mj-lt"/>
              </a:rPr>
              <a:t> თვალსაზრისი ლექსიკის შესწავლაში, </a:t>
            </a:r>
            <a:r>
              <a:rPr lang="ka-GE" sz="1600" dirty="0" err="1">
                <a:latin typeface="+mj-lt"/>
              </a:rPr>
              <a:t>იკე</a:t>
            </a:r>
            <a:r>
              <a:rPr lang="ka-GE" sz="1600" dirty="0">
                <a:latin typeface="+mj-lt"/>
              </a:rPr>
              <a:t>, XIV, </a:t>
            </a:r>
            <a:r>
              <a:rPr lang="ka-GE" sz="1600" dirty="0" err="1">
                <a:latin typeface="+mj-lt"/>
              </a:rPr>
              <a:t>თბ</a:t>
            </a:r>
            <a:r>
              <a:rPr lang="ka-GE" sz="1600" dirty="0">
                <a:latin typeface="+mj-lt"/>
              </a:rPr>
              <a:t>., 1964.</a:t>
            </a:r>
          </a:p>
          <a:p>
            <a:pPr lvl="0" algn="just"/>
            <a:r>
              <a:rPr lang="ka-GE" sz="1600" dirty="0">
                <a:latin typeface="+mj-lt"/>
              </a:rPr>
              <a:t>ჯავახიშვილი </a:t>
            </a:r>
            <a:r>
              <a:rPr lang="ka-GE" sz="1600" dirty="0" err="1">
                <a:latin typeface="+mj-lt"/>
              </a:rPr>
              <a:t>ქ.მ</a:t>
            </a:r>
            <a:r>
              <a:rPr lang="ka-GE" sz="1600" dirty="0">
                <a:latin typeface="+mj-lt"/>
              </a:rPr>
              <a:t>. ანდაზები, აფორიზმები და ხატოვანი სიტყვა-თქმანი </a:t>
            </a:r>
            <a:r>
              <a:rPr lang="ka-GE" sz="1600" dirty="0" err="1">
                <a:latin typeface="+mj-lt"/>
              </a:rPr>
              <a:t>მ.ჯავახიშვილის</a:t>
            </a:r>
            <a:r>
              <a:rPr lang="ka-GE" sz="1600" dirty="0">
                <a:latin typeface="+mj-lt"/>
              </a:rPr>
              <a:t> შემოქმედებაში. თბილისი, ნაკადული, 1990.</a:t>
            </a:r>
          </a:p>
          <a:p>
            <a:pPr lvl="0" algn="just"/>
            <a:r>
              <a:rPr lang="ka-GE" sz="1600" dirty="0" err="1">
                <a:latin typeface="+mj-lt"/>
              </a:rPr>
              <a:t>Cosson</a:t>
            </a:r>
            <a:r>
              <a:rPr lang="ka-GE" sz="1600" dirty="0">
                <a:latin typeface="+mj-lt"/>
              </a:rPr>
              <a:t> G. </a:t>
            </a:r>
            <a:r>
              <a:rPr lang="ka-GE" sz="1600" dirty="0" err="1">
                <a:latin typeface="+mj-lt"/>
              </a:rPr>
              <a:t>Dictionnaire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des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dictons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des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terr</a:t>
            </a:r>
            <a:r>
              <a:rPr lang="fr-FR" sz="1600" dirty="0" err="1">
                <a:latin typeface="+mj-lt"/>
              </a:rPr>
              <a:t>oirs</a:t>
            </a:r>
            <a:r>
              <a:rPr lang="fr-FR" sz="1600" dirty="0">
                <a:latin typeface="+mj-lt"/>
              </a:rPr>
              <a:t> de France, Larousse, Paris, 2010</a:t>
            </a:r>
            <a:endParaRPr lang="ka-GE" sz="1600" dirty="0">
              <a:latin typeface="+mj-lt"/>
            </a:endParaRPr>
          </a:p>
          <a:p>
            <a:pPr lvl="0" algn="just"/>
            <a:r>
              <a:rPr lang="ka-GE" sz="1600" dirty="0" err="1">
                <a:latin typeface="+mj-lt"/>
              </a:rPr>
              <a:t>Gak</a:t>
            </a:r>
            <a:r>
              <a:rPr lang="ka-GE" sz="1600" dirty="0">
                <a:latin typeface="+mj-lt"/>
              </a:rPr>
              <a:t> V. : </a:t>
            </a:r>
            <a:r>
              <a:rPr lang="ka-GE" sz="1600" dirty="0" err="1">
                <a:latin typeface="+mj-lt"/>
              </a:rPr>
              <a:t>Dictionnaire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phraséologique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français-russe</a:t>
            </a:r>
            <a:r>
              <a:rPr lang="ka-GE" sz="1600" dirty="0">
                <a:latin typeface="+mj-lt"/>
              </a:rPr>
              <a:t>: </a:t>
            </a:r>
            <a:r>
              <a:rPr lang="ka-GE" sz="1600" dirty="0" err="1">
                <a:latin typeface="+mj-lt"/>
              </a:rPr>
              <a:t>Гак</a:t>
            </a:r>
            <a:r>
              <a:rPr lang="ka-GE" sz="1600" dirty="0">
                <a:latin typeface="+mj-lt"/>
              </a:rPr>
              <a:t>, В. Г. (2006): </a:t>
            </a:r>
            <a:r>
              <a:rPr lang="ka-GE" sz="1600" dirty="0" err="1">
                <a:latin typeface="+mj-lt"/>
              </a:rPr>
              <a:t>Новый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большой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французско-русский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фразеологический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словарь</a:t>
            </a:r>
            <a:r>
              <a:rPr lang="ka-GE" sz="1600" dirty="0">
                <a:latin typeface="+mj-lt"/>
              </a:rPr>
              <a:t> [</a:t>
            </a:r>
            <a:r>
              <a:rPr lang="ka-GE" sz="1600" dirty="0" err="1">
                <a:latin typeface="+mj-lt"/>
              </a:rPr>
              <a:t>Текст</a:t>
            </a:r>
            <a:r>
              <a:rPr lang="ka-GE" sz="1600" dirty="0">
                <a:latin typeface="+mj-lt"/>
              </a:rPr>
              <a:t>] / В. Г. </a:t>
            </a:r>
            <a:r>
              <a:rPr lang="ka-GE" sz="1600" dirty="0" err="1">
                <a:latin typeface="+mj-lt"/>
              </a:rPr>
              <a:t>Гак</a:t>
            </a:r>
            <a:r>
              <a:rPr lang="ka-GE" sz="1600" dirty="0">
                <a:latin typeface="+mj-lt"/>
              </a:rPr>
              <a:t> – М.: </a:t>
            </a:r>
            <a:r>
              <a:rPr lang="ka-GE" sz="1600" dirty="0" err="1">
                <a:latin typeface="+mj-lt"/>
              </a:rPr>
              <a:t>Рус</a:t>
            </a:r>
            <a:r>
              <a:rPr lang="ka-GE" sz="1600" dirty="0">
                <a:latin typeface="+mj-lt"/>
              </a:rPr>
              <a:t>. </a:t>
            </a:r>
            <a:r>
              <a:rPr lang="ka-GE" sz="1600" dirty="0" err="1">
                <a:latin typeface="+mj-lt"/>
              </a:rPr>
              <a:t>яз</a:t>
            </a:r>
            <a:r>
              <a:rPr lang="ka-GE" sz="1600" dirty="0">
                <a:latin typeface="+mj-lt"/>
              </a:rPr>
              <a:t>., </a:t>
            </a:r>
            <a:r>
              <a:rPr lang="ka-GE" sz="1600" dirty="0" err="1">
                <a:latin typeface="+mj-lt"/>
              </a:rPr>
              <a:t>Медиа</a:t>
            </a:r>
            <a:r>
              <a:rPr lang="ka-GE" sz="1600" dirty="0">
                <a:latin typeface="+mj-lt"/>
              </a:rPr>
              <a:t>, – </a:t>
            </a:r>
          </a:p>
          <a:p>
            <a:pPr lvl="0" algn="just"/>
            <a:r>
              <a:rPr lang="ka-GE" sz="1600" dirty="0" err="1">
                <a:latin typeface="+mj-lt"/>
              </a:rPr>
              <a:t>Gonzalez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Rey</a:t>
            </a:r>
            <a:r>
              <a:rPr lang="ka-GE" sz="1600" dirty="0">
                <a:latin typeface="+mj-lt"/>
              </a:rPr>
              <a:t> I. </a:t>
            </a:r>
            <a:r>
              <a:rPr lang="ka-GE" sz="1600" dirty="0" err="1">
                <a:latin typeface="+mj-lt"/>
              </a:rPr>
              <a:t>La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phraséologie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du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français</a:t>
            </a:r>
            <a:r>
              <a:rPr lang="ka-GE" sz="1600" dirty="0">
                <a:latin typeface="+mj-lt"/>
              </a:rPr>
              <a:t> PUM, </a:t>
            </a:r>
            <a:r>
              <a:rPr lang="ka-GE" sz="1600" dirty="0" err="1">
                <a:latin typeface="+mj-lt"/>
              </a:rPr>
              <a:t>Paris</a:t>
            </a:r>
            <a:r>
              <a:rPr lang="ka-GE" sz="1600" dirty="0">
                <a:latin typeface="+mj-lt"/>
              </a:rPr>
              <a:t>, 2015</a:t>
            </a:r>
          </a:p>
          <a:p>
            <a:pPr lvl="0" algn="just"/>
            <a:r>
              <a:rPr lang="ka-GE" sz="1600" dirty="0" err="1">
                <a:latin typeface="+mj-lt"/>
              </a:rPr>
              <a:t>Nazarian</a:t>
            </a:r>
            <a:r>
              <a:rPr lang="ka-GE" sz="1600" dirty="0">
                <a:latin typeface="+mj-lt"/>
              </a:rPr>
              <a:t> A. : </a:t>
            </a:r>
            <a:r>
              <a:rPr lang="ka-GE" sz="1600" dirty="0" err="1">
                <a:latin typeface="+mj-lt"/>
              </a:rPr>
              <a:t>Phraséologie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du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français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contemporain</a:t>
            </a:r>
            <a:r>
              <a:rPr lang="ka-GE" sz="1600" dirty="0">
                <a:latin typeface="+mj-lt"/>
              </a:rPr>
              <a:t>: </a:t>
            </a:r>
            <a:r>
              <a:rPr lang="ka-GE" sz="1600" dirty="0" err="1">
                <a:latin typeface="+mj-lt"/>
              </a:rPr>
              <a:t>Назарян</a:t>
            </a:r>
            <a:r>
              <a:rPr lang="ka-GE" sz="1600" dirty="0">
                <a:latin typeface="+mj-lt"/>
              </a:rPr>
              <a:t> А.Г. (1987): </a:t>
            </a:r>
            <a:r>
              <a:rPr lang="ka-GE" sz="1600" dirty="0" err="1">
                <a:latin typeface="+mj-lt"/>
              </a:rPr>
              <a:t>Фразеология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современного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французского</a:t>
            </a:r>
            <a:r>
              <a:rPr lang="ka-GE" sz="1600" dirty="0">
                <a:latin typeface="+mj-lt"/>
              </a:rPr>
              <a:t> </a:t>
            </a:r>
            <a:r>
              <a:rPr lang="ka-GE" sz="1600" dirty="0" err="1">
                <a:latin typeface="+mj-lt"/>
              </a:rPr>
              <a:t>языка</a:t>
            </a:r>
            <a:r>
              <a:rPr lang="ka-GE" sz="1600" dirty="0">
                <a:latin typeface="+mj-lt"/>
              </a:rPr>
              <a:t>. М.,  </a:t>
            </a:r>
            <a:r>
              <a:rPr lang="ka-GE" sz="1600" dirty="0" err="1">
                <a:latin typeface="+mj-lt"/>
              </a:rPr>
              <a:t>стр</a:t>
            </a:r>
            <a:r>
              <a:rPr lang="ka-GE" sz="1600" dirty="0">
                <a:latin typeface="+mj-lt"/>
              </a:rPr>
              <a:t>. 27-28</a:t>
            </a:r>
          </a:p>
          <a:p>
            <a:pPr lvl="0" algn="just"/>
            <a:r>
              <a:rPr lang="fr-FR" sz="1600" dirty="0">
                <a:latin typeface="+mj-lt"/>
              </a:rPr>
              <a:t>Planelles G. Les 1001 expressions préférées des Français, Opportun, Paris 2014</a:t>
            </a:r>
            <a:endParaRPr lang="ka-GE" sz="1600" dirty="0">
              <a:latin typeface="+mj-lt"/>
            </a:endParaRPr>
          </a:p>
          <a:p>
            <a:r>
              <a:rPr lang="ka-GE" sz="1600" dirty="0"/>
              <a:t> </a:t>
            </a:r>
          </a:p>
          <a:p>
            <a:r>
              <a:rPr lang="ka-GE" sz="1600" dirty="0"/>
              <a:t/>
            </a:r>
            <a:br>
              <a:rPr lang="ka-GE" sz="1600" dirty="0"/>
            </a:br>
            <a:endParaRPr lang="ka-GE" sz="1600" dirty="0"/>
          </a:p>
          <a:p>
            <a:endParaRPr lang="en-US" dirty="0">
              <a:latin typeface="Sylfaen" panose="010A050205030603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7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591044" y="3067282"/>
            <a:ext cx="8911687" cy="128089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Sylfaen" panose="010A0502050306030303" pitchFamily="18" charset="0"/>
              </a:rPr>
              <a:t>Merci pour </a:t>
            </a:r>
            <a:r>
              <a:rPr lang="en-US" b="1" dirty="0" err="1" smtClean="0">
                <a:solidFill>
                  <a:schemeClr val="tx1"/>
                </a:solidFill>
                <a:latin typeface="Sylfaen" panose="010A0502050306030303" pitchFamily="18" charset="0"/>
              </a:rPr>
              <a:t>votre</a:t>
            </a:r>
            <a:r>
              <a:rPr lang="en-US" b="1" dirty="0" smtClean="0">
                <a:solidFill>
                  <a:schemeClr val="tx1"/>
                </a:solidFill>
                <a:latin typeface="Sylfaen" panose="010A0502050306030303" pitchFamily="18" charset="0"/>
              </a:rPr>
              <a:t> attention</a:t>
            </a:r>
            <a:endParaRPr lang="ka-GE" b="1" dirty="0">
              <a:solidFill>
                <a:schemeClr val="tx1"/>
              </a:solidFill>
              <a:latin typeface="Sylfaen" panose="010A0502050306030303" pitchFamily="18" charset="0"/>
            </a:endParaRPr>
          </a:p>
        </p:txBody>
      </p:sp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324" y="102908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289153" y="1811267"/>
            <a:ext cx="950376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2000" dirty="0" err="1"/>
              <a:t>კომპარატიული</a:t>
            </a:r>
            <a:r>
              <a:rPr lang="de-DE" sz="2000" dirty="0"/>
              <a:t> </a:t>
            </a:r>
            <a:r>
              <a:rPr lang="de-DE" sz="2000" dirty="0" err="1"/>
              <a:t>ზოონიმები</a:t>
            </a:r>
            <a:r>
              <a:rPr lang="de-DE" sz="2000" dirty="0"/>
              <a:t> </a:t>
            </a:r>
            <a:r>
              <a:rPr lang="de-DE" sz="2000" dirty="0" err="1"/>
              <a:t>ხასიათდებიან</a:t>
            </a:r>
            <a:r>
              <a:rPr lang="de-DE" sz="2000" dirty="0"/>
              <a:t> </a:t>
            </a:r>
            <a:r>
              <a:rPr lang="de-DE" sz="2000" dirty="0" err="1"/>
              <a:t>იმით</a:t>
            </a:r>
            <a:r>
              <a:rPr lang="de-DE" sz="2000" dirty="0"/>
              <a:t>, </a:t>
            </a:r>
            <a:r>
              <a:rPr lang="de-DE" sz="2000" dirty="0" err="1"/>
              <a:t>რომ</a:t>
            </a:r>
            <a:r>
              <a:rPr lang="de-DE" sz="2000" dirty="0"/>
              <a:t> </a:t>
            </a:r>
            <a:r>
              <a:rPr lang="de-DE" sz="2000" dirty="0" err="1"/>
              <a:t>მათში</a:t>
            </a:r>
            <a:r>
              <a:rPr lang="de-DE" sz="2000" dirty="0"/>
              <a:t> </a:t>
            </a:r>
            <a:r>
              <a:rPr lang="de-DE" sz="2000" dirty="0" err="1"/>
              <a:t>შედარებითი</a:t>
            </a:r>
            <a:r>
              <a:rPr lang="de-DE" sz="2000" dirty="0"/>
              <a:t> </a:t>
            </a:r>
            <a:r>
              <a:rPr lang="de-DE" sz="2000" dirty="0" err="1"/>
              <a:t>კომპონენტი</a:t>
            </a:r>
            <a:r>
              <a:rPr lang="de-DE" sz="2000" dirty="0"/>
              <a:t> – </a:t>
            </a:r>
            <a:r>
              <a:rPr lang="ka-GE" sz="2000" dirty="0" smtClean="0"/>
              <a:t>ხატ</a:t>
            </a:r>
            <a:r>
              <a:rPr lang="de-DE" sz="2000" dirty="0" err="1" smtClean="0"/>
              <a:t>ის</a:t>
            </a:r>
            <a:r>
              <a:rPr lang="de-DE" sz="2000" dirty="0" smtClean="0"/>
              <a:t> </a:t>
            </a:r>
            <a:r>
              <a:rPr lang="de-DE" sz="2000" dirty="0" err="1"/>
              <a:t>მატარებელი</a:t>
            </a:r>
            <a:r>
              <a:rPr lang="de-DE" sz="2000" dirty="0"/>
              <a:t> – </a:t>
            </a:r>
            <a:r>
              <a:rPr lang="de-DE" sz="2000" dirty="0" err="1"/>
              <a:t>გამოდის</a:t>
            </a:r>
            <a:r>
              <a:rPr lang="de-DE" sz="2000" dirty="0"/>
              <a:t> </a:t>
            </a:r>
            <a:r>
              <a:rPr lang="de-DE" sz="2000" dirty="0" err="1"/>
              <a:t>როგორც</a:t>
            </a:r>
            <a:r>
              <a:rPr lang="de-DE" sz="2000" dirty="0"/>
              <a:t> </a:t>
            </a:r>
            <a:r>
              <a:rPr lang="de-DE" sz="2000" dirty="0" err="1"/>
              <a:t>სუბიექტისათვის</a:t>
            </a:r>
            <a:r>
              <a:rPr lang="de-DE" sz="2000" dirty="0"/>
              <a:t> </a:t>
            </a:r>
            <a:r>
              <a:rPr lang="de-DE" sz="2000" dirty="0" err="1"/>
              <a:t>მინიჭებული</a:t>
            </a:r>
            <a:r>
              <a:rPr lang="de-DE" sz="2000" dirty="0"/>
              <a:t> </a:t>
            </a:r>
            <a:r>
              <a:rPr lang="de-DE" sz="2000" dirty="0" err="1"/>
              <a:t>ხარისხის</a:t>
            </a:r>
            <a:r>
              <a:rPr lang="de-DE" sz="2000" dirty="0"/>
              <a:t> </a:t>
            </a:r>
            <a:r>
              <a:rPr lang="de-DE" sz="2000" dirty="0" err="1"/>
              <a:t>ან</a:t>
            </a:r>
            <a:r>
              <a:rPr lang="de-DE" sz="2000" dirty="0"/>
              <a:t> </a:t>
            </a:r>
            <a:r>
              <a:rPr lang="de-DE" sz="2000" dirty="0" err="1"/>
              <a:t>ნიშნის</a:t>
            </a:r>
            <a:r>
              <a:rPr lang="de-DE" sz="2000" dirty="0"/>
              <a:t> </a:t>
            </a:r>
            <a:r>
              <a:rPr lang="de-DE" sz="2000" dirty="0" err="1"/>
              <a:t>ეტალონი</a:t>
            </a:r>
            <a:r>
              <a:rPr lang="de-DE" sz="2000" dirty="0"/>
              <a:t>, </a:t>
            </a:r>
            <a:r>
              <a:rPr lang="de-DE" sz="2000" dirty="0" err="1"/>
              <a:t>რის</a:t>
            </a:r>
            <a:r>
              <a:rPr lang="de-DE" sz="2000" dirty="0"/>
              <a:t> </a:t>
            </a:r>
            <a:r>
              <a:rPr lang="de-DE" sz="2000" dirty="0" err="1"/>
              <a:t>შედეგადაც</a:t>
            </a:r>
            <a:r>
              <a:rPr lang="de-DE" sz="2000" dirty="0"/>
              <a:t> </a:t>
            </a:r>
            <a:r>
              <a:rPr lang="de-DE" sz="2000" dirty="0" err="1"/>
              <a:t>ეს</a:t>
            </a:r>
            <a:r>
              <a:rPr lang="de-DE" sz="2000" dirty="0"/>
              <a:t> </a:t>
            </a:r>
            <a:r>
              <a:rPr lang="de-DE" sz="2000" dirty="0" err="1"/>
              <a:t>კომპონენტიცა</a:t>
            </a:r>
            <a:r>
              <a:rPr lang="de-DE" sz="2000" dirty="0"/>
              <a:t> </a:t>
            </a:r>
            <a:r>
              <a:rPr lang="de-DE" sz="2000" dirty="0" err="1"/>
              <a:t>და</a:t>
            </a:r>
            <a:r>
              <a:rPr lang="de-DE" sz="2000" dirty="0"/>
              <a:t> </a:t>
            </a:r>
            <a:r>
              <a:rPr lang="de-DE" sz="2000" dirty="0" err="1"/>
              <a:t>მასთან</a:t>
            </a:r>
            <a:r>
              <a:rPr lang="de-DE" sz="2000" dirty="0"/>
              <a:t> </a:t>
            </a:r>
            <a:r>
              <a:rPr lang="de-DE" sz="2000" dirty="0" err="1"/>
              <a:t>ერთად</a:t>
            </a:r>
            <a:r>
              <a:rPr lang="de-DE" sz="2000" dirty="0"/>
              <a:t> </a:t>
            </a:r>
            <a:r>
              <a:rPr lang="de-DE" sz="2000" dirty="0" err="1"/>
              <a:t>მთელი</a:t>
            </a:r>
            <a:r>
              <a:rPr lang="de-DE" sz="2000" dirty="0"/>
              <a:t> </a:t>
            </a:r>
            <a:r>
              <a:rPr lang="de-DE" sz="2000" dirty="0" err="1"/>
              <a:t>სიტყვათშეთანხმება</a:t>
            </a:r>
            <a:r>
              <a:rPr lang="de-DE" sz="2000" dirty="0"/>
              <a:t> </a:t>
            </a:r>
            <a:r>
              <a:rPr lang="de-DE" sz="2000" dirty="0" err="1"/>
              <a:t>იძენენ</a:t>
            </a:r>
            <a:r>
              <a:rPr lang="de-DE" sz="2000" dirty="0"/>
              <a:t> </a:t>
            </a:r>
            <a:r>
              <a:rPr lang="de-DE" sz="2000" dirty="0" err="1"/>
              <a:t>განმაზოგადებელ</a:t>
            </a:r>
            <a:r>
              <a:rPr lang="de-DE" sz="2000" dirty="0"/>
              <a:t> </a:t>
            </a:r>
            <a:r>
              <a:rPr lang="de-DE" sz="2000" dirty="0" err="1"/>
              <a:t>მნიშვნელობას</a:t>
            </a:r>
            <a:r>
              <a:rPr lang="de-DE" sz="2000" dirty="0"/>
              <a:t>. </a:t>
            </a:r>
            <a:r>
              <a:rPr lang="de-DE" sz="2000" dirty="0" err="1"/>
              <a:t>ამ</a:t>
            </a:r>
            <a:r>
              <a:rPr lang="de-DE" sz="2000" dirty="0"/>
              <a:t> </a:t>
            </a:r>
            <a:r>
              <a:rPr lang="de-DE" sz="2000" dirty="0" err="1"/>
              <a:t>პროცესს</a:t>
            </a:r>
            <a:r>
              <a:rPr lang="de-DE" sz="2000" dirty="0"/>
              <a:t> </a:t>
            </a:r>
            <a:r>
              <a:rPr lang="de-DE" sz="2000" dirty="0" err="1"/>
              <a:t>თან</a:t>
            </a:r>
            <a:r>
              <a:rPr lang="de-DE" sz="2000" dirty="0"/>
              <a:t> </a:t>
            </a:r>
            <a:r>
              <a:rPr lang="de-DE" sz="2000" dirty="0" err="1"/>
              <a:t>ახლავს</a:t>
            </a:r>
            <a:r>
              <a:rPr lang="de-DE" sz="2000" dirty="0"/>
              <a:t> </a:t>
            </a:r>
            <a:r>
              <a:rPr lang="de-DE" sz="2000" dirty="0" err="1"/>
              <a:t>მოცემულ</a:t>
            </a:r>
            <a:r>
              <a:rPr lang="de-DE" sz="2000" dirty="0"/>
              <a:t> </a:t>
            </a:r>
            <a:r>
              <a:rPr lang="de-DE" sz="2000" dirty="0" err="1"/>
              <a:t>სიტყვათშეთანხმებათა</a:t>
            </a:r>
            <a:r>
              <a:rPr lang="de-DE" sz="2000" dirty="0"/>
              <a:t> </a:t>
            </a:r>
            <a:r>
              <a:rPr lang="de-DE" sz="2000" dirty="0" err="1"/>
              <a:t>შედარებითი</a:t>
            </a:r>
            <a:r>
              <a:rPr lang="de-DE" sz="2000" dirty="0"/>
              <a:t> </a:t>
            </a:r>
            <a:r>
              <a:rPr lang="de-DE" sz="2000" dirty="0" err="1"/>
              <a:t>მნიშვნელობის</a:t>
            </a:r>
            <a:r>
              <a:rPr lang="de-DE" sz="2000" dirty="0"/>
              <a:t> </a:t>
            </a:r>
            <a:r>
              <a:rPr lang="de-DE" sz="2000" dirty="0" err="1"/>
              <a:t>ნაწილობრივი</a:t>
            </a:r>
            <a:r>
              <a:rPr lang="de-DE" sz="2000" dirty="0"/>
              <a:t> (</a:t>
            </a:r>
            <a:r>
              <a:rPr lang="de-DE" sz="2000" dirty="0" err="1"/>
              <a:t>ძალიან</a:t>
            </a:r>
            <a:r>
              <a:rPr lang="de-DE" sz="2000" dirty="0"/>
              <a:t> </a:t>
            </a:r>
            <a:r>
              <a:rPr lang="de-DE" sz="2000" dirty="0" err="1"/>
              <a:t>იშვიათ</a:t>
            </a:r>
            <a:r>
              <a:rPr lang="de-DE" sz="2000" dirty="0"/>
              <a:t> </a:t>
            </a:r>
            <a:r>
              <a:rPr lang="de-DE" sz="2000" dirty="0" err="1"/>
              <a:t>შემთხვევებში</a:t>
            </a:r>
            <a:r>
              <a:rPr lang="de-DE" sz="2000" dirty="0"/>
              <a:t> - </a:t>
            </a:r>
            <a:r>
              <a:rPr lang="de-DE" sz="2000" dirty="0" err="1"/>
              <a:t>სრული</a:t>
            </a:r>
            <a:r>
              <a:rPr lang="de-DE" sz="2000" dirty="0"/>
              <a:t>) </a:t>
            </a:r>
            <a:r>
              <a:rPr lang="de-DE" sz="2000" dirty="0" err="1"/>
              <a:t>დაკარგვა</a:t>
            </a:r>
            <a:r>
              <a:rPr lang="de-DE" sz="2000" dirty="0"/>
              <a:t>.</a:t>
            </a:r>
            <a:endParaRPr lang="ka-GE" sz="2000" dirty="0"/>
          </a:p>
          <a:p>
            <a:pPr algn="just"/>
            <a:r>
              <a:rPr lang="ka-GE" sz="2000" dirty="0"/>
              <a:t>კვლევის შედეგად მოვახდინეთ კომპარატიული ფრაზეოლოგიზმების თემატური კლასიფიკაცია ნომინაციურ პლანში. </a:t>
            </a:r>
          </a:p>
          <a:p>
            <a:pPr algn="just"/>
            <a:endParaRPr lang="fr-FR" sz="2400" dirty="0">
              <a:latin typeface="Sylfaen" panose="010A0502050306030303" pitchFamily="18" charset="0"/>
            </a:endParaRPr>
          </a:p>
        </p:txBody>
      </p:sp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3356" y="500963"/>
            <a:ext cx="1219306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3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809284" y="2111492"/>
            <a:ext cx="8945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400" dirty="0">
              <a:latin typeface="Sylfaen" panose="010A0502050306030303" pitchFamily="18" charset="0"/>
            </a:endParaRPr>
          </a:p>
        </p:txBody>
      </p:sp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5223" y="321082"/>
            <a:ext cx="1219306" cy="1329043"/>
          </a:xfrm>
          <a:prstGeom prst="rect">
            <a:avLst/>
          </a:prstGeom>
        </p:spPr>
      </p:pic>
      <p:sp>
        <p:nvSpPr>
          <p:cNvPr id="4" name="მართკუთხედი 3"/>
          <p:cNvSpPr/>
          <p:nvPr/>
        </p:nvSpPr>
        <p:spPr>
          <a:xfrm>
            <a:off x="1543987" y="1650125"/>
            <a:ext cx="90240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კომპარატიული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 err="1" smtClean="0">
                <a:ea typeface="Sylfaen" panose="010A0502050306030303" pitchFamily="18" charset="0"/>
                <a:cs typeface="Times New Roman" panose="02020603050405020304" pitchFamily="18" charset="0"/>
              </a:rPr>
              <a:t>იდიომთა</a:t>
            </a:r>
            <a:r>
              <a:rPr lang="ka-GE" sz="2000" dirty="0" smtClean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დიდი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უმეტესობა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წარმოიქმნება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მათი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შეფასებითი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კომპონენტების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ლექსიკური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მნიშვნელობების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შესუსტების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შედეგად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.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ესაა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უნილატერალური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ფრაზეოლოგიზმები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,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რომლებიც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ხასიათდებიან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იმით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,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რომ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მათში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დამოკიდებული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(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შედარებითი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)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კომპონენტი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,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რომელიც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ხატის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მატარებელია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,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მთლიანად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არ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კარგავს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თავის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საკუთარ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მნიშვნელობას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,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ინარჩუნებს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გარკვეულ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აზრობრივ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დამოკიდებულებას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. ამის გამო ამგვარი კომპარატიული </a:t>
            </a:r>
            <a:r>
              <a:rPr lang="ka-GE" sz="2000" dirty="0" smtClean="0">
                <a:ea typeface="Sylfaen" panose="010A0502050306030303" pitchFamily="18" charset="0"/>
                <a:cs typeface="Times New Roman" panose="02020603050405020304" pitchFamily="18" charset="0"/>
              </a:rPr>
              <a:t>ფრაზეოლოგიური ერთეულების 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შედარებითი მნიშვნელობა ამა თუ იმ ზომით იგრძნობა. მაგრამ რამდენადაც ამ ერთეულთა შედარებით კომპონენტში საგრძნობლად შესუსტებულია </a:t>
            </a:r>
            <a:r>
              <a:rPr lang="ka-GE" sz="2000" dirty="0" err="1">
                <a:ea typeface="Sylfaen" panose="010A0502050306030303" pitchFamily="18" charset="0"/>
                <a:cs typeface="Times New Roman" panose="02020603050405020304" pitchFamily="18" charset="0"/>
              </a:rPr>
              <a:t>საგნობრიობის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 მნიშვნელობა, ისინი არ შეიძლება წარმოადგენდნენ ორი საგნის </a:t>
            </a:r>
            <a:r>
              <a:rPr lang="ka-GE" sz="2000" dirty="0" smtClean="0">
                <a:ea typeface="Sylfaen" panose="010A0502050306030303" pitchFamily="18" charset="0"/>
                <a:cs typeface="Times New Roman" panose="02020603050405020304" pitchFamily="18" charset="0"/>
              </a:rPr>
              <a:t>კონკრეტული შედარების </a:t>
            </a:r>
            <a:r>
              <a:rPr lang="ka-GE" sz="2000" dirty="0">
                <a:ea typeface="Sylfaen" panose="010A0502050306030303" pitchFamily="18" charset="0"/>
                <a:cs typeface="Times New Roman" panose="02020603050405020304" pitchFamily="18" charset="0"/>
              </a:rPr>
              <a:t>საშუალებას მათი მსგავსების საფუძველზე. </a:t>
            </a: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108410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439055" y="2136339"/>
            <a:ext cx="94587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8195" y="455993"/>
            <a:ext cx="1219306" cy="1329043"/>
          </a:xfrm>
          <a:prstGeom prst="rect">
            <a:avLst/>
          </a:prstGeom>
        </p:spPr>
      </p:pic>
      <p:sp>
        <p:nvSpPr>
          <p:cNvPr id="4" name="მართკუთხედი 3"/>
          <p:cNvSpPr/>
          <p:nvPr/>
        </p:nvSpPr>
        <p:spPr>
          <a:xfrm>
            <a:off x="1701382" y="1512255"/>
            <a:ext cx="89341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dirty="0"/>
              <a:t>რაც შეეხება კომპარატიული </a:t>
            </a:r>
            <a:r>
              <a:rPr lang="ka-GE" dirty="0" err="1"/>
              <a:t>ფე</a:t>
            </a:r>
            <a:r>
              <a:rPr lang="ka-GE" dirty="0"/>
              <a:t>-ს წამყვან, </a:t>
            </a:r>
            <a:r>
              <a:rPr lang="ka-GE" dirty="0" err="1"/>
              <a:t>გარდაუქმნელ</a:t>
            </a:r>
            <a:r>
              <a:rPr lang="ka-GE" dirty="0"/>
              <a:t> კომპონენტს, იგი წარმოდგენილია თავისი ერთ-ერთი </a:t>
            </a:r>
            <a:r>
              <a:rPr lang="ka-GE" dirty="0" err="1"/>
              <a:t>უზუალური</a:t>
            </a:r>
            <a:r>
              <a:rPr lang="ka-GE" dirty="0"/>
              <a:t> (სალექსიკონო) მნიშვნელობით. ეს მნიშვნელობა შეიძლება იყოს: </a:t>
            </a:r>
          </a:p>
          <a:p>
            <a:pPr algn="just"/>
            <a:r>
              <a:rPr lang="ka-GE" dirty="0"/>
              <a:t>- </a:t>
            </a:r>
            <a:r>
              <a:rPr lang="ka-GE" b="1" dirty="0"/>
              <a:t>პირდაპირი ძირითადი საწყისი (ამოსავალი): </a:t>
            </a:r>
            <a:r>
              <a:rPr lang="en-US" b="1" dirty="0"/>
              <a:t>rouge </a:t>
            </a:r>
            <a:r>
              <a:rPr lang="en-US" b="1" dirty="0" err="1"/>
              <a:t>comme</a:t>
            </a:r>
            <a:r>
              <a:rPr lang="en-US" b="1" dirty="0"/>
              <a:t> </a:t>
            </a:r>
            <a:r>
              <a:rPr lang="en-US" b="1" dirty="0" err="1"/>
              <a:t>une</a:t>
            </a:r>
            <a:r>
              <a:rPr lang="en-US" b="1" dirty="0"/>
              <a:t> </a:t>
            </a:r>
            <a:r>
              <a:rPr lang="en-US" b="1"/>
              <a:t>écrevisse</a:t>
            </a:r>
            <a:r>
              <a:rPr lang="en-US" b="1" smtClean="0"/>
              <a:t>– </a:t>
            </a:r>
            <a:r>
              <a:rPr lang="ka-GE" b="1" dirty="0"/>
              <a:t>კიბოსავით წითელი.  </a:t>
            </a:r>
          </a:p>
          <a:p>
            <a:pPr algn="just"/>
            <a:r>
              <a:rPr lang="ka-GE" dirty="0"/>
              <a:t>- </a:t>
            </a:r>
            <a:r>
              <a:rPr lang="ka-GE" b="1" dirty="0"/>
              <a:t>პირდაპირი წარმოებული: </a:t>
            </a:r>
            <a:r>
              <a:rPr lang="en-US" b="1" dirty="0"/>
              <a:t>sec </a:t>
            </a:r>
            <a:r>
              <a:rPr lang="en-US" b="1" dirty="0" err="1"/>
              <a:t>comme</a:t>
            </a:r>
            <a:r>
              <a:rPr lang="en-US" b="1" dirty="0"/>
              <a:t> </a:t>
            </a:r>
            <a:r>
              <a:rPr lang="en-US" b="1" dirty="0" err="1"/>
              <a:t>une</a:t>
            </a:r>
            <a:r>
              <a:rPr lang="en-US" b="1" dirty="0"/>
              <a:t> </a:t>
            </a:r>
            <a:r>
              <a:rPr lang="en-US" b="1" dirty="0" err="1"/>
              <a:t>trigue</a:t>
            </a:r>
            <a:r>
              <a:rPr lang="en-US" b="1" dirty="0"/>
              <a:t> (</a:t>
            </a:r>
            <a:r>
              <a:rPr lang="ka-GE" b="1" dirty="0" err="1"/>
              <a:t>სალაპ</a:t>
            </a:r>
            <a:r>
              <a:rPr lang="ka-GE" b="1" dirty="0"/>
              <a:t>.) - ჯოხივით გამხდარი.</a:t>
            </a:r>
          </a:p>
          <a:p>
            <a:pPr algn="just"/>
            <a:r>
              <a:rPr lang="ka-GE" b="1" dirty="0"/>
              <a:t>- გადატანითი: </a:t>
            </a:r>
            <a:r>
              <a:rPr lang="en-US" b="1" dirty="0" err="1"/>
              <a:t>fauché</a:t>
            </a:r>
            <a:r>
              <a:rPr lang="en-US" b="1" dirty="0"/>
              <a:t> </a:t>
            </a:r>
            <a:r>
              <a:rPr lang="en-US" b="1" dirty="0" err="1"/>
              <a:t>comme</a:t>
            </a:r>
            <a:r>
              <a:rPr lang="en-US" b="1" dirty="0"/>
              <a:t> les </a:t>
            </a:r>
            <a:r>
              <a:rPr lang="en-US" b="1" dirty="0" err="1"/>
              <a:t>blés</a:t>
            </a:r>
            <a:r>
              <a:rPr lang="en-US" b="1" dirty="0"/>
              <a:t> (</a:t>
            </a:r>
            <a:r>
              <a:rPr lang="ka-GE" b="1" dirty="0"/>
              <a:t>ხალხ.) - უკაპიკოდ დარჩენა.</a:t>
            </a:r>
          </a:p>
          <a:p>
            <a:pPr algn="just"/>
            <a:r>
              <a:rPr lang="ka-GE" dirty="0"/>
              <a:t>ფუნქციურ-სემანტიკური მიმართებით ამ </a:t>
            </a:r>
            <a:r>
              <a:rPr lang="ka-GE" dirty="0" smtClean="0"/>
              <a:t>ტიპის </a:t>
            </a:r>
            <a:r>
              <a:rPr lang="ka-GE" dirty="0"/>
              <a:t>კომპარატიული ფრაზეოლოგიურ ერთეულთა (</a:t>
            </a:r>
            <a:r>
              <a:rPr lang="ka-GE" dirty="0" err="1"/>
              <a:t>ფე</a:t>
            </a:r>
            <a:r>
              <a:rPr lang="ka-GE" dirty="0"/>
              <a:t>-თა) შედარებითი კომპონენტისათვის დამახასიათებელია ექსპრესიული გამაძლიერებელი ფუნქცია. ეს კომპონენტი არ გამოხატავს ახალ მნიშვნელობას, არამედ მხოლოდ ახასიათებს შედარების პირველი წევრით აღნიშნულ ნიშან-თვისებას. მაგრამ რამდენადაც ამ დახასიათებას კომპარატიული </a:t>
            </a:r>
            <a:r>
              <a:rPr lang="ka-GE" dirty="0" err="1"/>
              <a:t>ფე</a:t>
            </a:r>
            <a:r>
              <a:rPr lang="ka-GE" dirty="0"/>
              <a:t>-თა განსხვავებულ სტრუქტურულ ტიპებში საკუთარი თავისებურებები გააჩნია, მიზანშეწონილია მისი ცალკე განხილვა.</a:t>
            </a:r>
          </a:p>
        </p:txBody>
      </p:sp>
    </p:spTree>
    <p:extLst>
      <p:ext uri="{BB962C8B-B14F-4D97-AF65-F5344CB8AC3E}">
        <p14:creationId xmlns:p14="http://schemas.microsoft.com/office/powerpoint/2010/main" val="161291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85" y="391797"/>
            <a:ext cx="1219306" cy="1329043"/>
          </a:xfrm>
          <a:prstGeom prst="rect">
            <a:avLst/>
          </a:prstGeom>
        </p:spPr>
      </p:pic>
      <p:sp>
        <p:nvSpPr>
          <p:cNvPr id="4" name="მართკუთხედი 3"/>
          <p:cNvSpPr/>
          <p:nvPr/>
        </p:nvSpPr>
        <p:spPr>
          <a:xfrm>
            <a:off x="1633927" y="2177084"/>
            <a:ext cx="89641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/>
              <a:t>ზედსართაული კომპარატიული </a:t>
            </a:r>
            <a:r>
              <a:rPr lang="ka-GE" sz="2000" dirty="0" err="1"/>
              <a:t>ფე-ბი</a:t>
            </a:r>
            <a:r>
              <a:rPr lang="ka-GE" sz="2000" dirty="0"/>
              <a:t> გამოხატავენ ზედსართავით აღნიშნული ნიშან-თვისების შეუდარებლად მაღალ (საგანგებო) ხარისხს (</a:t>
            </a:r>
            <a:r>
              <a:rPr lang="ka-GE" sz="2000" dirty="0" err="1"/>
              <a:t>გამოსვლითი</a:t>
            </a:r>
            <a:r>
              <a:rPr lang="ka-GE" sz="2000" dirty="0"/>
              <a:t>). მათი შედარებითი ნაწილი ინტენსიურობის ზმნიზედების ფუნქციით არის წარმოდგენილი </a:t>
            </a:r>
            <a:r>
              <a:rPr lang="en-US" sz="2000" dirty="0" err="1"/>
              <a:t>Très</a:t>
            </a:r>
            <a:r>
              <a:rPr lang="en-US" sz="2000" dirty="0"/>
              <a:t>, fort ...</a:t>
            </a: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158419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3632" y="500963"/>
            <a:ext cx="1219306" cy="1329043"/>
          </a:xfrm>
          <a:prstGeom prst="rect">
            <a:avLst/>
          </a:prstGeom>
        </p:spPr>
      </p:pic>
      <p:sp>
        <p:nvSpPr>
          <p:cNvPr id="4" name="მართკუთხედი 3"/>
          <p:cNvSpPr/>
          <p:nvPr/>
        </p:nvSpPr>
        <p:spPr>
          <a:xfrm>
            <a:off x="1693889" y="2413338"/>
            <a:ext cx="86942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/>
              <a:t>შედარებითი კომპონენტის ლექსიკური მნიშვნელობის შესუსტების შედეგად წარმოქმნილი ზმნური კომპარატიული </a:t>
            </a:r>
            <a:r>
              <a:rPr lang="ka-GE" sz="2000" dirty="0" err="1"/>
              <a:t>ფე-ბი</a:t>
            </a:r>
            <a:r>
              <a:rPr lang="ka-GE" sz="2000" dirty="0"/>
              <a:t> გამოხატავენ აგრეთვე წამყვანი წევრი-ზმნის მიერ აღნიშნული მოქმედების ინტენსივობის შეუდარებლად მაღალ ხარისხს. ამ შემთხვევაში შედარებითი ნაწილი წარმოდგენილია ზმნიზედების ფუნქციით. </a:t>
            </a:r>
            <a:r>
              <a:rPr lang="de-DE" sz="2000" dirty="0" err="1"/>
              <a:t>ხშირად</a:t>
            </a:r>
            <a:r>
              <a:rPr lang="de-DE" sz="2000" dirty="0"/>
              <a:t> </a:t>
            </a:r>
            <a:r>
              <a:rPr lang="de-DE" sz="2000" dirty="0" err="1"/>
              <a:t>ამგვარი</a:t>
            </a:r>
            <a:r>
              <a:rPr lang="de-DE" sz="2000" dirty="0"/>
              <a:t> </a:t>
            </a:r>
            <a:r>
              <a:rPr lang="de-DE" sz="2000" dirty="0" err="1"/>
              <a:t>ფე-ბის</a:t>
            </a:r>
            <a:r>
              <a:rPr lang="de-DE" sz="2000" dirty="0"/>
              <a:t> </a:t>
            </a:r>
            <a:r>
              <a:rPr lang="de-DE" sz="2000" dirty="0" err="1"/>
              <a:t>კომპარატიული</a:t>
            </a:r>
            <a:r>
              <a:rPr lang="de-DE" sz="2000" dirty="0"/>
              <a:t> </a:t>
            </a:r>
            <a:r>
              <a:rPr lang="de-DE" sz="2000" dirty="0" err="1"/>
              <a:t>წევრი</a:t>
            </a:r>
            <a:r>
              <a:rPr lang="de-DE" sz="2000" dirty="0"/>
              <a:t> </a:t>
            </a:r>
            <a:r>
              <a:rPr lang="de-DE" sz="2000" dirty="0" err="1"/>
              <a:t>აერთიანებს</a:t>
            </a:r>
            <a:r>
              <a:rPr lang="de-DE" sz="2000" dirty="0"/>
              <a:t> </a:t>
            </a:r>
            <a:r>
              <a:rPr lang="de-DE" sz="2000" dirty="0" err="1"/>
              <a:t>გამაძლიერებელი</a:t>
            </a:r>
            <a:r>
              <a:rPr lang="de-DE" sz="2000" dirty="0"/>
              <a:t> </a:t>
            </a:r>
            <a:r>
              <a:rPr lang="de-DE" sz="2000" dirty="0" err="1"/>
              <a:t>მნიშვნელობის</a:t>
            </a:r>
            <a:r>
              <a:rPr lang="de-DE" sz="2000" dirty="0"/>
              <a:t> </a:t>
            </a:r>
            <a:r>
              <a:rPr lang="de-DE" sz="2000" dirty="0" err="1"/>
              <a:t>მქონე</a:t>
            </a:r>
            <a:r>
              <a:rPr lang="de-DE" sz="2000" dirty="0"/>
              <a:t> </a:t>
            </a:r>
            <a:r>
              <a:rPr lang="de-DE" sz="2000" dirty="0" err="1"/>
              <a:t>ორი</a:t>
            </a:r>
            <a:r>
              <a:rPr lang="de-DE" sz="2000" dirty="0"/>
              <a:t> </a:t>
            </a:r>
            <a:r>
              <a:rPr lang="de-DE" sz="2000" dirty="0" err="1"/>
              <a:t>ზმნიზედის</a:t>
            </a:r>
            <a:r>
              <a:rPr lang="de-DE" sz="2000" dirty="0"/>
              <a:t> </a:t>
            </a:r>
            <a:r>
              <a:rPr lang="de-DE" sz="2000" dirty="0" err="1" smtClean="0"/>
              <a:t>ფუნქცი</a:t>
            </a:r>
            <a:r>
              <a:rPr lang="ka-GE" sz="2000" dirty="0" smtClean="0"/>
              <a:t>ა</a:t>
            </a:r>
            <a:r>
              <a:rPr lang="de-DE" sz="2000" dirty="0" smtClean="0"/>
              <a:t>ს</a:t>
            </a:r>
            <a:r>
              <a:rPr lang="de-DE" sz="2000" dirty="0"/>
              <a:t>, </a:t>
            </a:r>
            <a:r>
              <a:rPr lang="de-DE" sz="2000" dirty="0" err="1"/>
              <a:t>რაც</a:t>
            </a:r>
            <a:r>
              <a:rPr lang="de-DE" sz="2000" dirty="0"/>
              <a:t> </a:t>
            </a:r>
            <a:r>
              <a:rPr lang="de-DE" sz="2000" dirty="0" err="1"/>
              <a:t>მოწმობს</a:t>
            </a:r>
            <a:r>
              <a:rPr lang="de-DE" sz="2000" dirty="0"/>
              <a:t> </a:t>
            </a:r>
            <a:r>
              <a:rPr lang="de-DE" sz="2000" dirty="0" err="1"/>
              <a:t>აღნიშნული</a:t>
            </a:r>
            <a:r>
              <a:rPr lang="de-DE" sz="2000" dirty="0"/>
              <a:t> </a:t>
            </a:r>
            <a:r>
              <a:rPr lang="de-DE" sz="2000" dirty="0" err="1"/>
              <a:t>მოქმედების</a:t>
            </a:r>
            <a:r>
              <a:rPr lang="de-DE" sz="2000" dirty="0"/>
              <a:t> </a:t>
            </a:r>
            <a:r>
              <a:rPr lang="de-DE" sz="2000" dirty="0" err="1"/>
              <a:t>ინტენსივობის</a:t>
            </a:r>
            <a:r>
              <a:rPr lang="de-DE" sz="2000" dirty="0"/>
              <a:t> </a:t>
            </a:r>
            <a:r>
              <a:rPr lang="de-DE" sz="2000" dirty="0" err="1"/>
              <a:t>უფრო</a:t>
            </a:r>
            <a:r>
              <a:rPr lang="de-DE" sz="2000" dirty="0"/>
              <a:t> </a:t>
            </a:r>
            <a:r>
              <a:rPr lang="de-DE" sz="2000" dirty="0" err="1"/>
              <a:t>მაღალ</a:t>
            </a:r>
            <a:r>
              <a:rPr lang="de-DE" sz="2000" dirty="0"/>
              <a:t> </a:t>
            </a:r>
            <a:r>
              <a:rPr lang="de-DE" sz="2000" dirty="0" err="1"/>
              <a:t>ხარისხს</a:t>
            </a:r>
            <a:r>
              <a:rPr lang="de-DE" sz="2000" dirty="0"/>
              <a:t>.</a:t>
            </a:r>
            <a:endParaRPr lang="ka-GE" sz="2000" dirty="0"/>
          </a:p>
          <a:p>
            <a:pPr algn="just"/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203941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277208" y="1698243"/>
            <a:ext cx="10049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a-GE" sz="2400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  <p:pic>
        <p:nvPicPr>
          <p:cNvPr id="3" name="სურათი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436" y="369200"/>
            <a:ext cx="1219306" cy="1329043"/>
          </a:xfrm>
          <a:prstGeom prst="rect">
            <a:avLst/>
          </a:prstGeom>
        </p:spPr>
      </p:pic>
      <p:sp>
        <p:nvSpPr>
          <p:cNvPr id="4" name="მართკუთხედი 3"/>
          <p:cNvSpPr/>
          <p:nvPr/>
        </p:nvSpPr>
        <p:spPr>
          <a:xfrm>
            <a:off x="1424066" y="2136339"/>
            <a:ext cx="9203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/>
              <a:t>სემანტიკური გარდაქმნის სხვა ფორმას კომპარატიული ფრაზეოლოგიურ ერთეულებში (</a:t>
            </a:r>
            <a:r>
              <a:rPr lang="ka-GE" sz="2000" dirty="0" err="1"/>
              <a:t>ფე-ბში</a:t>
            </a:r>
            <a:r>
              <a:rPr lang="ka-GE" sz="2000" dirty="0"/>
              <a:t>) წარმოადგენს მეტაფორული გადააზრება (სხვაგვარად გაგება). ამ ფორმისას </a:t>
            </a:r>
            <a:r>
              <a:rPr lang="ka-GE" sz="2000" dirty="0" err="1"/>
              <a:t>ფე</a:t>
            </a:r>
            <a:r>
              <a:rPr lang="ka-GE" sz="2000" dirty="0"/>
              <a:t>-ს კომპონენტები კარგავს თავის საკუთარ მნიშვნელობას და იძენს ახალს, რის შედეგადაც მისი შედარებითი მნიშვნელობა ნაკლებად იგრძნობა. მოცემული ტიპის შეთანხმებანი უმეტესად წარმოადგენს უნილატერალურ ფრაზეოლოგიზმებს, უფრო იშვიათად კი - იდიომებს.</a:t>
            </a:r>
          </a:p>
        </p:txBody>
      </p:sp>
    </p:spTree>
    <p:extLst>
      <p:ext uri="{BB962C8B-B14F-4D97-AF65-F5344CB8AC3E}">
        <p14:creationId xmlns:p14="http://schemas.microsoft.com/office/powerpoint/2010/main" val="197345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484026" y="1997839"/>
            <a:ext cx="8934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/>
              <a:t>პირველ შემთხვევაში გადააზრებას (სხვაგვარად გაგებას) ჩვეულებრივ განიცდის ფრაზეოლოგიზმის კომპარატიული ნაწილი, მაშინ როდესაც მისი პირველი წევრი ინარჩუნებს თავის </a:t>
            </a:r>
            <a:r>
              <a:rPr lang="ka-GE" sz="2000" dirty="0" err="1"/>
              <a:t>უზუალურ</a:t>
            </a:r>
            <a:r>
              <a:rPr lang="ka-GE" sz="2000" dirty="0"/>
              <a:t> (პირდაპირ, წარმოებულ ან გადატანით) მნიშვნელობას. გადააზრება (სხვაგვარად გაგება) გამოიხატება იმით, რომ შედარებითი კომპონენტი ანიჭებს ზედსართავს ან ზმნას ახალ ხარისხობრივ დახასიათებას, გამოდის რა გარემოების ზმნიზედის ან ვითარების ზმნიზედის ფუნქციით.</a:t>
            </a:r>
          </a:p>
        </p:txBody>
      </p:sp>
    </p:spTree>
    <p:extLst>
      <p:ext uri="{BB962C8B-B14F-4D97-AF65-F5344CB8AC3E}">
        <p14:creationId xmlns:p14="http://schemas.microsoft.com/office/powerpoint/2010/main" val="2812819111"/>
      </p:ext>
    </p:extLst>
  </p:cSld>
  <p:clrMapOvr>
    <a:masterClrMapping/>
  </p:clrMapOvr>
</p:sld>
</file>

<file path=ppt/theme/theme1.xml><?xml version="1.0" encoding="utf-8"?>
<a:theme xmlns:a="http://schemas.openxmlformats.org/drawingml/2006/main" name="ფრაგმენტები">
  <a:themeElements>
    <a:clrScheme name="თბილი ლურჯი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ფრაგმენტები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ფრაგმენტები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ის თემა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1801</Words>
  <Application>Microsoft Office PowerPoint</Application>
  <PresentationFormat>ფართოეკრანიანი</PresentationFormat>
  <Paragraphs>102</Paragraphs>
  <Slides>23</Slides>
  <Notes>1</Notes>
  <HiddenSlides>0</HiddenSlides>
  <MMClips>0</MMClips>
  <ScaleCrop>false</ScaleCrop>
  <HeadingPairs>
    <vt:vector size="8" baseType="variant">
      <vt:variant>
        <vt:lpstr>გამოყენებული შრიფტები</vt:lpstr>
      </vt:variant>
      <vt:variant>
        <vt:i4>7</vt:i4>
      </vt:variant>
      <vt:variant>
        <vt:lpstr>თემა</vt:lpstr>
      </vt:variant>
      <vt:variant>
        <vt:i4>1</vt:i4>
      </vt:variant>
      <vt:variant>
        <vt:lpstr>ჩაშენებული OLE სერვერები</vt:lpstr>
      </vt:variant>
      <vt:variant>
        <vt:i4>1</vt:i4>
      </vt:variant>
      <vt:variant>
        <vt:lpstr>სლაიდების სათაურები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Century Gothic</vt:lpstr>
      <vt:lpstr>Chveul</vt:lpstr>
      <vt:lpstr>Sylfaen</vt:lpstr>
      <vt:lpstr>Times New Roman</vt:lpstr>
      <vt:lpstr>Wingdings 3</vt:lpstr>
      <vt:lpstr>ფრაგმენტები</vt:lpstr>
      <vt:lpstr>Document</vt:lpstr>
      <vt:lpstr>                             კომპარატიული ტიპის ზოონიმების კვლევა ფრანგულსა და ქართულ ენებში.     ევროპეისტიკის დეპარტამენტის პროფესორი ნატალია სურგულაძე    ბათუმი 2021   E-mail: natalia.surguladze@bsu.edu.ge 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Merci pour votre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ფერის გამომხატველი ფრაზეოლოგიზმები ფრანგულ ენაში  ნატალია სურგულაძე  ბათუმის შოთა რუსთაველის სახელმწიფო უნივერსიტეტი,  ევროპეისტიკის დეპარტამენტი  E-mail: natalia.surguladze@bsu.edu.ge    </dc:title>
  <dc:creator>BSUadmin</dc:creator>
  <cp:lastModifiedBy>Mari</cp:lastModifiedBy>
  <cp:revision>109</cp:revision>
  <dcterms:created xsi:type="dcterms:W3CDTF">2018-06-22T10:12:41Z</dcterms:created>
  <dcterms:modified xsi:type="dcterms:W3CDTF">2021-06-08T07:54:52Z</dcterms:modified>
</cp:coreProperties>
</file>