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840760" cy="136815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თურქეთის</a:t>
            </a:r>
            <a:r>
              <a:rPr lang="en-US" dirty="0"/>
              <a:t> </a:t>
            </a:r>
            <a:r>
              <a:rPr lang="en-US" dirty="0" err="1"/>
              <a:t>ქართველთა</a:t>
            </a:r>
            <a:r>
              <a:rPr lang="en-US" dirty="0"/>
              <a:t> </a:t>
            </a:r>
            <a:r>
              <a:rPr lang="en-US" dirty="0" err="1"/>
              <a:t>ეთნოკულტურულ</a:t>
            </a:r>
            <a:r>
              <a:rPr lang="en-US" dirty="0"/>
              <a:t> </a:t>
            </a:r>
            <a:r>
              <a:rPr lang="en-US" dirty="0" err="1"/>
              <a:t>ღირებულებათა</a:t>
            </a:r>
            <a:r>
              <a:rPr lang="en-US" dirty="0"/>
              <a:t> </a:t>
            </a:r>
            <a:r>
              <a:rPr lang="en-US" dirty="0" err="1"/>
              <a:t>მონინიტორინგის</a:t>
            </a:r>
            <a:r>
              <a:rPr lang="en-US" dirty="0"/>
              <a:t> </a:t>
            </a:r>
            <a:r>
              <a:rPr lang="en-US" dirty="0" err="1"/>
              <a:t>თავისებურებანი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032" y="1916832"/>
            <a:ext cx="8712968" cy="1219201"/>
          </a:xfrm>
        </p:spPr>
        <p:txBody>
          <a:bodyPr/>
          <a:lstStyle/>
          <a:p>
            <a:r>
              <a:rPr lang="ka-GE" sz="36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აღმოსავლეთმცოდნეობის დეპარტამენტი</a:t>
            </a:r>
            <a:r>
              <a:rPr lang="ka-GE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40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(სამეცნიერო სემინარი</a:t>
            </a:r>
            <a:r>
              <a:rPr lang="ka-GE" sz="4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840760" cy="136815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თურქეთის</a:t>
            </a:r>
            <a:r>
              <a:rPr lang="en-US" dirty="0"/>
              <a:t> </a:t>
            </a:r>
            <a:r>
              <a:rPr lang="en-US" dirty="0" err="1"/>
              <a:t>ქართველთა</a:t>
            </a:r>
            <a:r>
              <a:rPr lang="en-US" dirty="0"/>
              <a:t> </a:t>
            </a:r>
            <a:r>
              <a:rPr lang="en-US" dirty="0" err="1"/>
              <a:t>ეთნოკულტურულ</a:t>
            </a:r>
            <a:r>
              <a:rPr lang="en-US" dirty="0"/>
              <a:t> </a:t>
            </a:r>
            <a:r>
              <a:rPr lang="en-US" dirty="0" err="1"/>
              <a:t>ღირებულებათა</a:t>
            </a:r>
            <a:r>
              <a:rPr lang="en-US" dirty="0"/>
              <a:t> </a:t>
            </a:r>
            <a:r>
              <a:rPr lang="en-US" dirty="0" err="1"/>
              <a:t>მონინიტორინგის</a:t>
            </a:r>
            <a:r>
              <a:rPr lang="en-US" dirty="0"/>
              <a:t> </a:t>
            </a:r>
            <a:r>
              <a:rPr lang="en-US" dirty="0" err="1"/>
              <a:t>თავისებურებანი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032" y="1916832"/>
            <a:ext cx="8712968" cy="1219201"/>
          </a:xfrm>
        </p:spPr>
        <p:txBody>
          <a:bodyPr/>
          <a:lstStyle/>
          <a:p>
            <a:r>
              <a:rPr lang="ka-GE" sz="36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აღმოსავლეთმცოდნეობის დეპარტამენტი</a:t>
            </a:r>
            <a:r>
              <a:rPr lang="ka-GE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40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(სამეცნიერო სემინარი</a:t>
            </a:r>
            <a:r>
              <a:rPr lang="ka-GE" sz="40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0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645024"/>
            <a:ext cx="8352928" cy="2736304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 err="1" smtClean="0"/>
              <a:t>თურქეთის</a:t>
            </a:r>
            <a:r>
              <a:rPr lang="en-US" sz="2100" dirty="0" smtClean="0"/>
              <a:t>  </a:t>
            </a:r>
            <a:r>
              <a:rPr lang="en-US" sz="2100" dirty="0" err="1"/>
              <a:t>ტერიტორიაზე</a:t>
            </a:r>
            <a:r>
              <a:rPr lang="en-US" sz="2100" dirty="0"/>
              <a:t>  </a:t>
            </a:r>
            <a:r>
              <a:rPr lang="en-US" sz="2100" dirty="0" err="1"/>
              <a:t>მცხოვრები</a:t>
            </a:r>
            <a:r>
              <a:rPr lang="en-US" sz="2100" dirty="0"/>
              <a:t>  </a:t>
            </a:r>
            <a:r>
              <a:rPr lang="en-US" sz="2100" dirty="0" err="1"/>
              <a:t>ეთნიკური</a:t>
            </a:r>
            <a:r>
              <a:rPr lang="en-US" sz="2100" dirty="0"/>
              <a:t>  </a:t>
            </a:r>
            <a:r>
              <a:rPr lang="en-US" sz="2100" dirty="0" err="1"/>
              <a:t>ქართვე</a:t>
            </a:r>
            <a:r>
              <a:rPr lang="en-US" sz="2100" dirty="0"/>
              <a:t>-</a:t>
            </a:r>
          </a:p>
          <a:p>
            <a:r>
              <a:rPr lang="en-US" sz="2100" dirty="0" err="1"/>
              <a:t>ლების</a:t>
            </a:r>
            <a:r>
              <a:rPr lang="en-US" sz="2100" dirty="0"/>
              <a:t> </a:t>
            </a:r>
            <a:r>
              <a:rPr lang="en-US" sz="2100" dirty="0" err="1"/>
              <a:t>ყოფის</a:t>
            </a:r>
            <a:r>
              <a:rPr lang="en-US" sz="2100" dirty="0"/>
              <a:t>, </a:t>
            </a:r>
            <a:r>
              <a:rPr lang="en-US" sz="2100" dirty="0" err="1"/>
              <a:t>ტრადიციების</a:t>
            </a:r>
            <a:r>
              <a:rPr lang="en-US" sz="2100" dirty="0"/>
              <a:t> </a:t>
            </a:r>
            <a:r>
              <a:rPr lang="en-US" sz="2100" dirty="0" err="1"/>
              <a:t>და</a:t>
            </a:r>
            <a:r>
              <a:rPr lang="en-US" sz="2100" dirty="0"/>
              <a:t> </a:t>
            </a:r>
            <a:r>
              <a:rPr lang="en-US" sz="2100" dirty="0" err="1"/>
              <a:t>კულტურის</a:t>
            </a:r>
            <a:r>
              <a:rPr lang="en-US" sz="2100" dirty="0"/>
              <a:t> </a:t>
            </a:r>
            <a:r>
              <a:rPr lang="en-US" sz="2100" dirty="0" err="1"/>
              <a:t>შესასწავლად</a:t>
            </a:r>
            <a:r>
              <a:rPr lang="en-US" sz="2100" dirty="0"/>
              <a:t> </a:t>
            </a:r>
            <a:r>
              <a:rPr lang="en-US" sz="2100" dirty="0" err="1" smtClean="0"/>
              <a:t>არა</a:t>
            </a:r>
            <a:r>
              <a:rPr lang="ka-GE" sz="2100" dirty="0" smtClean="0"/>
              <a:t>-</a:t>
            </a:r>
            <a:r>
              <a:rPr lang="en-US" sz="2100" dirty="0" err="1" smtClean="0"/>
              <a:t>ერთი</a:t>
            </a:r>
            <a:r>
              <a:rPr lang="en-US" sz="2100" dirty="0" smtClean="0"/>
              <a:t> </a:t>
            </a:r>
            <a:r>
              <a:rPr lang="en-US" sz="2100" dirty="0" err="1"/>
              <a:t>სამეცნიერო</a:t>
            </a:r>
            <a:r>
              <a:rPr lang="en-US" sz="2100" dirty="0"/>
              <a:t> </a:t>
            </a:r>
            <a:r>
              <a:rPr lang="en-US" sz="2100" dirty="0" err="1"/>
              <a:t>ექსპედიცია</a:t>
            </a:r>
            <a:r>
              <a:rPr lang="en-US" sz="2100" dirty="0"/>
              <a:t> </a:t>
            </a:r>
            <a:r>
              <a:rPr lang="en-US" sz="2100" dirty="0" err="1"/>
              <a:t>მოეწყო</a:t>
            </a:r>
            <a:r>
              <a:rPr lang="en-US" sz="2100" dirty="0"/>
              <a:t>, </a:t>
            </a:r>
            <a:r>
              <a:rPr lang="en-US" sz="2100" dirty="0" err="1"/>
              <a:t>როგორც</a:t>
            </a:r>
            <a:r>
              <a:rPr lang="en-US" sz="2100" dirty="0"/>
              <a:t> </a:t>
            </a:r>
            <a:r>
              <a:rPr lang="en-US" sz="2100" dirty="0" err="1"/>
              <a:t>თურქეთის</a:t>
            </a:r>
            <a:r>
              <a:rPr lang="en-US" sz="2100" dirty="0"/>
              <a:t> </a:t>
            </a:r>
            <a:r>
              <a:rPr lang="en-US" sz="2100" dirty="0" err="1"/>
              <a:t>ფარგლებში</a:t>
            </a:r>
            <a:r>
              <a:rPr lang="en-US" sz="2100" dirty="0"/>
              <a:t> </a:t>
            </a:r>
            <a:r>
              <a:rPr lang="en-US" sz="2100" dirty="0" err="1"/>
              <a:t>მოქცეულ</a:t>
            </a:r>
            <a:r>
              <a:rPr lang="en-US" sz="2100" dirty="0"/>
              <a:t> </a:t>
            </a:r>
            <a:r>
              <a:rPr lang="en-US" sz="2100" dirty="0" err="1"/>
              <a:t>სამხრეთ-დასავლეთ</a:t>
            </a:r>
            <a:r>
              <a:rPr lang="en-US" sz="2100" dirty="0"/>
              <a:t> </a:t>
            </a:r>
            <a:r>
              <a:rPr lang="en-US" sz="2100" dirty="0" err="1"/>
              <a:t>საქართველოს</a:t>
            </a:r>
            <a:r>
              <a:rPr lang="en-US" sz="2100" dirty="0"/>
              <a:t> </a:t>
            </a:r>
            <a:r>
              <a:rPr lang="en-US" sz="2100" dirty="0" err="1" smtClean="0"/>
              <a:t>რეგიონებში</a:t>
            </a:r>
            <a:r>
              <a:rPr lang="en-US" sz="2100" dirty="0"/>
              <a:t>, </a:t>
            </a:r>
            <a:r>
              <a:rPr lang="en-US" sz="2100" dirty="0" err="1"/>
              <a:t>ასევე</a:t>
            </a:r>
            <a:r>
              <a:rPr lang="en-US" sz="2100" dirty="0"/>
              <a:t>, </a:t>
            </a:r>
            <a:r>
              <a:rPr lang="en-US" sz="2100" dirty="0" err="1"/>
              <a:t>თურქეთის</a:t>
            </a:r>
            <a:r>
              <a:rPr lang="en-US" sz="2100" dirty="0"/>
              <a:t> </a:t>
            </a:r>
            <a:r>
              <a:rPr lang="en-US" sz="2100" dirty="0" err="1"/>
              <a:t>სიღრმეში</a:t>
            </a:r>
            <a:r>
              <a:rPr lang="en-US" sz="2100" dirty="0"/>
              <a:t>, </a:t>
            </a:r>
            <a:r>
              <a:rPr lang="en-US" sz="2100" dirty="0" err="1"/>
              <a:t>ქართველთა</a:t>
            </a:r>
            <a:r>
              <a:rPr lang="en-US" sz="2100" dirty="0"/>
              <a:t> </a:t>
            </a:r>
            <a:r>
              <a:rPr lang="en-US" sz="2100" dirty="0" err="1"/>
              <a:t>კომპაქტური</a:t>
            </a:r>
            <a:r>
              <a:rPr lang="en-US" sz="2100" dirty="0"/>
              <a:t> </a:t>
            </a:r>
            <a:r>
              <a:rPr lang="en-US" sz="2100" dirty="0" err="1"/>
              <a:t>განსახლების</a:t>
            </a:r>
            <a:r>
              <a:rPr lang="en-US" sz="2100" dirty="0"/>
              <a:t> </a:t>
            </a:r>
            <a:r>
              <a:rPr lang="en-US" sz="2100" dirty="0" err="1"/>
              <a:t>არეალში</a:t>
            </a:r>
            <a:r>
              <a:rPr lang="en-US" sz="2100" dirty="0"/>
              <a:t>. </a:t>
            </a:r>
            <a:r>
              <a:rPr lang="en-US" sz="2100" dirty="0" err="1"/>
              <a:t>დაფინანსდა</a:t>
            </a:r>
            <a:r>
              <a:rPr lang="en-US" sz="2100" dirty="0"/>
              <a:t> </a:t>
            </a:r>
            <a:r>
              <a:rPr lang="en-US" sz="2100" dirty="0" err="1"/>
              <a:t>და</a:t>
            </a:r>
            <a:r>
              <a:rPr lang="en-US" sz="2100" dirty="0"/>
              <a:t> </a:t>
            </a:r>
            <a:r>
              <a:rPr lang="en-US" sz="2100" dirty="0" err="1"/>
              <a:t>განხორციელდა</a:t>
            </a:r>
            <a:r>
              <a:rPr lang="en-US" sz="2100" dirty="0"/>
              <a:t> </a:t>
            </a:r>
            <a:r>
              <a:rPr lang="en-US" sz="2100" dirty="0" err="1" smtClean="0"/>
              <a:t>რამდენიმე</a:t>
            </a:r>
            <a:r>
              <a:rPr lang="en-US" sz="2100" dirty="0" smtClean="0"/>
              <a:t> </a:t>
            </a:r>
            <a:r>
              <a:rPr lang="en-US" sz="2100" dirty="0" err="1"/>
              <a:t>სამეცნიერო-კვლევითი</a:t>
            </a:r>
            <a:r>
              <a:rPr lang="en-US" sz="2100" dirty="0"/>
              <a:t> </a:t>
            </a:r>
            <a:r>
              <a:rPr lang="en-US" sz="2100" dirty="0" err="1"/>
              <a:t>პროექტი</a:t>
            </a:r>
            <a:r>
              <a:rPr lang="en-US" sz="2100" dirty="0"/>
              <a:t>, </a:t>
            </a:r>
            <a:r>
              <a:rPr lang="en-US" sz="2100" dirty="0" err="1"/>
              <a:t>დაიბეჭდა</a:t>
            </a:r>
            <a:r>
              <a:rPr lang="en-US" sz="2100" dirty="0"/>
              <a:t> </a:t>
            </a:r>
            <a:r>
              <a:rPr lang="en-US" sz="2100" dirty="0" err="1"/>
              <a:t>მრავალი</a:t>
            </a:r>
            <a:r>
              <a:rPr lang="en-US" sz="2100" dirty="0"/>
              <a:t> </a:t>
            </a:r>
            <a:r>
              <a:rPr lang="en-US" sz="2100" dirty="0" err="1"/>
              <a:t>სამეცნიერო</a:t>
            </a:r>
            <a:r>
              <a:rPr lang="en-US" sz="2100" dirty="0"/>
              <a:t> </a:t>
            </a:r>
            <a:r>
              <a:rPr lang="en-US" sz="2100" dirty="0" err="1"/>
              <a:t>ნაშრომი</a:t>
            </a:r>
            <a:r>
              <a:rPr lang="en-US" sz="2100" dirty="0"/>
              <a:t>, </a:t>
            </a:r>
            <a:r>
              <a:rPr lang="en-US" sz="2100" dirty="0" err="1"/>
              <a:t>მაგრამ</a:t>
            </a:r>
            <a:r>
              <a:rPr lang="en-US" sz="2100" dirty="0"/>
              <a:t> </a:t>
            </a:r>
            <a:r>
              <a:rPr lang="en-US" sz="2100" dirty="0" err="1"/>
              <a:t>არცერთ</a:t>
            </a:r>
            <a:r>
              <a:rPr lang="en-US" sz="2100" dirty="0"/>
              <a:t> </a:t>
            </a:r>
            <a:r>
              <a:rPr lang="en-US" sz="2100" dirty="0" err="1"/>
              <a:t>გამოკვლევას</a:t>
            </a:r>
            <a:r>
              <a:rPr lang="en-US" sz="2100" dirty="0"/>
              <a:t> </a:t>
            </a:r>
            <a:r>
              <a:rPr lang="en-US" sz="2100" dirty="0" err="1"/>
              <a:t>არ</a:t>
            </a:r>
            <a:r>
              <a:rPr lang="en-US" sz="2100" dirty="0"/>
              <a:t> </a:t>
            </a:r>
            <a:r>
              <a:rPr lang="en-US" sz="2100" dirty="0" err="1"/>
              <a:t>შეუძლია</a:t>
            </a:r>
            <a:r>
              <a:rPr lang="en-US" sz="2100" dirty="0"/>
              <a:t> </a:t>
            </a:r>
            <a:r>
              <a:rPr lang="en-US" sz="2100" dirty="0" err="1"/>
              <a:t>მოგვაწოდოს</a:t>
            </a:r>
            <a:r>
              <a:rPr lang="en-US" sz="2100" dirty="0"/>
              <a:t>  </a:t>
            </a:r>
            <a:r>
              <a:rPr lang="en-US" sz="2100" dirty="0" err="1"/>
              <a:t>თურქეთის</a:t>
            </a:r>
            <a:r>
              <a:rPr lang="en-US" sz="2100" dirty="0"/>
              <a:t>  </a:t>
            </a:r>
            <a:r>
              <a:rPr lang="en-US" sz="2100" dirty="0" err="1"/>
              <a:t>ქართველების</a:t>
            </a:r>
            <a:r>
              <a:rPr lang="en-US" sz="2100" dirty="0"/>
              <a:t>  </a:t>
            </a:r>
            <a:r>
              <a:rPr lang="en-US" sz="2100" dirty="0" err="1"/>
              <a:t>ტრადიციული</a:t>
            </a:r>
            <a:r>
              <a:rPr lang="en-US" sz="2100" dirty="0"/>
              <a:t>  </a:t>
            </a:r>
            <a:r>
              <a:rPr lang="en-US" sz="2100" dirty="0" err="1"/>
              <a:t>ყოფის</a:t>
            </a:r>
            <a:r>
              <a:rPr lang="en-US" sz="2100" dirty="0"/>
              <a:t> </a:t>
            </a:r>
            <a:r>
              <a:rPr lang="en-US" sz="2100" dirty="0" err="1"/>
              <a:t>ამსახველი</a:t>
            </a:r>
            <a:r>
              <a:rPr lang="en-US" sz="2100" dirty="0"/>
              <a:t> </a:t>
            </a:r>
            <a:r>
              <a:rPr lang="en-US" sz="2100" dirty="0" err="1"/>
              <a:t>ფაქტობრივი</a:t>
            </a:r>
            <a:r>
              <a:rPr lang="en-US" sz="2100" dirty="0"/>
              <a:t> </a:t>
            </a:r>
            <a:r>
              <a:rPr lang="en-US" sz="2100" dirty="0" err="1"/>
              <a:t>მასალა</a:t>
            </a:r>
            <a:r>
              <a:rPr lang="en-US" sz="2100" dirty="0"/>
              <a:t> </a:t>
            </a:r>
            <a:r>
              <a:rPr lang="en-US" sz="2100" dirty="0" err="1"/>
              <a:t>ისეთი</a:t>
            </a:r>
            <a:r>
              <a:rPr lang="en-US" sz="2100" dirty="0"/>
              <a:t> </a:t>
            </a:r>
            <a:r>
              <a:rPr lang="en-US" sz="2100" dirty="0" err="1"/>
              <a:t>სიზუსტით</a:t>
            </a:r>
            <a:r>
              <a:rPr lang="en-US" sz="2100" dirty="0"/>
              <a:t> </a:t>
            </a:r>
            <a:r>
              <a:rPr lang="en-US" sz="2100" dirty="0" err="1"/>
              <a:t>და</a:t>
            </a:r>
            <a:r>
              <a:rPr lang="en-US" sz="2100" dirty="0"/>
              <a:t> </a:t>
            </a:r>
            <a:r>
              <a:rPr lang="en-US" sz="2100" dirty="0" err="1"/>
              <a:t>სიღრმით</a:t>
            </a:r>
            <a:r>
              <a:rPr lang="en-US" sz="2100" dirty="0"/>
              <a:t>, </a:t>
            </a:r>
            <a:r>
              <a:rPr lang="en-US" sz="2100" dirty="0" err="1"/>
              <a:t>როგორც</a:t>
            </a:r>
            <a:r>
              <a:rPr lang="en-US" sz="2100" dirty="0"/>
              <a:t> </a:t>
            </a:r>
            <a:r>
              <a:rPr lang="en-US" sz="2100" dirty="0" err="1"/>
              <a:t>ეთნოგრაფიულ</a:t>
            </a:r>
            <a:r>
              <a:rPr lang="en-US" sz="2100" dirty="0"/>
              <a:t>/</a:t>
            </a:r>
            <a:r>
              <a:rPr lang="en-US" sz="2100" dirty="0" err="1"/>
              <a:t>ანთროპოლოგიურ</a:t>
            </a:r>
            <a:r>
              <a:rPr lang="en-US" sz="2100" dirty="0"/>
              <a:t> </a:t>
            </a:r>
            <a:r>
              <a:rPr lang="en-US" sz="2100" dirty="0" err="1"/>
              <a:t>ფილმს</a:t>
            </a:r>
            <a:r>
              <a:rPr lang="en-US" sz="2100" dirty="0"/>
              <a:t>.  </a:t>
            </a:r>
          </a:p>
          <a:p>
            <a:endParaRPr lang="en-US" sz="21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032" y="1916832"/>
            <a:ext cx="8712968" cy="1219201"/>
          </a:xfrm>
        </p:spPr>
        <p:txBody>
          <a:bodyPr/>
          <a:lstStyle/>
          <a:p>
            <a:r>
              <a:rPr lang="ka-GE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მოკლედ  </a:t>
            </a:r>
            <a:r>
              <a:rPr lang="ka-GE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</a:t>
            </a:r>
            <a:r>
              <a:rPr lang="ka-GE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ურქეთის  ქართველთა ეთნოგრაფიული  </a:t>
            </a:r>
            <a:r>
              <a:rPr lang="ka-GE" sz="2800" b="1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თავისებურებანის</a:t>
            </a:r>
            <a:r>
              <a:rPr lang="ka-GE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შესახებ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90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840760" cy="2448272"/>
          </a:xfrm>
        </p:spPr>
        <p:txBody>
          <a:bodyPr>
            <a:normAutofit/>
          </a:bodyPr>
          <a:lstStyle/>
          <a:p>
            <a:endParaRPr lang="ka-GE" dirty="0" smtClean="0"/>
          </a:p>
          <a:p>
            <a:r>
              <a:rPr lang="en-US" dirty="0" err="1" smtClean="0"/>
              <a:t>ვიზუალური</a:t>
            </a:r>
            <a:r>
              <a:rPr lang="en-US" dirty="0" smtClean="0"/>
              <a:t> </a:t>
            </a:r>
            <a:r>
              <a:rPr lang="en-US" dirty="0" err="1"/>
              <a:t>მასალები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ინარჩუნებენ</a:t>
            </a:r>
            <a:r>
              <a:rPr lang="en-US" dirty="0"/>
              <a:t> </a:t>
            </a:r>
            <a:r>
              <a:rPr lang="en-US" dirty="0" err="1"/>
              <a:t>დროის</a:t>
            </a:r>
            <a:r>
              <a:rPr lang="en-US" dirty="0"/>
              <a:t> </a:t>
            </a:r>
            <a:r>
              <a:rPr lang="en-US" dirty="0" err="1"/>
              <a:t>რეალობას</a:t>
            </a:r>
            <a:r>
              <a:rPr lang="en-US" dirty="0"/>
              <a:t>, </a:t>
            </a:r>
            <a:r>
              <a:rPr lang="en-US" dirty="0" err="1"/>
              <a:t>წარმოადგენენ</a:t>
            </a:r>
            <a:r>
              <a:rPr lang="en-US" dirty="0"/>
              <a:t> </a:t>
            </a:r>
            <a:r>
              <a:rPr lang="en-US" dirty="0" err="1"/>
              <a:t>ახალი</a:t>
            </a:r>
            <a:r>
              <a:rPr lang="en-US" dirty="0"/>
              <a:t> </a:t>
            </a:r>
            <a:r>
              <a:rPr lang="en-US" dirty="0" err="1"/>
              <a:t>ჰიპოთეზის</a:t>
            </a:r>
            <a:r>
              <a:rPr lang="en-US" dirty="0"/>
              <a:t> </a:t>
            </a:r>
            <a:r>
              <a:rPr lang="en-US" dirty="0" err="1"/>
              <a:t>აღუწერელ</a:t>
            </a:r>
            <a:r>
              <a:rPr lang="en-US" dirty="0"/>
              <a:t> </a:t>
            </a:r>
            <a:r>
              <a:rPr lang="en-US" dirty="0" err="1"/>
              <a:t>წყაროს</a:t>
            </a:r>
            <a:r>
              <a:rPr lang="en-US" dirty="0"/>
              <a:t> </a:t>
            </a:r>
            <a:r>
              <a:rPr lang="ka-GE" dirty="0" smtClean="0"/>
              <a:t>...</a:t>
            </a:r>
          </a:p>
          <a:p>
            <a:endParaRPr lang="ka-GE" dirty="0" smtClean="0"/>
          </a:p>
          <a:p>
            <a:r>
              <a:rPr lang="ka-GE" dirty="0"/>
              <a:t> </a:t>
            </a:r>
            <a:r>
              <a:rPr lang="ka-GE" dirty="0" smtClean="0"/>
              <a:t>                                               მარგარეტ მიდი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88483" y="1124744"/>
            <a:ext cx="5255517" cy="1656184"/>
          </a:xfrm>
        </p:spPr>
        <p:txBody>
          <a:bodyPr/>
          <a:lstStyle/>
          <a:p>
            <a:r>
              <a:rPr lang="ka-GE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ეთნოგრაფიული  ვიზუალური  მასალის მნიშვნელობა</a:t>
            </a:r>
            <a:endParaRPr lang="en-US" dirty="0"/>
          </a:p>
        </p:txBody>
      </p:sp>
      <p:pic>
        <p:nvPicPr>
          <p:cNvPr id="1026" name="Picture 2" descr="D:\admin\Desktop\margaret-mead-taking-no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04999"/>
            <a:ext cx="3348931" cy="251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0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1124744"/>
            <a:ext cx="7992888" cy="1656184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ეთნოგრაფიული  მასალის  ვიზუალური  </a:t>
            </a:r>
            <a:r>
              <a:rPr lang="en-US" sz="3600" b="1" i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ფიქსაციის</a:t>
            </a:r>
            <a:r>
              <a:rPr lang="en-US" sz="36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მეთოდები</a:t>
            </a:r>
            <a:r>
              <a:rPr lang="ka-GE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(მონიტორინგი)</a:t>
            </a:r>
            <a:endParaRPr lang="en-US" sz="3600" b="1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D:\admin\Desktop\Margaret Mead With Samoan Wom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22" y="3789040"/>
            <a:ext cx="4799666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4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280920" cy="24482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ვიდეომონიტორინგის</a:t>
            </a:r>
            <a:r>
              <a:rPr lang="en-US" dirty="0"/>
              <a:t> </a:t>
            </a:r>
            <a:r>
              <a:rPr lang="en-US" dirty="0" err="1"/>
              <a:t>შედეგად</a:t>
            </a:r>
            <a:r>
              <a:rPr lang="en-US" dirty="0"/>
              <a:t> </a:t>
            </a:r>
            <a:r>
              <a:rPr lang="en-US" dirty="0" err="1"/>
              <a:t>დაგროვდება</a:t>
            </a:r>
            <a:r>
              <a:rPr lang="en-US" dirty="0"/>
              <a:t> </a:t>
            </a:r>
            <a:r>
              <a:rPr lang="en-US" dirty="0" err="1"/>
              <a:t>თურქეთის</a:t>
            </a:r>
            <a:r>
              <a:rPr lang="en-US" dirty="0"/>
              <a:t> </a:t>
            </a:r>
            <a:r>
              <a:rPr lang="en-US" dirty="0" err="1"/>
              <a:t>ცალკეული</a:t>
            </a:r>
            <a:r>
              <a:rPr lang="en-US" dirty="0"/>
              <a:t> </a:t>
            </a:r>
            <a:r>
              <a:rPr lang="en-US" dirty="0" err="1"/>
              <a:t>კუთხეებში</a:t>
            </a:r>
            <a:r>
              <a:rPr lang="en-US" dirty="0"/>
              <a:t> </a:t>
            </a:r>
            <a:r>
              <a:rPr lang="en-US" dirty="0" err="1"/>
              <a:t>კომპაქტურად</a:t>
            </a:r>
            <a:r>
              <a:rPr lang="en-US" dirty="0"/>
              <a:t> </a:t>
            </a:r>
            <a:r>
              <a:rPr lang="en-US" dirty="0" err="1"/>
              <a:t>მცხოვრები</a:t>
            </a:r>
            <a:r>
              <a:rPr lang="en-US" dirty="0"/>
              <a:t> </a:t>
            </a:r>
            <a:r>
              <a:rPr lang="en-US" dirty="0" err="1"/>
              <a:t>ეთნიკური</a:t>
            </a:r>
            <a:r>
              <a:rPr lang="en-US" dirty="0"/>
              <a:t> </a:t>
            </a:r>
            <a:r>
              <a:rPr lang="en-US" dirty="0" err="1"/>
              <a:t>ქართველების</a:t>
            </a:r>
            <a:r>
              <a:rPr lang="en-US" dirty="0"/>
              <a:t> </a:t>
            </a:r>
            <a:r>
              <a:rPr lang="en-US" dirty="0" err="1"/>
              <a:t>ეთნოგრაფიული</a:t>
            </a:r>
            <a:r>
              <a:rPr lang="en-US" dirty="0"/>
              <a:t> </a:t>
            </a:r>
            <a:r>
              <a:rPr lang="en-US" dirty="0" err="1"/>
              <a:t>ყოფის</a:t>
            </a:r>
            <a:r>
              <a:rPr lang="en-US" dirty="0"/>
              <a:t> </a:t>
            </a:r>
            <a:r>
              <a:rPr lang="en-US" dirty="0" err="1"/>
              <a:t>ამსახველი</a:t>
            </a:r>
            <a:r>
              <a:rPr lang="en-US" dirty="0"/>
              <a:t> </a:t>
            </a:r>
            <a:r>
              <a:rPr lang="en-US" dirty="0" err="1"/>
              <a:t>დიდი</a:t>
            </a:r>
            <a:r>
              <a:rPr lang="en-US" dirty="0"/>
              <a:t> </a:t>
            </a:r>
            <a:r>
              <a:rPr lang="en-US" dirty="0" err="1"/>
              <a:t>მოც</a:t>
            </a:r>
            <a:r>
              <a:rPr lang="en-US" dirty="0"/>
              <a:t>- </a:t>
            </a:r>
            <a:r>
              <a:rPr lang="en-US" dirty="0" err="1"/>
              <a:t>ულობის</a:t>
            </a:r>
            <a:r>
              <a:rPr lang="en-US" dirty="0"/>
              <a:t> </a:t>
            </a:r>
            <a:r>
              <a:rPr lang="en-US" dirty="0" err="1"/>
              <a:t>ვიზუალური</a:t>
            </a:r>
            <a:r>
              <a:rPr lang="en-US" dirty="0"/>
              <a:t> </a:t>
            </a:r>
            <a:r>
              <a:rPr lang="en-US" dirty="0" err="1"/>
              <a:t>მასალა</a:t>
            </a:r>
            <a:r>
              <a:rPr lang="en-US" dirty="0"/>
              <a:t>, </a:t>
            </a:r>
            <a:r>
              <a:rPr lang="en-US" dirty="0" err="1"/>
              <a:t>რომლის</a:t>
            </a:r>
            <a:r>
              <a:rPr lang="en-US" dirty="0"/>
              <a:t> </a:t>
            </a:r>
            <a:r>
              <a:rPr lang="en-US" dirty="0" err="1"/>
              <a:t>საფუძველზეც</a:t>
            </a:r>
            <a:r>
              <a:rPr lang="en-US" dirty="0"/>
              <a:t> </a:t>
            </a:r>
            <a:r>
              <a:rPr lang="en-US" dirty="0" err="1"/>
              <a:t>შესაძლ</a:t>
            </a:r>
            <a:r>
              <a:rPr lang="en-US" dirty="0"/>
              <a:t>- </a:t>
            </a:r>
            <a:r>
              <a:rPr lang="en-US" dirty="0" err="1"/>
              <a:t>ებელია</a:t>
            </a:r>
            <a:r>
              <a:rPr lang="en-US" dirty="0"/>
              <a:t> </a:t>
            </a:r>
            <a:r>
              <a:rPr lang="en-US" dirty="0" err="1"/>
              <a:t>შეიქმნას</a:t>
            </a:r>
            <a:r>
              <a:rPr lang="en-US" dirty="0"/>
              <a:t> </a:t>
            </a:r>
            <a:r>
              <a:rPr lang="en-US" dirty="0" err="1"/>
              <a:t>ვიდეოასტლასი</a:t>
            </a:r>
            <a:r>
              <a:rPr lang="en-US" dirty="0"/>
              <a:t>, </a:t>
            </a:r>
            <a:r>
              <a:rPr lang="en-US" dirty="0" err="1"/>
              <a:t>რომელზეც</a:t>
            </a:r>
            <a:r>
              <a:rPr lang="en-US" dirty="0"/>
              <a:t> </a:t>
            </a:r>
            <a:r>
              <a:rPr lang="en-US" dirty="0" err="1"/>
              <a:t>აისახება</a:t>
            </a:r>
            <a:r>
              <a:rPr lang="en-US" dirty="0"/>
              <a:t> </a:t>
            </a:r>
            <a:r>
              <a:rPr lang="en-US" dirty="0" err="1"/>
              <a:t>თურ</a:t>
            </a:r>
            <a:r>
              <a:rPr lang="en-US" dirty="0"/>
              <a:t>- </a:t>
            </a:r>
            <a:r>
              <a:rPr lang="en-US" dirty="0" err="1"/>
              <a:t>ქეთის</a:t>
            </a:r>
            <a:r>
              <a:rPr lang="en-US" dirty="0"/>
              <a:t> </a:t>
            </a:r>
            <a:r>
              <a:rPr lang="en-US" dirty="0" err="1"/>
              <a:t>თითოეული</a:t>
            </a:r>
            <a:r>
              <a:rPr lang="en-US" dirty="0"/>
              <a:t> </a:t>
            </a:r>
            <a:r>
              <a:rPr lang="en-US" dirty="0" err="1"/>
              <a:t>მხარის</a:t>
            </a:r>
            <a:r>
              <a:rPr lang="en-US" dirty="0"/>
              <a:t>, </a:t>
            </a:r>
            <a:r>
              <a:rPr lang="en-US" dirty="0" err="1"/>
              <a:t>რეგიონის</a:t>
            </a:r>
            <a:r>
              <a:rPr lang="en-US" dirty="0"/>
              <a:t> </a:t>
            </a:r>
            <a:r>
              <a:rPr lang="en-US" dirty="0" err="1"/>
              <a:t>ქართული</a:t>
            </a:r>
            <a:r>
              <a:rPr lang="en-US" dirty="0"/>
              <a:t> </a:t>
            </a:r>
            <a:r>
              <a:rPr lang="en-US" dirty="0" err="1"/>
              <a:t>სოფლების</a:t>
            </a:r>
            <a:r>
              <a:rPr lang="en-US" dirty="0"/>
              <a:t> </a:t>
            </a:r>
            <a:r>
              <a:rPr lang="en-US" dirty="0" err="1"/>
              <a:t>ტრადიციული</a:t>
            </a:r>
            <a:r>
              <a:rPr lang="en-US" dirty="0"/>
              <a:t> </a:t>
            </a:r>
            <a:r>
              <a:rPr lang="en-US" dirty="0" err="1"/>
              <a:t>ყოფის</a:t>
            </a:r>
            <a:r>
              <a:rPr lang="en-US" dirty="0"/>
              <a:t> </a:t>
            </a:r>
            <a:r>
              <a:rPr lang="en-US" dirty="0" err="1"/>
              <a:t>რეალური</a:t>
            </a:r>
            <a:r>
              <a:rPr lang="en-US" dirty="0"/>
              <a:t> </a:t>
            </a:r>
            <a:r>
              <a:rPr lang="en-US" dirty="0" err="1"/>
              <a:t>სურათი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დღემდე</a:t>
            </a:r>
            <a:r>
              <a:rPr lang="en-US" dirty="0"/>
              <a:t> </a:t>
            </a:r>
            <a:r>
              <a:rPr lang="en-US" dirty="0" err="1"/>
              <a:t>სათუთად</a:t>
            </a:r>
            <a:r>
              <a:rPr lang="en-US" dirty="0"/>
              <a:t> </a:t>
            </a:r>
            <a:r>
              <a:rPr lang="en-US" dirty="0" err="1"/>
              <a:t>შემონახული</a:t>
            </a:r>
            <a:r>
              <a:rPr lang="en-US" dirty="0"/>
              <a:t> </a:t>
            </a:r>
            <a:r>
              <a:rPr lang="en-US" dirty="0" err="1"/>
              <a:t>ქართული</a:t>
            </a:r>
            <a:r>
              <a:rPr lang="en-US" dirty="0"/>
              <a:t> </a:t>
            </a:r>
            <a:r>
              <a:rPr lang="en-US" dirty="0" err="1"/>
              <a:t>ეთნოკულტურული</a:t>
            </a:r>
            <a:r>
              <a:rPr lang="en-US" dirty="0"/>
              <a:t> </a:t>
            </a:r>
            <a:r>
              <a:rPr lang="en-US" dirty="0" err="1"/>
              <a:t>მემიკვ</a:t>
            </a:r>
            <a:r>
              <a:rPr lang="en-US" dirty="0"/>
              <a:t>- </a:t>
            </a:r>
            <a:r>
              <a:rPr lang="en-US" dirty="0" err="1"/>
              <a:t>იდრეობა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032" y="1916832"/>
            <a:ext cx="8712968" cy="1219201"/>
          </a:xfrm>
        </p:spPr>
        <p:txBody>
          <a:bodyPr/>
          <a:lstStyle/>
          <a:p>
            <a:r>
              <a:rPr lang="ka-GE" sz="3600" b="1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ვიდეოატლასი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5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280920" cy="2448272"/>
          </a:xfrm>
        </p:spPr>
        <p:txBody>
          <a:bodyPr>
            <a:normAutofit lnSpcReduction="10000"/>
          </a:bodyPr>
          <a:lstStyle/>
          <a:p>
            <a:r>
              <a:rPr lang="en-US" sz="1900" dirty="0" err="1"/>
              <a:t>მართალია</a:t>
            </a:r>
            <a:r>
              <a:rPr lang="en-US" sz="1900" dirty="0"/>
              <a:t>, </a:t>
            </a:r>
            <a:r>
              <a:rPr lang="en-US" sz="1900" dirty="0" err="1"/>
              <a:t>ვიდეომონიტორინგის</a:t>
            </a:r>
            <a:r>
              <a:rPr lang="en-US" sz="1900" dirty="0"/>
              <a:t> </a:t>
            </a:r>
            <a:r>
              <a:rPr lang="en-US" sz="1900" dirty="0" err="1"/>
              <a:t>დროს</a:t>
            </a:r>
            <a:r>
              <a:rPr lang="en-US" sz="1900" dirty="0"/>
              <a:t> </a:t>
            </a:r>
            <a:r>
              <a:rPr lang="en-US" sz="1900" dirty="0" err="1" smtClean="0"/>
              <a:t>დაფიქსირებული</a:t>
            </a:r>
            <a:r>
              <a:rPr lang="en-US" sz="1900" dirty="0" smtClean="0"/>
              <a:t> </a:t>
            </a:r>
            <a:r>
              <a:rPr lang="en-US" sz="1900" dirty="0" err="1"/>
              <a:t>მთელი</a:t>
            </a:r>
            <a:r>
              <a:rPr lang="en-US" sz="1900" dirty="0"/>
              <a:t> </a:t>
            </a:r>
            <a:r>
              <a:rPr lang="en-US" sz="1900" dirty="0" err="1"/>
              <a:t>მასალა</a:t>
            </a:r>
            <a:r>
              <a:rPr lang="en-US" sz="1900" dirty="0"/>
              <a:t> </a:t>
            </a:r>
            <a:r>
              <a:rPr lang="en-US" sz="1900" dirty="0" err="1"/>
              <a:t>ვერ</a:t>
            </a:r>
            <a:r>
              <a:rPr lang="en-US" sz="1900" dirty="0"/>
              <a:t> </a:t>
            </a:r>
            <a:r>
              <a:rPr lang="en-US" sz="1900" dirty="0" err="1"/>
              <a:t>შევა</a:t>
            </a:r>
            <a:r>
              <a:rPr lang="en-US" sz="1900" dirty="0"/>
              <a:t> </a:t>
            </a:r>
            <a:r>
              <a:rPr lang="en-US" sz="1900" dirty="0" err="1"/>
              <a:t>ატლასში</a:t>
            </a:r>
            <a:r>
              <a:rPr lang="en-US" sz="1900" dirty="0"/>
              <a:t>, </a:t>
            </a:r>
            <a:r>
              <a:rPr lang="en-US" sz="1900" dirty="0" err="1"/>
              <a:t>მაგრამ</a:t>
            </a:r>
            <a:r>
              <a:rPr lang="en-US" sz="1900" dirty="0"/>
              <a:t> </a:t>
            </a:r>
            <a:r>
              <a:rPr lang="en-US" sz="1900" dirty="0" err="1" smtClean="0"/>
              <a:t>მოხდება</a:t>
            </a:r>
            <a:r>
              <a:rPr lang="en-US" sz="1900" dirty="0" smtClean="0"/>
              <a:t> </a:t>
            </a:r>
            <a:r>
              <a:rPr lang="en-US" sz="1900" dirty="0" err="1"/>
              <a:t>მათი</a:t>
            </a:r>
            <a:r>
              <a:rPr lang="en-US" sz="1900" dirty="0"/>
              <a:t> </a:t>
            </a:r>
            <a:r>
              <a:rPr lang="en-US" sz="1900" dirty="0" err="1"/>
              <a:t>არქივაცია</a:t>
            </a:r>
            <a:r>
              <a:rPr lang="en-US" sz="1900" dirty="0"/>
              <a:t> </a:t>
            </a:r>
            <a:r>
              <a:rPr lang="en-US" sz="1900" dirty="0" err="1"/>
              <a:t>და</a:t>
            </a:r>
            <a:r>
              <a:rPr lang="en-US" sz="1900" dirty="0"/>
              <a:t> </a:t>
            </a:r>
            <a:r>
              <a:rPr lang="en-US" sz="1900" dirty="0" err="1"/>
              <a:t>შეიქმნება</a:t>
            </a:r>
            <a:r>
              <a:rPr lang="en-US" sz="1900" dirty="0"/>
              <a:t> </a:t>
            </a:r>
            <a:r>
              <a:rPr lang="en-US" sz="1900" dirty="0" err="1"/>
              <a:t>მონაცემთა</a:t>
            </a:r>
            <a:r>
              <a:rPr lang="en-US" sz="1900" dirty="0"/>
              <a:t> </a:t>
            </a:r>
            <a:r>
              <a:rPr lang="en-US" sz="1900" dirty="0" err="1"/>
              <a:t>ბაზა</a:t>
            </a:r>
            <a:r>
              <a:rPr lang="en-US" sz="1900" dirty="0"/>
              <a:t>, </a:t>
            </a:r>
            <a:r>
              <a:rPr lang="en-US" sz="1900" dirty="0" err="1"/>
              <a:t>რაც</a:t>
            </a:r>
            <a:r>
              <a:rPr lang="en-US" sz="1900" dirty="0"/>
              <a:t> </a:t>
            </a:r>
            <a:r>
              <a:rPr lang="en-US" sz="1900" dirty="0" err="1" smtClean="0"/>
              <a:t>სამეცნიერო</a:t>
            </a:r>
            <a:r>
              <a:rPr lang="en-US" sz="1900" dirty="0" smtClean="0"/>
              <a:t> </a:t>
            </a:r>
            <a:r>
              <a:rPr lang="en-US" sz="1900" dirty="0" err="1"/>
              <a:t>მუშაობის</a:t>
            </a:r>
            <a:r>
              <a:rPr lang="en-US" sz="1900" dirty="0"/>
              <a:t> </a:t>
            </a:r>
            <a:r>
              <a:rPr lang="en-US" sz="1900" dirty="0" err="1"/>
              <a:t>ახალ</a:t>
            </a:r>
            <a:r>
              <a:rPr lang="en-US" sz="1900" dirty="0"/>
              <a:t> </a:t>
            </a:r>
            <a:r>
              <a:rPr lang="en-US" sz="1900" dirty="0" err="1"/>
              <a:t>პერსპექტივებს</a:t>
            </a:r>
            <a:r>
              <a:rPr lang="en-US" sz="1900" dirty="0"/>
              <a:t> </a:t>
            </a:r>
            <a:r>
              <a:rPr lang="en-US" sz="1900" dirty="0" err="1"/>
              <a:t>წარმოაჩენს</a:t>
            </a:r>
            <a:r>
              <a:rPr lang="en-US" sz="1900" dirty="0"/>
              <a:t>. </a:t>
            </a:r>
            <a:r>
              <a:rPr lang="ka-GE" sz="1900" dirty="0" smtClean="0"/>
              <a:t>ასევე</a:t>
            </a:r>
            <a:r>
              <a:rPr lang="en-US" sz="1900" dirty="0" smtClean="0"/>
              <a:t>, </a:t>
            </a:r>
            <a:r>
              <a:rPr lang="en-US" sz="1900" dirty="0" err="1"/>
              <a:t>თურქეთის</a:t>
            </a:r>
            <a:r>
              <a:rPr lang="en-US" sz="1900" dirty="0"/>
              <a:t> </a:t>
            </a:r>
            <a:r>
              <a:rPr lang="en-US" sz="1900" dirty="0" err="1"/>
              <a:t>ტერიტორიაზე</a:t>
            </a:r>
            <a:r>
              <a:rPr lang="en-US" sz="1900" dirty="0"/>
              <a:t> </a:t>
            </a:r>
            <a:r>
              <a:rPr lang="en-US" sz="1900" dirty="0" err="1"/>
              <a:t>მცხოვრები</a:t>
            </a:r>
            <a:r>
              <a:rPr lang="en-US" sz="1900" dirty="0"/>
              <a:t> </a:t>
            </a:r>
            <a:r>
              <a:rPr lang="en-US" sz="1900" dirty="0" err="1"/>
              <a:t>ეთნიკური</a:t>
            </a:r>
            <a:r>
              <a:rPr lang="en-US" sz="1900" dirty="0"/>
              <a:t> </a:t>
            </a:r>
            <a:r>
              <a:rPr lang="en-US" sz="1900" dirty="0" err="1" smtClean="0"/>
              <a:t>ქართველების</a:t>
            </a:r>
            <a:r>
              <a:rPr lang="en-US" sz="1900" dirty="0" smtClean="0"/>
              <a:t> </a:t>
            </a:r>
            <a:r>
              <a:rPr lang="en-US" sz="1900" dirty="0" err="1"/>
              <a:t>შესახებ</a:t>
            </a:r>
            <a:r>
              <a:rPr lang="en-US" sz="1900" dirty="0"/>
              <a:t> </a:t>
            </a:r>
            <a:r>
              <a:rPr lang="en-US" sz="1900" dirty="0" err="1"/>
              <a:t>სამეცნიერო</a:t>
            </a:r>
            <a:r>
              <a:rPr lang="en-US" sz="1900" dirty="0"/>
              <a:t> </a:t>
            </a:r>
            <a:r>
              <a:rPr lang="en-US" sz="1900" dirty="0" err="1"/>
              <a:t>და</a:t>
            </a:r>
            <a:r>
              <a:rPr lang="en-US" sz="1900" dirty="0"/>
              <a:t> </a:t>
            </a:r>
            <a:r>
              <a:rPr lang="en-US" sz="1900" dirty="0" err="1"/>
              <a:t>აუდიოვიზუალური</a:t>
            </a:r>
            <a:r>
              <a:rPr lang="en-US" sz="1900" dirty="0"/>
              <a:t> </a:t>
            </a:r>
            <a:r>
              <a:rPr lang="en-US" sz="1900" dirty="0" err="1"/>
              <a:t>მასალის</a:t>
            </a:r>
            <a:r>
              <a:rPr lang="en-US" sz="1900" dirty="0"/>
              <a:t> </a:t>
            </a:r>
            <a:r>
              <a:rPr lang="en-US" sz="1900" dirty="0" err="1"/>
              <a:t>საფუძველზე</a:t>
            </a:r>
            <a:r>
              <a:rPr lang="en-US" sz="1900" dirty="0"/>
              <a:t> </a:t>
            </a:r>
            <a:r>
              <a:rPr lang="en-US" sz="1900" dirty="0" err="1"/>
              <a:t>მომზადებული</a:t>
            </a:r>
            <a:r>
              <a:rPr lang="en-US" sz="1900" dirty="0"/>
              <a:t> </a:t>
            </a:r>
            <a:r>
              <a:rPr lang="en-US" sz="1900" dirty="0" err="1"/>
              <a:t>ეთნოვიზუალური</a:t>
            </a:r>
            <a:r>
              <a:rPr lang="en-US" sz="1900" dirty="0"/>
              <a:t> </a:t>
            </a:r>
            <a:r>
              <a:rPr lang="en-US" sz="1900" dirty="0" err="1"/>
              <a:t>ატლასი</a:t>
            </a:r>
            <a:r>
              <a:rPr lang="en-US" sz="1900" dirty="0"/>
              <a:t> </a:t>
            </a:r>
            <a:r>
              <a:rPr lang="en-US" sz="1900" dirty="0" err="1"/>
              <a:t>იქნება</a:t>
            </a:r>
            <a:r>
              <a:rPr lang="en-US" sz="1900" dirty="0"/>
              <a:t> </a:t>
            </a:r>
            <a:r>
              <a:rPr lang="en-US" sz="1900" dirty="0" err="1"/>
              <a:t>აქაურთა</a:t>
            </a:r>
            <a:r>
              <a:rPr lang="en-US" sz="1900" dirty="0"/>
              <a:t> </a:t>
            </a:r>
            <a:r>
              <a:rPr lang="en-US" sz="1900" dirty="0" err="1"/>
              <a:t>ყოფის</a:t>
            </a:r>
            <a:r>
              <a:rPr lang="en-US" sz="1900" dirty="0"/>
              <a:t> </a:t>
            </a:r>
            <a:r>
              <a:rPr lang="en-US" sz="1900" dirty="0" err="1"/>
              <a:t>ვიდეოდოკუმენტაცია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032" y="332657"/>
            <a:ext cx="8712968" cy="576063"/>
          </a:xfrm>
        </p:spPr>
        <p:txBody>
          <a:bodyPr/>
          <a:lstStyle/>
          <a:p>
            <a:r>
              <a:rPr lang="ka-GE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დასკვნა</a:t>
            </a:r>
            <a:endParaRPr lang="en-US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91952" y="1340768"/>
            <a:ext cx="8280920" cy="20162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91952" y="3797424"/>
            <a:ext cx="8280920" cy="24482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98072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ვფიქრობთ</a:t>
            </a:r>
            <a:r>
              <a:rPr lang="en-US" spc="100" dirty="0">
                <a:solidFill>
                  <a:schemeClr val="tx2"/>
                </a:solidFill>
              </a:rPr>
              <a:t>, </a:t>
            </a:r>
            <a:r>
              <a:rPr lang="en-US" spc="100" dirty="0" err="1">
                <a:solidFill>
                  <a:schemeClr val="tx2"/>
                </a:solidFill>
              </a:rPr>
              <a:t>ვიდეოატლასი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წარმოდგენილი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უნდა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იყოს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თურქეთის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თითოეული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მხარის</a:t>
            </a:r>
            <a:r>
              <a:rPr lang="en-US" spc="100" dirty="0">
                <a:solidFill>
                  <a:schemeClr val="tx2"/>
                </a:solidFill>
              </a:rPr>
              <a:t>, </a:t>
            </a:r>
            <a:r>
              <a:rPr lang="en-US" spc="100" dirty="0" err="1">
                <a:solidFill>
                  <a:schemeClr val="tx2"/>
                </a:solidFill>
              </a:rPr>
              <a:t>რეგიონის</a:t>
            </a:r>
            <a:r>
              <a:rPr lang="en-US" spc="100" dirty="0">
                <a:solidFill>
                  <a:schemeClr val="tx2"/>
                </a:solidFill>
              </a:rPr>
              <a:t>, </a:t>
            </a:r>
            <a:r>
              <a:rPr lang="en-US" spc="100" dirty="0" err="1">
                <a:solidFill>
                  <a:schemeClr val="tx2"/>
                </a:solidFill>
              </a:rPr>
              <a:t>ხეობის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ქართუველებით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დასახლებული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სოფლების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თვითმყოფადი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ტრადიციული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კულტურის</a:t>
            </a:r>
            <a:r>
              <a:rPr lang="en-US" spc="100" dirty="0">
                <a:solidFill>
                  <a:schemeClr val="tx2"/>
                </a:solidFill>
              </a:rPr>
              <a:t>  </a:t>
            </a:r>
            <a:r>
              <a:rPr lang="en-US" spc="100" dirty="0" err="1">
                <a:solidFill>
                  <a:schemeClr val="tx2"/>
                </a:solidFill>
              </a:rPr>
              <a:t>ცალკეული</a:t>
            </a:r>
            <a:r>
              <a:rPr lang="en-US" spc="100" dirty="0">
                <a:solidFill>
                  <a:schemeClr val="tx2"/>
                </a:solidFill>
              </a:rPr>
              <a:t>  </a:t>
            </a:r>
            <a:r>
              <a:rPr lang="en-US" spc="100" dirty="0" err="1">
                <a:solidFill>
                  <a:schemeClr val="tx2"/>
                </a:solidFill>
              </a:rPr>
              <a:t>ელემენტების</a:t>
            </a:r>
            <a:r>
              <a:rPr lang="en-US" spc="100" dirty="0">
                <a:solidFill>
                  <a:schemeClr val="tx2"/>
                </a:solidFill>
              </a:rPr>
              <a:t>,  </a:t>
            </a:r>
            <a:r>
              <a:rPr lang="en-US" spc="100" dirty="0" err="1">
                <a:solidFill>
                  <a:schemeClr val="tx2"/>
                </a:solidFill>
              </a:rPr>
              <a:t>რიტუალების</a:t>
            </a:r>
            <a:r>
              <a:rPr lang="en-US" spc="100" dirty="0">
                <a:solidFill>
                  <a:schemeClr val="tx2"/>
                </a:solidFill>
              </a:rPr>
              <a:t>,  </a:t>
            </a:r>
            <a:r>
              <a:rPr lang="en-US" spc="100" dirty="0" err="1">
                <a:solidFill>
                  <a:schemeClr val="tx2"/>
                </a:solidFill>
              </a:rPr>
              <a:t>ჩვეულებების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და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სხვა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კომპონენტების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შესახებ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გადაღებული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ვიდეოფილმებისა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და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ფოტოების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სახით</a:t>
            </a:r>
            <a:r>
              <a:rPr lang="en-US" spc="100" dirty="0">
                <a:solidFill>
                  <a:schemeClr val="tx2"/>
                </a:solidFill>
              </a:rPr>
              <a:t>, </a:t>
            </a:r>
            <a:r>
              <a:rPr lang="en-US" spc="100" dirty="0" err="1">
                <a:solidFill>
                  <a:schemeClr val="tx2"/>
                </a:solidFill>
              </a:rPr>
              <a:t>რომელიც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ტექნიკურად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ადვილად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ხელმისაწვდომი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და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გასაგები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იქნება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ყველა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ასაკისა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და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პროფესიის</a:t>
            </a:r>
            <a:r>
              <a:rPr lang="en-US" spc="100" dirty="0">
                <a:solidFill>
                  <a:schemeClr val="tx2"/>
                </a:solidFill>
              </a:rPr>
              <a:t> </a:t>
            </a:r>
            <a:r>
              <a:rPr lang="en-US" spc="100" dirty="0" err="1">
                <a:solidFill>
                  <a:schemeClr val="tx2"/>
                </a:solidFill>
              </a:rPr>
              <a:t>მაყურებლისთვის</a:t>
            </a:r>
            <a:r>
              <a:rPr lang="en-US" spc="1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90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5237F4A-B71D-4771-AEF2-7DE0221F0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4033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r>
              <a:rPr lang="ka-GE" dirty="0" smtClean="0"/>
              <a:t>გამოყენებული ლიტერატურა:</a:t>
            </a:r>
          </a:p>
          <a:p>
            <a:pPr marL="0" indent="0">
              <a:buNone/>
            </a:pPr>
            <a:endParaRPr lang="ka-GE" dirty="0"/>
          </a:p>
          <a:p>
            <a:r>
              <a:rPr lang="ka-GE" dirty="0" err="1"/>
              <a:t>Balikci</a:t>
            </a:r>
            <a:r>
              <a:rPr lang="ka-GE" dirty="0"/>
              <a:t>  A.  </a:t>
            </a:r>
            <a:r>
              <a:rPr lang="en-US" dirty="0"/>
              <a:t>The  Legacy  of  Margaret  Mead:  the  Case  of  Visual anthropology. In: Bulletin of the International Committee on Urgent Anthropological Research. Vienna. Vol. 8., 1987;</a:t>
            </a:r>
          </a:p>
          <a:p>
            <a:r>
              <a:rPr lang="en-US" dirty="0" err="1"/>
              <a:t>Balikci</a:t>
            </a:r>
            <a:r>
              <a:rPr lang="en-US" dirty="0"/>
              <a:t>  A.    Anthropologist  and  Ethnographic  Filmmakers.  In:</a:t>
            </a:r>
          </a:p>
          <a:p>
            <a:pPr marL="0" indent="0">
              <a:buNone/>
            </a:pPr>
            <a:r>
              <a:rPr lang="en-US" dirty="0"/>
              <a:t>Anthropological  Filmmaking.  J’  </a:t>
            </a:r>
            <a:r>
              <a:rPr lang="en-US" dirty="0" err="1"/>
              <a:t>Rollwagen</a:t>
            </a:r>
            <a:r>
              <a:rPr lang="en-US" dirty="0"/>
              <a:t>,  ed.  NY  Harwood,</a:t>
            </a:r>
          </a:p>
          <a:p>
            <a:pPr marL="0" indent="0">
              <a:buNone/>
            </a:pPr>
            <a:r>
              <a:rPr lang="en-US" dirty="0"/>
              <a:t>1988;</a:t>
            </a:r>
          </a:p>
          <a:p>
            <a:r>
              <a:rPr lang="en-US" dirty="0"/>
              <a:t>Mead  M.,  Visual  Anthropology  in  a  Discipline  of  Words.  </a:t>
            </a:r>
            <a:r>
              <a:rPr lang="en-US" dirty="0" smtClean="0"/>
              <a:t>In: Principles  </a:t>
            </a:r>
            <a:r>
              <a:rPr lang="en-US" dirty="0"/>
              <a:t>of  Visual  Anthropology.  P.  Hockings,  ed.  Mouton,</a:t>
            </a:r>
          </a:p>
          <a:p>
            <a:pPr marL="0" indent="0">
              <a:buNone/>
            </a:pPr>
            <a:r>
              <a:rPr lang="en-US" dirty="0"/>
              <a:t>1995.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5237F4A-B71D-4771-AEF2-7DE0221F0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933825"/>
            <a:ext cx="8229600" cy="2162175"/>
          </a:xfrm>
        </p:spPr>
        <p:txBody>
          <a:bodyPr/>
          <a:lstStyle/>
          <a:p>
            <a:pPr marL="0" indent="0">
              <a:buNone/>
            </a:pPr>
            <a:r>
              <a:rPr lang="ka-GE" dirty="0" smtClean="0"/>
              <a:t>მადლობა </a:t>
            </a:r>
            <a:r>
              <a:rPr lang="ka-GE" dirty="0"/>
              <a:t>ყურადღებისათვის</a:t>
            </a:r>
            <a:r>
              <a:rPr lang="ka-GE" dirty="0" smtClean="0"/>
              <a:t>!</a:t>
            </a:r>
          </a:p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r>
              <a:rPr lang="ka-GE" dirty="0"/>
              <a:t>ავტორი: </a:t>
            </a:r>
            <a:r>
              <a:rPr lang="ka-GE" dirty="0" smtClean="0"/>
              <a:t>მანუჩარ ლორია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110</TotalTime>
  <Words>369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აღმოსავლეთმცოდნეობის დეპარტამენტი (სამეცნიერო სემინარი)</vt:lpstr>
      <vt:lpstr>აღმოსავლეთმცოდნეობის დეპარტამენტი (სამეცნიერო სემინარი)</vt:lpstr>
      <vt:lpstr>მოკლედ  თურქეთის  ქართველთა ეთნოგრაფიული  თავისებურებანის შესახებ </vt:lpstr>
      <vt:lpstr>ეთნოგრაფიული  ვიზუალური  მასალის მნიშვნელობა</vt:lpstr>
      <vt:lpstr>ეთნოგრაფიული  მასალის  ვიზუალური  ფიქსაციის  მეთოდები  (მონიტორინგი)</vt:lpstr>
      <vt:lpstr>ვიდეოატლასი</vt:lpstr>
      <vt:lpstr>დასკვნა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აღმოსავლეთმცოდნეობის დეპარტამენტი (სამეცნიერო სემინარი)</dc:title>
  <dc:creator>Manuchar</dc:creator>
  <cp:lastModifiedBy>Manuchar</cp:lastModifiedBy>
  <cp:revision>13</cp:revision>
  <dcterms:created xsi:type="dcterms:W3CDTF">2021-06-10T06:22:08Z</dcterms:created>
  <dcterms:modified xsi:type="dcterms:W3CDTF">2021-06-10T08:25:47Z</dcterms:modified>
</cp:coreProperties>
</file>