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27"/>
  </p:notesMasterIdLst>
  <p:sldIdLst>
    <p:sldId id="256" r:id="rId2"/>
    <p:sldId id="272" r:id="rId3"/>
    <p:sldId id="267" r:id="rId4"/>
    <p:sldId id="268" r:id="rId5"/>
    <p:sldId id="269" r:id="rId6"/>
    <p:sldId id="270" r:id="rId7"/>
    <p:sldId id="271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81" d="100"/>
          <a:sy n="81" d="100"/>
        </p:scale>
        <p:origin x="109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ზედა კოლონტიტულის ჩანაცვლების ველი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a-GE"/>
          </a:p>
        </p:txBody>
      </p:sp>
      <p:sp>
        <p:nvSpPr>
          <p:cNvPr id="3" name="თარიღის ჩანაცვლების ველი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DE3C6D-A106-4EB9-8FA7-9257ED928A7E}" type="datetimeFigureOut">
              <a:rPr lang="ka-GE" smtClean="0"/>
              <a:t>09.06.2021</a:t>
            </a:fld>
            <a:endParaRPr lang="ka-GE"/>
          </a:p>
        </p:txBody>
      </p:sp>
      <p:sp>
        <p:nvSpPr>
          <p:cNvPr id="4" name="სლაიდის გამოსახულების ჩანაცვლების ველი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a-GE"/>
          </a:p>
        </p:txBody>
      </p:sp>
      <p:sp>
        <p:nvSpPr>
          <p:cNvPr id="5" name="ჩანაწერების ჩანაცვლების ველი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ka-GE"/>
          </a:p>
        </p:txBody>
      </p:sp>
      <p:sp>
        <p:nvSpPr>
          <p:cNvPr id="6" name="ქვედა კოლონტიტულის ჩანაცვლების ველი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a-GE"/>
          </a:p>
        </p:txBody>
      </p:sp>
      <p:sp>
        <p:nvSpPr>
          <p:cNvPr id="7" name="სლაიდის რიცხვის ჩანაცვლების ველი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061D0E-2A71-45A8-B392-14E9F71BBE0F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840727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ლაიდის გამოსახულების ჩანაცვლების ველი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ჩანაწერების ჩანაცვლების ველი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a-GE" dirty="0"/>
          </a:p>
        </p:txBody>
      </p:sp>
      <p:sp>
        <p:nvSpPr>
          <p:cNvPr id="4" name="სლაიდის რიცხვის ჩანაცვლების ველი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61D0E-2A71-45A8-B392-14E9F71BBE0F}" type="slidenum">
              <a:rPr lang="ka-GE" smtClean="0"/>
              <a:t>1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31763550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ლაიდის გამოსახულების ჩანაცვლების ველი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ჩანაწერების ჩანაცვლების ველი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a-GE" dirty="0"/>
          </a:p>
        </p:txBody>
      </p:sp>
      <p:sp>
        <p:nvSpPr>
          <p:cNvPr id="4" name="სლაიდის რიცხვის ჩანაცვლების ველი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61D0E-2A71-45A8-B392-14E9F71BBE0F}" type="slidenum">
              <a:rPr lang="ka-GE" smtClean="0"/>
              <a:t>10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35919471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ლაიდის გამოსახულების ჩანაცვლების ველი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ჩანაწერების ჩანაცვლების ველი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a-GE" dirty="0"/>
          </a:p>
        </p:txBody>
      </p:sp>
      <p:sp>
        <p:nvSpPr>
          <p:cNvPr id="4" name="სლაიდის რიცხვის ჩანაცვლების ველი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61D0E-2A71-45A8-B392-14E9F71BBE0F}" type="slidenum">
              <a:rPr lang="ka-GE" smtClean="0"/>
              <a:t>11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22199348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ლაიდის გამოსახულების ჩანაცვლების ველი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ჩანაწერების ჩანაცვლების ველი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a-GE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Interkulturelles</a:t>
            </a:r>
            <a:r>
              <a:rPr lang="ka-GE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Managment</a:t>
            </a:r>
            <a:r>
              <a:rPr lang="ka-GE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ka-GE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ინტერკულტურული</a:t>
            </a:r>
            <a:r>
              <a:rPr lang="ka-GE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მართვა/</a:t>
            </a:r>
            <a:r>
              <a:rPr lang="ka-GE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Межкультурный</a:t>
            </a:r>
            <a:r>
              <a:rPr lang="ka-GE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менеджмент</a:t>
            </a:r>
            <a:endParaRPr lang="ka-GE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ka-GE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Akquisition</a:t>
            </a:r>
            <a:r>
              <a:rPr lang="ka-GE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die</a:t>
            </a:r>
            <a:r>
              <a:rPr lang="ka-GE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-,-;</a:t>
            </a:r>
            <a:r>
              <a:rPr lang="ka-GE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ka-GE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geo</a:t>
            </a:r>
            <a:r>
              <a:rPr lang="ka-GE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a-GE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აკვიზიცია</a:t>
            </a:r>
            <a:r>
              <a:rPr lang="ka-GE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შეძენა;  </a:t>
            </a:r>
            <a:endParaRPr lang="ka-GE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Kauf</a:t>
            </a:r>
            <a:r>
              <a:rPr lang="ka-GE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Übernahme</a:t>
            </a:r>
            <a:r>
              <a:rPr lang="ka-GE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eines</a:t>
            </a:r>
            <a:r>
              <a:rPr lang="ka-GE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Unternehmens</a:t>
            </a:r>
            <a:r>
              <a:rPr lang="ka-GE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</a:t>
            </a:r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bereichs</a:t>
            </a:r>
            <a:r>
              <a:rPr lang="ka-GE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]-</a:t>
            </a:r>
            <a:r>
              <a:rPr lang="ka-GE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geo</a:t>
            </a:r>
            <a:r>
              <a:rPr lang="ka-GE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ka-GE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კომპანიის შეძენა,   [განყოფილების]  აღება; </a:t>
            </a:r>
            <a:endParaRPr lang="ka-GE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Talent</a:t>
            </a:r>
            <a:r>
              <a:rPr lang="ka-GE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zur</a:t>
            </a:r>
            <a:r>
              <a:rPr lang="ka-GE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Akquisition</a:t>
            </a:r>
            <a:r>
              <a:rPr lang="ka-GE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von</a:t>
            </a:r>
            <a:r>
              <a:rPr lang="ka-GE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Kunden</a:t>
            </a:r>
            <a:r>
              <a:rPr lang="ka-GE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haben</a:t>
            </a:r>
            <a:r>
              <a:rPr lang="ka-GE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</a:t>
            </a:r>
            <a:r>
              <a:rPr lang="ka-GE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geo.გქონდეთ</a:t>
            </a:r>
            <a:r>
              <a:rPr lang="ka-GE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მომხმარებლების მოზიდვის ნიჭი; </a:t>
            </a:r>
            <a:endParaRPr lang="ka-GE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ka-GE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Kundenakquisition</a:t>
            </a:r>
            <a:r>
              <a:rPr lang="ka-GE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die</a:t>
            </a:r>
            <a:r>
              <a:rPr lang="ka-GE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</a:t>
            </a:r>
            <a:r>
              <a:rPr lang="ka-GE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ka-GE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geo</a:t>
            </a:r>
            <a:r>
              <a:rPr lang="ka-GE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მომხმარებლების  / კლიენტების მიზიდვა; </a:t>
            </a:r>
            <a:endParaRPr lang="ka-GE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ka-GE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Aluminiumoxid</a:t>
            </a:r>
            <a:r>
              <a:rPr lang="ka-GE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das</a:t>
            </a:r>
            <a:r>
              <a:rPr lang="ka-GE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 – </a:t>
            </a:r>
            <a:r>
              <a:rPr lang="ka-GE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geo</a:t>
            </a:r>
            <a:r>
              <a:rPr lang="ka-GE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ალუმინის  ოქსიდი; </a:t>
            </a:r>
            <a:endParaRPr lang="ka-GE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das</a:t>
            </a:r>
            <a:r>
              <a:rPr lang="ka-GE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Aluminiumoxis</a:t>
            </a:r>
            <a:r>
              <a:rPr lang="ka-GE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gewinnen</a:t>
            </a:r>
            <a:r>
              <a:rPr lang="ka-GE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-– </a:t>
            </a:r>
            <a:r>
              <a:rPr lang="ka-GE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geo.ალუმინოქსიდის</a:t>
            </a:r>
            <a:r>
              <a:rPr lang="ka-GE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მოპოვება; </a:t>
            </a:r>
            <a:endParaRPr lang="ka-GE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ka-GE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Anlage</a:t>
            </a:r>
            <a:r>
              <a:rPr lang="ka-GE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die</a:t>
            </a:r>
            <a:r>
              <a:rPr lang="ka-GE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 -,-n; </a:t>
            </a:r>
            <a:r>
              <a:rPr lang="ka-GE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geo.1. მოწყობილობა, ხელსაწყო, ნაგებობა, ქარხანა; 2.დაბანდება, ინვესტიცია. </a:t>
            </a:r>
            <a:endParaRPr lang="ka-GE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ka-GE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ausschöpfen</a:t>
            </a:r>
            <a:r>
              <a:rPr lang="ka-GE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hat</a:t>
            </a:r>
            <a:r>
              <a:rPr lang="ka-GE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); - </a:t>
            </a:r>
            <a:r>
              <a:rPr lang="ka-GE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geo</a:t>
            </a:r>
            <a:r>
              <a:rPr lang="ka-GE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აღმოფხვრა/ </a:t>
            </a:r>
            <a:r>
              <a:rPr lang="ka-GE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ამოწრუპვა</a:t>
            </a:r>
            <a:r>
              <a:rPr lang="ka-GE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</a:t>
            </a:r>
            <a:endParaRPr lang="ka-GE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ka-GE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◊</a:t>
            </a:r>
            <a:r>
              <a:rPr lang="ka-GE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das</a:t>
            </a:r>
            <a:r>
              <a:rPr lang="ka-GE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Fett</a:t>
            </a:r>
            <a:r>
              <a:rPr lang="ka-GE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/</a:t>
            </a:r>
            <a:r>
              <a:rPr lang="ka-GE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</a:t>
            </a:r>
            <a:r>
              <a:rPr lang="ka-GE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Rahm</a:t>
            </a:r>
            <a:r>
              <a:rPr lang="ka-GE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ka-GE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ausschöpfen</a:t>
            </a:r>
            <a:r>
              <a:rPr lang="ka-GE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ka-GE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Idiom</a:t>
            </a:r>
            <a:r>
              <a:rPr lang="ka-GE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)– </a:t>
            </a:r>
            <a:r>
              <a:rPr lang="ka-GE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geo</a:t>
            </a:r>
            <a:r>
              <a:rPr lang="ka-GE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ქონი მოხადო/ ნაღები მოხადო; უკეთესი შენთვის დაიტოვო; </a:t>
            </a:r>
            <a:endParaRPr lang="ka-GE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ka-GE" dirty="0"/>
          </a:p>
        </p:txBody>
      </p:sp>
      <p:sp>
        <p:nvSpPr>
          <p:cNvPr id="4" name="სლაიდის რიცხვის ჩანაცვლების ველი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61D0E-2A71-45A8-B392-14E9F71BBE0F}" type="slidenum">
              <a:rPr lang="ka-GE" smtClean="0"/>
              <a:t>12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23739016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ლაიდის გამოსახულების ჩანაცვლების ველი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ჩანაწერების ჩანაცვლების ველი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a-GE" dirty="0"/>
          </a:p>
        </p:txBody>
      </p:sp>
      <p:sp>
        <p:nvSpPr>
          <p:cNvPr id="4" name="სლაიდის რიცხვის ჩანაცვლების ველი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61D0E-2A71-45A8-B392-14E9F71BBE0F}" type="slidenum">
              <a:rPr lang="ka-GE" smtClean="0"/>
              <a:t>13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22849578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ლაიდის გამოსახულების ჩანაცვლების ველი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ჩანაწერების ჩანაცვლების ველი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a-GE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ka-GE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Logistik</a:t>
            </a:r>
            <a:r>
              <a:rPr lang="ka-GE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die</a:t>
            </a:r>
            <a:r>
              <a:rPr lang="ka-GE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 -</a:t>
            </a:r>
            <a:r>
              <a:rPr lang="ka-GE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geo</a:t>
            </a:r>
            <a:r>
              <a:rPr lang="ka-GE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ლოგისტიკა;  </a:t>
            </a:r>
            <a:r>
              <a:rPr lang="ka-GE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russ</a:t>
            </a:r>
            <a:r>
              <a:rPr lang="ka-GE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a-GE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логистика</a:t>
            </a:r>
            <a:endParaRPr lang="ka-GE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Logistik</a:t>
            </a:r>
            <a:r>
              <a:rPr lang="ka-GE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ist</a:t>
            </a:r>
            <a:r>
              <a:rPr lang="ka-GE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ein</a:t>
            </a:r>
            <a:r>
              <a:rPr lang="ka-GE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Oberbegriff</a:t>
            </a:r>
            <a:r>
              <a:rPr lang="ka-GE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für</a:t>
            </a:r>
            <a:r>
              <a:rPr lang="ka-GE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verschiedene</a:t>
            </a:r>
            <a:r>
              <a:rPr lang="ka-GE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Bereiche</a:t>
            </a:r>
            <a:r>
              <a:rPr lang="ka-GE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</a:t>
            </a:r>
            <a:r>
              <a:rPr lang="ka-GE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Warenverkehrs</a:t>
            </a:r>
            <a:r>
              <a:rPr lang="ka-GE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</a:t>
            </a:r>
            <a:r>
              <a:rPr lang="ka-GE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der</a:t>
            </a:r>
            <a:r>
              <a:rPr lang="ka-GE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Planung</a:t>
            </a:r>
            <a:r>
              <a:rPr lang="ka-GE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</a:t>
            </a:r>
            <a:r>
              <a:rPr lang="ka-GE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Steuerung</a:t>
            </a:r>
            <a:r>
              <a:rPr lang="ka-GE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</a:t>
            </a:r>
            <a:r>
              <a:rPr lang="ka-GE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der</a:t>
            </a:r>
            <a:r>
              <a:rPr lang="ka-GE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Waren-und</a:t>
            </a:r>
            <a:r>
              <a:rPr lang="ka-GE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Materialwirtschaft</a:t>
            </a:r>
            <a:r>
              <a:rPr lang="ka-GE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</a:t>
            </a:r>
            <a:r>
              <a:rPr lang="ka-GE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geo</a:t>
            </a:r>
            <a:r>
              <a:rPr lang="ka-GE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ka-GE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ლოგისტიკა არის ზოგადი ტერმინი საქონლის </a:t>
            </a:r>
            <a:r>
              <a:rPr lang="ka-GE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ტრეფიკის</a:t>
            </a:r>
            <a:r>
              <a:rPr lang="ka-GE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სხვადასხვა სფეროსა და საქონლისა და მასალების მართვაში დაგეგმვისა და კონტროლისთვის; </a:t>
            </a:r>
            <a:r>
              <a:rPr lang="ka-GE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Logistik</a:t>
            </a:r>
            <a:endParaRPr lang="ka-GE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ka-GE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Logistik</a:t>
            </a:r>
            <a:r>
              <a:rPr lang="ka-GE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die</a:t>
            </a:r>
            <a:r>
              <a:rPr lang="ka-GE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 -</a:t>
            </a:r>
            <a:r>
              <a:rPr lang="ka-GE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geo</a:t>
            </a:r>
            <a:r>
              <a:rPr lang="ka-GE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ლოგისტიკა;  </a:t>
            </a:r>
            <a:r>
              <a:rPr lang="ka-GE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russ</a:t>
            </a:r>
            <a:r>
              <a:rPr lang="ka-GE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a-GE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логистика</a:t>
            </a:r>
            <a:endParaRPr lang="ka-GE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Logistik</a:t>
            </a:r>
            <a:r>
              <a:rPr lang="ka-GE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ist</a:t>
            </a:r>
            <a:r>
              <a:rPr lang="ka-GE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ein</a:t>
            </a:r>
            <a:r>
              <a:rPr lang="ka-GE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Oberbegriff</a:t>
            </a:r>
            <a:r>
              <a:rPr lang="ka-GE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für</a:t>
            </a:r>
            <a:r>
              <a:rPr lang="ka-GE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verschiedene</a:t>
            </a:r>
            <a:r>
              <a:rPr lang="ka-GE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Bereiche</a:t>
            </a:r>
            <a:r>
              <a:rPr lang="ka-GE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</a:t>
            </a:r>
            <a:r>
              <a:rPr lang="ka-GE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Warenverkehrs</a:t>
            </a:r>
            <a:r>
              <a:rPr lang="ka-GE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</a:t>
            </a:r>
            <a:r>
              <a:rPr lang="ka-GE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der</a:t>
            </a:r>
            <a:r>
              <a:rPr lang="ka-GE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Planung</a:t>
            </a:r>
            <a:r>
              <a:rPr lang="ka-GE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</a:t>
            </a:r>
            <a:r>
              <a:rPr lang="ka-GE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Steuerung</a:t>
            </a:r>
            <a:r>
              <a:rPr lang="ka-GE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</a:t>
            </a:r>
            <a:r>
              <a:rPr lang="ka-GE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der</a:t>
            </a:r>
            <a:r>
              <a:rPr lang="ka-GE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Waren-und</a:t>
            </a:r>
            <a:r>
              <a:rPr lang="ka-GE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Materialwirtschaft</a:t>
            </a:r>
            <a:r>
              <a:rPr lang="ka-GE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</a:t>
            </a:r>
            <a:r>
              <a:rPr lang="ka-GE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geo</a:t>
            </a:r>
            <a:r>
              <a:rPr lang="ka-GE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ka-GE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ლოგისტიკა არის ზოგადი ტერმინი საქონლის </a:t>
            </a:r>
            <a:r>
              <a:rPr lang="ka-GE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ტრეფიკის</a:t>
            </a:r>
            <a:r>
              <a:rPr lang="ka-GE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სხვადასხვა სფეროსა და საქონლისა და მასალების მართვაში დაგეგმვისა და კონტროლისთვის; </a:t>
            </a:r>
            <a:endParaRPr lang="ka-GE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ka-GE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სლაიდის რიცხვის ჩანაცვლების ველი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61D0E-2A71-45A8-B392-14E9F71BBE0F}" type="slidenum">
              <a:rPr lang="ka-GE" smtClean="0"/>
              <a:t>14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17757530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ლაიდის გამოსახულების ჩანაცვლების ველი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ჩანაწერების ჩანაცვლების ველი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a-GE" dirty="0"/>
          </a:p>
        </p:txBody>
      </p:sp>
      <p:sp>
        <p:nvSpPr>
          <p:cNvPr id="4" name="სლაიდის რიცხვის ჩანაცვლების ველი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61D0E-2A71-45A8-B392-14E9F71BBE0F}" type="slidenum">
              <a:rPr lang="ka-GE" smtClean="0"/>
              <a:t>15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33348330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ლაიდის გამოსახულების ჩანაცვლების ველი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ჩანაწერების ჩანაცვლების ველი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a-GE" dirty="0"/>
          </a:p>
        </p:txBody>
      </p:sp>
      <p:sp>
        <p:nvSpPr>
          <p:cNvPr id="4" name="სლაიდის რიცხვის ჩანაცვლების ველი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61D0E-2A71-45A8-B392-14E9F71BBE0F}" type="slidenum">
              <a:rPr lang="ka-GE" smtClean="0"/>
              <a:t>16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28944551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ლაიდის გამოსახულების ჩანაცვლების ველი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ჩანაწერების ჩანაცვლების ველი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a-GE" dirty="0"/>
          </a:p>
        </p:txBody>
      </p:sp>
      <p:sp>
        <p:nvSpPr>
          <p:cNvPr id="4" name="სლაიდის რიცხვის ჩანაცვლების ველი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61D0E-2A71-45A8-B392-14E9F71BBE0F}" type="slidenum">
              <a:rPr lang="ka-GE" smtClean="0"/>
              <a:t>17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35574109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ლაიდის გამოსახულების ჩანაცვლების ველი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ჩანაწერების ჩანაცვლების ველი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a-GE" dirty="0"/>
          </a:p>
        </p:txBody>
      </p:sp>
      <p:sp>
        <p:nvSpPr>
          <p:cNvPr id="4" name="სლაიდის რიცხვის ჩანაცვლების ველი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61D0E-2A71-45A8-B392-14E9F71BBE0F}" type="slidenum">
              <a:rPr lang="ka-GE" smtClean="0"/>
              <a:t>18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24967282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ლაიდის გამოსახულების ჩანაცვლების ველი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ჩანაწერების ჩანაცვლების ველი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a-GE" dirty="0"/>
          </a:p>
        </p:txBody>
      </p:sp>
      <p:sp>
        <p:nvSpPr>
          <p:cNvPr id="4" name="სლაიდის რიცხვის ჩანაცვლების ველი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61D0E-2A71-45A8-B392-14E9F71BBE0F}" type="slidenum">
              <a:rPr lang="ka-GE" smtClean="0"/>
              <a:t>19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224195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ლაიდის გამოსახულების ჩანაცვლების ველი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ჩანაწერების ჩანაცვლების ველი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a-GE" dirty="0"/>
          </a:p>
        </p:txBody>
      </p:sp>
      <p:sp>
        <p:nvSpPr>
          <p:cNvPr id="4" name="სლაიდის რიცხვის ჩანაცვლების ველი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61D0E-2A71-45A8-B392-14E9F71BBE0F}" type="slidenum">
              <a:rPr lang="ka-GE" smtClean="0"/>
              <a:t>2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8093011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ლაიდის გამოსახულების ჩანაცვლების ველი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ჩანაწერების ჩანაცვლების ველი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a-GE" dirty="0"/>
          </a:p>
        </p:txBody>
      </p:sp>
      <p:sp>
        <p:nvSpPr>
          <p:cNvPr id="4" name="სლაიდის რიცხვის ჩანაცვლების ველი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61D0E-2A71-45A8-B392-14E9F71BBE0F}" type="slidenum">
              <a:rPr lang="ka-GE" smtClean="0"/>
              <a:t>20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31916085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ლაიდის გამოსახულების ჩანაცვლების ველი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ჩანაწერების ჩანაცვლების ველი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a-GE" dirty="0"/>
          </a:p>
        </p:txBody>
      </p:sp>
      <p:sp>
        <p:nvSpPr>
          <p:cNvPr id="4" name="სლაიდის რიცხვის ჩანაცვლების ველი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61D0E-2A71-45A8-B392-14E9F71BBE0F}" type="slidenum">
              <a:rPr lang="ka-GE" smtClean="0"/>
              <a:t>21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121683431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ლაიდის გამოსახულების ჩანაცვლების ველი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ჩანაწერების ჩანაცვლების ველი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a-GE" dirty="0"/>
          </a:p>
        </p:txBody>
      </p:sp>
      <p:sp>
        <p:nvSpPr>
          <p:cNvPr id="4" name="სლაიდის რიცხვის ჩანაცვლების ველი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61D0E-2A71-45A8-B392-14E9F71BBE0F}" type="slidenum">
              <a:rPr lang="ka-GE" smtClean="0"/>
              <a:t>22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126684538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ლაიდის გამოსახულების ჩანაცვლების ველი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ჩანაწერების ჩანაცვლების ველი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a-GE" dirty="0"/>
          </a:p>
        </p:txBody>
      </p:sp>
      <p:sp>
        <p:nvSpPr>
          <p:cNvPr id="4" name="სლაიდის რიცხვის ჩანაცვლების ველი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61D0E-2A71-45A8-B392-14E9F71BBE0F}" type="slidenum">
              <a:rPr lang="ka-GE" smtClean="0"/>
              <a:t>23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28391082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ლაიდის გამოსახულების ჩანაცვლების ველი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ჩანაწერების ჩანაცვლების ველი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a-GE" dirty="0"/>
          </a:p>
        </p:txBody>
      </p:sp>
      <p:sp>
        <p:nvSpPr>
          <p:cNvPr id="4" name="სლაიდის რიცხვის ჩანაცვლების ველი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61D0E-2A71-45A8-B392-14E9F71BBE0F}" type="slidenum">
              <a:rPr lang="ka-GE" smtClean="0"/>
              <a:t>24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40317597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ლაიდის გამოსახულების ჩანაცვლების ველი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ჩანაწერების ჩანაცვლების ველი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a-GE" dirty="0"/>
          </a:p>
        </p:txBody>
      </p:sp>
      <p:sp>
        <p:nvSpPr>
          <p:cNvPr id="4" name="სლაიდის რიცხვის ჩანაცვლების ველი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61D0E-2A71-45A8-B392-14E9F71BBE0F}" type="slidenum">
              <a:rPr lang="ka-GE" smtClean="0"/>
              <a:t>25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33761245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ლაიდის გამოსახულების ჩანაცვლების ველი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ჩანაწერების ჩანაცვლების ველი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a-GE" dirty="0"/>
          </a:p>
        </p:txBody>
      </p:sp>
      <p:sp>
        <p:nvSpPr>
          <p:cNvPr id="4" name="სლაიდის რიცხვის ჩანაცვლების ველი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61D0E-2A71-45A8-B392-14E9F71BBE0F}" type="slidenum">
              <a:rPr lang="ka-GE" smtClean="0"/>
              <a:t>3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32359653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ლაიდის გამოსახულების ჩანაცვლების ველი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ჩანაწერების ჩანაცვლების ველი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a-GE" dirty="0"/>
          </a:p>
        </p:txBody>
      </p:sp>
      <p:sp>
        <p:nvSpPr>
          <p:cNvPr id="4" name="სლაიდის რიცხვის ჩანაცვლების ველი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61D0E-2A71-45A8-B392-14E9F71BBE0F}" type="slidenum">
              <a:rPr lang="ka-GE" smtClean="0"/>
              <a:t>4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33462219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ლაიდის გამოსახულების ჩანაცვლების ველი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ჩანაწერების ჩანაცვლების ველი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a-GE" dirty="0"/>
          </a:p>
        </p:txBody>
      </p:sp>
      <p:sp>
        <p:nvSpPr>
          <p:cNvPr id="4" name="სლაიდის რიცხვის ჩანაცვლების ველი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61D0E-2A71-45A8-B392-14E9F71BBE0F}" type="slidenum">
              <a:rPr lang="ka-GE" smtClean="0"/>
              <a:t>5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10686122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ლაიდის გამოსახულების ჩანაცვლების ველი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ჩანაწერების ჩანაცვლების ველი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a-GE" dirty="0"/>
          </a:p>
        </p:txBody>
      </p:sp>
      <p:sp>
        <p:nvSpPr>
          <p:cNvPr id="4" name="სლაიდის რიცხვის ჩანაცვლების ველი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61D0E-2A71-45A8-B392-14E9F71BBE0F}" type="slidenum">
              <a:rPr lang="ka-GE" smtClean="0"/>
              <a:t>6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15799109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ლაიდის გამოსახულების ჩანაცვლების ველი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ჩანაწერების ჩანაცვლების ველი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a-GE" dirty="0"/>
          </a:p>
        </p:txBody>
      </p:sp>
      <p:sp>
        <p:nvSpPr>
          <p:cNvPr id="4" name="სლაიდის რიცხვის ჩანაცვლების ველი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61D0E-2A71-45A8-B392-14E9F71BBE0F}" type="slidenum">
              <a:rPr lang="ka-GE" smtClean="0"/>
              <a:t>7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36627930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ლაიდის გამოსახულების ჩანაცვლების ველი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ჩანაწერების ჩანაცვლების ველი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a-GE" dirty="0"/>
          </a:p>
        </p:txBody>
      </p:sp>
      <p:sp>
        <p:nvSpPr>
          <p:cNvPr id="4" name="სლაიდის რიცხვის ჩანაცვლების ველი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61D0E-2A71-45A8-B392-14E9F71BBE0F}" type="slidenum">
              <a:rPr lang="ka-GE" smtClean="0"/>
              <a:t>8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4712318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ლაიდის გამოსახულების ჩანაცვლების ველი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ჩანაწერების ჩანაცვლების ველი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a-GE" dirty="0"/>
          </a:p>
        </p:txBody>
      </p:sp>
      <p:sp>
        <p:nvSpPr>
          <p:cNvPr id="4" name="სლაიდის რიცხვის ჩანაცვლების ველი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61D0E-2A71-45A8-B392-14E9F71BBE0F}" type="slidenum">
              <a:rPr lang="ka-GE" smtClean="0"/>
              <a:t>9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2388399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სათაურის სლაიდ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a-GE" smtClean="0"/>
              <a:t>დააწკაპუნეთ მთავარი ქვესათაურის სტილის რედაქტირებისთვის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01E5-8C00-4BC6-A245-BB3C4DAAA01B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AE843-CC44-41AA-A9AF-B52AB9E4B2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1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სათაური და წარწერ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01E5-8C00-4BC6-A245-BB3C4DAAA01B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AE843-CC44-41AA-A9AF-B52AB9E4B2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458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ციტატა წარწერი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01E5-8C00-4BC6-A245-BB3C4DAAA01B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AE843-CC44-41AA-A9AF-B52AB9E4B2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090087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სახელის ბარათ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01E5-8C00-4BC6-A245-BB3C4DAAA01B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AE843-CC44-41AA-A9AF-B52AB9E4B2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0042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სახელის ბარათის ციტატ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01E5-8C00-4BC6-A245-BB3C4DAAA01B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AE843-CC44-41AA-A9AF-B52AB9E4B2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78996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ჭეშმარიტება თუ სიცრუ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01E5-8C00-4BC6-A245-BB3C4DAAA01B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AE843-CC44-41AA-A9AF-B52AB9E4B2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129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სათაური და შვეული ტექსტ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01E5-8C00-4BC6-A245-BB3C4DAAA01B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AE843-CC44-41AA-A9AF-B52AB9E4B2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6447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შვეული სათაური და ტექსტ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01E5-8C00-4BC6-A245-BB3C4DAAA01B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AE843-CC44-41AA-A9AF-B52AB9E4B2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605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სათაური და შიგთავს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01E5-8C00-4BC6-A245-BB3C4DAAA01B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AE843-CC44-41AA-A9AF-B52AB9E4B2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894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სექციის ზედა კოლონტიტულ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01E5-8C00-4BC6-A245-BB3C4DAAA01B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AE843-CC44-41AA-A9AF-B52AB9E4B2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842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ორი შიგთავს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01E5-8C00-4BC6-A245-BB3C4DAAA01B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AE843-CC44-41AA-A9AF-B52AB9E4B2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142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შედარებ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01E5-8C00-4BC6-A245-BB3C4DAAA01B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AE843-CC44-41AA-A9AF-B52AB9E4B2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215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მხოლოდ სათაურ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01E5-8C00-4BC6-A245-BB3C4DAAA01B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AE843-CC44-41AA-A9AF-B52AB9E4B2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618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ცარიელ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01E5-8C00-4BC6-A245-BB3C4DAAA01B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AE843-CC44-41AA-A9AF-B52AB9E4B2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318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შიგთავსი წარწერასთა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01E5-8C00-4BC6-A245-BB3C4DAAA01B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AE843-CC44-41AA-A9AF-B52AB9E4B2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675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სურათი წარწერასთა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a-GE" smtClean="0"/>
              <a:t>სურათის დასამატებლად დააწკაპუნეთ ხატულაზე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01E5-8C00-4BC6-A245-BB3C4DAAA01B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AE843-CC44-41AA-A9AF-B52AB9E4B2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029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C01E5-8C00-4BC6-A245-BB3C4DAAA01B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9BAE843-CC44-41AA-A9AF-B52AB9E4B2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61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0" y="1752600"/>
            <a:ext cx="61722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b="1" dirty="0" smtClean="0"/>
              <a:t> </a:t>
            </a:r>
            <a:r>
              <a:rPr lang="ka-GE" sz="1600" b="1" dirty="0" err="1" smtClean="0">
                <a:solidFill>
                  <a:srgbClr val="FF0000"/>
                </a:solidFill>
              </a:rPr>
              <a:t>Messe</a:t>
            </a:r>
            <a:r>
              <a:rPr lang="ka-GE" sz="1600" dirty="0" smtClean="0">
                <a:solidFill>
                  <a:srgbClr val="FF0000"/>
                </a:solidFill>
              </a:rPr>
              <a:t> </a:t>
            </a:r>
            <a:r>
              <a:rPr lang="ka-GE" sz="1600" i="1" dirty="0" err="1">
                <a:solidFill>
                  <a:srgbClr val="FF0000"/>
                </a:solidFill>
              </a:rPr>
              <a:t>die</a:t>
            </a:r>
            <a:r>
              <a:rPr lang="ka-GE" sz="1600" i="1" dirty="0"/>
              <a:t>;- ,-n</a:t>
            </a:r>
            <a:r>
              <a:rPr lang="ka-GE" sz="1600" dirty="0"/>
              <a:t>  </a:t>
            </a:r>
            <a:r>
              <a:rPr lang="ka-GE" sz="1600" dirty="0" err="1"/>
              <a:t>geo.გამოფენა</a:t>
            </a:r>
            <a:r>
              <a:rPr lang="ka-GE" sz="1600" dirty="0"/>
              <a:t>/ბაზრობა</a:t>
            </a:r>
            <a:r>
              <a:rPr lang="ka-GE" sz="1600" dirty="0" smtClean="0"/>
              <a:t>;</a:t>
            </a:r>
            <a:endParaRPr lang="de-DE" sz="1600" dirty="0" smtClean="0"/>
          </a:p>
          <a:p>
            <a:r>
              <a:rPr lang="ka-GE" sz="1600" i="1" dirty="0" err="1"/>
              <a:t>eine</a:t>
            </a:r>
            <a:r>
              <a:rPr lang="ka-GE" sz="1600" i="1" dirty="0"/>
              <a:t> </a:t>
            </a:r>
            <a:r>
              <a:rPr lang="ka-GE" sz="1600" i="1" dirty="0" err="1"/>
              <a:t>internationale</a:t>
            </a:r>
            <a:r>
              <a:rPr lang="ka-GE" sz="1600" i="1" dirty="0"/>
              <a:t> </a:t>
            </a:r>
            <a:r>
              <a:rPr lang="ka-GE" sz="1600" i="1" dirty="0" err="1"/>
              <a:t>Messe</a:t>
            </a:r>
            <a:r>
              <a:rPr lang="ka-GE" sz="1600" dirty="0" err="1"/>
              <a:t>-geo</a:t>
            </a:r>
            <a:r>
              <a:rPr lang="ka-GE" sz="1600" dirty="0"/>
              <a:t>.</a:t>
            </a:r>
            <a:r>
              <a:rPr lang="ka-GE" sz="1600" b="1" dirty="0"/>
              <a:t> </a:t>
            </a:r>
            <a:r>
              <a:rPr lang="ka-GE" sz="1600" dirty="0"/>
              <a:t>საერთაშორისო გამოფენა;</a:t>
            </a:r>
            <a:endParaRPr lang="ka-GE" sz="1600" b="1" dirty="0"/>
          </a:p>
          <a:p>
            <a:r>
              <a:rPr lang="ka-GE" sz="1600" i="1" dirty="0" err="1"/>
              <a:t>die</a:t>
            </a:r>
            <a:r>
              <a:rPr lang="ka-GE" sz="1600" i="1" dirty="0"/>
              <a:t> </a:t>
            </a:r>
            <a:r>
              <a:rPr lang="ka-GE" sz="1600" i="1" dirty="0" err="1"/>
              <a:t>Messe</a:t>
            </a:r>
            <a:r>
              <a:rPr lang="ka-GE" sz="1600" i="1" dirty="0"/>
              <a:t> </a:t>
            </a:r>
            <a:r>
              <a:rPr lang="ka-GE" sz="1600" i="1" dirty="0" err="1"/>
              <a:t>bietet</a:t>
            </a:r>
            <a:r>
              <a:rPr lang="ka-GE" sz="1600" i="1" dirty="0"/>
              <a:t> </a:t>
            </a:r>
            <a:r>
              <a:rPr lang="ka-GE" sz="1600" i="1" dirty="0" err="1"/>
              <a:t>ein</a:t>
            </a:r>
            <a:r>
              <a:rPr lang="ka-GE" sz="1600" i="1" dirty="0"/>
              <a:t> </a:t>
            </a:r>
            <a:r>
              <a:rPr lang="ka-GE" sz="1600" i="1" dirty="0" err="1"/>
              <a:t>umfassendes</a:t>
            </a:r>
            <a:r>
              <a:rPr lang="ka-GE" sz="1600" i="1" dirty="0"/>
              <a:t> </a:t>
            </a:r>
            <a:r>
              <a:rPr lang="ka-GE" sz="1600" i="1" dirty="0" err="1"/>
              <a:t>Angebot</a:t>
            </a:r>
            <a:r>
              <a:rPr lang="ka-GE" sz="1600" i="1" dirty="0"/>
              <a:t> </a:t>
            </a:r>
            <a:r>
              <a:rPr lang="ka-GE" sz="1600" i="1" dirty="0" err="1"/>
              <a:t>eines</a:t>
            </a:r>
            <a:r>
              <a:rPr lang="ka-GE" sz="1600" i="1" dirty="0"/>
              <a:t> </a:t>
            </a:r>
            <a:r>
              <a:rPr lang="ka-GE" sz="1600" i="1" dirty="0" err="1"/>
              <a:t>oder</a:t>
            </a:r>
            <a:r>
              <a:rPr lang="ka-GE" sz="1600" i="1" dirty="0"/>
              <a:t> </a:t>
            </a:r>
            <a:r>
              <a:rPr lang="ka-GE" sz="1600" i="1" dirty="0" err="1"/>
              <a:t>mehrere</a:t>
            </a:r>
            <a:r>
              <a:rPr lang="ka-GE" sz="1600" i="1" dirty="0"/>
              <a:t>  </a:t>
            </a:r>
            <a:r>
              <a:rPr lang="ka-GE" sz="1600" i="1" dirty="0" err="1"/>
              <a:t>Wirtschaftszweige</a:t>
            </a:r>
            <a:r>
              <a:rPr lang="ka-GE" sz="1600" i="1" dirty="0"/>
              <a:t>–</a:t>
            </a:r>
            <a:r>
              <a:rPr lang="ka-GE" sz="1600" dirty="0" err="1"/>
              <a:t>geo</a:t>
            </a:r>
            <a:r>
              <a:rPr lang="ka-GE" sz="1600" dirty="0"/>
              <a:t>.</a:t>
            </a:r>
            <a:r>
              <a:rPr lang="ka-GE" sz="1600" b="1" dirty="0"/>
              <a:t> </a:t>
            </a:r>
            <a:r>
              <a:rPr lang="ka-GE" sz="1600" dirty="0"/>
              <a:t>გამოფენა</a:t>
            </a:r>
            <a:r>
              <a:rPr lang="ka-GE" sz="1600" b="1" dirty="0"/>
              <a:t> </a:t>
            </a:r>
            <a:r>
              <a:rPr lang="ka-GE" sz="1600" dirty="0"/>
              <a:t>  გთავაზობთ  ეკონომიკური სფეროს ფართო სპექტრს; </a:t>
            </a:r>
            <a:endParaRPr lang="de-DE" sz="1600" dirty="0" smtClean="0"/>
          </a:p>
          <a:p>
            <a:r>
              <a:rPr lang="ka-GE" sz="1600" b="1" dirty="0" err="1"/>
              <a:t>Parkplatz</a:t>
            </a:r>
            <a:r>
              <a:rPr lang="ka-GE" sz="1600" dirty="0"/>
              <a:t>  </a:t>
            </a:r>
            <a:r>
              <a:rPr lang="ka-GE" sz="1600" i="1" dirty="0" err="1"/>
              <a:t>der</a:t>
            </a:r>
            <a:r>
              <a:rPr lang="ka-GE" sz="1600" dirty="0"/>
              <a:t>; -</a:t>
            </a:r>
            <a:r>
              <a:rPr lang="ka-GE" sz="1600" dirty="0" err="1"/>
              <a:t>es</a:t>
            </a:r>
            <a:r>
              <a:rPr lang="ka-GE" sz="1600" dirty="0"/>
              <a:t>,  </a:t>
            </a:r>
            <a:r>
              <a:rPr lang="ka-GE" sz="1600" i="1" dirty="0" err="1"/>
              <a:t>Parkplätze</a:t>
            </a:r>
            <a:r>
              <a:rPr lang="ka-GE" sz="1600" dirty="0"/>
              <a:t> </a:t>
            </a:r>
            <a:r>
              <a:rPr lang="ka-GE" sz="1600" dirty="0" err="1"/>
              <a:t>geo</a:t>
            </a:r>
            <a:r>
              <a:rPr lang="ka-GE" sz="1600" dirty="0"/>
              <a:t>. პარკირების ადგილი; </a:t>
            </a:r>
            <a:r>
              <a:rPr lang="ka-GE" sz="1600" b="1" dirty="0"/>
              <a:t> </a:t>
            </a:r>
          </a:p>
          <a:p>
            <a:r>
              <a:rPr lang="ka-GE" sz="1600" i="1" dirty="0" err="1"/>
              <a:t>den</a:t>
            </a:r>
            <a:r>
              <a:rPr lang="ka-GE" sz="1600" i="1" dirty="0"/>
              <a:t> </a:t>
            </a:r>
            <a:r>
              <a:rPr lang="ka-GE" sz="1600" i="1" dirty="0" err="1"/>
              <a:t>Parkplatz</a:t>
            </a:r>
            <a:r>
              <a:rPr lang="ka-GE" sz="1600" i="1" dirty="0"/>
              <a:t> </a:t>
            </a:r>
            <a:r>
              <a:rPr lang="ka-GE" sz="1600" i="1" dirty="0" err="1"/>
              <a:t>reservieren</a:t>
            </a:r>
            <a:r>
              <a:rPr lang="ka-GE" sz="1600" dirty="0"/>
              <a:t>- </a:t>
            </a:r>
            <a:r>
              <a:rPr lang="ka-GE" sz="1600" dirty="0" err="1"/>
              <a:t>geo</a:t>
            </a:r>
            <a:r>
              <a:rPr lang="ka-GE" sz="1600" dirty="0"/>
              <a:t>.</a:t>
            </a:r>
            <a:r>
              <a:rPr lang="ka-GE" sz="1600" b="1" dirty="0"/>
              <a:t> </a:t>
            </a:r>
            <a:r>
              <a:rPr lang="ka-GE" sz="1600" dirty="0"/>
              <a:t>პარკირების ადგილის დაჯავშნა; </a:t>
            </a:r>
            <a:endParaRPr lang="ka-GE" sz="1600" b="1" dirty="0"/>
          </a:p>
          <a:p>
            <a:r>
              <a:rPr lang="ka-GE" sz="1600" b="1" dirty="0"/>
              <a:t> </a:t>
            </a:r>
            <a:r>
              <a:rPr lang="ka-GE" sz="1600" b="1" dirty="0" err="1"/>
              <a:t>Stadt</a:t>
            </a:r>
            <a:r>
              <a:rPr lang="ka-GE" sz="1600" dirty="0"/>
              <a:t> </a:t>
            </a:r>
            <a:r>
              <a:rPr lang="ka-GE" sz="1600" i="1" dirty="0" err="1"/>
              <a:t>die</a:t>
            </a:r>
            <a:r>
              <a:rPr lang="ka-GE" sz="1600" dirty="0"/>
              <a:t>; -, </a:t>
            </a:r>
            <a:r>
              <a:rPr lang="ka-GE" sz="1600" i="1" dirty="0" err="1"/>
              <a:t>Städte</a:t>
            </a:r>
            <a:r>
              <a:rPr lang="ka-GE" sz="1600" i="1" dirty="0"/>
              <a:t>; </a:t>
            </a:r>
            <a:r>
              <a:rPr lang="ka-GE" sz="1600" dirty="0"/>
              <a:t> </a:t>
            </a:r>
            <a:r>
              <a:rPr lang="ka-GE" sz="1600" dirty="0" err="1"/>
              <a:t>geo.ქალაქი</a:t>
            </a:r>
            <a:r>
              <a:rPr lang="ka-GE" sz="1600" dirty="0"/>
              <a:t>; </a:t>
            </a:r>
            <a:endParaRPr lang="ka-GE" sz="1600" b="1" dirty="0"/>
          </a:p>
          <a:p>
            <a:r>
              <a:rPr lang="ka-GE" sz="1600" dirty="0"/>
              <a:t> </a:t>
            </a:r>
            <a:r>
              <a:rPr lang="ka-GE" sz="1600" i="1" dirty="0" err="1"/>
              <a:t>Nach</a:t>
            </a:r>
            <a:r>
              <a:rPr lang="ka-GE" sz="1600" i="1" dirty="0"/>
              <a:t> </a:t>
            </a:r>
            <a:r>
              <a:rPr lang="ka-GE" sz="1600" i="1" dirty="0" err="1"/>
              <a:t>Frankfurt</a:t>
            </a:r>
            <a:r>
              <a:rPr lang="ka-GE" sz="1600" i="1" dirty="0"/>
              <a:t>  </a:t>
            </a:r>
            <a:r>
              <a:rPr lang="ka-GE" sz="1600" i="1" dirty="0" err="1"/>
              <a:t>ist</a:t>
            </a:r>
            <a:r>
              <a:rPr lang="ka-GE" sz="1600" i="1" dirty="0"/>
              <a:t> </a:t>
            </a:r>
            <a:r>
              <a:rPr lang="ka-GE" sz="1600" i="1" dirty="0" err="1"/>
              <a:t>Düsseldorf</a:t>
            </a:r>
            <a:r>
              <a:rPr lang="ka-GE" sz="1600" i="1" dirty="0"/>
              <a:t> </a:t>
            </a:r>
            <a:r>
              <a:rPr lang="ka-GE" sz="1600" i="1" dirty="0" err="1"/>
              <a:t>die</a:t>
            </a:r>
            <a:r>
              <a:rPr lang="ka-GE" sz="1600" i="1" dirty="0"/>
              <a:t> </a:t>
            </a:r>
            <a:r>
              <a:rPr lang="ka-GE" sz="1600" i="1" dirty="0" err="1"/>
              <a:t>zweitgrößte</a:t>
            </a:r>
            <a:r>
              <a:rPr lang="ka-GE" sz="1600" i="1" dirty="0"/>
              <a:t> </a:t>
            </a:r>
            <a:r>
              <a:rPr lang="ka-GE" sz="1600" i="1" dirty="0" err="1"/>
              <a:t>Banken-und</a:t>
            </a:r>
            <a:r>
              <a:rPr lang="ka-GE" sz="1600" i="1" dirty="0"/>
              <a:t> </a:t>
            </a:r>
            <a:r>
              <a:rPr lang="ka-GE" sz="1600" i="1" dirty="0" err="1"/>
              <a:t>Börsenstadt</a:t>
            </a:r>
            <a:r>
              <a:rPr lang="ka-GE" sz="1600" dirty="0"/>
              <a:t>- </a:t>
            </a:r>
            <a:r>
              <a:rPr lang="ka-GE" sz="1600" dirty="0" err="1"/>
              <a:t>geo</a:t>
            </a:r>
            <a:r>
              <a:rPr lang="ka-GE" sz="1600" dirty="0"/>
              <a:t>.</a:t>
            </a:r>
            <a:r>
              <a:rPr lang="ka-GE" sz="1600" b="1" dirty="0"/>
              <a:t> </a:t>
            </a:r>
            <a:r>
              <a:rPr lang="ka-GE" sz="1600" dirty="0"/>
              <a:t>ფრანკფურტის შემდეგ, დიუსელდორფი სიდიდით მეორე საბანკო და </a:t>
            </a:r>
            <a:r>
              <a:rPr lang="ka-GE" sz="1600" dirty="0" err="1"/>
              <a:t>საფონდო</a:t>
            </a:r>
            <a:r>
              <a:rPr lang="ka-GE" sz="1600" dirty="0"/>
              <a:t> ბირჟის ქალაქია; </a:t>
            </a:r>
            <a:endParaRPr lang="ka-GE" sz="1600" b="1" dirty="0"/>
          </a:p>
          <a:p>
            <a:endParaRPr lang="ka-GE" sz="1100" b="1" dirty="0"/>
          </a:p>
          <a:p>
            <a:r>
              <a:rPr lang="ka-GE" sz="1100" dirty="0" smtClean="0"/>
              <a:t> </a:t>
            </a:r>
            <a:endParaRPr lang="ka-GE" sz="1100" b="1" dirty="0"/>
          </a:p>
        </p:txBody>
      </p:sp>
    </p:spTree>
    <p:extLst>
      <p:ext uri="{BB962C8B-B14F-4D97-AF65-F5344CB8AC3E}">
        <p14:creationId xmlns:p14="http://schemas.microsoft.com/office/powerpoint/2010/main" val="321895887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მართკუთხედი 1"/>
          <p:cNvSpPr/>
          <p:nvPr/>
        </p:nvSpPr>
        <p:spPr>
          <a:xfrm>
            <a:off x="381000" y="1371600"/>
            <a:ext cx="7010400" cy="330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sz="1600" b="1" dirty="0" err="1">
                <a:solidFill>
                  <a:schemeClr val="accent2">
                    <a:lumMod val="75000"/>
                  </a:schemeClr>
                </a:solidFill>
                <a:ea typeface="Times New Roman" panose="02020603050405020304" pitchFamily="18" charset="0"/>
              </a:rPr>
              <a:t>Euro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der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;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-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geo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.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ევრო;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russ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.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евро</a:t>
            </a:r>
            <a:endParaRPr lang="ka-GE" sz="1600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Der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Euro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hat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die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nationalen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Währungen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abgelöst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- 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geo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.</a:t>
            </a:r>
            <a:r>
              <a:rPr lang="ka-GE" sz="16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ევრომ შეცვალა ეროვნული ვალუტები</a:t>
            </a:r>
            <a:r>
              <a:rPr lang="de-DE" sz="1600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;  </a:t>
            </a:r>
            <a:endParaRPr lang="ka-GE" sz="1600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Der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Euro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wurde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gesetzliches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Zahlungsmittel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-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geo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. ევრო გახდა ლეგალური  საგადასახადო  საშუალება;</a:t>
            </a:r>
            <a:endParaRPr lang="ka-GE" sz="1600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Der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Euro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ist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alleiniges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Zahlungsmittel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für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26  EU-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Mitgliedsstaaten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,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die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nationalen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Noten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und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Münzen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verlieren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ihre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Eigenschaft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als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Zahlungsmittel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-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geo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. 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ევრო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არის ერთადერთი გადახდის საშუალება ევროკავშირის 15 წევრი ქვეყნისთვის და ეროვნული ბანკნოტები და მონეტები აღარ გამოიყენება გადახდის </a:t>
            </a:r>
            <a:r>
              <a:rPr lang="ka-GE" sz="1600" dirty="0" smtClean="0">
                <a:solidFill>
                  <a:srgbClr val="222222"/>
                </a:solidFill>
                <a:ea typeface="Times New Roman" panose="02020603050405020304" pitchFamily="18" charset="0"/>
              </a:rPr>
              <a:t>საშუალებად</a:t>
            </a:r>
            <a:endParaRPr lang="ka-GE" sz="1600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349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მართკუთხედი 1"/>
          <p:cNvSpPr/>
          <p:nvPr/>
        </p:nvSpPr>
        <p:spPr>
          <a:xfrm>
            <a:off x="685800" y="1828800"/>
            <a:ext cx="6858000" cy="2897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1600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die</a:t>
            </a:r>
            <a:r>
              <a:rPr lang="de-DE" sz="1600" b="1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 </a:t>
            </a:r>
            <a:r>
              <a:rPr lang="ka-GE" sz="1600" b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Europäische</a:t>
            </a:r>
            <a:r>
              <a:rPr lang="ka-GE" sz="1600" b="1" dirty="0">
                <a:solidFill>
                  <a:srgbClr val="222222"/>
                </a:solidFill>
                <a:ea typeface="Times New Roman" panose="02020603050405020304" pitchFamily="18" charset="0"/>
              </a:rPr>
              <a:t>  </a:t>
            </a:r>
            <a:r>
              <a:rPr lang="ka-GE" sz="1600" b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Union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(EU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)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de-DE" sz="1600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;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geo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.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ევროკავშირი; </a:t>
            </a:r>
            <a:endParaRPr lang="ka-GE" sz="1600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das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b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Europäische</a:t>
            </a:r>
            <a:r>
              <a:rPr lang="ka-GE" sz="1600" b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b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Währungsinstitut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 (EWI);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geo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.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ევროპის სავალუტო ინსტიტუტი; 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russ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.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Европейский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валютный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институт</a:t>
            </a:r>
            <a:endParaRPr lang="ka-GE" sz="1600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In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Frankfurt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am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Main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wird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das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Europäische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Währungs-Institut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(EWI)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eingerichtet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,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das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die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Währungs-und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Wirtschaftsunion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(WWU)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organisatorisch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vorbereiten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hilft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-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geo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. ევროპული სავალუტო ინსტიტუტი (EWI) შეიქმნა   მაინის ფრანკფურტში, რომელიც ხელს შეუწყობს მონეტარული და ეკონომიკური კავშირის (EMU) ორგანიზაციულ მომზადებას;  </a:t>
            </a:r>
            <a:endParaRPr lang="ka-GE" sz="1600" b="1" dirty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0055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მართკუთხედი 1"/>
          <p:cNvSpPr/>
          <p:nvPr/>
        </p:nvSpPr>
        <p:spPr>
          <a:xfrm>
            <a:off x="533400" y="1295400"/>
            <a:ext cx="6781800" cy="3475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ka-GE" sz="1600" dirty="0" err="1">
                <a:solidFill>
                  <a:srgbClr val="833C0B"/>
                </a:solidFill>
                <a:ea typeface="Times New Roman" panose="02020603050405020304" pitchFamily="18" charset="0"/>
              </a:rPr>
              <a:t>Interkulturelles</a:t>
            </a:r>
            <a:r>
              <a:rPr lang="ka-GE" sz="1600" dirty="0">
                <a:solidFill>
                  <a:srgbClr val="833C0B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 err="1">
                <a:solidFill>
                  <a:srgbClr val="833C0B"/>
                </a:solidFill>
                <a:ea typeface="Times New Roman" panose="02020603050405020304" pitchFamily="18" charset="0"/>
              </a:rPr>
              <a:t>Managment</a:t>
            </a:r>
            <a:r>
              <a:rPr lang="ka-GE" sz="1600" dirty="0">
                <a:solidFill>
                  <a:srgbClr val="833C0B"/>
                </a:solidFill>
                <a:ea typeface="Times New Roman" panose="02020603050405020304" pitchFamily="18" charset="0"/>
              </a:rPr>
              <a:t>/</a:t>
            </a:r>
            <a:r>
              <a:rPr lang="ka-GE" sz="1600" dirty="0" err="1">
                <a:solidFill>
                  <a:srgbClr val="833C0B"/>
                </a:solidFill>
                <a:ea typeface="Times New Roman" panose="02020603050405020304" pitchFamily="18" charset="0"/>
              </a:rPr>
              <a:t>ინტერკულტურული</a:t>
            </a:r>
            <a:r>
              <a:rPr lang="ka-GE" sz="1600" dirty="0">
                <a:solidFill>
                  <a:srgbClr val="833C0B"/>
                </a:solidFill>
                <a:ea typeface="Times New Roman" panose="02020603050405020304" pitchFamily="18" charset="0"/>
              </a:rPr>
              <a:t>        მართვა/</a:t>
            </a:r>
            <a:r>
              <a:rPr lang="ka-GE" sz="1600" dirty="0" err="1">
                <a:solidFill>
                  <a:srgbClr val="833C0B"/>
                </a:solidFill>
                <a:ea typeface="Times New Roman" panose="02020603050405020304" pitchFamily="18" charset="0"/>
              </a:rPr>
              <a:t>Межкультурный</a:t>
            </a:r>
            <a:r>
              <a:rPr lang="ka-GE" sz="1600" dirty="0">
                <a:solidFill>
                  <a:srgbClr val="833C0B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 err="1">
                <a:solidFill>
                  <a:srgbClr val="833C0B"/>
                </a:solidFill>
                <a:ea typeface="Times New Roman" panose="02020603050405020304" pitchFamily="18" charset="0"/>
              </a:rPr>
              <a:t>менеджмент</a:t>
            </a:r>
            <a:endParaRPr lang="ka-GE" sz="1600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ka-GE" sz="1600" b="1" i="1" dirty="0">
                <a:solidFill>
                  <a:srgbClr val="C45911"/>
                </a:solidFill>
                <a:ea typeface="Times New Roman" panose="02020603050405020304" pitchFamily="18" charset="0"/>
              </a:rPr>
              <a:t> </a:t>
            </a:r>
            <a:r>
              <a:rPr lang="ka-GE" sz="1600" b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Akquisition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die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; -,-;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geo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.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აკვიზიცია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;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შეძენა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;  </a:t>
            </a:r>
            <a:endParaRPr lang="ka-GE" sz="1600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Kauf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,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Übernahme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eines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Unternehmens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[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bereichs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]-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geo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.</a:t>
            </a:r>
            <a:r>
              <a:rPr lang="ka-GE" sz="16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კომპანიის შეძენა,   [განყოფილების]  აღება; </a:t>
            </a:r>
            <a:endParaRPr lang="ka-GE" sz="1600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Talent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zur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Akquisition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von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Kunden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haben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-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geo.გქონდეთ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მომხმარებლების მოზიდვის ნიჭი; </a:t>
            </a:r>
            <a:endParaRPr lang="ka-GE" sz="1600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ka-GE" sz="1600" b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Kundenakquisition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die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;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–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geo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.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მომხმარებლების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 /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კლიენტების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მიზიდვა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; </a:t>
            </a:r>
            <a:endParaRPr lang="ka-GE" sz="1600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ka-GE" sz="1600" b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Aluminiumoxid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das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;  –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geo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.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ალუმინის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ოქსიდი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; </a:t>
            </a:r>
            <a:endParaRPr lang="ka-GE" sz="1600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das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Aluminiumoxis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gewinnen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-–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geo.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ალუმინოქსიდის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მოპოვება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; </a:t>
            </a:r>
            <a:endParaRPr lang="ka-GE" sz="1600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ka-GE" sz="1600" b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Anlage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die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;  -,-n; </a:t>
            </a:r>
            <a:r>
              <a:rPr lang="ka-GE" sz="1600" dirty="0">
                <a:solidFill>
                  <a:srgbClr val="833C0B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geo.1. მოწყობილობა, ხელსაწყო, ნაგებობა,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ქარხანა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; 2.დაბანდება, </a:t>
            </a:r>
            <a:r>
              <a:rPr lang="ka-GE" sz="1600" dirty="0" smtClean="0">
                <a:solidFill>
                  <a:srgbClr val="222222"/>
                </a:solidFill>
                <a:ea typeface="Times New Roman" panose="02020603050405020304" pitchFamily="18" charset="0"/>
              </a:rPr>
              <a:t>ინვესტიცია </a:t>
            </a:r>
            <a:endParaRPr lang="ka-GE" sz="1600" b="1" dirty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7780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მართკუთხედი 2"/>
          <p:cNvSpPr/>
          <p:nvPr/>
        </p:nvSpPr>
        <p:spPr>
          <a:xfrm>
            <a:off x="533400" y="1981200"/>
            <a:ext cx="6934200" cy="2059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ka-GE" sz="1600" b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ausschöpfen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(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hat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); -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geo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.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აღმოფხვრა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/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ამოწრუპვა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; </a:t>
            </a:r>
            <a:endParaRPr lang="ka-GE" sz="1600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ka-GE" sz="1600" b="1" dirty="0">
                <a:solidFill>
                  <a:srgbClr val="222222"/>
                </a:solidFill>
                <a:ea typeface="Times New Roman" panose="02020603050405020304" pitchFamily="18" charset="0"/>
              </a:rPr>
              <a:t>◊</a:t>
            </a:r>
            <a:r>
              <a:rPr lang="ka-GE" sz="1600" b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das</a:t>
            </a:r>
            <a:r>
              <a:rPr lang="ka-GE" sz="1600" b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b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Fett</a:t>
            </a:r>
            <a:r>
              <a:rPr lang="ka-GE" sz="1600" b="1" dirty="0">
                <a:solidFill>
                  <a:srgbClr val="222222"/>
                </a:solidFill>
                <a:ea typeface="Times New Roman" panose="02020603050405020304" pitchFamily="18" charset="0"/>
              </a:rPr>
              <a:t> /</a:t>
            </a:r>
            <a:r>
              <a:rPr lang="ka-GE" sz="1600" b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den</a:t>
            </a:r>
            <a:r>
              <a:rPr lang="ka-GE" sz="1600" b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b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Rahm</a:t>
            </a:r>
            <a:r>
              <a:rPr lang="ka-GE" sz="1600" b="1" dirty="0">
                <a:solidFill>
                  <a:srgbClr val="222222"/>
                </a:solidFill>
                <a:ea typeface="Times New Roman" panose="02020603050405020304" pitchFamily="18" charset="0"/>
              </a:rPr>
              <a:t>  </a:t>
            </a:r>
            <a:r>
              <a:rPr lang="ka-GE" sz="1600" b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ausschöpfen</a:t>
            </a:r>
            <a:r>
              <a:rPr lang="ka-GE" sz="1600" b="1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(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Idiom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)–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geo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. ქონი მოხადო/ ნაღები მოხადო; უკეთესი შენთვის დაიტოვო; </a:t>
            </a:r>
            <a:endParaRPr lang="ka-GE" sz="1600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ka-GE" sz="1600" i="1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der</a:t>
            </a:r>
            <a:r>
              <a:rPr lang="ka-GE" sz="1600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Kaufmann</a:t>
            </a:r>
            <a:r>
              <a:rPr lang="ka-GE" sz="1600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ka-GE" sz="1600" i="1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war</a:t>
            </a:r>
            <a:r>
              <a:rPr lang="ka-GE" sz="1600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wütend</a:t>
            </a:r>
            <a:r>
              <a:rPr lang="ka-GE" sz="1600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ka-GE" sz="1600" i="1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dass</a:t>
            </a:r>
            <a:r>
              <a:rPr lang="ka-GE" sz="1600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sein</a:t>
            </a:r>
            <a:r>
              <a:rPr lang="ka-GE" sz="1600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Konkurrent</a:t>
            </a:r>
            <a:r>
              <a:rPr lang="ka-GE" sz="1600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ka-GE" sz="1600" i="1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ihm</a:t>
            </a:r>
            <a:r>
              <a:rPr lang="ka-GE" sz="1600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ka-GE" sz="1600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diesem</a:t>
            </a:r>
            <a:r>
              <a:rPr lang="ka-GE" sz="1600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ka-GE" sz="1600" i="1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Geschäft</a:t>
            </a:r>
            <a:r>
              <a:rPr lang="ka-GE" sz="1600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ka-GE" sz="1600" i="1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zuvorgekommen</a:t>
            </a:r>
            <a:r>
              <a:rPr lang="ka-GE" sz="1600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ka-GE" sz="1600" i="1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war</a:t>
            </a:r>
            <a:r>
              <a:rPr lang="ka-GE" sz="1600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ka-GE" sz="1600" i="1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und</a:t>
            </a:r>
            <a:r>
              <a:rPr lang="ka-GE" sz="1600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den</a:t>
            </a:r>
            <a:r>
              <a:rPr lang="ka-GE" sz="1600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Rahm</a:t>
            </a:r>
            <a:r>
              <a:rPr lang="ka-GE" sz="1600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abgeschöpft</a:t>
            </a:r>
            <a:r>
              <a:rPr lang="ka-GE" sz="1600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ka-GE" sz="1600" i="1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hatte</a:t>
            </a:r>
            <a:r>
              <a:rPr lang="ka-GE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ka-GE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geo</a:t>
            </a:r>
            <a:r>
              <a:rPr lang="ka-GE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ვაჭარი გაცოფებული იყო,  რომ მისმა კონკურენტმა ამ საქმეში დაასწრო  მას და ნაღებიც  მოხადა (უკეთესიც თავისთვის დაიტოვა); </a:t>
            </a:r>
            <a:endParaRPr lang="ka-GE" sz="1600" b="1" dirty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0643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მართკუთხედი 1"/>
          <p:cNvSpPr/>
          <p:nvPr/>
        </p:nvSpPr>
        <p:spPr>
          <a:xfrm>
            <a:off x="914400" y="990600"/>
            <a:ext cx="6477000" cy="2897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dirty="0" err="1">
                <a:solidFill>
                  <a:schemeClr val="accent2">
                    <a:lumMod val="75000"/>
                  </a:schemeClr>
                </a:solidFill>
                <a:ea typeface="Times New Roman" panose="02020603050405020304" pitchFamily="18" charset="0"/>
              </a:rPr>
              <a:t>Logistik</a:t>
            </a:r>
            <a:endParaRPr lang="ka-GE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b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Logistik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die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;  -</a:t>
            </a:r>
            <a:r>
              <a:rPr lang="ka-GE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geo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. </a:t>
            </a:r>
            <a:r>
              <a:rPr lang="ka-GE" dirty="0" err="1" smtClean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ლოჯისტიკა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;  </a:t>
            </a:r>
            <a:r>
              <a:rPr lang="ka-GE" dirty="0" err="1">
                <a:solidFill>
                  <a:srgbClr val="222222"/>
                </a:solidFill>
                <a:ea typeface="Times New Roman" panose="02020603050405020304" pitchFamily="18" charset="0"/>
              </a:rPr>
              <a:t>russ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. </a:t>
            </a:r>
            <a:r>
              <a:rPr lang="ka-GE" dirty="0" err="1">
                <a:solidFill>
                  <a:srgbClr val="222222"/>
                </a:solidFill>
                <a:ea typeface="Times New Roman" panose="02020603050405020304" pitchFamily="18" charset="0"/>
              </a:rPr>
              <a:t>логистика</a:t>
            </a:r>
            <a:endParaRPr lang="ka-GE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Logistik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ist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ein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Oberbegriff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für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verschiedene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Bereiche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des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Warenverkehrs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und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der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Planung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und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Steuerung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in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der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Waren-und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Materialwirtschaft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- </a:t>
            </a:r>
            <a:r>
              <a:rPr lang="ka-GE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geo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.</a:t>
            </a:r>
            <a:r>
              <a:rPr lang="ka-GE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a-GE" dirty="0" err="1" smtClean="0">
                <a:solidFill>
                  <a:srgbClr val="222222"/>
                </a:solidFill>
                <a:ea typeface="Times New Roman" panose="02020603050405020304" pitchFamily="18" charset="0"/>
              </a:rPr>
              <a:t>ლოჯისტიკა</a:t>
            </a:r>
            <a:r>
              <a:rPr lang="ka-GE" dirty="0" smtClean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არის ზოგადი ტერმინი საქონლის </a:t>
            </a:r>
            <a:r>
              <a:rPr lang="ka-GE" dirty="0" err="1">
                <a:solidFill>
                  <a:srgbClr val="222222"/>
                </a:solidFill>
                <a:ea typeface="Times New Roman" panose="02020603050405020304" pitchFamily="18" charset="0"/>
              </a:rPr>
              <a:t>ტრეფიკის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 სხვადასხვა სფეროსა და საქონლისა და მასალების მართვაში დაგეგმვისა და კონტროლისთვის; </a:t>
            </a:r>
            <a:endParaRPr lang="ka-GE" b="1" dirty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0880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მართკუთხედი 1"/>
          <p:cNvSpPr/>
          <p:nvPr/>
        </p:nvSpPr>
        <p:spPr>
          <a:xfrm>
            <a:off x="533400" y="1600200"/>
            <a:ext cx="7010400" cy="2897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b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Güterverkehr</a:t>
            </a:r>
            <a:r>
              <a:rPr lang="ka-GE" b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der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;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  </a:t>
            </a:r>
            <a:r>
              <a:rPr lang="ka-GE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geo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.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სატვირთო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dirty="0" err="1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ტრაფიკი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; </a:t>
            </a:r>
            <a:endParaRPr lang="ka-GE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b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Güterverkehrszentrum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 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das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; </a:t>
            </a:r>
            <a:r>
              <a:rPr lang="ka-GE" sz="1600" i="1" dirty="0">
                <a:solidFill>
                  <a:srgbClr val="222222"/>
                </a:solidFill>
                <a:latin typeface="Segoe UI Symbol" panose="020B0502040204020203" pitchFamily="34" charset="0"/>
                <a:ea typeface="Times New Roman" panose="02020603050405020304" pitchFamily="18" charset="0"/>
                <a:cs typeface="Segoe UI Symbol" panose="020B0502040204020203" pitchFamily="34" charset="0"/>
              </a:rPr>
              <a:t>⁓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zentren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geo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.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სატვირთო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სატრანსპორტო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ცენტრი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;</a:t>
            </a:r>
            <a:endParaRPr lang="ka-GE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Ein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Güterverkehrszentrum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ist</a:t>
            </a:r>
            <a:r>
              <a:rPr lang="ka-GE" b="1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ein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Ort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,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an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dem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Güter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zum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Weitertransport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von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der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Straße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auf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die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Bahn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oder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umgekehrt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gesammelt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und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verteilt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werden</a:t>
            </a:r>
            <a:r>
              <a:rPr lang="ka-GE" dirty="0" err="1">
                <a:solidFill>
                  <a:srgbClr val="222222"/>
                </a:solidFill>
                <a:ea typeface="Times New Roman" panose="02020603050405020304" pitchFamily="18" charset="0"/>
              </a:rPr>
              <a:t>-geo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.</a:t>
            </a:r>
            <a:r>
              <a:rPr lang="ka-GE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სატვირთო ცენტრი არის ადგილი, სადაც ხდება საქონლის შეგროვება და გადანაწილება გზიდან სარკინიგზო ხაზამდე ან პირიქით;  </a:t>
            </a:r>
            <a:endParaRPr lang="ka-GE" b="1" dirty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6274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მართკუთხედი 1"/>
          <p:cNvSpPr/>
          <p:nvPr/>
        </p:nvSpPr>
        <p:spPr>
          <a:xfrm>
            <a:off x="457200" y="1428727"/>
            <a:ext cx="7239000" cy="3600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b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Nachschub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der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;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geo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.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შევსება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;  </a:t>
            </a:r>
            <a:endParaRPr lang="ka-GE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Nachschub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an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Munition</a:t>
            </a:r>
            <a:r>
              <a:rPr lang="ka-GE" dirty="0" err="1">
                <a:solidFill>
                  <a:srgbClr val="222222"/>
                </a:solidFill>
                <a:ea typeface="Times New Roman" panose="02020603050405020304" pitchFamily="18" charset="0"/>
              </a:rPr>
              <a:t>-geo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.</a:t>
            </a:r>
            <a:r>
              <a:rPr lang="ka-GE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საბრძოლო მასალის შევსება;</a:t>
            </a:r>
            <a:endParaRPr lang="ka-GE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Nachschub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anfordern</a:t>
            </a:r>
            <a:r>
              <a:rPr lang="ka-GE" dirty="0" err="1">
                <a:solidFill>
                  <a:srgbClr val="222222"/>
                </a:solidFill>
                <a:ea typeface="Times New Roman" panose="02020603050405020304" pitchFamily="18" charset="0"/>
              </a:rPr>
              <a:t>-geo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.</a:t>
            </a:r>
            <a:r>
              <a:rPr lang="ka-GE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შევსების მოთხოვნა; </a:t>
            </a:r>
            <a:endParaRPr lang="ka-GE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b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Verlagerung</a:t>
            </a:r>
            <a:r>
              <a:rPr lang="ka-GE" b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die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;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geo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.</a:t>
            </a:r>
            <a:r>
              <a:rPr lang="ka-GE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გადაადგილება/ გადატანა; </a:t>
            </a:r>
            <a:endParaRPr lang="ka-GE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ZARA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ignorierte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den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angeblichen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Zwang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zur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Verlagerung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in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Billinglohnländer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und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blieb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in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Spanien</a:t>
            </a:r>
            <a:r>
              <a:rPr lang="ka-GE" dirty="0" err="1">
                <a:solidFill>
                  <a:srgbClr val="222222"/>
                </a:solidFill>
                <a:ea typeface="Times New Roman" panose="02020603050405020304" pitchFamily="18" charset="0"/>
              </a:rPr>
              <a:t>-geo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.</a:t>
            </a:r>
            <a:r>
              <a:rPr lang="ka-GE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ZARA- მ ყურადღება არ მიაქცია დაბალანაზღაურებად ქვეყნებში გადასახლების სავარაუდო იძულებას და დარჩა ესპანეთში; </a:t>
            </a:r>
            <a:endParaRPr lang="ka-GE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 </a:t>
            </a:r>
            <a:endParaRPr lang="ka-GE" b="1" dirty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1561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მართკუთხედი 1"/>
          <p:cNvSpPr/>
          <p:nvPr/>
        </p:nvSpPr>
        <p:spPr>
          <a:xfrm>
            <a:off x="914400" y="26670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a-GE" dirty="0" smtClean="0">
                <a:solidFill>
                  <a:srgbClr val="943634"/>
                </a:solidFill>
                <a:ea typeface="Times New Roman" panose="02020603050405020304" pitchFamily="18" charset="0"/>
              </a:rPr>
              <a:t> </a:t>
            </a:r>
            <a:endParaRPr lang="ka-GE" dirty="0"/>
          </a:p>
        </p:txBody>
      </p:sp>
      <p:sp>
        <p:nvSpPr>
          <p:cNvPr id="3" name="მართკუთხედი 2"/>
          <p:cNvSpPr/>
          <p:nvPr/>
        </p:nvSpPr>
        <p:spPr>
          <a:xfrm>
            <a:off x="914400" y="1447800"/>
            <a:ext cx="6248400" cy="34963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b="1" dirty="0" smtClean="0">
                <a:solidFill>
                  <a:schemeClr val="accent2">
                    <a:lumMod val="75000"/>
                  </a:schemeClr>
                </a:solidFill>
                <a:ea typeface="Times New Roman" panose="02020603050405020304" pitchFamily="18" charset="0"/>
              </a:rPr>
              <a:t>Wirtschaftsregionen-</a:t>
            </a:r>
            <a:r>
              <a:rPr lang="ka-GE" b="1" dirty="0" smtClean="0">
                <a:solidFill>
                  <a:srgbClr val="222222"/>
                </a:solidFill>
                <a:ea typeface="Times New Roman" panose="02020603050405020304" pitchFamily="18" charset="0"/>
              </a:rPr>
              <a:t>ეკონომიკური რეგიონები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b="1" dirty="0" err="1" smtClean="0">
                <a:solidFill>
                  <a:srgbClr val="222222"/>
                </a:solidFill>
                <a:ea typeface="Times New Roman" panose="02020603050405020304" pitchFamily="18" charset="0"/>
              </a:rPr>
              <a:t>ab|setzen</a:t>
            </a:r>
            <a:r>
              <a:rPr lang="ka-GE" dirty="0" smtClean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(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hat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)-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b="1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etw.a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.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Ökon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;  </a:t>
            </a:r>
            <a:r>
              <a:rPr lang="ka-GE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geo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.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გაყიდვა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/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გასაღება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; </a:t>
            </a:r>
            <a:r>
              <a:rPr lang="ka-GE" dirty="0" err="1">
                <a:solidFill>
                  <a:srgbClr val="222222"/>
                </a:solidFill>
                <a:ea typeface="Times New Roman" panose="02020603050405020304" pitchFamily="18" charset="0"/>
              </a:rPr>
              <a:t>გადაყენება;ჩაბარება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; </a:t>
            </a:r>
            <a:endParaRPr lang="ka-GE" dirty="0" smtClean="0">
              <a:solidFill>
                <a:srgbClr val="222222"/>
              </a:solidFill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i="1" dirty="0" err="1" smtClean="0">
                <a:solidFill>
                  <a:srgbClr val="222222"/>
                </a:solidFill>
                <a:ea typeface="Times New Roman" panose="02020603050405020304" pitchFamily="18" charset="0"/>
              </a:rPr>
              <a:t>wir</a:t>
            </a:r>
            <a:r>
              <a:rPr lang="ka-GE" i="1" dirty="0" smtClean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haben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alle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Exemplare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absetzen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können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-</a:t>
            </a:r>
            <a:r>
              <a:rPr lang="ka-GE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a-GE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geo</a:t>
            </a:r>
            <a:r>
              <a:rPr lang="ka-GE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ჩვენ</a:t>
            </a:r>
            <a:r>
              <a:rPr lang="ka-GE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შევძელით </a:t>
            </a:r>
            <a:r>
              <a:rPr lang="ka-GE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ყველა</a:t>
            </a:r>
            <a:r>
              <a:rPr lang="ka-GE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ეგზემპლარის</a:t>
            </a:r>
            <a:r>
              <a:rPr lang="ka-GE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გაყიდვა</a:t>
            </a:r>
            <a:r>
              <a:rPr lang="ka-GE" b="1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; </a:t>
            </a:r>
            <a:endParaRPr lang="ka-GE" b="1" dirty="0" smtClean="0">
              <a:solidFill>
                <a:srgbClr val="222222"/>
              </a:solidFill>
              <a:ea typeface="Times New Roman" panose="02020603050405020304" pitchFamily="18" charset="0"/>
              <a:cs typeface="Sylfaen" panose="010A0502050306030303" pitchFamily="18" charset="0"/>
            </a:endParaRPr>
          </a:p>
          <a:p>
            <a:r>
              <a:rPr lang="ka-GE" b="1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a-GE" b="1" dirty="0" err="1"/>
              <a:t>Außenhandel</a:t>
            </a:r>
            <a:r>
              <a:rPr lang="ka-GE" dirty="0"/>
              <a:t> </a:t>
            </a:r>
            <a:r>
              <a:rPr lang="ka-GE" i="1" dirty="0" err="1"/>
              <a:t>der</a:t>
            </a:r>
            <a:r>
              <a:rPr lang="ka-GE" dirty="0"/>
              <a:t>;  </a:t>
            </a:r>
            <a:r>
              <a:rPr lang="ka-GE" i="1" dirty="0" err="1"/>
              <a:t>nur</a:t>
            </a:r>
            <a:r>
              <a:rPr lang="ka-GE" i="1" dirty="0"/>
              <a:t> </a:t>
            </a:r>
            <a:r>
              <a:rPr lang="ka-GE" i="1" dirty="0" err="1"/>
              <a:t>Sg</a:t>
            </a:r>
            <a:r>
              <a:rPr lang="ka-GE" dirty="0"/>
              <a:t>;  -</a:t>
            </a:r>
            <a:r>
              <a:rPr lang="ka-GE" dirty="0" err="1"/>
              <a:t>geo</a:t>
            </a:r>
            <a:r>
              <a:rPr lang="ka-GE" dirty="0"/>
              <a:t>. საგარეო ვაჭრობა; </a:t>
            </a:r>
            <a:endParaRPr lang="ka-GE" b="1" dirty="0"/>
          </a:p>
          <a:p>
            <a:r>
              <a:rPr lang="ka-GE" b="1" dirty="0" err="1"/>
              <a:t>Außenhandelskammer</a:t>
            </a:r>
            <a:r>
              <a:rPr lang="ka-GE" dirty="0"/>
              <a:t> </a:t>
            </a:r>
            <a:r>
              <a:rPr lang="ka-GE" i="1" dirty="0" err="1"/>
              <a:t>die</a:t>
            </a:r>
            <a:r>
              <a:rPr lang="ka-GE" i="1" dirty="0"/>
              <a:t>;-,-n; </a:t>
            </a:r>
            <a:r>
              <a:rPr lang="ka-GE" dirty="0"/>
              <a:t> </a:t>
            </a:r>
            <a:r>
              <a:rPr lang="ka-GE" dirty="0" err="1"/>
              <a:t>geo</a:t>
            </a:r>
            <a:r>
              <a:rPr lang="ka-GE" dirty="0"/>
              <a:t>. საგარეო სავაჭრო პალატა;  </a:t>
            </a:r>
            <a:endParaRPr lang="ka-GE" b="1" dirty="0"/>
          </a:p>
          <a:p>
            <a:r>
              <a:rPr lang="ka-GE" dirty="0"/>
              <a:t> </a:t>
            </a:r>
            <a:r>
              <a:rPr lang="ka-GE" b="1" dirty="0" err="1"/>
              <a:t>Bergbau</a:t>
            </a:r>
            <a:r>
              <a:rPr lang="ka-GE" dirty="0"/>
              <a:t>  </a:t>
            </a:r>
            <a:r>
              <a:rPr lang="ka-GE" i="1" dirty="0" err="1"/>
              <a:t>der</a:t>
            </a:r>
            <a:r>
              <a:rPr lang="ka-GE" i="1" dirty="0"/>
              <a:t>; </a:t>
            </a:r>
            <a:r>
              <a:rPr lang="ka-GE" i="1" dirty="0" err="1"/>
              <a:t>nur</a:t>
            </a:r>
            <a:r>
              <a:rPr lang="ka-GE" i="1" dirty="0"/>
              <a:t> </a:t>
            </a:r>
            <a:r>
              <a:rPr lang="ka-GE" i="1" dirty="0" err="1"/>
              <a:t>Sg</a:t>
            </a:r>
            <a:r>
              <a:rPr lang="ka-GE" dirty="0"/>
              <a:t>;  </a:t>
            </a:r>
            <a:r>
              <a:rPr lang="ka-GE" dirty="0" err="1"/>
              <a:t>geo</a:t>
            </a:r>
            <a:r>
              <a:rPr lang="ka-GE" dirty="0"/>
              <a:t>. სამთო მრეწველობა;  </a:t>
            </a:r>
            <a:endParaRPr lang="ka-GE" b="1" dirty="0"/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ka-GE" b="1" dirty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9141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მართკუთხედი 1"/>
          <p:cNvSpPr/>
          <p:nvPr/>
        </p:nvSpPr>
        <p:spPr>
          <a:xfrm>
            <a:off x="990600" y="1981200"/>
            <a:ext cx="6400800" cy="22011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b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Elektromotor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der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; -s, </a:t>
            </a:r>
            <a:r>
              <a:rPr lang="ka-GE" sz="1600" i="1" dirty="0" smtClean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 smtClean="0">
                <a:solidFill>
                  <a:srgbClr val="222222"/>
                </a:solidFill>
                <a:ea typeface="Times New Roman" panose="02020603050405020304" pitchFamily="18" charset="0"/>
              </a:rPr>
              <a:t>Elektromotoren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; 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en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dirty="0" smtClean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ელექტროძრავა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;  </a:t>
            </a:r>
            <a:endParaRPr lang="ka-GE" dirty="0" smtClean="0">
              <a:solidFill>
                <a:srgbClr val="222222"/>
              </a:solidFill>
              <a:ea typeface="Times New Roman" panose="02020603050405020304" pitchFamily="18" charset="0"/>
            </a:endParaRPr>
          </a:p>
          <a:p>
            <a:r>
              <a:rPr lang="ka-GE" b="1" dirty="0" err="1"/>
              <a:t>Elektrotechnik</a:t>
            </a:r>
            <a:r>
              <a:rPr lang="ka-GE" dirty="0"/>
              <a:t> </a:t>
            </a:r>
            <a:r>
              <a:rPr lang="ka-GE" i="1" dirty="0" err="1"/>
              <a:t>die</a:t>
            </a:r>
            <a:r>
              <a:rPr lang="ka-GE" i="1" dirty="0"/>
              <a:t>; -,-;  </a:t>
            </a:r>
            <a:r>
              <a:rPr lang="ka-GE" dirty="0" smtClean="0"/>
              <a:t> </a:t>
            </a:r>
            <a:r>
              <a:rPr lang="ka-GE" dirty="0"/>
              <a:t>ელექტროტექნიკა; </a:t>
            </a:r>
            <a:endParaRPr lang="ka-GE" b="1" dirty="0"/>
          </a:p>
          <a:p>
            <a:r>
              <a:rPr lang="ka-GE" i="1" dirty="0" err="1"/>
              <a:t>Der</a:t>
            </a:r>
            <a:r>
              <a:rPr lang="ka-GE" i="1" dirty="0"/>
              <a:t> </a:t>
            </a:r>
            <a:r>
              <a:rPr lang="ka-GE" i="1" dirty="0" err="1"/>
              <a:t>Maschinenbau</a:t>
            </a:r>
            <a:r>
              <a:rPr lang="ka-GE" i="1" dirty="0"/>
              <a:t> </a:t>
            </a:r>
            <a:r>
              <a:rPr lang="ka-GE" i="1" dirty="0" err="1"/>
              <a:t>ist</a:t>
            </a:r>
            <a:r>
              <a:rPr lang="ka-GE" i="1" dirty="0"/>
              <a:t> </a:t>
            </a:r>
            <a:r>
              <a:rPr lang="ka-GE" i="1" dirty="0" err="1"/>
              <a:t>die</a:t>
            </a:r>
            <a:r>
              <a:rPr lang="ka-GE" i="1" dirty="0"/>
              <a:t> </a:t>
            </a:r>
            <a:r>
              <a:rPr lang="ka-GE" i="1" dirty="0" err="1"/>
              <a:t>größte</a:t>
            </a:r>
            <a:r>
              <a:rPr lang="ka-GE" i="1" dirty="0"/>
              <a:t> </a:t>
            </a:r>
            <a:r>
              <a:rPr lang="ka-GE" i="1" dirty="0" err="1"/>
              <a:t>Branche</a:t>
            </a:r>
            <a:r>
              <a:rPr lang="ka-GE" i="1" dirty="0"/>
              <a:t> </a:t>
            </a:r>
            <a:r>
              <a:rPr lang="ka-GE" i="1" dirty="0" err="1"/>
              <a:t>Deutschlands</a:t>
            </a:r>
            <a:r>
              <a:rPr lang="ka-GE" i="1" dirty="0"/>
              <a:t> </a:t>
            </a:r>
            <a:r>
              <a:rPr lang="ka-GE" i="1" dirty="0" err="1"/>
              <a:t>vor</a:t>
            </a:r>
            <a:r>
              <a:rPr lang="ka-GE" i="1" dirty="0"/>
              <a:t> </a:t>
            </a:r>
            <a:r>
              <a:rPr lang="ka-GE" i="1" dirty="0" err="1"/>
              <a:t>dem</a:t>
            </a:r>
            <a:r>
              <a:rPr lang="ka-GE" i="1" dirty="0"/>
              <a:t> </a:t>
            </a:r>
            <a:r>
              <a:rPr lang="ka-GE" i="1" dirty="0" err="1"/>
              <a:t>Ernährungsgewerbe</a:t>
            </a:r>
            <a:r>
              <a:rPr lang="ka-GE" i="1" dirty="0"/>
              <a:t>, </a:t>
            </a:r>
            <a:r>
              <a:rPr lang="ka-GE" i="1" dirty="0" err="1"/>
              <a:t>der</a:t>
            </a:r>
            <a:r>
              <a:rPr lang="ka-GE" i="1" dirty="0"/>
              <a:t> </a:t>
            </a:r>
            <a:r>
              <a:rPr lang="ka-GE" i="1" dirty="0" err="1"/>
              <a:t>Elektrotechnik</a:t>
            </a:r>
            <a:r>
              <a:rPr lang="ka-GE" i="1" dirty="0"/>
              <a:t>  </a:t>
            </a:r>
            <a:r>
              <a:rPr lang="ka-GE" i="1" dirty="0" err="1"/>
              <a:t>und</a:t>
            </a:r>
            <a:r>
              <a:rPr lang="ka-GE" i="1" dirty="0"/>
              <a:t> </a:t>
            </a:r>
            <a:r>
              <a:rPr lang="ka-GE" i="1" dirty="0" err="1"/>
              <a:t>Automobilindustrie</a:t>
            </a:r>
            <a:r>
              <a:rPr lang="ka-GE" dirty="0" err="1"/>
              <a:t>-geo</a:t>
            </a:r>
            <a:r>
              <a:rPr lang="ka-GE" dirty="0"/>
              <a:t>. მანქანათმშენებლობა გერმანიის უმსხვილესი ინდუსტრიაა, უსწრებს კვების მრეწველობას, </a:t>
            </a:r>
            <a:r>
              <a:rPr lang="ka-GE" dirty="0" err="1"/>
              <a:t>ელექტროინჟინერიას</a:t>
            </a:r>
            <a:r>
              <a:rPr lang="ka-GE" dirty="0"/>
              <a:t>  და საავტომობილო ინდუსტრიას; </a:t>
            </a:r>
            <a:endParaRPr lang="ka-GE" b="1" dirty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6896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მართკუთხედი 1"/>
          <p:cNvSpPr/>
          <p:nvPr/>
        </p:nvSpPr>
        <p:spPr>
          <a:xfrm>
            <a:off x="762000" y="914400"/>
            <a:ext cx="6477000" cy="4521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b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b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Industriezweig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der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; -(e)s,-e;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   </a:t>
            </a:r>
            <a:r>
              <a:rPr lang="ka-GE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geo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.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მრეწველობის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დარგი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;  </a:t>
            </a:r>
            <a:endParaRPr lang="ka-GE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b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Infrastruktur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die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;  -,-;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  </a:t>
            </a:r>
            <a:r>
              <a:rPr lang="ka-GE" dirty="0" smtClean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ინფრასტრუქტურა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;  </a:t>
            </a:r>
            <a:endParaRPr lang="ka-GE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b="1" dirty="0">
                <a:solidFill>
                  <a:srgbClr val="632423"/>
                </a:solidFill>
                <a:ea typeface="Times New Roman" panose="02020603050405020304" pitchFamily="18" charset="0"/>
              </a:rPr>
              <a:t> </a:t>
            </a:r>
            <a:r>
              <a:rPr lang="ka-GE" b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Kohle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die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; -,-n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;  1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nur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Sg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; 2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die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; -,-n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; 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 geo.</a:t>
            </a:r>
            <a:r>
              <a:rPr lang="ka-GE" sz="1400" dirty="0">
                <a:solidFill>
                  <a:srgbClr val="222222"/>
                </a:solidFill>
                <a:ea typeface="Times New Roman" panose="02020603050405020304" pitchFamily="18" charset="0"/>
              </a:rPr>
              <a:t>1.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 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ქვანახშირი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; </a:t>
            </a:r>
            <a:r>
              <a:rPr lang="ka-GE" sz="1400" dirty="0">
                <a:solidFill>
                  <a:srgbClr val="222222"/>
                </a:solidFill>
                <a:ea typeface="Times New Roman" panose="02020603050405020304" pitchFamily="18" charset="0"/>
              </a:rPr>
              <a:t>2.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  ფული; </a:t>
            </a:r>
            <a:endParaRPr lang="ka-GE" dirty="0" smtClean="0">
              <a:solidFill>
                <a:srgbClr val="222222"/>
              </a:solidFill>
              <a:ea typeface="Times New Roman" panose="02020603050405020304" pitchFamily="18" charset="0"/>
            </a:endParaRPr>
          </a:p>
          <a:p>
            <a:r>
              <a:rPr lang="ka-GE" i="1" dirty="0" err="1"/>
              <a:t>Kohle</a:t>
            </a:r>
            <a:r>
              <a:rPr lang="ka-GE" i="1" dirty="0"/>
              <a:t> </a:t>
            </a:r>
            <a:r>
              <a:rPr lang="ka-GE" i="1" dirty="0" err="1"/>
              <a:t>abbauen</a:t>
            </a:r>
            <a:r>
              <a:rPr lang="ka-GE" dirty="0" err="1"/>
              <a:t>-geo</a:t>
            </a:r>
            <a:r>
              <a:rPr lang="ka-GE" dirty="0"/>
              <a:t>.</a:t>
            </a:r>
            <a:r>
              <a:rPr lang="ka-GE" b="1" dirty="0"/>
              <a:t> </a:t>
            </a:r>
            <a:r>
              <a:rPr lang="ka-GE" dirty="0"/>
              <a:t>ნახშირის მოპოვება;  </a:t>
            </a:r>
            <a:endParaRPr lang="ka-GE" b="1" dirty="0"/>
          </a:p>
          <a:p>
            <a:r>
              <a:rPr lang="ka-GE" i="1" dirty="0" err="1"/>
              <a:t>mit</a:t>
            </a:r>
            <a:r>
              <a:rPr lang="ka-GE" i="1" dirty="0"/>
              <a:t> </a:t>
            </a:r>
            <a:r>
              <a:rPr lang="ka-GE" i="1" dirty="0" err="1"/>
              <a:t>Koks</a:t>
            </a:r>
            <a:r>
              <a:rPr lang="ka-GE" i="1" dirty="0"/>
              <a:t> </a:t>
            </a:r>
            <a:r>
              <a:rPr lang="ka-GE" i="1" dirty="0" err="1"/>
              <a:t>heizen</a:t>
            </a:r>
            <a:r>
              <a:rPr lang="ka-GE" dirty="0"/>
              <a:t>- </a:t>
            </a:r>
            <a:r>
              <a:rPr lang="ka-GE" dirty="0" err="1"/>
              <a:t>geo</a:t>
            </a:r>
            <a:r>
              <a:rPr lang="ka-GE" dirty="0"/>
              <a:t>. კოქსით გათბობა; </a:t>
            </a:r>
            <a:endParaRPr lang="ka-GE" b="1" dirty="0"/>
          </a:p>
          <a:p>
            <a:r>
              <a:rPr lang="ka-GE" i="1" dirty="0" err="1"/>
              <a:t>Koks</a:t>
            </a:r>
            <a:r>
              <a:rPr lang="ka-GE" i="1" dirty="0"/>
              <a:t> </a:t>
            </a:r>
            <a:r>
              <a:rPr lang="ka-GE" i="1" dirty="0" err="1"/>
              <a:t>stellte</a:t>
            </a:r>
            <a:r>
              <a:rPr lang="ka-GE" i="1" dirty="0"/>
              <a:t> </a:t>
            </a:r>
            <a:r>
              <a:rPr lang="ka-GE" i="1" dirty="0" err="1"/>
              <a:t>man</a:t>
            </a:r>
            <a:r>
              <a:rPr lang="ka-GE" i="1" dirty="0"/>
              <a:t> </a:t>
            </a:r>
            <a:r>
              <a:rPr lang="ka-GE" i="1" dirty="0" err="1"/>
              <a:t>aus</a:t>
            </a:r>
            <a:r>
              <a:rPr lang="ka-GE" i="1" dirty="0"/>
              <a:t> </a:t>
            </a:r>
            <a:r>
              <a:rPr lang="ka-GE" i="1" dirty="0" err="1"/>
              <a:t>Steinkohle</a:t>
            </a:r>
            <a:r>
              <a:rPr lang="ka-GE" i="1" dirty="0"/>
              <a:t> </a:t>
            </a:r>
            <a:r>
              <a:rPr lang="ka-GE" i="1" dirty="0" err="1"/>
              <a:t>her</a:t>
            </a:r>
            <a:r>
              <a:rPr lang="ka-GE" dirty="0"/>
              <a:t> - </a:t>
            </a:r>
            <a:r>
              <a:rPr lang="ka-GE" dirty="0" smtClean="0"/>
              <a:t>კოქსი </a:t>
            </a:r>
            <a:r>
              <a:rPr lang="ka-GE" dirty="0"/>
              <a:t>მზადდებოდა ქვანახშირისგან; </a:t>
            </a:r>
            <a:endParaRPr lang="ka-GE" dirty="0" smtClean="0"/>
          </a:p>
          <a:p>
            <a:r>
              <a:rPr lang="ka-GE" i="1" dirty="0" err="1"/>
              <a:t>Mit</a:t>
            </a:r>
            <a:r>
              <a:rPr lang="ka-GE" i="1" dirty="0"/>
              <a:t> </a:t>
            </a:r>
            <a:r>
              <a:rPr lang="ka-GE" i="1" dirty="0" err="1"/>
              <a:t>Koks</a:t>
            </a:r>
            <a:r>
              <a:rPr lang="ka-GE" i="1" dirty="0"/>
              <a:t> </a:t>
            </a:r>
            <a:r>
              <a:rPr lang="ka-GE" i="1" dirty="0" err="1"/>
              <a:t>schmolz</a:t>
            </a:r>
            <a:r>
              <a:rPr lang="ka-GE" i="1" dirty="0"/>
              <a:t> </a:t>
            </a:r>
            <a:r>
              <a:rPr lang="ka-GE" i="1" dirty="0" err="1"/>
              <a:t>man</a:t>
            </a:r>
            <a:r>
              <a:rPr lang="ka-GE" i="1" dirty="0"/>
              <a:t> </a:t>
            </a:r>
            <a:r>
              <a:rPr lang="ka-GE" i="1" dirty="0" err="1"/>
              <a:t>Eisenerz</a:t>
            </a:r>
            <a:r>
              <a:rPr lang="ka-GE" dirty="0"/>
              <a:t>- </a:t>
            </a:r>
            <a:r>
              <a:rPr lang="ka-GE" dirty="0" err="1"/>
              <a:t>geo</a:t>
            </a:r>
            <a:r>
              <a:rPr lang="ka-GE" dirty="0"/>
              <a:t>.</a:t>
            </a:r>
            <a:r>
              <a:rPr lang="ka-GE" b="1" dirty="0"/>
              <a:t> </a:t>
            </a:r>
            <a:r>
              <a:rPr lang="ka-GE" dirty="0"/>
              <a:t>კოქს იყენებენ რკინის მადნის </a:t>
            </a:r>
            <a:r>
              <a:rPr lang="ka-GE" dirty="0" err="1"/>
              <a:t>გასადნობად</a:t>
            </a:r>
            <a:r>
              <a:rPr lang="ka-GE" dirty="0"/>
              <a:t>; </a:t>
            </a:r>
            <a:endParaRPr lang="ka-GE" b="1" dirty="0"/>
          </a:p>
          <a:p>
            <a:r>
              <a:rPr lang="ka-GE" i="1" dirty="0"/>
              <a:t>1735 </a:t>
            </a:r>
            <a:r>
              <a:rPr lang="ka-GE" i="1" dirty="0" err="1"/>
              <a:t>entwickelte</a:t>
            </a:r>
            <a:r>
              <a:rPr lang="ka-GE" i="1" dirty="0"/>
              <a:t> </a:t>
            </a:r>
            <a:r>
              <a:rPr lang="ka-GE" i="1" dirty="0" err="1"/>
              <a:t>Abraham</a:t>
            </a:r>
            <a:r>
              <a:rPr lang="ka-GE" i="1" dirty="0"/>
              <a:t> </a:t>
            </a:r>
            <a:r>
              <a:rPr lang="ka-GE" i="1" dirty="0" err="1"/>
              <a:t>Darby</a:t>
            </a:r>
            <a:r>
              <a:rPr lang="ka-GE" i="1" dirty="0"/>
              <a:t> </a:t>
            </a:r>
            <a:r>
              <a:rPr lang="ka-GE" i="1" dirty="0" err="1"/>
              <a:t>ein</a:t>
            </a:r>
            <a:r>
              <a:rPr lang="ka-GE" i="1" dirty="0"/>
              <a:t> </a:t>
            </a:r>
            <a:r>
              <a:rPr lang="ka-GE" i="1" dirty="0" err="1"/>
              <a:t>Verfahren</a:t>
            </a:r>
            <a:r>
              <a:rPr lang="ka-GE" i="1" dirty="0"/>
              <a:t>  </a:t>
            </a:r>
            <a:r>
              <a:rPr lang="ka-GE" i="1" dirty="0" err="1"/>
              <a:t>zur</a:t>
            </a:r>
            <a:r>
              <a:rPr lang="ka-GE" i="1" dirty="0"/>
              <a:t>  </a:t>
            </a:r>
            <a:r>
              <a:rPr lang="ka-GE" i="1" dirty="0" err="1"/>
              <a:t>Hersttellung</a:t>
            </a:r>
            <a:r>
              <a:rPr lang="ka-GE" i="1" dirty="0"/>
              <a:t> </a:t>
            </a:r>
            <a:r>
              <a:rPr lang="ka-GE" i="1" dirty="0" err="1"/>
              <a:t>von</a:t>
            </a:r>
            <a:r>
              <a:rPr lang="ka-GE" i="1" dirty="0"/>
              <a:t> </a:t>
            </a:r>
            <a:r>
              <a:rPr lang="ka-GE" i="1" dirty="0" err="1"/>
              <a:t>Koks</a:t>
            </a:r>
            <a:r>
              <a:rPr lang="ka-GE" dirty="0"/>
              <a:t>- </a:t>
            </a:r>
            <a:r>
              <a:rPr lang="ka-GE" dirty="0" err="1"/>
              <a:t>geo</a:t>
            </a:r>
            <a:r>
              <a:rPr lang="ka-GE" dirty="0"/>
              <a:t>.</a:t>
            </a:r>
            <a:r>
              <a:rPr lang="ka-GE" b="1" dirty="0"/>
              <a:t> </a:t>
            </a:r>
            <a:r>
              <a:rPr lang="ka-GE" dirty="0"/>
              <a:t>1735 წელს აბრაამ </a:t>
            </a:r>
            <a:r>
              <a:rPr lang="ka-GE" dirty="0" err="1"/>
              <a:t>დარბიმ</a:t>
            </a:r>
            <a:r>
              <a:rPr lang="ka-GE" dirty="0"/>
              <a:t> შეიმუშავა კოქსის დამზადების მეთოდი; </a:t>
            </a:r>
            <a:endParaRPr lang="ka-GE" b="1" dirty="0"/>
          </a:p>
          <a:p>
            <a:endParaRPr lang="ka-GE" dirty="0"/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ka-GE" b="1" dirty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78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მართკუთხედი 5"/>
          <p:cNvSpPr/>
          <p:nvPr/>
        </p:nvSpPr>
        <p:spPr>
          <a:xfrm>
            <a:off x="3581400" y="685800"/>
            <a:ext cx="4572000" cy="83215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ka-GE" i="1" dirty="0" smtClean="0">
              <a:solidFill>
                <a:srgbClr val="222222"/>
              </a:solidFill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ka-GE" b="1" dirty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მართკუთხედი 1"/>
          <p:cNvSpPr/>
          <p:nvPr/>
        </p:nvSpPr>
        <p:spPr>
          <a:xfrm>
            <a:off x="762000" y="1517951"/>
            <a:ext cx="6781800" cy="2742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sz="1600" b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Unternehmen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das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; -s,-; e-e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geo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.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კომპანია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/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საწარმო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; </a:t>
            </a:r>
            <a:endParaRPr lang="ka-GE" sz="1600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Die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Unternehmen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in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Düsseldorf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haben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einen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guten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Zugang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zu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den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Märkten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in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Europa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-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geo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.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დუსელდორფის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კომპანიებს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აქვთ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კარგი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წვდომა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ევროპის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ბაზრებზე</a:t>
            </a:r>
            <a:endParaRPr lang="ka-GE" sz="1600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sz="1600" b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Veranstaltung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de-DE" sz="1600" i="1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die; 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-, -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en</a:t>
            </a:r>
            <a:r>
              <a:rPr lang="de-DE" sz="1600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; </a:t>
            </a:r>
            <a:r>
              <a:rPr lang="de-DE" sz="1600" dirty="0">
                <a:solidFill>
                  <a:srgbClr val="767171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geo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. ღონისძიება; 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russ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.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мероприятие</a:t>
            </a:r>
            <a:endParaRPr lang="ka-GE" sz="1600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im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Oktober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 2018 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fand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eine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Veranstaltung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 „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Frankfurter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Buchmesse„statt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-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geo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.</a:t>
            </a:r>
            <a:r>
              <a:rPr lang="ka-GE" sz="1600" b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2018 წლის</a:t>
            </a:r>
            <a:r>
              <a:rPr lang="ka-GE" sz="1600" b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ოქტომბერში,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 გაიმართა ღონისძიება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"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ფრანკფურტის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წიგნის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ბაზრობა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";  </a:t>
            </a:r>
            <a:endParaRPr lang="ka-GE" sz="1600" b="1" dirty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მართკუთხედი 1"/>
          <p:cNvSpPr/>
          <p:nvPr/>
        </p:nvSpPr>
        <p:spPr>
          <a:xfrm>
            <a:off x="762000" y="1447800"/>
            <a:ext cx="6553200" cy="3454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b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Kolben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der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; -s,-;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  </a:t>
            </a:r>
            <a:r>
              <a:rPr lang="ka-GE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geo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.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დგუში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; </a:t>
            </a:r>
            <a:endParaRPr lang="ka-GE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b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Kolbendampfpumpe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ka-GE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geo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დგუშის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ორთქლის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ტუმბო</a:t>
            </a:r>
            <a:r>
              <a:rPr lang="ka-GE" dirty="0" smtClean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ka-GE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Kolbendampfpumpe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wurde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  1705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von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Thomas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Newcomen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entwickelt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ka-GE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geo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დგუშის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ორთქლის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ტუმბო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შეიმუშავა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 1705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წელს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თომას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dirty="0" err="1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ნიუკომენმა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ka-GE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Kolbendampfpumpe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verwendete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man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Bergwerken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zum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Herauspumpen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des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Grubenwassers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zum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Herauspumpen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des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Grundwassers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);  </a:t>
            </a:r>
            <a:r>
              <a:rPr lang="ka-GE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geo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დგუშის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ორთქლის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ტუმბო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გამოიყენებოდა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მაღაროებში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მიწისქვეშა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წყლების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dirty="0" err="1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ამოტუმბისთვის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23160782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მართკუთხედი 1"/>
          <p:cNvSpPr/>
          <p:nvPr/>
        </p:nvSpPr>
        <p:spPr>
          <a:xfrm>
            <a:off x="914400" y="1295400"/>
            <a:ext cx="6324600" cy="3686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b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Maschinenbau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der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;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 - </a:t>
            </a:r>
            <a:r>
              <a:rPr lang="ka-GE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geo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.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მანქანათმშენებლობა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;  </a:t>
            </a:r>
            <a:r>
              <a:rPr lang="ka-GE" dirty="0" err="1">
                <a:solidFill>
                  <a:srgbClr val="222222"/>
                </a:solidFill>
                <a:ea typeface="Times New Roman" panose="02020603050405020304" pitchFamily="18" charset="0"/>
              </a:rPr>
              <a:t>russ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. </a:t>
            </a:r>
            <a:r>
              <a:rPr lang="ka-GE" dirty="0" err="1">
                <a:solidFill>
                  <a:srgbClr val="222222"/>
                </a:solidFill>
                <a:ea typeface="Times New Roman" panose="02020603050405020304" pitchFamily="18" charset="0"/>
              </a:rPr>
              <a:t>Машиностроение</a:t>
            </a:r>
            <a:endParaRPr lang="ka-GE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Der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deutsche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Maschinen-und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Anlagenbau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gehört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zu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den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fünf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wichtigsten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Branchen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in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der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 smtClean="0">
                <a:solidFill>
                  <a:srgbClr val="222222"/>
                </a:solidFill>
                <a:ea typeface="Times New Roman" panose="02020603050405020304" pitchFamily="18" charset="0"/>
              </a:rPr>
              <a:t>Bundesrepublik</a:t>
            </a:r>
            <a:r>
              <a:rPr lang="ka-GE" dirty="0" smtClean="0">
                <a:solidFill>
                  <a:srgbClr val="222222"/>
                </a:solidFill>
                <a:ea typeface="Times New Roman" panose="02020603050405020304" pitchFamily="18" charset="0"/>
              </a:rPr>
              <a:t>-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გერმანიის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მანქანათმშენებლობა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და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ka-GE" dirty="0" err="1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ქარხანათმშენებლობა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 მიეკუთვნება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ფედერალური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რესპუბლიკის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ხუთ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უმნიშვნელოვანეს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ინდუსტრიას; </a:t>
            </a:r>
            <a:endParaRPr lang="ka-GE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ka-GE" i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der</a:t>
            </a:r>
            <a:r>
              <a:rPr lang="ka-GE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i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deutsche</a:t>
            </a:r>
            <a:r>
              <a:rPr lang="ka-GE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i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Maschinen</a:t>
            </a:r>
            <a:r>
              <a:rPr lang="ka-GE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ka-GE" i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ka-GE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i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Anlagenbau</a:t>
            </a:r>
            <a:r>
              <a:rPr lang="ka-GE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i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ka-GE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i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exportorientiert</a:t>
            </a:r>
            <a:r>
              <a:rPr lang="ka-GE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-geo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გერმანიის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მანქანათმშენებლობის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და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dirty="0" err="1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ქარხანათმშენებლობის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ინდუსტრია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ექსპორტზეა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ორიენტირებული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35020266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მართკუთხედი 1"/>
          <p:cNvSpPr/>
          <p:nvPr/>
        </p:nvSpPr>
        <p:spPr>
          <a:xfrm>
            <a:off x="533400" y="1371600"/>
            <a:ext cx="6934200" cy="3094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b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schweißen</a:t>
            </a:r>
            <a:r>
              <a:rPr lang="de-DE" b="1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;</a:t>
            </a:r>
            <a:r>
              <a:rPr lang="de-DE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 </a:t>
            </a:r>
            <a:r>
              <a:rPr lang="de-DE" i="1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schweißte, hat  geschweißt</a:t>
            </a:r>
            <a:r>
              <a:rPr lang="de-DE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; </a:t>
            </a:r>
            <a:r>
              <a:rPr lang="de-DE" sz="1600" b="1" i="1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(etw.) s</a:t>
            </a:r>
            <a:r>
              <a:rPr lang="de-DE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.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- </a:t>
            </a:r>
            <a:r>
              <a:rPr lang="ka-GE" dirty="0" smtClean="0">
                <a:solidFill>
                  <a:srgbClr val="222222"/>
                </a:solidFill>
                <a:ea typeface="Times New Roman" panose="02020603050405020304" pitchFamily="18" charset="0"/>
              </a:rPr>
              <a:t>შედუღება; </a:t>
            </a:r>
            <a:endParaRPr lang="ka-GE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Rohre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schweißen</a:t>
            </a:r>
            <a:r>
              <a:rPr lang="ka-GE" dirty="0" err="1">
                <a:solidFill>
                  <a:srgbClr val="222222"/>
                </a:solidFill>
                <a:ea typeface="Times New Roman" panose="02020603050405020304" pitchFamily="18" charset="0"/>
              </a:rPr>
              <a:t>-geo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. მილების შედუღება; </a:t>
            </a:r>
            <a:endParaRPr lang="ka-GE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b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de-AT" b="1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Stahl</a:t>
            </a:r>
            <a:r>
              <a:rPr lang="de-AT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 </a:t>
            </a:r>
            <a:r>
              <a:rPr lang="de-AT" sz="1600" i="1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der;-s; nur Sg</a:t>
            </a:r>
            <a:r>
              <a:rPr lang="de-AT" sz="1600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; </a:t>
            </a:r>
            <a:r>
              <a:rPr lang="de-DE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 geo. </a:t>
            </a:r>
            <a:r>
              <a:rPr lang="de-DE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ფოლადი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;</a:t>
            </a:r>
            <a:r>
              <a:rPr lang="de-DE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 </a:t>
            </a:r>
            <a:endParaRPr lang="ka-GE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i="1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 Stahl ist E</a:t>
            </a:r>
            <a:r>
              <a:rPr lang="de-DE" i="1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isen in einer Legierung, die aufgrund ihrer Festigkeit, Elastizität, chemischen Beständigkeit gut verarbeitet, geformt, gehärtet werden kann</a:t>
            </a:r>
            <a:r>
              <a:rPr lang="de-DE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geo.</a:t>
            </a:r>
            <a:r>
              <a:rPr lang="de-DE" b="1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de-DE" dirty="0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ფოლადი</a:t>
            </a:r>
            <a:r>
              <a:rPr lang="de-DE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dirty="0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არის</a:t>
            </a:r>
            <a:r>
              <a:rPr lang="de-DE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dirty="0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რკინის</a:t>
            </a:r>
            <a:r>
              <a:rPr lang="de-DE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dirty="0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შენადნობი</a:t>
            </a:r>
            <a:r>
              <a:rPr lang="de-DE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dirty="0">
                <a:ea typeface="Times New Roman" panose="02020603050405020304" pitchFamily="18" charset="0"/>
                <a:cs typeface="Times New Roman" panose="02020603050405020304" pitchFamily="18" charset="0"/>
              </a:rPr>
              <a:t>რომ</a:t>
            </a:r>
            <a:r>
              <a:rPr lang="ka-GE" dirty="0">
                <a:ea typeface="Times New Roman" panose="02020603050405020304" pitchFamily="18" charset="0"/>
                <a:cs typeface="Sylfaen" panose="010A0502050306030303" pitchFamily="18" charset="0"/>
              </a:rPr>
              <a:t>ელიც </a:t>
            </a:r>
            <a:r>
              <a:rPr lang="ka-GE" dirty="0">
                <a:ea typeface="Times New Roman" panose="02020603050405020304" pitchFamily="18" charset="0"/>
                <a:cs typeface="Times New Roman" panose="02020603050405020304" pitchFamily="18" charset="0"/>
              </a:rPr>
              <a:t>  მისი სიმტკიცის, ელასტიურობის  და ქიმიური  სიმყარის  გამო  შესაძლებელია მისი  კარგად  დამუშავება და ფორმის მიცემა; </a:t>
            </a:r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10097186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მართკუთხედი 1"/>
          <p:cNvSpPr/>
          <p:nvPr/>
        </p:nvSpPr>
        <p:spPr>
          <a:xfrm>
            <a:off x="838200" y="838200"/>
            <a:ext cx="6477000" cy="4449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sz="1600" b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Kapital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das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; -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geo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.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კაპიტალი;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 smtClean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endParaRPr lang="ka-GE" sz="1600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ein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kapitaler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Fehler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-geo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.</a:t>
            </a:r>
            <a:r>
              <a:rPr lang="ka-GE" sz="16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კაპიტალური შეცდომა; </a:t>
            </a:r>
            <a:endParaRPr lang="ka-GE" sz="1600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sz="1600" b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Kapitalbilanz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die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;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-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geo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.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ფინანსური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ანგარიში;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endParaRPr lang="ka-GE" sz="1600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sz="1600" b="1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Kapitaleinkommen</a:t>
            </a:r>
            <a:r>
              <a:rPr lang="ka-GE" sz="16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ka-GE" sz="1600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ka-GE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ka-GE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geo</a:t>
            </a:r>
            <a:r>
              <a:rPr lang="ka-GE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კაპიტალის</a:t>
            </a:r>
            <a:r>
              <a:rPr lang="ka-GE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შემოსავალი</a:t>
            </a:r>
            <a:r>
              <a:rPr lang="ka-GE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  <a:endParaRPr lang="ka-GE" sz="1600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AT" sz="1600" b="1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Kapitalgesellschaft</a:t>
            </a:r>
            <a:r>
              <a:rPr lang="de-AT" sz="1600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 </a:t>
            </a:r>
            <a:r>
              <a:rPr lang="de-AT" sz="1600" i="1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die; -en</a:t>
            </a:r>
            <a:r>
              <a:rPr lang="de-AT" sz="1600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 (KG) geo. </a:t>
            </a:r>
            <a:r>
              <a:rPr lang="de-AT" sz="1600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კორპორაცია</a:t>
            </a:r>
            <a:r>
              <a:rPr lang="de-DE" sz="1600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; </a:t>
            </a:r>
            <a:endParaRPr lang="ka-GE" sz="1600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sz="1600" b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b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Kapitalmarkt</a:t>
            </a:r>
            <a:r>
              <a:rPr lang="ka-GE" sz="1600" b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</a:t>
            </a:r>
            <a:r>
              <a:rPr lang="ka-GE" sz="1600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ka-GE" sz="1600" b="1" dirty="0">
                <a:solidFill>
                  <a:srgbClr val="222222"/>
                </a:solidFill>
                <a:ea typeface="Times New Roman" panose="02020603050405020304" pitchFamily="18" charset="0"/>
              </a:rPr>
              <a:t> - </a:t>
            </a:r>
            <a:r>
              <a:rPr lang="ka-GE" sz="1600" dirty="0" smtClean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კაპიტალის</a:t>
            </a:r>
            <a:r>
              <a:rPr lang="ka-GE" sz="1600" dirty="0" smtClean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ბაზარი</a:t>
            </a:r>
            <a:r>
              <a:rPr lang="ka-GE" sz="1600" dirty="0" smtClean="0">
                <a:solidFill>
                  <a:srgbClr val="222222"/>
                </a:solidFill>
                <a:ea typeface="Times New Roman" panose="02020603050405020304" pitchFamily="18" charset="0"/>
              </a:rPr>
              <a:t>;</a:t>
            </a:r>
            <a:endParaRPr lang="ka-GE" sz="1600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sz="1600" b="1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Kapitalsteuer</a:t>
            </a:r>
            <a:r>
              <a:rPr lang="ka-GE" sz="16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die</a:t>
            </a:r>
            <a:r>
              <a:rPr lang="ka-GE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ka-GE" sz="16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ka-GE" sz="1600" dirty="0" smtClean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კაპიტალის</a:t>
            </a:r>
            <a:r>
              <a:rPr lang="ka-GE" sz="16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გადასახადი</a:t>
            </a:r>
            <a:r>
              <a:rPr lang="ka-GE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ka-GE" sz="1600" dirty="0" smtClean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ka-GE" sz="1600" b="1" i="1" dirty="0" err="1"/>
              <a:t>Kapital</a:t>
            </a:r>
            <a:r>
              <a:rPr lang="ka-GE" sz="1600" b="1" i="1" dirty="0"/>
              <a:t> </a:t>
            </a:r>
            <a:r>
              <a:rPr lang="ka-GE" sz="1600" b="1" i="1" dirty="0" err="1"/>
              <a:t>anlegen</a:t>
            </a:r>
            <a:r>
              <a:rPr lang="ka-GE" sz="1600" b="1" i="1" dirty="0"/>
              <a:t> [</a:t>
            </a:r>
            <a:r>
              <a:rPr lang="ka-GE" sz="1600" b="1" i="1" dirty="0" err="1"/>
              <a:t>investieren</a:t>
            </a:r>
            <a:r>
              <a:rPr lang="ka-GE" sz="1600" b="1" dirty="0"/>
              <a:t>]- </a:t>
            </a:r>
            <a:r>
              <a:rPr lang="ka-GE" sz="1600" dirty="0" smtClean="0"/>
              <a:t> </a:t>
            </a:r>
            <a:r>
              <a:rPr lang="ka-GE" sz="1600" dirty="0"/>
              <a:t>კაპიტალის ჩადება/ ინვესტირება; </a:t>
            </a:r>
            <a:endParaRPr lang="ka-GE" sz="1600" b="1" dirty="0"/>
          </a:p>
          <a:p>
            <a:r>
              <a:rPr lang="ka-GE" sz="1600" b="1" i="1" dirty="0" err="1"/>
              <a:t>industrielles</a:t>
            </a:r>
            <a:r>
              <a:rPr lang="ka-GE" sz="1600" b="1" i="1" dirty="0"/>
              <a:t> </a:t>
            </a:r>
            <a:r>
              <a:rPr lang="ka-GE" sz="1600" b="1" i="1" dirty="0" err="1"/>
              <a:t>Kapital</a:t>
            </a:r>
            <a:r>
              <a:rPr lang="ka-GE" sz="1600" b="1" dirty="0"/>
              <a:t>- </a:t>
            </a:r>
            <a:r>
              <a:rPr lang="ka-GE" sz="1600" dirty="0" err="1"/>
              <a:t>geo</a:t>
            </a:r>
            <a:r>
              <a:rPr lang="ka-GE" sz="1600" dirty="0"/>
              <a:t>. სამრეწველო კაპიტალი;  </a:t>
            </a:r>
            <a:endParaRPr lang="ka-GE" sz="1600" b="1" dirty="0"/>
          </a:p>
          <a:p>
            <a:r>
              <a:rPr lang="ka-GE" sz="1600" b="1" i="1" dirty="0" err="1"/>
              <a:t>das</a:t>
            </a:r>
            <a:r>
              <a:rPr lang="ka-GE" sz="1600" b="1" i="1" dirty="0"/>
              <a:t>  </a:t>
            </a:r>
            <a:r>
              <a:rPr lang="ka-GE" sz="1600" b="1" i="1" dirty="0" err="1"/>
              <a:t>Kapital</a:t>
            </a:r>
            <a:r>
              <a:rPr lang="ka-GE" sz="1600" b="1" i="1" dirty="0"/>
              <a:t> </a:t>
            </a:r>
            <a:r>
              <a:rPr lang="ka-GE" sz="1600" b="1" i="1" dirty="0" err="1"/>
              <a:t>verzinst</a:t>
            </a:r>
            <a:r>
              <a:rPr lang="ka-GE" sz="1600" b="1" i="1" dirty="0"/>
              <a:t> </a:t>
            </a:r>
            <a:r>
              <a:rPr lang="ka-GE" sz="1600" b="1" i="1" dirty="0" err="1"/>
              <a:t>sich</a:t>
            </a:r>
            <a:r>
              <a:rPr lang="ka-GE" sz="1600" b="1" i="1" dirty="0"/>
              <a:t>  </a:t>
            </a:r>
            <a:r>
              <a:rPr lang="ka-GE" sz="1600" b="1" i="1" dirty="0" err="1"/>
              <a:t>gut</a:t>
            </a:r>
            <a:r>
              <a:rPr lang="ka-GE" sz="1600" b="1" i="1" dirty="0"/>
              <a:t>–</a:t>
            </a:r>
            <a:r>
              <a:rPr lang="ka-GE" sz="1600" b="1" dirty="0"/>
              <a:t> </a:t>
            </a:r>
            <a:r>
              <a:rPr lang="ka-GE" sz="1600" dirty="0" smtClean="0"/>
              <a:t> </a:t>
            </a:r>
            <a:r>
              <a:rPr lang="ka-GE" sz="1600" dirty="0"/>
              <a:t>კაპიტალი მაღალ  პროცენტებს (კარგ მოგებას) იძლევა; </a:t>
            </a:r>
            <a:endParaRPr lang="ka-GE" sz="1600" b="1" dirty="0"/>
          </a:p>
          <a:p>
            <a:r>
              <a:rPr lang="de-DE" sz="1600" b="1" i="1" dirty="0"/>
              <a:t>die Zinsen  zum Kapital schlagen</a:t>
            </a:r>
            <a:r>
              <a:rPr lang="de-DE" sz="1600" b="1" dirty="0"/>
              <a:t>- </a:t>
            </a:r>
            <a:r>
              <a:rPr lang="de-DE" sz="1600" dirty="0" smtClean="0"/>
              <a:t>  </a:t>
            </a:r>
            <a:r>
              <a:rPr lang="en-US" sz="1600" dirty="0" err="1"/>
              <a:t>კაპიტალზე</a:t>
            </a:r>
            <a:r>
              <a:rPr lang="en-US" sz="1600" dirty="0"/>
              <a:t> </a:t>
            </a:r>
            <a:r>
              <a:rPr lang="en-US" sz="1600" dirty="0" err="1"/>
              <a:t>პროცენტების</a:t>
            </a:r>
            <a:r>
              <a:rPr lang="ru-RU" sz="1600" dirty="0"/>
              <a:t>  </a:t>
            </a:r>
            <a:r>
              <a:rPr lang="en-US" sz="1600" dirty="0" err="1"/>
              <a:t>დამატება</a:t>
            </a:r>
            <a:r>
              <a:rPr lang="ru-RU" sz="1600" dirty="0"/>
              <a:t>; </a:t>
            </a:r>
            <a:endParaRPr lang="ka-GE" sz="1600" b="1" dirty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0391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მართკუთხედი 1"/>
          <p:cNvSpPr/>
          <p:nvPr/>
        </p:nvSpPr>
        <p:spPr>
          <a:xfrm>
            <a:off x="762000" y="1143000"/>
            <a:ext cx="6858000" cy="3728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1600" b="1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niederlassen, sich</a:t>
            </a:r>
            <a:r>
              <a:rPr lang="de-DE" sz="1600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 </a:t>
            </a:r>
            <a:r>
              <a:rPr lang="de-DE" sz="1600" i="1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(hat);</a:t>
            </a:r>
            <a:r>
              <a:rPr lang="de-DE" sz="1600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  geo. 1 </a:t>
            </a:r>
            <a:r>
              <a:rPr lang="de-DE" sz="1600" b="1" i="1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sich (irgendwo (hin</a:t>
            </a:r>
            <a:r>
              <a:rPr lang="de-DE" sz="1600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) (</a:t>
            </a:r>
            <a:r>
              <a:rPr lang="de-DE" sz="1600" i="1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Dat</a:t>
            </a:r>
            <a:r>
              <a:rPr lang="de-DE" sz="1600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) / (</a:t>
            </a:r>
            <a:r>
              <a:rPr lang="de-DE" sz="1600" i="1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Akk</a:t>
            </a:r>
            <a:r>
              <a:rPr lang="de-DE" sz="1600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) </a:t>
            </a:r>
            <a:r>
              <a:rPr lang="de-DE" sz="1600" b="1" i="1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n</a:t>
            </a:r>
            <a:r>
              <a:rPr lang="de-DE" sz="1600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: 2 </a:t>
            </a:r>
            <a:r>
              <a:rPr lang="de-DE" sz="1600" b="1" i="1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sich irgendwo</a:t>
            </a:r>
            <a:r>
              <a:rPr lang="de-DE" sz="1600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 </a:t>
            </a:r>
            <a:r>
              <a:rPr lang="de-DE" sz="1600" b="1" i="1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n.</a:t>
            </a:r>
            <a:r>
              <a:rPr lang="de-DE" sz="1600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დაშვება( დაეშვება), ჩაშვება/ ჩამოწოლა/დაშვება/დაჯდომა;  დასახლება/ დაბინავება/ დამკვიდრება; </a:t>
            </a:r>
            <a:endParaRPr lang="ka-GE" sz="1600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1600" i="1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sich in Bonn als Arzt niederlassen</a:t>
            </a:r>
            <a:r>
              <a:rPr lang="de-DE" sz="1600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-geo.</a:t>
            </a:r>
            <a:r>
              <a:rPr lang="de-DE" sz="16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de-DE" sz="1600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დასახლდა </a:t>
            </a:r>
            <a:r>
              <a:rPr lang="ka-GE" sz="1600" dirty="0" smtClean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de-DE" sz="1600" dirty="0" smtClean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ექიმ</a:t>
            </a:r>
            <a:r>
              <a:rPr lang="ka-GE" sz="1600" dirty="0" smtClean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ად </a:t>
            </a:r>
            <a:r>
              <a:rPr lang="de-DE" sz="1600" dirty="0" smtClean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 </a:t>
            </a:r>
            <a:r>
              <a:rPr lang="de-DE" sz="1600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ბონში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;  </a:t>
            </a:r>
            <a:endParaRPr lang="ka-GE" sz="1600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1600" b="1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die Offene Handelsgesellschaft</a:t>
            </a:r>
            <a:r>
              <a:rPr lang="de-DE" sz="1600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,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-,- </a:t>
            </a:r>
            <a:r>
              <a:rPr lang="de-DE" sz="1600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en (OHG) </a:t>
            </a:r>
            <a:r>
              <a:rPr lang="ka-GE" sz="1600" dirty="0" smtClean="0">
                <a:solidFill>
                  <a:srgbClr val="222222"/>
                </a:solidFill>
                <a:ea typeface="Times New Roman" panose="02020603050405020304" pitchFamily="18" charset="0"/>
              </a:rPr>
              <a:t>ღია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სავაჭრო კომპანია; </a:t>
            </a:r>
            <a:endParaRPr lang="ka-GE" sz="1600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sz="1600" b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Personengesellschaft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die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; -,-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en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;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 smtClean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პარტნიორობა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;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endParaRPr lang="ka-GE" sz="1600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sz="1600" b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b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Planung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die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;-,-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en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;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geo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. გეგმის შედგენა/ დაგეგმვა;  </a:t>
            </a:r>
            <a:endParaRPr lang="ka-GE" sz="1600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sz="1600" b="1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reagieren</a:t>
            </a:r>
            <a:r>
              <a:rPr lang="de-DE" sz="1600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; </a:t>
            </a:r>
            <a:r>
              <a:rPr lang="de-DE" sz="1600" i="1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reagierte, hat reagiert</a:t>
            </a:r>
            <a:r>
              <a:rPr lang="de-DE" sz="1600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; 1. (</a:t>
            </a:r>
            <a:r>
              <a:rPr lang="de-DE" sz="1600" b="1" i="1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auf j-n/ etw. irgendwie)</a:t>
            </a:r>
            <a:r>
              <a:rPr lang="de-DE" sz="1600" i="1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 </a:t>
            </a:r>
            <a:r>
              <a:rPr lang="de-DE" sz="1600" b="1" i="1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r</a:t>
            </a:r>
            <a:r>
              <a:rPr lang="de-DE" sz="1600" i="1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. </a:t>
            </a:r>
            <a:r>
              <a:rPr lang="de-DE" sz="1600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2.</a:t>
            </a:r>
            <a:r>
              <a:rPr lang="de-DE" sz="1600" i="1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 </a:t>
            </a:r>
            <a:r>
              <a:rPr lang="de-DE" sz="1600" b="1" i="1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Etw. reagiert (mit etw.);</a:t>
            </a:r>
            <a:r>
              <a:rPr lang="de-DE" sz="1600" i="1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 </a:t>
            </a:r>
            <a:r>
              <a:rPr lang="de-DE" sz="1600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geo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. რეაგირება/ გამოხმაურება;  </a:t>
            </a:r>
            <a:r>
              <a:rPr lang="de-DE" sz="1600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russ. реагировать на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...</a:t>
            </a:r>
            <a:endParaRPr lang="ka-GE" sz="1600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reagieren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auf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Rückmeldung</a:t>
            </a:r>
            <a:r>
              <a:rPr lang="ka-GE" sz="1600" b="1" dirty="0">
                <a:solidFill>
                  <a:srgbClr val="222222"/>
                </a:solidFill>
                <a:ea typeface="Times New Roman" panose="02020603050405020304" pitchFamily="18" charset="0"/>
              </a:rPr>
              <a:t> -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geo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.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უპასუხეთ გამოხმაურებას; </a:t>
            </a:r>
            <a:endParaRPr lang="ka-GE" dirty="0" smtClean="0">
              <a:solidFill>
                <a:srgbClr val="222222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6891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მართკუთხედი 1"/>
          <p:cNvSpPr/>
          <p:nvPr/>
        </p:nvSpPr>
        <p:spPr>
          <a:xfrm>
            <a:off x="1219200" y="1066800"/>
            <a:ext cx="6248400" cy="3266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sz="1600" b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übertragen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;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überträgt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,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übertrug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,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hat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übertragen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; - 1 </a:t>
            </a:r>
            <a:r>
              <a:rPr lang="ka-GE" sz="1600" b="1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etw.auf</a:t>
            </a:r>
            <a:r>
              <a:rPr lang="ka-GE" sz="1600" b="1" i="1" dirty="0">
                <a:solidFill>
                  <a:srgbClr val="222222"/>
                </a:solidFill>
                <a:ea typeface="Times New Roman" panose="02020603050405020304" pitchFamily="18" charset="0"/>
              </a:rPr>
              <a:t> / </a:t>
            </a:r>
            <a:r>
              <a:rPr lang="ka-GE" sz="1600" b="1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in</a:t>
            </a:r>
            <a:r>
              <a:rPr lang="ka-GE" sz="1600" b="1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b="1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etw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.(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Akk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)</a:t>
            </a:r>
            <a:r>
              <a:rPr lang="ka-GE" sz="1600" b="1" i="1" dirty="0">
                <a:solidFill>
                  <a:srgbClr val="222222"/>
                </a:solidFill>
                <a:ea typeface="Times New Roman" panose="02020603050405020304" pitchFamily="18" charset="0"/>
              </a:rPr>
              <a:t> ü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. 2 </a:t>
            </a:r>
            <a:r>
              <a:rPr lang="ka-GE" sz="1600" b="1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etw</a:t>
            </a:r>
            <a:r>
              <a:rPr lang="ka-GE" sz="1600" b="1" i="1" dirty="0">
                <a:solidFill>
                  <a:srgbClr val="222222"/>
                </a:solidFill>
                <a:ea typeface="Times New Roman" panose="02020603050405020304" pitchFamily="18" charset="0"/>
              </a:rPr>
              <a:t>. </a:t>
            </a:r>
            <a:r>
              <a:rPr lang="ka-GE" sz="1600" b="1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in</a:t>
            </a:r>
            <a:r>
              <a:rPr lang="ka-GE" sz="1600" b="1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b="1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etw</a:t>
            </a:r>
            <a:r>
              <a:rPr lang="ka-GE" sz="1600" b="1" i="1" dirty="0">
                <a:solidFill>
                  <a:srgbClr val="222222"/>
                </a:solidFill>
                <a:ea typeface="Times New Roman" panose="02020603050405020304" pitchFamily="18" charset="0"/>
              </a:rPr>
              <a:t>. </a:t>
            </a:r>
            <a:r>
              <a:rPr lang="de-DE" sz="1600" i="1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(Akk)</a:t>
            </a:r>
            <a:r>
              <a:rPr lang="de-DE" sz="1600" b="1" i="1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 ü. </a:t>
            </a:r>
            <a:r>
              <a:rPr lang="de-DE" sz="1600" b="1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3</a:t>
            </a:r>
            <a:r>
              <a:rPr lang="de-DE" sz="1600" b="1" i="1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 etw. ü</a:t>
            </a:r>
            <a:r>
              <a:rPr lang="de-DE" sz="1600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.  </a:t>
            </a:r>
            <a:r>
              <a:rPr lang="de-DE" sz="1600" b="1" i="1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etw.auf etw</a:t>
            </a:r>
            <a:r>
              <a:rPr lang="de-DE" sz="1600" i="1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.(Akk)</a:t>
            </a:r>
            <a:r>
              <a:rPr lang="de-DE" sz="1600" b="1" i="1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 ü.</a:t>
            </a:r>
            <a:r>
              <a:rPr lang="de-DE" sz="1600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geo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.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გადატანა; გადაცემა;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ეთერში  გადაცემა; </a:t>
            </a:r>
            <a:endParaRPr lang="ka-GE" sz="1600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sz="1600" b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Umsatz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der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; 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Umsätze</a:t>
            </a:r>
            <a:r>
              <a:rPr lang="ka-GE" sz="1600" dirty="0">
                <a:solidFill>
                  <a:srgbClr val="632423"/>
                </a:solidFill>
                <a:ea typeface="Times New Roman" panose="02020603050405020304" pitchFamily="18" charset="0"/>
              </a:rPr>
              <a:t>,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geo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. საქონელბრუნვა; </a:t>
            </a:r>
            <a:endParaRPr lang="ka-GE" sz="1600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sz="1600" b="1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einen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Umsatz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erzielen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-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geo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.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გაყიდვების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მიღწევა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;  </a:t>
            </a:r>
            <a:endParaRPr lang="ka-GE" sz="1600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auf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den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Umsatz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erhobene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Steuer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-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geo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.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გადასახადზე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დაწესებული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გადასახადი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/ გაყიდულის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დაბეგრვა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;  </a:t>
            </a:r>
            <a:endParaRPr lang="ka-GE" sz="1600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sz="1600" b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Umsatzkapita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l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das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;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geo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.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საბრუნავი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კაპიტალი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/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კაპიტალის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ბრუნვა; </a:t>
            </a:r>
            <a:endParaRPr lang="ka-GE" sz="1600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sz="1600" b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Umsatzsteuer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die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;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geo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.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საქონელ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ბრუნვის გადასახადი</a:t>
            </a:r>
            <a:r>
              <a:rPr lang="ka-GE" sz="1600" dirty="0" smtClean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;</a:t>
            </a:r>
            <a:endParaRPr lang="ka-GE" sz="1600" b="1" dirty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929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მართკუთხედი 1"/>
          <p:cNvSpPr/>
          <p:nvPr/>
        </p:nvSpPr>
        <p:spPr>
          <a:xfrm>
            <a:off x="1295400" y="1524000"/>
            <a:ext cx="6096000" cy="2998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sz="1600" dirty="0" err="1" smtClean="0">
                <a:solidFill>
                  <a:srgbClr val="FF0000"/>
                </a:solidFill>
                <a:ea typeface="Times New Roman" panose="02020603050405020304" pitchFamily="18" charset="0"/>
              </a:rPr>
              <a:t>Der</a:t>
            </a:r>
            <a:r>
              <a:rPr lang="ka-GE" sz="1600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 err="1" smtClean="0">
                <a:solidFill>
                  <a:srgbClr val="FF0000"/>
                </a:solidFill>
                <a:ea typeface="Times New Roman" panose="02020603050405020304" pitchFamily="18" charset="0"/>
              </a:rPr>
              <a:t>Kaufvertrag</a:t>
            </a:r>
            <a:r>
              <a:rPr lang="ka-GE" sz="1600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  </a:t>
            </a:r>
            <a:r>
              <a:rPr lang="ka-GE" sz="1600" dirty="0" smtClean="0">
                <a:solidFill>
                  <a:srgbClr val="833C0B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შესყიდვის</a:t>
            </a:r>
            <a:r>
              <a:rPr lang="ka-GE" sz="1600" dirty="0" smtClean="0">
                <a:solidFill>
                  <a:srgbClr val="833C0B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 smtClean="0">
                <a:solidFill>
                  <a:srgbClr val="833C0B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ხელშეკრულება;  </a:t>
            </a:r>
            <a:endParaRPr lang="ka-GE" sz="1600" b="1" dirty="0" smtClean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sz="1600" b="1" dirty="0" err="1" smtClean="0">
                <a:solidFill>
                  <a:srgbClr val="222222"/>
                </a:solidFill>
                <a:ea typeface="Times New Roman" panose="02020603050405020304" pitchFamily="18" charset="0"/>
              </a:rPr>
              <a:t>Abkommen</a:t>
            </a:r>
            <a:r>
              <a:rPr lang="ka-GE" sz="1600" dirty="0" smtClean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 smtClean="0">
                <a:solidFill>
                  <a:srgbClr val="222222"/>
                </a:solidFill>
                <a:ea typeface="Times New Roman" panose="02020603050405020304" pitchFamily="18" charset="0"/>
              </a:rPr>
              <a:t>das</a:t>
            </a:r>
            <a:r>
              <a:rPr lang="ka-GE" sz="1600" i="1" dirty="0" smtClean="0">
                <a:solidFill>
                  <a:srgbClr val="222222"/>
                </a:solidFill>
                <a:ea typeface="Times New Roman" panose="02020603050405020304" pitchFamily="18" charset="0"/>
              </a:rPr>
              <a:t>; -s, -; e-e</a:t>
            </a:r>
            <a:r>
              <a:rPr lang="ka-GE" sz="1600" dirty="0" smtClean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 err="1" smtClean="0">
                <a:solidFill>
                  <a:srgbClr val="222222"/>
                </a:solidFill>
                <a:ea typeface="Times New Roman" panose="02020603050405020304" pitchFamily="18" charset="0"/>
              </a:rPr>
              <a:t>geo</a:t>
            </a:r>
            <a:r>
              <a:rPr lang="ka-GE" sz="1600" dirty="0" smtClean="0">
                <a:solidFill>
                  <a:srgbClr val="222222"/>
                </a:solidFill>
                <a:ea typeface="Times New Roman" panose="02020603050405020304" pitchFamily="18" charset="0"/>
              </a:rPr>
              <a:t>.  შეთანხმება /ხელშეკრულება;  </a:t>
            </a:r>
            <a:endParaRPr lang="ka-GE" sz="1600" b="1" dirty="0" smtClean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sz="1600" i="1" dirty="0" err="1" smtClean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ka-GE" sz="1600" i="1" dirty="0" smtClean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i="1" dirty="0" err="1" smtClean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Abkommen</a:t>
            </a:r>
            <a:r>
              <a:rPr lang="ka-GE" sz="1600" i="1" dirty="0" smtClean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ka-GE" sz="1600" i="1" dirty="0" err="1" smtClean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mit</a:t>
            </a:r>
            <a:r>
              <a:rPr lang="ka-GE" sz="1600" i="1" dirty="0" smtClean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i="1" dirty="0" err="1" smtClean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jemandem</a:t>
            </a:r>
            <a:r>
              <a:rPr lang="ka-GE" sz="1600" i="1" dirty="0" smtClean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1600" i="1" dirty="0" err="1" smtClean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über</a:t>
            </a:r>
            <a:r>
              <a:rPr lang="ka-GE" sz="1600" i="1" dirty="0" smtClean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i="1" dirty="0" err="1" smtClean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etwas</a:t>
            </a:r>
            <a:r>
              <a:rPr lang="ka-GE" sz="1600" i="1" dirty="0" smtClean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ka-GE" sz="1600" i="1" dirty="0" err="1" smtClean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treffen</a:t>
            </a:r>
            <a:r>
              <a:rPr lang="ka-GE" sz="1600" i="1" dirty="0" smtClean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1600" i="1" dirty="0" err="1" smtClean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schließen</a:t>
            </a:r>
            <a:r>
              <a:rPr lang="ka-GE" sz="1600" dirty="0" smtClean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ka-GE" sz="1600" dirty="0" err="1" smtClean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geo</a:t>
            </a:r>
            <a:r>
              <a:rPr lang="ka-GE" sz="1600" dirty="0" smtClean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ka-GE" sz="1600" b="1" dirty="0" smtClean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ka-GE" sz="1600" dirty="0" smtClean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შეთანხმება</a:t>
            </a:r>
            <a:r>
              <a:rPr lang="ka-GE" sz="1600" dirty="0" smtClean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i="1" dirty="0" smtClean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ka-GE" sz="1600" i="1" dirty="0" smtClean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ვიღაცასთან</a:t>
            </a:r>
            <a:r>
              <a:rPr lang="ka-GE" sz="1600" i="1" dirty="0" smtClean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i="1" dirty="0" smtClean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რაღაცის</a:t>
            </a:r>
            <a:r>
              <a:rPr lang="ka-GE" sz="1600" i="1" dirty="0" smtClean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i="1" dirty="0" smtClean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შესახებ</a:t>
            </a:r>
            <a:r>
              <a:rPr lang="ka-GE" sz="1600" dirty="0" smtClean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];  </a:t>
            </a:r>
            <a:endParaRPr lang="ka-GE" sz="1600" b="1" dirty="0" smtClean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sz="1600" b="1" dirty="0" err="1" smtClean="0">
                <a:solidFill>
                  <a:srgbClr val="222222"/>
                </a:solidFill>
                <a:ea typeface="Times New Roman" panose="02020603050405020304" pitchFamily="18" charset="0"/>
              </a:rPr>
              <a:t>abschließen</a:t>
            </a:r>
            <a:r>
              <a:rPr lang="ka-GE" sz="1600" dirty="0" smtClean="0">
                <a:solidFill>
                  <a:srgbClr val="222222"/>
                </a:solidFill>
                <a:ea typeface="Times New Roman" panose="02020603050405020304" pitchFamily="18" charset="0"/>
              </a:rPr>
              <a:t> (</a:t>
            </a:r>
            <a:r>
              <a:rPr lang="ka-GE" sz="1600" i="1" dirty="0" err="1" smtClean="0">
                <a:solidFill>
                  <a:srgbClr val="222222"/>
                </a:solidFill>
                <a:ea typeface="Times New Roman" panose="02020603050405020304" pitchFamily="18" charset="0"/>
              </a:rPr>
              <a:t>hat</a:t>
            </a:r>
            <a:r>
              <a:rPr lang="ka-GE" sz="1600" dirty="0" smtClean="0">
                <a:solidFill>
                  <a:srgbClr val="222222"/>
                </a:solidFill>
                <a:ea typeface="Times New Roman" panose="02020603050405020304" pitchFamily="18" charset="0"/>
              </a:rPr>
              <a:t>)- </a:t>
            </a:r>
            <a:r>
              <a:rPr lang="ka-GE" sz="1600" dirty="0" err="1" smtClean="0">
                <a:solidFill>
                  <a:srgbClr val="222222"/>
                </a:solidFill>
                <a:ea typeface="Times New Roman" panose="02020603050405020304" pitchFamily="18" charset="0"/>
              </a:rPr>
              <a:t>geo</a:t>
            </a:r>
            <a:r>
              <a:rPr lang="ka-GE" sz="1600" dirty="0" smtClean="0">
                <a:solidFill>
                  <a:srgbClr val="222222"/>
                </a:solidFill>
                <a:ea typeface="Times New Roman" panose="02020603050405020304" pitchFamily="18" charset="0"/>
              </a:rPr>
              <a:t>.  დასრულება/დამთავრება; </a:t>
            </a:r>
            <a:endParaRPr lang="ka-GE" sz="1600" b="1" dirty="0" smtClean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sz="1600" i="1" dirty="0" err="1" smtClean="0">
                <a:solidFill>
                  <a:srgbClr val="222222"/>
                </a:solidFill>
                <a:ea typeface="Times New Roman" panose="02020603050405020304" pitchFamily="18" charset="0"/>
              </a:rPr>
              <a:t>das</a:t>
            </a:r>
            <a:r>
              <a:rPr lang="ka-GE" sz="1600" i="1" dirty="0" smtClean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 smtClean="0">
                <a:solidFill>
                  <a:srgbClr val="222222"/>
                </a:solidFill>
                <a:ea typeface="Times New Roman" panose="02020603050405020304" pitchFamily="18" charset="0"/>
              </a:rPr>
              <a:t>Abkommen</a:t>
            </a:r>
            <a:r>
              <a:rPr lang="ka-GE" sz="1600" i="1" dirty="0" smtClean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 smtClean="0">
                <a:solidFill>
                  <a:srgbClr val="222222"/>
                </a:solidFill>
                <a:ea typeface="Times New Roman" panose="02020603050405020304" pitchFamily="18" charset="0"/>
              </a:rPr>
              <a:t>abschließen</a:t>
            </a:r>
            <a:r>
              <a:rPr lang="ka-GE" sz="1600" dirty="0" smtClean="0">
                <a:solidFill>
                  <a:srgbClr val="222222"/>
                </a:solidFill>
                <a:ea typeface="Times New Roman" panose="02020603050405020304" pitchFamily="18" charset="0"/>
              </a:rPr>
              <a:t>- </a:t>
            </a:r>
            <a:r>
              <a:rPr lang="ka-GE" sz="1600" dirty="0" err="1" smtClean="0">
                <a:solidFill>
                  <a:srgbClr val="222222"/>
                </a:solidFill>
                <a:ea typeface="Times New Roman" panose="02020603050405020304" pitchFamily="18" charset="0"/>
              </a:rPr>
              <a:t>geo</a:t>
            </a:r>
            <a:r>
              <a:rPr lang="ka-GE" sz="1600" dirty="0" smtClean="0">
                <a:solidFill>
                  <a:srgbClr val="222222"/>
                </a:solidFill>
                <a:ea typeface="Times New Roman" panose="02020603050405020304" pitchFamily="18" charset="0"/>
              </a:rPr>
              <a:t>.  </a:t>
            </a:r>
            <a:r>
              <a:rPr lang="ka-GE" sz="1600" dirty="0" smtClean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ხელშეკრულების დადება; </a:t>
            </a:r>
            <a:r>
              <a:rPr lang="ka-GE" sz="1600" dirty="0" smtClean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endParaRPr lang="ka-GE" sz="1600" b="1" dirty="0" smtClean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sz="1600" i="1" dirty="0" err="1" smtClean="0">
                <a:solidFill>
                  <a:srgbClr val="222222"/>
                </a:solidFill>
                <a:ea typeface="Times New Roman" panose="02020603050405020304" pitchFamily="18" charset="0"/>
              </a:rPr>
              <a:t>eine</a:t>
            </a:r>
            <a:r>
              <a:rPr lang="ka-GE" sz="1600" i="1" dirty="0" smtClean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 smtClean="0">
                <a:solidFill>
                  <a:srgbClr val="222222"/>
                </a:solidFill>
                <a:ea typeface="Times New Roman" panose="02020603050405020304" pitchFamily="18" charset="0"/>
              </a:rPr>
              <a:t>Kapitallebensversicherung</a:t>
            </a:r>
            <a:r>
              <a:rPr lang="ka-GE" sz="1600" i="1" dirty="0" smtClean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 smtClean="0">
                <a:solidFill>
                  <a:srgbClr val="222222"/>
                </a:solidFill>
                <a:ea typeface="Times New Roman" panose="02020603050405020304" pitchFamily="18" charset="0"/>
              </a:rPr>
              <a:t>abschließen</a:t>
            </a:r>
            <a:r>
              <a:rPr lang="ka-GE" sz="1600" dirty="0" err="1" smtClean="0">
                <a:solidFill>
                  <a:srgbClr val="222222"/>
                </a:solidFill>
                <a:ea typeface="Times New Roman" panose="02020603050405020304" pitchFamily="18" charset="0"/>
              </a:rPr>
              <a:t>-geo</a:t>
            </a:r>
            <a:r>
              <a:rPr lang="ka-GE" sz="1600" dirty="0" smtClean="0">
                <a:solidFill>
                  <a:srgbClr val="222222"/>
                </a:solidFill>
                <a:ea typeface="Times New Roman" panose="02020603050405020304" pitchFamily="18" charset="0"/>
              </a:rPr>
              <a:t>. </a:t>
            </a:r>
            <a:r>
              <a:rPr lang="ka-GE" sz="1600" dirty="0" smtClean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სიცოცხლის</a:t>
            </a:r>
            <a:r>
              <a:rPr lang="ka-GE" sz="1600" dirty="0" smtClean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 smtClean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დაზღვევა; </a:t>
            </a:r>
            <a:r>
              <a:rPr lang="ka-GE" sz="1600" dirty="0" smtClean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smtClean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ka-GE" sz="1600" b="1" dirty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31187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1295400"/>
            <a:ext cx="6477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a-GE" sz="1600" b="1" dirty="0" err="1"/>
              <a:t>an|bieten</a:t>
            </a:r>
            <a:r>
              <a:rPr lang="ka-GE" sz="1600" dirty="0"/>
              <a:t> </a:t>
            </a:r>
            <a:r>
              <a:rPr lang="ka-GE" sz="1600" i="1" dirty="0"/>
              <a:t>(</a:t>
            </a:r>
            <a:r>
              <a:rPr lang="ka-GE" sz="1600" i="1" dirty="0" err="1"/>
              <a:t>hat</a:t>
            </a:r>
            <a:r>
              <a:rPr lang="ka-GE" sz="1600" i="1" dirty="0"/>
              <a:t>);</a:t>
            </a:r>
            <a:r>
              <a:rPr lang="ka-GE" sz="1600" dirty="0"/>
              <a:t> - </a:t>
            </a:r>
            <a:r>
              <a:rPr lang="ka-GE" sz="1600" dirty="0" err="1"/>
              <a:t>geo</a:t>
            </a:r>
            <a:r>
              <a:rPr lang="ka-GE" sz="1600" dirty="0"/>
              <a:t>. შეთავაზება; </a:t>
            </a:r>
            <a:endParaRPr lang="ka-GE" sz="1600" b="1" dirty="0"/>
          </a:p>
          <a:p>
            <a:r>
              <a:rPr lang="ka-GE" sz="1600" i="1" dirty="0" err="1"/>
              <a:t>einen</a:t>
            </a:r>
            <a:r>
              <a:rPr lang="ka-GE" sz="1600" i="1" dirty="0"/>
              <a:t> </a:t>
            </a:r>
            <a:r>
              <a:rPr lang="ka-GE" sz="1600" i="1" dirty="0" err="1"/>
              <a:t>Sondernachlass</a:t>
            </a:r>
            <a:r>
              <a:rPr lang="ka-GE" sz="1600" i="1" dirty="0"/>
              <a:t> </a:t>
            </a:r>
            <a:r>
              <a:rPr lang="ka-GE" sz="1600" i="1" dirty="0" err="1"/>
              <a:t>anbieten</a:t>
            </a:r>
            <a:r>
              <a:rPr lang="ka-GE" sz="1600" dirty="0"/>
              <a:t>- </a:t>
            </a:r>
            <a:r>
              <a:rPr lang="ka-GE" sz="1600" dirty="0" err="1"/>
              <a:t>geo</a:t>
            </a:r>
            <a:r>
              <a:rPr lang="ka-GE" sz="1600" dirty="0"/>
              <a:t>.</a:t>
            </a:r>
            <a:r>
              <a:rPr lang="ka-GE" sz="1600" b="1" dirty="0"/>
              <a:t> </a:t>
            </a:r>
            <a:r>
              <a:rPr lang="ka-GE" sz="1600" dirty="0"/>
              <a:t>სპეციალური ფასდაკლების შეთავაზება;  </a:t>
            </a:r>
            <a:endParaRPr lang="ka-GE" sz="1600" b="1" dirty="0"/>
          </a:p>
          <a:p>
            <a:r>
              <a:rPr lang="ka-GE" sz="1600" b="1" dirty="0" err="1"/>
              <a:t>Haube</a:t>
            </a:r>
            <a:r>
              <a:rPr lang="ka-GE" sz="1600" dirty="0"/>
              <a:t> </a:t>
            </a:r>
            <a:r>
              <a:rPr lang="ka-GE" sz="1600" i="1" dirty="0" err="1"/>
              <a:t>die</a:t>
            </a:r>
            <a:r>
              <a:rPr lang="ka-GE" sz="1600" i="1" dirty="0"/>
              <a:t>; -,-</a:t>
            </a:r>
            <a:r>
              <a:rPr lang="ka-GE" sz="1600" i="1" dirty="0" err="1"/>
              <a:t>en</a:t>
            </a:r>
            <a:r>
              <a:rPr lang="ka-GE" sz="1600" i="1" dirty="0"/>
              <a:t>  </a:t>
            </a:r>
            <a:r>
              <a:rPr lang="ka-GE" sz="1600" dirty="0"/>
              <a:t>geo.1. თავსაბური; </a:t>
            </a:r>
            <a:r>
              <a:rPr lang="ka-GE" sz="1600" dirty="0" err="1"/>
              <a:t>კაპიშონი</a:t>
            </a:r>
            <a:r>
              <a:rPr lang="ka-GE" sz="1600" dirty="0"/>
              <a:t>;  2. </a:t>
            </a:r>
            <a:r>
              <a:rPr lang="ka-GE" sz="1600" i="1" dirty="0" err="1"/>
              <a:t>ტექნ</a:t>
            </a:r>
            <a:r>
              <a:rPr lang="ka-GE" sz="1600" dirty="0"/>
              <a:t>.  ჩაჩი, ქუდი; კაპოტი/ ხუფი, სარქველი; ტყაპუჭი (ტანსაცმელი); ქოლგა; </a:t>
            </a:r>
            <a:r>
              <a:rPr lang="ka-GE" sz="1600" i="1" dirty="0" err="1"/>
              <a:t>ტექნ</a:t>
            </a:r>
            <a:r>
              <a:rPr lang="ka-GE" sz="1600" dirty="0"/>
              <a:t>. გარსაცმი; შალითა; ბუდე; სახურავი, ფუტლარი;  </a:t>
            </a:r>
            <a:endParaRPr lang="ka-GE" sz="1600" b="1" dirty="0"/>
          </a:p>
          <a:p>
            <a:r>
              <a:rPr lang="ka-GE" sz="1600" i="1" dirty="0" err="1"/>
              <a:t>Die</a:t>
            </a:r>
            <a:r>
              <a:rPr lang="ka-GE" sz="1600" i="1" dirty="0"/>
              <a:t> </a:t>
            </a:r>
            <a:r>
              <a:rPr lang="ka-GE" sz="1600" i="1" dirty="0" err="1"/>
              <a:t>Hauben</a:t>
            </a:r>
            <a:r>
              <a:rPr lang="ka-GE" sz="1600" i="1" dirty="0"/>
              <a:t> </a:t>
            </a:r>
            <a:r>
              <a:rPr lang="ka-GE" sz="1600" i="1" dirty="0" err="1"/>
              <a:t>absorbieren</a:t>
            </a:r>
            <a:r>
              <a:rPr lang="ka-GE" sz="1600" i="1" dirty="0"/>
              <a:t> </a:t>
            </a:r>
            <a:r>
              <a:rPr lang="ka-GE" sz="1600" i="1" dirty="0" err="1"/>
              <a:t>vollkommen</a:t>
            </a:r>
            <a:r>
              <a:rPr lang="ka-GE" sz="1600" i="1" dirty="0"/>
              <a:t> </a:t>
            </a:r>
            <a:r>
              <a:rPr lang="ka-GE" sz="1600" i="1" dirty="0" err="1"/>
              <a:t>den</a:t>
            </a:r>
            <a:r>
              <a:rPr lang="ka-GE" sz="1600" i="1" dirty="0"/>
              <a:t> </a:t>
            </a:r>
            <a:r>
              <a:rPr lang="ka-GE" sz="1600" i="1" dirty="0" err="1"/>
              <a:t>Geruch</a:t>
            </a:r>
            <a:r>
              <a:rPr lang="ka-GE" sz="1600" dirty="0"/>
              <a:t>- </a:t>
            </a:r>
            <a:r>
              <a:rPr lang="ka-GE" sz="1600" dirty="0" err="1"/>
              <a:t>geo</a:t>
            </a:r>
            <a:r>
              <a:rPr lang="ka-GE" sz="1600" dirty="0"/>
              <a:t>. გამწოვები მთლიანად იწოვს სუნს;</a:t>
            </a:r>
            <a:endParaRPr lang="ka-GE" sz="1600" b="1" dirty="0"/>
          </a:p>
          <a:p>
            <a:r>
              <a:rPr lang="de-DE" sz="1600" i="1" dirty="0"/>
              <a:t>Arten von Hauben sind:  Wandhaube, Inselhaube, Einbauhaube</a:t>
            </a:r>
            <a:r>
              <a:rPr lang="de-DE" sz="1600" dirty="0"/>
              <a:t>- geo.</a:t>
            </a:r>
            <a:r>
              <a:rPr lang="de-DE" sz="1600" b="1" dirty="0"/>
              <a:t> </a:t>
            </a:r>
            <a:r>
              <a:rPr lang="de-DE" sz="1600" dirty="0"/>
              <a:t> </a:t>
            </a:r>
            <a:r>
              <a:rPr lang="ka-GE" sz="1600" dirty="0"/>
              <a:t>კაპოტის სახეებია: კედლის  კაპოტი/ გამწოვი;  კუნძულოვანი  კაპოტი /გამწოვი; ჩაშენებული   კაპოტი/გამწოვი; </a:t>
            </a:r>
            <a:endParaRPr lang="ka-GE" sz="1600" b="1" dirty="0"/>
          </a:p>
          <a:p>
            <a:r>
              <a:rPr lang="ka-GE" sz="1600" i="1" dirty="0" err="1"/>
              <a:t>Die</a:t>
            </a:r>
            <a:r>
              <a:rPr lang="ka-GE" sz="1600" i="1" dirty="0"/>
              <a:t> </a:t>
            </a:r>
            <a:r>
              <a:rPr lang="ka-GE" sz="1600" i="1" dirty="0" err="1"/>
              <a:t>Wandhaube</a:t>
            </a:r>
            <a:r>
              <a:rPr lang="ka-GE" sz="1600" i="1" dirty="0"/>
              <a:t> </a:t>
            </a:r>
            <a:r>
              <a:rPr lang="ka-GE" sz="1600" i="1" dirty="0" err="1"/>
              <a:t>wird</a:t>
            </a:r>
            <a:r>
              <a:rPr lang="ka-GE" sz="1600" i="1" dirty="0"/>
              <a:t> </a:t>
            </a:r>
            <a:r>
              <a:rPr lang="ka-GE" sz="1600" i="1" dirty="0" err="1"/>
              <a:t>an</a:t>
            </a:r>
            <a:r>
              <a:rPr lang="ka-GE" sz="1600" i="1" dirty="0"/>
              <a:t> </a:t>
            </a:r>
            <a:r>
              <a:rPr lang="ka-GE" sz="1600" i="1" dirty="0" err="1"/>
              <a:t>der</a:t>
            </a:r>
            <a:r>
              <a:rPr lang="ka-GE" sz="1600" i="1" dirty="0"/>
              <a:t> </a:t>
            </a:r>
            <a:r>
              <a:rPr lang="ka-GE" sz="1600" i="1" dirty="0" err="1"/>
              <a:t>Wand</a:t>
            </a:r>
            <a:r>
              <a:rPr lang="ka-GE" sz="1600" i="1" dirty="0"/>
              <a:t> </a:t>
            </a:r>
            <a:r>
              <a:rPr lang="ka-GE" sz="1600" i="1" dirty="0" err="1"/>
              <a:t>montiert</a:t>
            </a:r>
            <a:r>
              <a:rPr lang="ka-GE" sz="1600" dirty="0"/>
              <a:t>- </a:t>
            </a:r>
            <a:r>
              <a:rPr lang="ka-GE" sz="1600" dirty="0" err="1"/>
              <a:t>geo</a:t>
            </a:r>
            <a:r>
              <a:rPr lang="ka-GE" sz="1600" dirty="0"/>
              <a:t>.</a:t>
            </a:r>
            <a:r>
              <a:rPr lang="ka-GE" sz="1600" b="1" dirty="0"/>
              <a:t> </a:t>
            </a:r>
            <a:r>
              <a:rPr lang="ka-GE" sz="1600" dirty="0"/>
              <a:t>კედლის გარსაცმი   დამონტაჟებულია კედელზე; </a:t>
            </a:r>
            <a:endParaRPr lang="ka-GE" sz="1600" b="1" dirty="0"/>
          </a:p>
          <a:p>
            <a:r>
              <a:rPr lang="ka-GE" sz="1600" i="1" dirty="0" err="1"/>
              <a:t>sein</a:t>
            </a:r>
            <a:r>
              <a:rPr lang="ka-GE" sz="1600" i="1" dirty="0"/>
              <a:t> </a:t>
            </a:r>
            <a:r>
              <a:rPr lang="ka-GE" sz="1600" i="1" dirty="0" err="1"/>
              <a:t>Geld</a:t>
            </a:r>
            <a:r>
              <a:rPr lang="ka-GE" sz="1600" i="1" dirty="0"/>
              <a:t> </a:t>
            </a:r>
            <a:r>
              <a:rPr lang="ka-GE" sz="1600" i="1" dirty="0" err="1"/>
              <a:t>in</a:t>
            </a:r>
            <a:r>
              <a:rPr lang="ka-GE" sz="1600" i="1" dirty="0"/>
              <a:t> </a:t>
            </a:r>
            <a:r>
              <a:rPr lang="ka-GE" sz="1600" i="1" dirty="0" err="1"/>
              <a:t>Immobilien</a:t>
            </a:r>
            <a:r>
              <a:rPr lang="ka-GE" sz="1600" i="1" dirty="0"/>
              <a:t> </a:t>
            </a:r>
            <a:r>
              <a:rPr lang="ka-GE" sz="1600" i="1" dirty="0" err="1"/>
              <a:t>anlegen</a:t>
            </a:r>
            <a:r>
              <a:rPr lang="ka-GE" sz="1600" dirty="0" err="1"/>
              <a:t>-geo</a:t>
            </a:r>
            <a:r>
              <a:rPr lang="ka-GE" sz="1600" dirty="0"/>
              <a:t>.</a:t>
            </a:r>
            <a:r>
              <a:rPr lang="ka-GE" sz="1600" b="1" dirty="0"/>
              <a:t> </a:t>
            </a:r>
            <a:r>
              <a:rPr lang="ka-GE" sz="1600" dirty="0"/>
              <a:t>ჩადეთ  ფული უძრავ ქონებაში;</a:t>
            </a:r>
            <a:endParaRPr lang="ka-GE" sz="1600" b="1" dirty="0"/>
          </a:p>
          <a:p>
            <a:r>
              <a:rPr lang="ka-GE" sz="1600" b="1" dirty="0">
                <a:solidFill>
                  <a:srgbClr val="C00000"/>
                </a:solidFill>
              </a:rPr>
              <a:t> </a:t>
            </a:r>
            <a:endParaRPr lang="en-US" sz="1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149256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მართკუთხედი 1"/>
          <p:cNvSpPr/>
          <p:nvPr/>
        </p:nvSpPr>
        <p:spPr>
          <a:xfrm>
            <a:off x="609600" y="1066800"/>
            <a:ext cx="670560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Die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Hauben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absorbieren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vollkommen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den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Geruch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ka-GE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geo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 გამწოვები მთლიანად იწოვს </a:t>
            </a:r>
            <a:r>
              <a:rPr lang="ka-GE" dirty="0" smtClean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სუნს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ka-GE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de-DE" i="1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Arten von Hauben sind:  Wandhaube, Inselhaube, Einbauhaube</a:t>
            </a:r>
            <a:r>
              <a:rPr lang="de-DE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geo.</a:t>
            </a:r>
            <a:r>
              <a:rPr lang="de-DE" b="1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de-DE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კაპოტის სახეებია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კედლის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 კაპოტი/ გამწოვი;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კუნძულოვანი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კაპოტი /გამწოვი;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ჩაშენებული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 კაპოტი/გამწოვი; </a:t>
            </a:r>
            <a:endParaRPr lang="ka-GE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Wandhaube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wird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der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Wand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montiert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ka-GE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geo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ka-GE" b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კედლის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გარსაცმი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დამონტაჟებულია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კედელზე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ka-GE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sein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Geld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Immobilien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anlegen</a:t>
            </a:r>
            <a:r>
              <a:rPr lang="ka-GE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-geo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ka-GE" b="1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ჩადეთ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ფული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უძრავ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ქონებაში;</a:t>
            </a:r>
            <a:endParaRPr lang="ka-GE" b="1" dirty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364152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8991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a-GE" sz="2800" dirty="0"/>
              <a:t> 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3" name="მართკუთხედი 2"/>
          <p:cNvSpPr/>
          <p:nvPr/>
        </p:nvSpPr>
        <p:spPr>
          <a:xfrm>
            <a:off x="762000" y="1905000"/>
            <a:ext cx="6629400" cy="3215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b="1" dirty="0" err="1">
                <a:solidFill>
                  <a:srgbClr val="FF0000"/>
                </a:solidFill>
                <a:ea typeface="Times New Roman" panose="02020603050405020304" pitchFamily="18" charset="0"/>
              </a:rPr>
              <a:t>Kaufvertrag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der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;  </a:t>
            </a:r>
            <a:r>
              <a:rPr lang="ka-GE" sz="1600" i="1" dirty="0">
                <a:solidFill>
                  <a:srgbClr val="222222"/>
                </a:solidFill>
                <a:latin typeface="Segoe UI Symbol" panose="020B0502040204020203" pitchFamily="34" charset="0"/>
                <a:ea typeface="Times New Roman" panose="02020603050405020304" pitchFamily="18" charset="0"/>
                <a:cs typeface="Segoe UI Symbol" panose="020B0502040204020203" pitchFamily="34" charset="0"/>
              </a:rPr>
              <a:t>⁓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vertr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ä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   </a:t>
            </a:r>
            <a:r>
              <a:rPr lang="ka-GE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geo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. ნასყიდობის / შესყიდვის ხელშეკრულება;  </a:t>
            </a:r>
            <a:endParaRPr lang="ka-GE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der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Kaufvertrag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ist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ein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gegenseitiger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Vertrag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,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der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auf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den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Austausch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von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Sachen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und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Rechten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gegen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Geld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gerichtet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ist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- </a:t>
            </a:r>
            <a:r>
              <a:rPr lang="ka-GE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geo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.</a:t>
            </a:r>
            <a:r>
              <a:rPr lang="ka-GE" b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ნასყიდობის ხელშეკრულება არის ორმხრივი ხელშეკრულება, რომელიც მიზნად ისახავს ქონების და უფლებების ფულზე გაცვლას;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endParaRPr lang="ka-GE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einen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Kaufvertrag</a:t>
            </a:r>
            <a:r>
              <a:rPr lang="ka-GE" i="1" dirty="0">
                <a:solidFill>
                  <a:srgbClr val="222222"/>
                </a:solidFill>
                <a:ea typeface="Times New Roman" panose="02020603050405020304" pitchFamily="18" charset="0"/>
              </a:rPr>
              <a:t>  </a:t>
            </a:r>
            <a:r>
              <a:rPr lang="ka-GE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abschließen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- </a:t>
            </a:r>
            <a:r>
              <a:rPr lang="ka-GE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geo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.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ნასყიდობის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 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ხელშეკრულების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გაფორმება/ ხელშეკრულების  დადება; </a:t>
            </a:r>
            <a:r>
              <a:rPr lang="ka-GE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endParaRPr lang="ka-GE" b="1" dirty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431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108098"/>
            <a:ext cx="90678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400" dirty="0">
              <a:solidFill>
                <a:srgbClr val="C00000"/>
              </a:solidFill>
            </a:endParaRPr>
          </a:p>
          <a:p>
            <a:r>
              <a:rPr lang="ka-GE" sz="2800" dirty="0">
                <a:solidFill>
                  <a:srgbClr val="C00000"/>
                </a:solidFill>
              </a:rPr>
              <a:t/>
            </a:r>
            <a:br>
              <a:rPr lang="ka-GE" sz="2800" dirty="0">
                <a:solidFill>
                  <a:srgbClr val="C00000"/>
                </a:solidFill>
              </a:rPr>
            </a:br>
            <a:r>
              <a:rPr lang="ka-GE" sz="2800" dirty="0">
                <a:solidFill>
                  <a:srgbClr val="C00000"/>
                </a:solidFill>
              </a:rPr>
              <a:t> 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3" name="მართკუთხედი 2"/>
          <p:cNvSpPr/>
          <p:nvPr/>
        </p:nvSpPr>
        <p:spPr>
          <a:xfrm>
            <a:off x="2286000" y="-300226"/>
            <a:ext cx="4572000" cy="39645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";  </a:t>
            </a:r>
            <a:endParaRPr lang="ka-GE" dirty="0"/>
          </a:p>
        </p:txBody>
      </p:sp>
      <p:sp>
        <p:nvSpPr>
          <p:cNvPr id="4" name="მართკუთხედი 3"/>
          <p:cNvSpPr/>
          <p:nvPr/>
        </p:nvSpPr>
        <p:spPr>
          <a:xfrm>
            <a:off x="571500" y="762000"/>
            <a:ext cx="6819900" cy="4414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sz="1600" dirty="0" err="1" smtClean="0">
                <a:solidFill>
                  <a:srgbClr val="FF0000"/>
                </a:solidFill>
                <a:ea typeface="Times New Roman" panose="02020603050405020304" pitchFamily="18" charset="0"/>
              </a:rPr>
              <a:t>Das</a:t>
            </a:r>
            <a:r>
              <a:rPr lang="ka-GE" sz="1600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 err="1">
                <a:solidFill>
                  <a:srgbClr val="FF0000"/>
                </a:solidFill>
                <a:ea typeface="Times New Roman" panose="02020603050405020304" pitchFamily="18" charset="0"/>
              </a:rPr>
              <a:t>Bankwesen</a:t>
            </a:r>
            <a:r>
              <a:rPr lang="ka-GE" sz="1600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C45911"/>
                </a:solidFill>
                <a:ea typeface="Times New Roman" panose="02020603050405020304" pitchFamily="18" charset="0"/>
              </a:rPr>
              <a:t>7. </a:t>
            </a:r>
            <a:r>
              <a:rPr lang="ka-GE" sz="1600" dirty="0" smtClean="0">
                <a:solidFill>
                  <a:srgbClr val="C45911"/>
                </a:solidFill>
                <a:ea typeface="Times New Roman" panose="02020603050405020304" pitchFamily="18" charset="0"/>
              </a:rPr>
              <a:t>    </a:t>
            </a:r>
            <a:r>
              <a:rPr lang="ka-GE" sz="1600" dirty="0">
                <a:solidFill>
                  <a:srgbClr val="C45911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საბანკო</a:t>
            </a:r>
            <a:r>
              <a:rPr lang="ka-GE" sz="1600" dirty="0">
                <a:solidFill>
                  <a:srgbClr val="C45911"/>
                </a:solidFill>
                <a:ea typeface="Times New Roman" panose="02020603050405020304" pitchFamily="18" charset="0"/>
              </a:rPr>
              <a:t>  </a:t>
            </a:r>
            <a:r>
              <a:rPr lang="ka-GE" sz="1600" dirty="0">
                <a:solidFill>
                  <a:srgbClr val="C45911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საქმე</a:t>
            </a:r>
            <a:r>
              <a:rPr lang="ka-GE" sz="16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sz="1600" b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ab|heben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 - 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geo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. 1. ჩამოხსნა (ჩამოხსნის); </a:t>
            </a:r>
            <a:r>
              <a:rPr lang="ka-GE" sz="1600" i="1" dirty="0">
                <a:solidFill>
                  <a:srgbClr val="833C0B"/>
                </a:solidFill>
                <a:ea typeface="Times New Roman" panose="02020603050405020304" pitchFamily="18" charset="0"/>
              </a:rPr>
              <a:t>მოხსნა(მოხსნის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); ჩამოღება (ჩამოიღებს); აღება (აიღებს); მოხდა (მოხდის); 2. აიღო დასტა (კარტის სრული  კომპლექტი); 3. გადაღვრა/ გადასხმა; </a:t>
            </a:r>
            <a:endParaRPr lang="ka-GE" sz="1600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Geld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von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der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Bank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abheben</a:t>
            </a:r>
            <a:r>
              <a:rPr lang="ka-GE" sz="16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-geo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.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ბანკიდან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ფულის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გამოტანა/მოხსნა;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  </a:t>
            </a:r>
            <a:endParaRPr lang="ka-GE" sz="1600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einen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Betrag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vom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Konto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abheben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-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geo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. ანგარიშიდან თანხის მოხსნა; </a:t>
            </a:r>
            <a:endParaRPr lang="ka-GE" sz="1600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Geld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vom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Bankomat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 (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an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einem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Geldautomaten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) 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abheben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- </a:t>
            </a:r>
            <a:r>
              <a:rPr lang="ka-GE" sz="16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geo.ფულის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 მოხსნა ბანკომატიდან; </a:t>
            </a:r>
            <a:endParaRPr lang="ka-GE" sz="1600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sz="1600" i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Wenn</a:t>
            </a:r>
            <a:r>
              <a:rPr lang="ka-GE" sz="1600" i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Sie</a:t>
            </a:r>
            <a:r>
              <a:rPr lang="ka-GE" sz="1600" i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an</a:t>
            </a:r>
            <a:r>
              <a:rPr lang="ka-GE" sz="1600" i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einem</a:t>
            </a:r>
            <a:r>
              <a:rPr lang="ka-GE" sz="1600" i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Automaten</a:t>
            </a:r>
            <a:r>
              <a:rPr lang="ka-GE" sz="1600" i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Geld</a:t>
            </a:r>
            <a:r>
              <a:rPr lang="ka-GE" sz="1600" i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abheben</a:t>
            </a:r>
            <a:r>
              <a:rPr lang="ka-GE" sz="1600" i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wollen</a:t>
            </a:r>
            <a:r>
              <a:rPr lang="ka-GE" sz="1600" i="1" dirty="0">
                <a:solidFill>
                  <a:srgbClr val="000000"/>
                </a:solidFill>
                <a:ea typeface="Times New Roman" panose="02020603050405020304" pitchFamily="18" charset="0"/>
              </a:rPr>
              <a:t>, </a:t>
            </a:r>
            <a:r>
              <a:rPr lang="ka-GE" sz="1600" i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müssen</a:t>
            </a:r>
            <a:r>
              <a:rPr lang="ka-GE" sz="1600" i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Sie</a:t>
            </a:r>
            <a:r>
              <a:rPr lang="ka-GE" sz="1600" i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ihre</a:t>
            </a:r>
            <a:r>
              <a:rPr lang="ka-GE" sz="1600" i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Karte</a:t>
            </a:r>
            <a:r>
              <a:rPr lang="ka-GE" sz="1600" i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einführen</a:t>
            </a:r>
            <a:r>
              <a:rPr lang="ka-GE" sz="1600" i="1" dirty="0">
                <a:solidFill>
                  <a:srgbClr val="000000"/>
                </a:solidFill>
                <a:ea typeface="Times New Roman" panose="02020603050405020304" pitchFamily="18" charset="0"/>
              </a:rPr>
              <a:t>, </a:t>
            </a:r>
            <a:r>
              <a:rPr lang="ka-GE" sz="1600" i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ihre</a:t>
            </a:r>
            <a:r>
              <a:rPr lang="ka-GE" sz="1600" i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Geheimzahl</a:t>
            </a:r>
            <a:r>
              <a:rPr lang="ka-GE" sz="1600" i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eingeben</a:t>
            </a:r>
            <a:r>
              <a:rPr lang="ka-GE" sz="1600" i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und</a:t>
            </a:r>
            <a:r>
              <a:rPr lang="ka-GE" sz="1600" i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die</a:t>
            </a:r>
            <a:r>
              <a:rPr lang="ka-GE" sz="1600" i="1" dirty="0">
                <a:solidFill>
                  <a:srgbClr val="000000"/>
                </a:solidFill>
                <a:ea typeface="Times New Roman" panose="02020603050405020304" pitchFamily="18" charset="0"/>
              </a:rPr>
              <a:t>  </a:t>
            </a:r>
            <a:r>
              <a:rPr lang="ka-GE" sz="1600" i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Taste</a:t>
            </a:r>
            <a:r>
              <a:rPr lang="ka-GE" sz="1600" i="1" dirty="0">
                <a:solidFill>
                  <a:srgbClr val="000000"/>
                </a:solidFill>
                <a:ea typeface="Times New Roman" panose="02020603050405020304" pitchFamily="18" charset="0"/>
              </a:rPr>
              <a:t> „</a:t>
            </a:r>
            <a:r>
              <a:rPr lang="ka-GE" sz="1600" i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Bestätigung</a:t>
            </a:r>
            <a:r>
              <a:rPr lang="ka-GE" sz="1600" i="1" dirty="0">
                <a:solidFill>
                  <a:srgbClr val="000000"/>
                </a:solidFill>
                <a:ea typeface="Times New Roman" panose="02020603050405020304" pitchFamily="18" charset="0"/>
              </a:rPr>
              <a:t>“ </a:t>
            </a:r>
            <a:r>
              <a:rPr lang="ka-GE" sz="1600" i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drucken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- </a:t>
            </a:r>
            <a:r>
              <a:rPr lang="ka-GE" sz="16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geo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.</a:t>
            </a:r>
            <a:r>
              <a:rPr lang="ka-GE" sz="1600" b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თუ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ბანკომატიდან 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ფულის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გამოტანა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გსურთ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, 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უნდა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  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შეიყვანოთ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თქვენი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 ბარათი,    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მიუთითოთ 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თქვენი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 პინ–კოდი 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და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დააჭიროთ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  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ღილაკს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 "</a:t>
            </a:r>
            <a:r>
              <a:rPr lang="ka-GE" sz="1600" b="1" dirty="0">
                <a:solidFill>
                  <a:srgbClr val="00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დადასტურება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";  </a:t>
            </a:r>
            <a:endParaRPr lang="ka-GE" sz="1600" b="1" dirty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52731"/>
      </p:ext>
    </p:extLst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მართკუთხედი 1"/>
          <p:cNvSpPr/>
          <p:nvPr/>
        </p:nvSpPr>
        <p:spPr>
          <a:xfrm>
            <a:off x="762000" y="685800"/>
            <a:ext cx="6477000" cy="49657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sz="1600" b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an|legen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(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hat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); 1 </a:t>
            </a:r>
            <a:r>
              <a:rPr lang="ka-GE" sz="1600" b="1" i="1" dirty="0">
                <a:solidFill>
                  <a:srgbClr val="222222"/>
                </a:solidFill>
                <a:ea typeface="Times New Roman" panose="02020603050405020304" pitchFamily="18" charset="0"/>
              </a:rPr>
              <a:t>etw.a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.2 </a:t>
            </a:r>
            <a:r>
              <a:rPr lang="ka-GE" sz="1600" b="1" i="1" dirty="0">
                <a:solidFill>
                  <a:srgbClr val="222222"/>
                </a:solidFill>
                <a:ea typeface="Times New Roman" panose="02020603050405020304" pitchFamily="18" charset="0"/>
              </a:rPr>
              <a:t>etw.an </a:t>
            </a:r>
            <a:r>
              <a:rPr lang="ka-GE" sz="1600" b="1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etw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.(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Dat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/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Akk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))a.  3 </a:t>
            </a:r>
            <a:r>
              <a:rPr lang="ka-GE" sz="1600" b="1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etw</a:t>
            </a:r>
            <a:r>
              <a:rPr lang="ka-GE" sz="1600" b="1" i="1" dirty="0">
                <a:solidFill>
                  <a:srgbClr val="222222"/>
                </a:solidFill>
                <a:ea typeface="Times New Roman" panose="02020603050405020304" pitchFamily="18" charset="0"/>
              </a:rPr>
              <a:t>. </a:t>
            </a:r>
            <a:r>
              <a:rPr lang="ka-GE" sz="1600" b="1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für</a:t>
            </a:r>
            <a:r>
              <a:rPr lang="ka-GE" sz="1600" b="1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b="1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etw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.)  </a:t>
            </a:r>
            <a:r>
              <a:rPr lang="ka-GE" sz="1600" b="1" dirty="0">
                <a:solidFill>
                  <a:srgbClr val="222222"/>
                </a:solidFill>
                <a:ea typeface="Times New Roman" panose="02020603050405020304" pitchFamily="18" charset="0"/>
              </a:rPr>
              <a:t>a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. 4 </a:t>
            </a:r>
            <a:r>
              <a:rPr lang="ka-GE" sz="1600" b="1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es</a:t>
            </a:r>
            <a:r>
              <a:rPr lang="ka-GE" sz="1600" b="1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b="1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auf</a:t>
            </a:r>
            <a:r>
              <a:rPr lang="ka-GE" sz="1600" b="1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b="1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etw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. (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Akk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) </a:t>
            </a:r>
            <a:r>
              <a:rPr lang="ka-GE" sz="1600" b="1" dirty="0">
                <a:solidFill>
                  <a:srgbClr val="222222"/>
                </a:solidFill>
                <a:ea typeface="Times New Roman" panose="02020603050405020304" pitchFamily="18" charset="0"/>
              </a:rPr>
              <a:t>a.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b="1" i="1" dirty="0">
                <a:solidFill>
                  <a:srgbClr val="222222"/>
                </a:solidFill>
                <a:ea typeface="Times New Roman" panose="02020603050405020304" pitchFamily="18" charset="0"/>
              </a:rPr>
              <a:t>j-m </a:t>
            </a:r>
            <a:r>
              <a:rPr lang="ka-GE" sz="1600" b="1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etw.a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. 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geo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. 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წაკერება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, მიდგმა /მიხურვა (კარის, ფანჯრის) ;  მიდება (მიადებს)/ დართვა (დაურთავს);  </a:t>
            </a:r>
            <a:r>
              <a:rPr lang="ka-GE" sz="1600" i="1" dirty="0">
                <a:solidFill>
                  <a:schemeClr val="accent2">
                    <a:lumMod val="75000"/>
                  </a:schemeClr>
                </a:solidFill>
                <a:ea typeface="Times New Roman" panose="02020603050405020304" pitchFamily="18" charset="0"/>
              </a:rPr>
              <a:t>ჩადება/ დაგირავება; ფულის ჩადება/ინვესტირება;  გახსნა (ანგარიშის);  შექმნა (შემნახველი ანგარიში);</a:t>
            </a:r>
            <a:r>
              <a:rPr lang="ka-GE" sz="1600" dirty="0">
                <a:solidFill>
                  <a:schemeClr val="accent2">
                    <a:lumMod val="75000"/>
                  </a:schemeClr>
                </a:solidFill>
                <a:ea typeface="Times New Roman" panose="02020603050405020304" pitchFamily="18" charset="0"/>
              </a:rPr>
              <a:t> </a:t>
            </a:r>
            <a:endParaRPr lang="ka-GE" sz="16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Geld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in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Aktien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anlegen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-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geo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. ფულის აქციებში ჩადება/  ფულის ინვესტირება აქციებში; 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endParaRPr lang="ka-GE" sz="1600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Viele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Menschen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legen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ihr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Geld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in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immobilien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an</a:t>
            </a:r>
            <a:r>
              <a:rPr lang="ka-GE" sz="1600" dirty="0">
                <a:solidFill>
                  <a:srgbClr val="833C0B"/>
                </a:solidFill>
                <a:ea typeface="Times New Roman" panose="02020603050405020304" pitchFamily="18" charset="0"/>
              </a:rPr>
              <a:t>-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geo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. 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ბევრი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ადამიანი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საკუთარ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ფულს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უძრავ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ქონებაში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დებს</a:t>
            </a:r>
            <a:r>
              <a:rPr lang="ka-GE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; </a:t>
            </a:r>
            <a:r>
              <a:rPr lang="ka-GE" sz="1600" b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endParaRPr lang="ka-GE" sz="1600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sz="1600" b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Börse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die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;</a:t>
            </a:r>
            <a:r>
              <a:rPr lang="ka-GE" sz="1600" b="1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-,-n;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geo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.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საფონდო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ბაზარი/ ბირჟა;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russ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.</a:t>
            </a:r>
            <a:r>
              <a:rPr lang="ka-GE" sz="1600" dirty="0">
                <a:solidFill>
                  <a:srgbClr val="767171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фондовый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рынок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/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биржа</a:t>
            </a:r>
            <a:endParaRPr lang="ka-GE" sz="1600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erste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Börse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wurde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Jahr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1406 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Brügge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eingerichtet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geo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ka-GE" sz="1600" b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პირველი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საფონდო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ბირჟა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შეიქმნა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ბრიუგეში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1406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წელს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ka-GE" sz="1600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1585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wird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Frankfurt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Börse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eingerichtet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 geo.1585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წელს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ფრანკფურტში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შეიქმნა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საფონდო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ბირჟა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  <a:endParaRPr lang="ka-GE" sz="1600" b="1" dirty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979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მართკუთხედი 1"/>
          <p:cNvSpPr/>
          <p:nvPr/>
        </p:nvSpPr>
        <p:spPr>
          <a:xfrm>
            <a:off x="1143000" y="914400"/>
            <a:ext cx="6248400" cy="46077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ka-GE" sz="1600" b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Kohle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die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; -,-n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;  1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nur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Sg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;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ქვანახშირი </a:t>
            </a:r>
            <a:r>
              <a:rPr lang="ka-GE" sz="1600" dirty="0" smtClean="0">
                <a:solidFill>
                  <a:srgbClr val="222222"/>
                </a:solidFill>
                <a:ea typeface="Times New Roman" panose="02020603050405020304" pitchFamily="18" charset="0"/>
              </a:rPr>
              <a:t>2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die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; -,-n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;   </a:t>
            </a:r>
            <a:r>
              <a:rPr lang="ka-GE" sz="1600" dirty="0" smtClean="0">
                <a:solidFill>
                  <a:srgbClr val="222222"/>
                </a:solidFill>
                <a:ea typeface="Times New Roman" panose="02020603050405020304" pitchFamily="18" charset="0"/>
              </a:rPr>
              <a:t>  </a:t>
            </a:r>
            <a:endParaRPr lang="en-US" sz="1600" dirty="0" smtClean="0">
              <a:solidFill>
                <a:srgbClr val="222222"/>
              </a:solidFill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ka-GE" sz="1600" dirty="0" smtClean="0">
                <a:solidFill>
                  <a:srgbClr val="222222"/>
                </a:solidFill>
                <a:ea typeface="Times New Roman" panose="02020603050405020304" pitchFamily="18" charset="0"/>
              </a:rPr>
              <a:t>ფული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; </a:t>
            </a:r>
            <a:endParaRPr lang="ka-GE" sz="1600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Kohle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abbauen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-geo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.</a:t>
            </a:r>
            <a:r>
              <a:rPr lang="ka-GE" sz="1600" b="1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ნახშირის მოპოვება;  </a:t>
            </a:r>
            <a:endParaRPr lang="ka-GE" sz="1600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mit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Koks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heizen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-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geo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. კოქსით გათბობა; </a:t>
            </a:r>
            <a:endParaRPr lang="ka-GE" sz="1600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Koks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stellte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man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aus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Steinkohle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geo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ka-GE" sz="1600" b="1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კოქსი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მზადდებოდა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ქვანახშირისგან;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ka-GE" sz="1600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Mit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Koks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schmolz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man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Eisenerz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geo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ka-GE" sz="1600" b="1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კოქს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იყენებენ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რკინის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მადნის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გასადნობად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; </a:t>
            </a:r>
            <a:endParaRPr lang="ka-GE" sz="1600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1735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entwickelte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Abraham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Darby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Verfahren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zur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Hersttellung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von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Koks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geo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ka-GE" sz="1600" b="1" dirty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1735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წელს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აბრაამ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დარბიმ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შეიმუშავა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კოქსის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დამზადების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მეთოდი; </a:t>
            </a:r>
            <a:endParaRPr lang="en-US" sz="1600" dirty="0" smtClean="0">
              <a:solidFill>
                <a:srgbClr val="222222"/>
              </a:solidFill>
              <a:ea typeface="Times New Roman" panose="02020603050405020304" pitchFamily="18" charset="0"/>
              <a:cs typeface="Sylfaen" panose="010A0502050306030303" pitchFamily="18" charset="0"/>
            </a:endParaRPr>
          </a:p>
          <a:p>
            <a:pPr>
              <a:lnSpc>
                <a:spcPct val="115000"/>
              </a:lnSpc>
            </a:pPr>
            <a:r>
              <a:rPr lang="ka-GE" sz="1600" b="1" dirty="0" err="1" smtClean="0">
                <a:solidFill>
                  <a:srgbClr val="222222"/>
                </a:solidFill>
                <a:ea typeface="Times New Roman" panose="02020603050405020304" pitchFamily="18" charset="0"/>
              </a:rPr>
              <a:t>Kolben</a:t>
            </a:r>
            <a:r>
              <a:rPr lang="ka-GE" sz="1600" dirty="0" smtClean="0">
                <a:solidFill>
                  <a:srgbClr val="222222"/>
                </a:solidFill>
                <a:ea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</a:rPr>
              <a:t>der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</a:rPr>
              <a:t>; -s,-;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 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</a:rPr>
              <a:t>geo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.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დგუში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</a:rPr>
              <a:t>;  </a:t>
            </a:r>
            <a:endParaRPr lang="ka-GE" sz="1600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ka-GE" sz="1600" b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Kolbendampfpumpe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geo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დგუშის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ორთქლის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ტუმბო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ka-GE" sz="1600" b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Kolbendampfpumpe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wurde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  1705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von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Thomas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Newcomen</a:t>
            </a:r>
            <a:r>
              <a:rPr lang="ka-GE" sz="1600" i="1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i="1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entwickelt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geo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დგუშის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ორთქლის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ტუმბო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შეიმუშავა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 1705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წელს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თომას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1600" dirty="0" err="1">
                <a:solidFill>
                  <a:srgbClr val="222222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ნიუკომენმა</a:t>
            </a:r>
            <a:r>
              <a:rPr lang="ka-GE" sz="1600" dirty="0">
                <a:solidFill>
                  <a:srgbClr val="2222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ka-GE" sz="1600" b="1" dirty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543463"/>
      </p:ext>
    </p:extLst>
  </p:cSld>
  <p:clrMapOvr>
    <a:masterClrMapping/>
  </p:clrMapOvr>
</p:sld>
</file>

<file path=ppt/theme/theme1.xml><?xml version="1.0" encoding="utf-8"?>
<a:theme xmlns:a="http://schemas.openxmlformats.org/drawingml/2006/main" name="ასპექტი">
  <a:themeElements>
    <a:clrScheme name="ასპექტი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ასპექტი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ასპექტი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-ის თემა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440</TotalTime>
  <Words>2365</Words>
  <Application>Microsoft Office PowerPoint</Application>
  <PresentationFormat>ეკრანი (4:3)</PresentationFormat>
  <Paragraphs>183</Paragraphs>
  <Slides>25</Slides>
  <Notes>25</Notes>
  <HiddenSlides>0</HiddenSlides>
  <MMClips>0</MMClips>
  <ScaleCrop>false</ScaleCrop>
  <HeadingPairs>
    <vt:vector size="6" baseType="variant">
      <vt:variant>
        <vt:lpstr>გამოყენებული შრიფტები</vt:lpstr>
      </vt:variant>
      <vt:variant>
        <vt:i4>7</vt:i4>
      </vt:variant>
      <vt:variant>
        <vt:lpstr>თემა</vt:lpstr>
      </vt:variant>
      <vt:variant>
        <vt:i4>1</vt:i4>
      </vt:variant>
      <vt:variant>
        <vt:lpstr>სლაიდების სათაურები</vt:lpstr>
      </vt:variant>
      <vt:variant>
        <vt:i4>25</vt:i4>
      </vt:variant>
    </vt:vector>
  </HeadingPairs>
  <TitlesOfParts>
    <vt:vector size="33" baseType="lpstr">
      <vt:lpstr>Arial</vt:lpstr>
      <vt:lpstr>Calibri</vt:lpstr>
      <vt:lpstr>Segoe UI Symbol</vt:lpstr>
      <vt:lpstr>Sylfaen</vt:lpstr>
      <vt:lpstr>Times New Roman</vt:lpstr>
      <vt:lpstr>Trebuchet MS</vt:lpstr>
      <vt:lpstr>Wingdings 3</vt:lpstr>
      <vt:lpstr>ასპექტი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  <vt:lpstr>PowerPoint-ის პრეზენტაცია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Mari</cp:lastModifiedBy>
  <cp:revision>54</cp:revision>
  <dcterms:created xsi:type="dcterms:W3CDTF">2013-11-26T07:03:05Z</dcterms:created>
  <dcterms:modified xsi:type="dcterms:W3CDTF">2021-06-09T15:01:03Z</dcterms:modified>
</cp:coreProperties>
</file>