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539" r:id="rId1"/>
  </p:sldMasterIdLst>
  <p:notesMasterIdLst>
    <p:notesMasterId r:id="rId22"/>
  </p:notesMasterIdLst>
  <p:sldIdLst>
    <p:sldId id="262" r:id="rId2"/>
    <p:sldId id="274" r:id="rId3"/>
    <p:sldId id="275" r:id="rId4"/>
    <p:sldId id="276" r:id="rId5"/>
    <p:sldId id="260" r:id="rId6"/>
    <p:sldId id="277" r:id="rId7"/>
    <p:sldId id="261" r:id="rId8"/>
    <p:sldId id="268" r:id="rId9"/>
    <p:sldId id="269" r:id="rId10"/>
    <p:sldId id="270" r:id="rId11"/>
    <p:sldId id="271" r:id="rId12"/>
    <p:sldId id="272" r:id="rId13"/>
    <p:sldId id="273" r:id="rId14"/>
    <p:sldId id="279" r:id="rId15"/>
    <p:sldId id="263" r:id="rId16"/>
    <p:sldId id="265" r:id="rId17"/>
    <p:sldId id="266" r:id="rId18"/>
    <p:sldId id="280" r:id="rId19"/>
    <p:sldId id="281" r:id="rId20"/>
    <p:sldId id="278" r:id="rId2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13" autoAdjust="0"/>
    <p:restoredTop sz="94660"/>
  </p:normalViewPr>
  <p:slideViewPr>
    <p:cSldViewPr>
      <p:cViewPr varScale="1">
        <p:scale>
          <a:sx n="66" d="100"/>
          <a:sy n="66" d="100"/>
        </p:scale>
        <p:origin x="1428"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ზედა კოლონტიტულის ჩანაცვლების ველი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ka-GE"/>
          </a:p>
        </p:txBody>
      </p:sp>
      <p:sp>
        <p:nvSpPr>
          <p:cNvPr id="3" name="თარიღის ჩანაცვლების ველი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679E7C5-373B-4FB2-BA92-C7C17F30AB9F}" type="datetimeFigureOut">
              <a:rPr lang="ka-GE" smtClean="0"/>
              <a:t>15.06.2021</a:t>
            </a:fld>
            <a:endParaRPr lang="ka-GE"/>
          </a:p>
        </p:txBody>
      </p:sp>
      <p:sp>
        <p:nvSpPr>
          <p:cNvPr id="4" name="სლაიდის გამოსახულების ჩანაცვლების ველი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ka-GE"/>
          </a:p>
        </p:txBody>
      </p:sp>
      <p:sp>
        <p:nvSpPr>
          <p:cNvPr id="5" name="ჩანაწერების ჩანაცვლების ველი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ka-GE"/>
          </a:p>
        </p:txBody>
      </p:sp>
      <p:sp>
        <p:nvSpPr>
          <p:cNvPr id="6" name="ქვედა კოლონტიტულის ჩანაცვლების ველი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ka-GE"/>
          </a:p>
        </p:txBody>
      </p:sp>
      <p:sp>
        <p:nvSpPr>
          <p:cNvPr id="7" name="სლაიდის რიცხვის ჩანაცვლების ველი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D331D58-8F81-4AF9-B3AE-D10A1EB7AE1A}" type="slidenum">
              <a:rPr lang="ka-GE" smtClean="0"/>
              <a:t>‹#›</a:t>
            </a:fld>
            <a:endParaRPr lang="ka-GE"/>
          </a:p>
        </p:txBody>
      </p:sp>
    </p:spTree>
    <p:extLst>
      <p:ext uri="{BB962C8B-B14F-4D97-AF65-F5344CB8AC3E}">
        <p14:creationId xmlns:p14="http://schemas.microsoft.com/office/powerpoint/2010/main" val="32397130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ლაიდის გამოსახულების ჩანაცვლების ველი 1"/>
          <p:cNvSpPr>
            <a:spLocks noGrp="1" noRot="1" noChangeAspect="1"/>
          </p:cNvSpPr>
          <p:nvPr>
            <p:ph type="sldImg"/>
          </p:nvPr>
        </p:nvSpPr>
        <p:spPr/>
      </p:sp>
      <p:sp>
        <p:nvSpPr>
          <p:cNvPr id="3" name="ჩანაწერების ჩანაცვლების ველი 2"/>
          <p:cNvSpPr>
            <a:spLocks noGrp="1"/>
          </p:cNvSpPr>
          <p:nvPr>
            <p:ph type="body" idx="1"/>
          </p:nvPr>
        </p:nvSpPr>
        <p:spPr/>
        <p:txBody>
          <a:bodyPr/>
          <a:lstStyle/>
          <a:p>
            <a:endParaRPr lang="ka-GE" dirty="0"/>
          </a:p>
        </p:txBody>
      </p:sp>
      <p:sp>
        <p:nvSpPr>
          <p:cNvPr id="4" name="სლაიდის რიცხვის ჩანაცვლების ველი 3"/>
          <p:cNvSpPr>
            <a:spLocks noGrp="1"/>
          </p:cNvSpPr>
          <p:nvPr>
            <p:ph type="sldNum" sz="quarter" idx="10"/>
          </p:nvPr>
        </p:nvSpPr>
        <p:spPr/>
        <p:txBody>
          <a:bodyPr/>
          <a:lstStyle/>
          <a:p>
            <a:fld id="{3D331D58-8F81-4AF9-B3AE-D10A1EB7AE1A}" type="slidenum">
              <a:rPr lang="ka-GE" smtClean="0"/>
              <a:t>5</a:t>
            </a:fld>
            <a:endParaRPr lang="ka-GE"/>
          </a:p>
        </p:txBody>
      </p:sp>
    </p:spTree>
    <p:extLst>
      <p:ext uri="{BB962C8B-B14F-4D97-AF65-F5344CB8AC3E}">
        <p14:creationId xmlns:p14="http://schemas.microsoft.com/office/powerpoint/2010/main" val="25587093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ლაიდის გამოსახულების ჩანაცვლების ველი 1"/>
          <p:cNvSpPr>
            <a:spLocks noGrp="1" noRot="1" noChangeAspect="1"/>
          </p:cNvSpPr>
          <p:nvPr>
            <p:ph type="sldImg"/>
          </p:nvPr>
        </p:nvSpPr>
        <p:spPr/>
      </p:sp>
      <p:sp>
        <p:nvSpPr>
          <p:cNvPr id="3" name="ჩანაწერების ჩანაცვლების ველი 2"/>
          <p:cNvSpPr>
            <a:spLocks noGrp="1"/>
          </p:cNvSpPr>
          <p:nvPr>
            <p:ph type="body" idx="1"/>
          </p:nvPr>
        </p:nvSpPr>
        <p:spPr/>
        <p:txBody>
          <a:bodyPr/>
          <a:lstStyle/>
          <a:p>
            <a:endParaRPr lang="ka-GE" dirty="0"/>
          </a:p>
        </p:txBody>
      </p:sp>
      <p:sp>
        <p:nvSpPr>
          <p:cNvPr id="4" name="სლაიდის რიცხვის ჩანაცვლების ველი 3"/>
          <p:cNvSpPr>
            <a:spLocks noGrp="1"/>
          </p:cNvSpPr>
          <p:nvPr>
            <p:ph type="sldNum" sz="quarter" idx="10"/>
          </p:nvPr>
        </p:nvSpPr>
        <p:spPr/>
        <p:txBody>
          <a:bodyPr/>
          <a:lstStyle/>
          <a:p>
            <a:fld id="{3D331D58-8F81-4AF9-B3AE-D10A1EB7AE1A}" type="slidenum">
              <a:rPr lang="ka-GE" smtClean="0"/>
              <a:t>11</a:t>
            </a:fld>
            <a:endParaRPr lang="ka-GE"/>
          </a:p>
        </p:txBody>
      </p:sp>
    </p:spTree>
    <p:extLst>
      <p:ext uri="{BB962C8B-B14F-4D97-AF65-F5344CB8AC3E}">
        <p14:creationId xmlns:p14="http://schemas.microsoft.com/office/powerpoint/2010/main" val="198359557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სათაურის სლაიდი">
    <p:spTree>
      <p:nvGrpSpPr>
        <p:cNvPr id="1" name=""/>
        <p:cNvGrpSpPr/>
        <p:nvPr/>
      </p:nvGrpSpPr>
      <p:grpSpPr>
        <a:xfrm>
          <a:off x="0" y="0"/>
          <a:ext cx="0" cy="0"/>
          <a:chOff x="0" y="0"/>
          <a:chExt cx="0" cy="0"/>
        </a:xfrm>
      </p:grpSpPr>
      <p:pic>
        <p:nvPicPr>
          <p:cNvPr id="8" name="Picture 7" descr="Brickwork-SD-R1acrop.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useBgFill="1">
        <p:nvSpPr>
          <p:cNvPr id="13" name="Freeform 12"/>
          <p:cNvSpPr/>
          <p:nvPr/>
        </p:nvSpPr>
        <p:spPr>
          <a:xfrm>
            <a:off x="-8467" y="-16933"/>
            <a:ext cx="8754534" cy="6451600"/>
          </a:xfrm>
          <a:custGeom>
            <a:avLst/>
            <a:gdLst/>
            <a:ahLst/>
            <a:cxnLst/>
            <a:rect l="l" t="t" r="r" b="b"/>
            <a:pathLst>
              <a:path w="8754534" h="6451600">
                <a:moveTo>
                  <a:pt x="8373534" y="0"/>
                </a:moveTo>
                <a:lnTo>
                  <a:pt x="8754534" y="5994400"/>
                </a:lnTo>
                <a:lnTo>
                  <a:pt x="0" y="6451600"/>
                </a:lnTo>
                <a:lnTo>
                  <a:pt x="0" y="0"/>
                </a:lnTo>
                <a:lnTo>
                  <a:pt x="8373534" y="0"/>
                </a:lnTo>
                <a:close/>
              </a:path>
            </a:pathLst>
          </a:custGeom>
          <a:ln>
            <a:noFill/>
          </a:ln>
          <a:effectLst>
            <a:outerShdw blurRad="98425" dist="76200" dir="4380000" algn="tl" rotWithShape="0">
              <a:srgbClr val="000000">
                <a:alpha val="68000"/>
              </a:srgbClr>
            </a:outerShdw>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10379" y="4445000"/>
            <a:ext cx="8464695" cy="1715811"/>
          </a:xfrm>
          <a:custGeom>
            <a:avLst/>
            <a:gdLst/>
            <a:ahLst/>
            <a:cxnLst/>
            <a:rect l="l" t="t" r="r" b="b"/>
            <a:pathLst>
              <a:path w="8428428" h="1878553">
                <a:moveTo>
                  <a:pt x="0" y="438229"/>
                </a:moveTo>
                <a:lnTo>
                  <a:pt x="8343246" y="0"/>
                </a:lnTo>
                <a:lnTo>
                  <a:pt x="8428428" y="1424838"/>
                </a:lnTo>
                <a:lnTo>
                  <a:pt x="7515" y="1878553"/>
                </a:lnTo>
                <a:lnTo>
                  <a:pt x="0" y="438229"/>
                </a:lnTo>
                <a:close/>
              </a:path>
            </a:pathLst>
          </a:custGeom>
          <a:gradFill flip="none" rotWithShape="1">
            <a:gsLst>
              <a:gs pos="34000">
                <a:schemeClr val="accent1"/>
              </a:gs>
              <a:gs pos="100000">
                <a:schemeClr val="accent1">
                  <a:lumMod val="50000"/>
                </a:schemeClr>
              </a:gs>
            </a:gsLst>
            <a:path path="circle">
              <a:fillToRect l="50000" t="50000" r="50000" b="50000"/>
            </a:path>
            <a:tileRect/>
          </a:gradFill>
          <a:ln>
            <a:noFill/>
          </a:ln>
        </p:spPr>
        <p:style>
          <a:lnRef idx="1">
            <a:schemeClr val="accent1"/>
          </a:lnRef>
          <a:fillRef idx="3">
            <a:schemeClr val="accent1"/>
          </a:fillRef>
          <a:effectRef idx="2">
            <a:schemeClr val="accent1"/>
          </a:effectRef>
          <a:fontRef idx="minor">
            <a:schemeClr val="lt1"/>
          </a:fontRef>
        </p:style>
      </p:sp>
      <p:sp>
        <p:nvSpPr>
          <p:cNvPr id="29" name="Freeform 28"/>
          <p:cNvSpPr/>
          <p:nvPr/>
        </p:nvSpPr>
        <p:spPr>
          <a:xfrm>
            <a:off x="-2864" y="0"/>
            <a:ext cx="5811235" cy="321615"/>
          </a:xfrm>
          <a:custGeom>
            <a:avLst/>
            <a:gdLst/>
            <a:ahLst/>
            <a:cxnLst/>
            <a:rect l="l" t="t" r="r" b="b"/>
            <a:pathLst>
              <a:path w="5811235" h="321615">
                <a:moveTo>
                  <a:pt x="0" y="0"/>
                </a:moveTo>
                <a:lnTo>
                  <a:pt x="5811235" y="0"/>
                </a:lnTo>
                <a:lnTo>
                  <a:pt x="1" y="321615"/>
                </a:lnTo>
                <a:cubicBezTo>
                  <a:pt x="1" y="214410"/>
                  <a:pt x="0" y="107205"/>
                  <a:pt x="0" y="0"/>
                </a:cubicBezTo>
                <a:close/>
              </a:path>
            </a:pathLst>
          </a:custGeom>
          <a:gradFill flip="none" rotWithShape="1">
            <a:gsLst>
              <a:gs pos="34000">
                <a:schemeClr val="accent1"/>
              </a:gs>
              <a:gs pos="100000">
                <a:schemeClr val="accent1">
                  <a:lumMod val="50000"/>
                </a:schemeClr>
              </a:gs>
            </a:gsLst>
            <a:path path="circle">
              <a:fillToRect l="50000" t="50000" r="50000" b="50000"/>
            </a:path>
            <a:tileRect/>
          </a:gradFill>
          <a:ln>
            <a:noFill/>
          </a:ln>
        </p:spPr>
        <p:style>
          <a:lnRef idx="1">
            <a:schemeClr val="accent1"/>
          </a:lnRef>
          <a:fillRef idx="3">
            <a:schemeClr val="accent1"/>
          </a:fillRef>
          <a:effectRef idx="2">
            <a:schemeClr val="accent1"/>
          </a:effectRef>
          <a:fontRef idx="minor">
            <a:schemeClr val="lt1"/>
          </a:fontRef>
        </p:style>
      </p:sp>
      <p:sp>
        <p:nvSpPr>
          <p:cNvPr id="30" name="Freeform 29"/>
          <p:cNvSpPr/>
          <p:nvPr/>
        </p:nvSpPr>
        <p:spPr>
          <a:xfrm rot="21420000">
            <a:off x="-170768" y="213023"/>
            <a:ext cx="8480534" cy="5746008"/>
          </a:xfrm>
          <a:custGeom>
            <a:avLst/>
            <a:gdLst/>
            <a:ahLst/>
            <a:cxnLst/>
            <a:rect l="l" t="t" r="r" b="b"/>
            <a:pathLst>
              <a:path w="11307378" h="5746008">
                <a:moveTo>
                  <a:pt x="11270997" y="0"/>
                </a:moveTo>
                <a:lnTo>
                  <a:pt x="11307378" y="5746008"/>
                </a:lnTo>
                <a:lnTo>
                  <a:pt x="1" y="5743137"/>
                </a:lnTo>
              </a:path>
            </a:pathLst>
          </a:custGeom>
          <a:ln w="82550">
            <a:solidFill>
              <a:schemeClr val="tx1">
                <a:lumMod val="50000"/>
                <a:lumOff val="50000"/>
              </a:schemeClr>
            </a:solidFill>
            <a:miter lim="800000"/>
          </a:ln>
        </p:spPr>
        <p:style>
          <a:lnRef idx="2">
            <a:schemeClr val="accent1"/>
          </a:lnRef>
          <a:fillRef idx="0">
            <a:schemeClr val="accent1"/>
          </a:fillRef>
          <a:effectRef idx="1">
            <a:schemeClr val="accent1"/>
          </a:effectRef>
          <a:fontRef idx="minor">
            <a:schemeClr val="tx1"/>
          </a:fontRef>
        </p:style>
      </p:sp>
      <p:sp>
        <p:nvSpPr>
          <p:cNvPr id="2" name="Title 1"/>
          <p:cNvSpPr>
            <a:spLocks noGrp="1"/>
          </p:cNvSpPr>
          <p:nvPr>
            <p:ph type="ctrTitle"/>
          </p:nvPr>
        </p:nvSpPr>
        <p:spPr>
          <a:xfrm rot="21420000">
            <a:off x="451416" y="668338"/>
            <a:ext cx="7533524" cy="2766528"/>
          </a:xfrm>
        </p:spPr>
        <p:txBody>
          <a:bodyPr anchor="b">
            <a:normAutofit/>
          </a:bodyPr>
          <a:lstStyle>
            <a:lvl1pPr algn="r">
              <a:defRPr sz="7200"/>
            </a:lvl1pPr>
          </a:lstStyle>
          <a:p>
            <a:r>
              <a:rPr lang="ka-GE" smtClean="0"/>
              <a:t>დააწკაპ. მთ. სათაურის სტილის შეცვლისათვის</a:t>
            </a:r>
            <a:endParaRPr lang="en-US" dirty="0"/>
          </a:p>
        </p:txBody>
      </p:sp>
      <p:sp>
        <p:nvSpPr>
          <p:cNvPr id="3" name="Subtitle 2"/>
          <p:cNvSpPr>
            <a:spLocks noGrp="1"/>
          </p:cNvSpPr>
          <p:nvPr>
            <p:ph type="subTitle" idx="1"/>
          </p:nvPr>
        </p:nvSpPr>
        <p:spPr>
          <a:xfrm rot="21420000">
            <a:off x="554462" y="3446830"/>
            <a:ext cx="7512060" cy="550333"/>
          </a:xfrm>
        </p:spPr>
        <p:txBody>
          <a:bodyPr anchor="t">
            <a:noAutofit/>
          </a:bodyPr>
          <a:lstStyle>
            <a:lvl1pPr marL="0" indent="0" algn="r">
              <a:buNone/>
              <a:defRPr sz="24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a-GE" smtClean="0"/>
              <a:t>დააწკაპუნეთ მთავარი ქვესათაურის სტილის რედაქტირებისთვის</a:t>
            </a:r>
            <a:endParaRPr lang="en-US" dirty="0"/>
          </a:p>
        </p:txBody>
      </p:sp>
      <p:sp>
        <p:nvSpPr>
          <p:cNvPr id="4" name="Date Placeholder 3"/>
          <p:cNvSpPr>
            <a:spLocks noGrp="1"/>
          </p:cNvSpPr>
          <p:nvPr>
            <p:ph type="dt" sz="half" idx="10"/>
          </p:nvPr>
        </p:nvSpPr>
        <p:spPr>
          <a:xfrm rot="21420000">
            <a:off x="3669071" y="4714242"/>
            <a:ext cx="4607740" cy="942356"/>
          </a:xfrm>
        </p:spPr>
        <p:txBody>
          <a:bodyPr/>
          <a:lstStyle>
            <a:lvl1pPr algn="ctr">
              <a:defRPr sz="4200">
                <a:solidFill>
                  <a:schemeClr val="accent1">
                    <a:lumMod val="50000"/>
                  </a:schemeClr>
                </a:solidFill>
              </a:defRPr>
            </a:lvl1pPr>
          </a:lstStyle>
          <a:p>
            <a:fld id="{A0EC1405-320B-4A70-8395-E71202D19195}" type="datetimeFigureOut">
              <a:rPr lang="fr-FR" smtClean="0"/>
              <a:pPr/>
              <a:t>15/06/2021</a:t>
            </a:fld>
            <a:endParaRPr lang="fr-FR"/>
          </a:p>
        </p:txBody>
      </p:sp>
      <p:sp>
        <p:nvSpPr>
          <p:cNvPr id="5" name="Footer Placeholder 4"/>
          <p:cNvSpPr>
            <a:spLocks noGrp="1"/>
          </p:cNvSpPr>
          <p:nvPr>
            <p:ph type="ftr" sz="quarter" idx="11"/>
          </p:nvPr>
        </p:nvSpPr>
        <p:spPr>
          <a:xfrm rot="21420000">
            <a:off x="-12134" y="4954635"/>
            <a:ext cx="2987069" cy="918361"/>
          </a:xfrm>
        </p:spPr>
        <p:txBody>
          <a:bodyPr vert="horz" lIns="91440" tIns="45720" rIns="91440" bIns="45720" rtlCol="0" anchor="ctr"/>
          <a:lstStyle>
            <a:lvl1pPr algn="r">
              <a:defRPr lang="en-US" sz="4200" dirty="0"/>
            </a:lvl1pPr>
          </a:lstStyle>
          <a:p>
            <a:endParaRPr lang="fr-FR"/>
          </a:p>
        </p:txBody>
      </p:sp>
      <p:sp>
        <p:nvSpPr>
          <p:cNvPr id="6" name="Slide Number Placeholder 5"/>
          <p:cNvSpPr>
            <a:spLocks noGrp="1"/>
          </p:cNvSpPr>
          <p:nvPr>
            <p:ph type="sldNum" sz="quarter" idx="12"/>
          </p:nvPr>
        </p:nvSpPr>
        <p:spPr>
          <a:xfrm rot="21420000">
            <a:off x="7401518" y="3819948"/>
            <a:ext cx="680390" cy="498470"/>
          </a:xfrm>
        </p:spPr>
        <p:txBody>
          <a:bodyPr/>
          <a:lstStyle>
            <a:lvl1pPr>
              <a:defRPr sz="2400">
                <a:solidFill>
                  <a:schemeClr val="tx1">
                    <a:lumMod val="75000"/>
                    <a:lumOff val="25000"/>
                  </a:schemeClr>
                </a:solidFill>
              </a:defRPr>
            </a:lvl1pPr>
          </a:lstStyle>
          <a:p>
            <a:fld id="{0339C874-A7E0-4C89-98F1-9E00E600968C}" type="slidenum">
              <a:rPr lang="fr-FR" smtClean="0"/>
              <a:pPr/>
              <a:t>‹#›</a:t>
            </a:fld>
            <a:endParaRPr lang="fr-FR"/>
          </a:p>
        </p:txBody>
      </p:sp>
      <p:sp>
        <p:nvSpPr>
          <p:cNvPr id="33" name="5-Point Star 32"/>
          <p:cNvSpPr/>
          <p:nvPr/>
        </p:nvSpPr>
        <p:spPr>
          <a:xfrm rot="21420000">
            <a:off x="3121951" y="5057183"/>
            <a:ext cx="515386" cy="515386"/>
          </a:xfrm>
          <a:prstGeom prst="star5">
            <a:avLst>
              <a:gd name="adj" fmla="val 26693"/>
              <a:gd name="hf" fmla="val 105146"/>
              <a:gd name="vf" fmla="val 110557"/>
            </a:avLst>
          </a:prstGeom>
          <a:solidFill>
            <a:schemeClr val="tx1">
              <a:alpha val="40000"/>
            </a:schemeClr>
          </a:solidFill>
          <a:ln>
            <a:noFill/>
          </a:ln>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8327713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პანორამული სურათი წარწერით">
    <p:spTree>
      <p:nvGrpSpPr>
        <p:cNvPr id="1" name=""/>
        <p:cNvGrpSpPr/>
        <p:nvPr/>
      </p:nvGrpSpPr>
      <p:grpSpPr>
        <a:xfrm>
          <a:off x="0" y="0"/>
          <a:ext cx="0" cy="0"/>
          <a:chOff x="0" y="0"/>
          <a:chExt cx="0" cy="0"/>
        </a:xfrm>
      </p:grpSpPr>
      <p:sp>
        <p:nvSpPr>
          <p:cNvPr id="2" name="Title 1"/>
          <p:cNvSpPr>
            <a:spLocks noGrp="1"/>
          </p:cNvSpPr>
          <p:nvPr>
            <p:ph type="title"/>
          </p:nvPr>
        </p:nvSpPr>
        <p:spPr>
          <a:xfrm>
            <a:off x="514350" y="4106333"/>
            <a:ext cx="7796031" cy="588846"/>
          </a:xfrm>
        </p:spPr>
        <p:txBody>
          <a:bodyPr anchor="b"/>
          <a:lstStyle>
            <a:lvl1pPr>
              <a:defRPr sz="3200"/>
            </a:lvl1pPr>
          </a:lstStyle>
          <a:p>
            <a:r>
              <a:rPr lang="ka-GE" smtClean="0"/>
              <a:t>დააწკაპ. მთ. სათაურის სტილის შეცვლისათვის</a:t>
            </a:r>
            <a:endParaRPr lang="en-US" dirty="0"/>
          </a:p>
        </p:txBody>
      </p:sp>
      <p:sp>
        <p:nvSpPr>
          <p:cNvPr id="3" name="Picture Placeholder 2"/>
          <p:cNvSpPr>
            <a:spLocks noGrp="1" noChangeAspect="1"/>
          </p:cNvSpPr>
          <p:nvPr>
            <p:ph type="pic" idx="1"/>
          </p:nvPr>
        </p:nvSpPr>
        <p:spPr>
          <a:xfrm>
            <a:off x="514351" y="685800"/>
            <a:ext cx="7794385" cy="3194903"/>
          </a:xfrm>
          <a:ln w="57150" cmpd="thinThick">
            <a:solidFill>
              <a:schemeClr val="bg1">
                <a:lumMod val="50000"/>
              </a:schemeClr>
            </a:solidFill>
            <a:miter lim="800000"/>
          </a:ln>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ka-GE" smtClean="0"/>
              <a:t>სურათის დასამატებლად დააწკაპუნეთ ხატულაზე</a:t>
            </a:r>
            <a:endParaRPr lang="en-US" dirty="0"/>
          </a:p>
        </p:txBody>
      </p:sp>
      <p:sp>
        <p:nvSpPr>
          <p:cNvPr id="4" name="Text Placeholder 3"/>
          <p:cNvSpPr>
            <a:spLocks noGrp="1"/>
          </p:cNvSpPr>
          <p:nvPr>
            <p:ph type="body" sz="half" idx="2"/>
          </p:nvPr>
        </p:nvSpPr>
        <p:spPr>
          <a:xfrm>
            <a:off x="514335" y="4702923"/>
            <a:ext cx="7796046" cy="682472"/>
          </a:xfrm>
        </p:spPr>
        <p:txBody>
          <a:bodyPr anchor="t"/>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a-GE" smtClean="0"/>
              <a:t>დააწკაპ. მთ. სათაურის სტილის შეცვლისათვის</a:t>
            </a:r>
          </a:p>
        </p:txBody>
      </p:sp>
      <p:sp>
        <p:nvSpPr>
          <p:cNvPr id="5" name="Date Placeholder 4"/>
          <p:cNvSpPr>
            <a:spLocks noGrp="1"/>
          </p:cNvSpPr>
          <p:nvPr>
            <p:ph type="dt" sz="half" idx="10"/>
          </p:nvPr>
        </p:nvSpPr>
        <p:spPr/>
        <p:txBody>
          <a:bodyPr/>
          <a:lstStyle/>
          <a:p>
            <a:fld id="{A0EC1405-320B-4A70-8395-E71202D19195}" type="datetimeFigureOut">
              <a:rPr lang="fr-FR" smtClean="0"/>
              <a:pPr/>
              <a:t>15/06/2021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0339C874-A7E0-4C89-98F1-9E00E600968C}" type="slidenum">
              <a:rPr lang="fr-FR" smtClean="0"/>
              <a:pPr/>
              <a:t>‹#›</a:t>
            </a:fld>
            <a:endParaRPr lang="fr-FR"/>
          </a:p>
        </p:txBody>
      </p:sp>
    </p:spTree>
    <p:extLst>
      <p:ext uri="{BB962C8B-B14F-4D97-AF65-F5344CB8AC3E}">
        <p14:creationId xmlns:p14="http://schemas.microsoft.com/office/powerpoint/2010/main" val="26693966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სათაური და წარწერა">
    <p:spTree>
      <p:nvGrpSpPr>
        <p:cNvPr id="1" name=""/>
        <p:cNvGrpSpPr/>
        <p:nvPr/>
      </p:nvGrpSpPr>
      <p:grpSpPr>
        <a:xfrm>
          <a:off x="0" y="0"/>
          <a:ext cx="0" cy="0"/>
          <a:chOff x="0" y="0"/>
          <a:chExt cx="0" cy="0"/>
        </a:xfrm>
      </p:grpSpPr>
      <p:sp>
        <p:nvSpPr>
          <p:cNvPr id="2" name="Title 1"/>
          <p:cNvSpPr>
            <a:spLocks noGrp="1"/>
          </p:cNvSpPr>
          <p:nvPr>
            <p:ph type="title"/>
          </p:nvPr>
        </p:nvSpPr>
        <p:spPr>
          <a:xfrm>
            <a:off x="514351" y="685801"/>
            <a:ext cx="7797677" cy="3194903"/>
          </a:xfrm>
        </p:spPr>
        <p:txBody>
          <a:bodyPr anchor="ctr">
            <a:normAutofit/>
          </a:bodyPr>
          <a:lstStyle>
            <a:lvl1pPr algn="ctr">
              <a:defRPr sz="4800"/>
            </a:lvl1pPr>
          </a:lstStyle>
          <a:p>
            <a:r>
              <a:rPr lang="ka-GE" smtClean="0"/>
              <a:t>დააწკაპ. მთ. სათაურის სტილის შეცვლისათვის</a:t>
            </a:r>
            <a:endParaRPr lang="en-US" dirty="0"/>
          </a:p>
        </p:txBody>
      </p:sp>
      <p:sp>
        <p:nvSpPr>
          <p:cNvPr id="4" name="Text Placeholder 3"/>
          <p:cNvSpPr>
            <a:spLocks noGrp="1"/>
          </p:cNvSpPr>
          <p:nvPr>
            <p:ph type="body" sz="half" idx="2"/>
          </p:nvPr>
        </p:nvSpPr>
        <p:spPr>
          <a:xfrm>
            <a:off x="514335" y="4106333"/>
            <a:ext cx="7796047" cy="1273606"/>
          </a:xfrm>
        </p:spPr>
        <p:txBody>
          <a:bodyPr anchor="ct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a-GE" smtClean="0"/>
              <a:t>დააწკაპ. მთ. სათაურის სტილის შეცვლისათვის</a:t>
            </a:r>
          </a:p>
        </p:txBody>
      </p:sp>
      <p:sp>
        <p:nvSpPr>
          <p:cNvPr id="5" name="Date Placeholder 4"/>
          <p:cNvSpPr>
            <a:spLocks noGrp="1"/>
          </p:cNvSpPr>
          <p:nvPr>
            <p:ph type="dt" sz="half" idx="10"/>
          </p:nvPr>
        </p:nvSpPr>
        <p:spPr/>
        <p:txBody>
          <a:bodyPr/>
          <a:lstStyle/>
          <a:p>
            <a:fld id="{A0EC1405-320B-4A70-8395-E71202D19195}" type="datetimeFigureOut">
              <a:rPr lang="fr-FR" smtClean="0"/>
              <a:pPr/>
              <a:t>15/06/2021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0339C874-A7E0-4C89-98F1-9E00E600968C}" type="slidenum">
              <a:rPr lang="fr-FR" smtClean="0"/>
              <a:pPr/>
              <a:t>‹#›</a:t>
            </a:fld>
            <a:endParaRPr lang="fr-FR"/>
          </a:p>
        </p:txBody>
      </p:sp>
    </p:spTree>
    <p:extLst>
      <p:ext uri="{BB962C8B-B14F-4D97-AF65-F5344CB8AC3E}">
        <p14:creationId xmlns:p14="http://schemas.microsoft.com/office/powerpoint/2010/main" val="6115434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ციტატა წარწერით">
    <p:spTree>
      <p:nvGrpSpPr>
        <p:cNvPr id="1" name=""/>
        <p:cNvGrpSpPr/>
        <p:nvPr/>
      </p:nvGrpSpPr>
      <p:grpSpPr>
        <a:xfrm>
          <a:off x="0" y="0"/>
          <a:ext cx="0" cy="0"/>
          <a:chOff x="0" y="0"/>
          <a:chExt cx="0" cy="0"/>
        </a:xfrm>
      </p:grpSpPr>
      <p:sp>
        <p:nvSpPr>
          <p:cNvPr id="2" name="Title 1"/>
          <p:cNvSpPr>
            <a:spLocks noGrp="1"/>
          </p:cNvSpPr>
          <p:nvPr>
            <p:ph type="title"/>
          </p:nvPr>
        </p:nvSpPr>
        <p:spPr>
          <a:xfrm>
            <a:off x="841299" y="685800"/>
            <a:ext cx="7143765" cy="2916704"/>
          </a:xfrm>
        </p:spPr>
        <p:txBody>
          <a:bodyPr anchor="ctr">
            <a:normAutofit/>
          </a:bodyPr>
          <a:lstStyle>
            <a:lvl1pPr algn="ctr">
              <a:defRPr sz="4800"/>
            </a:lvl1pPr>
          </a:lstStyle>
          <a:p>
            <a:r>
              <a:rPr lang="ka-GE" smtClean="0"/>
              <a:t>დააწკაპ. მთ. სათაურის სტილის შეცვლისათვის</a:t>
            </a:r>
            <a:endParaRPr lang="en-US" dirty="0"/>
          </a:p>
        </p:txBody>
      </p:sp>
      <p:sp>
        <p:nvSpPr>
          <p:cNvPr id="12" name="Text Placeholder 3"/>
          <p:cNvSpPr>
            <a:spLocks noGrp="1"/>
          </p:cNvSpPr>
          <p:nvPr>
            <p:ph type="body" sz="half" idx="13"/>
          </p:nvPr>
        </p:nvSpPr>
        <p:spPr>
          <a:xfrm>
            <a:off x="1162698" y="3610032"/>
            <a:ext cx="6500967" cy="377768"/>
          </a:xfrm>
        </p:spPr>
        <p:txBody>
          <a:bodyPr anchor="t">
            <a:normAutofit/>
          </a:bodyPr>
          <a:lstStyle>
            <a:lvl1pPr marL="0" indent="0" algn="r">
              <a:buNone/>
              <a:defRPr sz="1400">
                <a:solidFill>
                  <a:schemeClr val="tx1">
                    <a:lumMod val="50000"/>
                    <a:lumOff val="50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a-GE" smtClean="0"/>
              <a:t>დააწკაპ. მთ. სათაურის სტილის შეცვლისათვის</a:t>
            </a:r>
          </a:p>
        </p:txBody>
      </p:sp>
      <p:sp>
        <p:nvSpPr>
          <p:cNvPr id="4" name="Text Placeholder 3"/>
          <p:cNvSpPr>
            <a:spLocks noGrp="1"/>
          </p:cNvSpPr>
          <p:nvPr>
            <p:ph type="body" sz="half" idx="2"/>
          </p:nvPr>
        </p:nvSpPr>
        <p:spPr>
          <a:xfrm>
            <a:off x="514351" y="4106334"/>
            <a:ext cx="7797662" cy="1268252"/>
          </a:xfrm>
        </p:spPr>
        <p:txBody>
          <a:bodyPr anchor="ct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a-GE" smtClean="0"/>
              <a:t>დააწკაპ. მთ. სათაურის სტილის შეცვლისათვის</a:t>
            </a:r>
          </a:p>
        </p:txBody>
      </p:sp>
      <p:sp>
        <p:nvSpPr>
          <p:cNvPr id="5" name="Date Placeholder 4"/>
          <p:cNvSpPr>
            <a:spLocks noGrp="1"/>
          </p:cNvSpPr>
          <p:nvPr>
            <p:ph type="dt" sz="half" idx="10"/>
          </p:nvPr>
        </p:nvSpPr>
        <p:spPr/>
        <p:txBody>
          <a:bodyPr/>
          <a:lstStyle/>
          <a:p>
            <a:fld id="{A0EC1405-320B-4A70-8395-E71202D19195}" type="datetimeFigureOut">
              <a:rPr lang="fr-FR" smtClean="0"/>
              <a:pPr/>
              <a:t>15/06/2021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0339C874-A7E0-4C89-98F1-9E00E600968C}" type="slidenum">
              <a:rPr lang="fr-FR" smtClean="0"/>
              <a:pPr/>
              <a:t>‹#›</a:t>
            </a:fld>
            <a:endParaRPr lang="fr-FR"/>
          </a:p>
        </p:txBody>
      </p:sp>
      <p:sp>
        <p:nvSpPr>
          <p:cNvPr id="10" name="TextBox 9"/>
          <p:cNvSpPr txBox="1"/>
          <p:nvPr/>
        </p:nvSpPr>
        <p:spPr>
          <a:xfrm>
            <a:off x="404280" y="887850"/>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1" name="TextBox 10"/>
          <p:cNvSpPr txBox="1"/>
          <p:nvPr/>
        </p:nvSpPr>
        <p:spPr>
          <a:xfrm>
            <a:off x="7897147" y="2906482"/>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4168221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სახელის ბარათი">
    <p:spTree>
      <p:nvGrpSpPr>
        <p:cNvPr id="1" name=""/>
        <p:cNvGrpSpPr/>
        <p:nvPr/>
      </p:nvGrpSpPr>
      <p:grpSpPr>
        <a:xfrm>
          <a:off x="0" y="0"/>
          <a:ext cx="0" cy="0"/>
          <a:chOff x="0" y="0"/>
          <a:chExt cx="0" cy="0"/>
        </a:xfrm>
      </p:grpSpPr>
      <p:sp>
        <p:nvSpPr>
          <p:cNvPr id="2" name="Title 1"/>
          <p:cNvSpPr>
            <a:spLocks noGrp="1"/>
          </p:cNvSpPr>
          <p:nvPr>
            <p:ph type="title"/>
          </p:nvPr>
        </p:nvSpPr>
        <p:spPr>
          <a:xfrm>
            <a:off x="514351" y="1723855"/>
            <a:ext cx="7796030" cy="2511835"/>
          </a:xfrm>
        </p:spPr>
        <p:txBody>
          <a:bodyPr anchor="b">
            <a:normAutofit/>
          </a:bodyPr>
          <a:lstStyle>
            <a:lvl1pPr algn="l">
              <a:defRPr sz="4800"/>
            </a:lvl1pPr>
          </a:lstStyle>
          <a:p>
            <a:r>
              <a:rPr lang="ka-GE" smtClean="0"/>
              <a:t>დააწკაპ. მთ. სათაურის სტილის შეცვლისათვის</a:t>
            </a:r>
            <a:endParaRPr lang="en-US" dirty="0"/>
          </a:p>
        </p:txBody>
      </p:sp>
      <p:sp>
        <p:nvSpPr>
          <p:cNvPr id="4" name="Text Placeholder 3"/>
          <p:cNvSpPr>
            <a:spLocks noGrp="1"/>
          </p:cNvSpPr>
          <p:nvPr>
            <p:ph type="body" sz="half" idx="2"/>
          </p:nvPr>
        </p:nvSpPr>
        <p:spPr>
          <a:xfrm>
            <a:off x="514351" y="4247468"/>
            <a:ext cx="7796030" cy="1140644"/>
          </a:xfrm>
        </p:spPr>
        <p:txBody>
          <a:bodyPr anchor="t">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a-GE" smtClean="0"/>
              <a:t>დააწკაპ. მთ. სათაურის სტილის შეცვლისათვის</a:t>
            </a:r>
          </a:p>
        </p:txBody>
      </p:sp>
      <p:sp>
        <p:nvSpPr>
          <p:cNvPr id="5" name="Date Placeholder 4"/>
          <p:cNvSpPr>
            <a:spLocks noGrp="1"/>
          </p:cNvSpPr>
          <p:nvPr>
            <p:ph type="dt" sz="half" idx="10"/>
          </p:nvPr>
        </p:nvSpPr>
        <p:spPr/>
        <p:txBody>
          <a:bodyPr/>
          <a:lstStyle/>
          <a:p>
            <a:fld id="{A0EC1405-320B-4A70-8395-E71202D19195}" type="datetimeFigureOut">
              <a:rPr lang="fr-FR" smtClean="0"/>
              <a:pPr/>
              <a:t>15/06/2021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0339C874-A7E0-4C89-98F1-9E00E600968C}" type="slidenum">
              <a:rPr lang="fr-FR" smtClean="0"/>
              <a:pPr/>
              <a:t>‹#›</a:t>
            </a:fld>
            <a:endParaRPr lang="fr-FR"/>
          </a:p>
        </p:txBody>
      </p:sp>
    </p:spTree>
    <p:extLst>
      <p:ext uri="{BB962C8B-B14F-4D97-AF65-F5344CB8AC3E}">
        <p14:creationId xmlns:p14="http://schemas.microsoft.com/office/powerpoint/2010/main" val="362640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სვეტი">
    <p:spTree>
      <p:nvGrpSpPr>
        <p:cNvPr id="1" name=""/>
        <p:cNvGrpSpPr/>
        <p:nvPr/>
      </p:nvGrpSpPr>
      <p:grpSpPr>
        <a:xfrm>
          <a:off x="0" y="0"/>
          <a:ext cx="0" cy="0"/>
          <a:chOff x="0" y="0"/>
          <a:chExt cx="0" cy="0"/>
        </a:xfrm>
      </p:grpSpPr>
      <p:sp>
        <p:nvSpPr>
          <p:cNvPr id="15" name="Title 1"/>
          <p:cNvSpPr>
            <a:spLocks noGrp="1"/>
          </p:cNvSpPr>
          <p:nvPr>
            <p:ph type="title"/>
          </p:nvPr>
        </p:nvSpPr>
        <p:spPr>
          <a:xfrm>
            <a:off x="514351" y="685801"/>
            <a:ext cx="7796030" cy="1151965"/>
          </a:xfrm>
        </p:spPr>
        <p:txBody>
          <a:bodyPr/>
          <a:lstStyle>
            <a:lvl1pPr algn="ctr">
              <a:defRPr/>
            </a:lvl1pPr>
          </a:lstStyle>
          <a:p>
            <a:r>
              <a:rPr lang="ka-GE" smtClean="0"/>
              <a:t>დააწკაპ. მთ. სათაურის სტილის შეცვლისათვის</a:t>
            </a:r>
            <a:endParaRPr lang="en-US" dirty="0"/>
          </a:p>
        </p:txBody>
      </p:sp>
      <p:sp>
        <p:nvSpPr>
          <p:cNvPr id="7" name="Text Placeholder 2"/>
          <p:cNvSpPr>
            <a:spLocks noGrp="1"/>
          </p:cNvSpPr>
          <p:nvPr>
            <p:ph type="body" idx="1"/>
          </p:nvPr>
        </p:nvSpPr>
        <p:spPr>
          <a:xfrm>
            <a:off x="514352" y="2063395"/>
            <a:ext cx="2482596" cy="576262"/>
          </a:xfrm>
        </p:spPr>
        <p:txBody>
          <a:bodyPr anchor="b">
            <a:noAutofit/>
          </a:bodyPr>
          <a:lstStyle>
            <a:lvl1pPr marL="0" indent="0" algn="ctr">
              <a:lnSpc>
                <a:spcPct val="90000"/>
              </a:lnSpc>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a-GE" smtClean="0"/>
              <a:t>დააწკაპ. მთ. სათაურის სტილის შეცვლისათვის</a:t>
            </a:r>
          </a:p>
        </p:txBody>
      </p:sp>
      <p:sp>
        <p:nvSpPr>
          <p:cNvPr id="8" name="Text Placeholder 3"/>
          <p:cNvSpPr>
            <a:spLocks noGrp="1"/>
          </p:cNvSpPr>
          <p:nvPr>
            <p:ph type="body" sz="half" idx="15"/>
          </p:nvPr>
        </p:nvSpPr>
        <p:spPr>
          <a:xfrm>
            <a:off x="514352" y="2639658"/>
            <a:ext cx="2482596" cy="273492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a-GE" smtClean="0"/>
              <a:t>დააწკაპ. მთ. სათაურის სტილის შეცვლისათვის</a:t>
            </a:r>
          </a:p>
        </p:txBody>
      </p:sp>
      <p:sp>
        <p:nvSpPr>
          <p:cNvPr id="9" name="Text Placeholder 4"/>
          <p:cNvSpPr>
            <a:spLocks noGrp="1"/>
          </p:cNvSpPr>
          <p:nvPr>
            <p:ph type="body" sz="quarter" idx="3"/>
          </p:nvPr>
        </p:nvSpPr>
        <p:spPr>
          <a:xfrm>
            <a:off x="3175967" y="2063395"/>
            <a:ext cx="2482596" cy="576262"/>
          </a:xfrm>
        </p:spPr>
        <p:txBody>
          <a:bodyPr anchor="b">
            <a:noAutofit/>
          </a:bodyPr>
          <a:lstStyle>
            <a:lvl1pPr marL="0" indent="0" algn="ctr">
              <a:lnSpc>
                <a:spcPct val="90000"/>
              </a:lnSpc>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a-GE" smtClean="0"/>
              <a:t>დააწკაპ. მთ. სათაურის სტილის შეცვლისათვის</a:t>
            </a:r>
          </a:p>
        </p:txBody>
      </p:sp>
      <p:sp>
        <p:nvSpPr>
          <p:cNvPr id="10" name="Text Placeholder 3"/>
          <p:cNvSpPr>
            <a:spLocks noGrp="1"/>
          </p:cNvSpPr>
          <p:nvPr>
            <p:ph type="body" sz="half" idx="16"/>
          </p:nvPr>
        </p:nvSpPr>
        <p:spPr>
          <a:xfrm>
            <a:off x="3175966" y="2639658"/>
            <a:ext cx="2482596" cy="273492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a-GE" smtClean="0"/>
              <a:t>დააწკაპ. მთ. სათაურის სტილის შეცვლისათვის</a:t>
            </a:r>
          </a:p>
        </p:txBody>
      </p:sp>
      <p:sp>
        <p:nvSpPr>
          <p:cNvPr id="11" name="Text Placeholder 4"/>
          <p:cNvSpPr>
            <a:spLocks noGrp="1"/>
          </p:cNvSpPr>
          <p:nvPr>
            <p:ph type="body" sz="quarter" idx="13"/>
          </p:nvPr>
        </p:nvSpPr>
        <p:spPr>
          <a:xfrm>
            <a:off x="5827785" y="2063395"/>
            <a:ext cx="2482596" cy="576262"/>
          </a:xfrm>
        </p:spPr>
        <p:txBody>
          <a:bodyPr anchor="b">
            <a:noAutofit/>
          </a:bodyPr>
          <a:lstStyle>
            <a:lvl1pPr marL="0" indent="0" algn="ctr">
              <a:lnSpc>
                <a:spcPct val="90000"/>
              </a:lnSpc>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a-GE" smtClean="0"/>
              <a:t>დააწკაპ. მთ. სათაურის სტილის შეცვლისათვის</a:t>
            </a:r>
          </a:p>
        </p:txBody>
      </p:sp>
      <p:sp>
        <p:nvSpPr>
          <p:cNvPr id="12" name="Text Placeholder 3"/>
          <p:cNvSpPr>
            <a:spLocks noGrp="1"/>
          </p:cNvSpPr>
          <p:nvPr>
            <p:ph type="body" sz="half" idx="17"/>
          </p:nvPr>
        </p:nvSpPr>
        <p:spPr>
          <a:xfrm>
            <a:off x="5827785" y="2639658"/>
            <a:ext cx="2482596" cy="273492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a-GE" smtClean="0"/>
              <a:t>დააწკაპ. მთ. სათაურის სტილის შეცვლისათვის</a:t>
            </a:r>
          </a:p>
        </p:txBody>
      </p:sp>
      <p:sp>
        <p:nvSpPr>
          <p:cNvPr id="3" name="Date Placeholder 2"/>
          <p:cNvSpPr>
            <a:spLocks noGrp="1"/>
          </p:cNvSpPr>
          <p:nvPr>
            <p:ph type="dt" sz="half" idx="10"/>
          </p:nvPr>
        </p:nvSpPr>
        <p:spPr/>
        <p:txBody>
          <a:bodyPr/>
          <a:lstStyle/>
          <a:p>
            <a:fld id="{A0EC1405-320B-4A70-8395-E71202D19195}" type="datetimeFigureOut">
              <a:rPr lang="fr-FR" smtClean="0"/>
              <a:pPr/>
              <a:t>15/06/2021</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0339C874-A7E0-4C89-98F1-9E00E600968C}" type="slidenum">
              <a:rPr lang="fr-FR" smtClean="0"/>
              <a:pPr/>
              <a:t>‹#›</a:t>
            </a:fld>
            <a:endParaRPr lang="fr-FR"/>
          </a:p>
        </p:txBody>
      </p:sp>
    </p:spTree>
    <p:extLst>
      <p:ext uri="{BB962C8B-B14F-4D97-AF65-F5344CB8AC3E}">
        <p14:creationId xmlns:p14="http://schemas.microsoft.com/office/powerpoint/2010/main" val="24694722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სვეტი 3 სურათით">
    <p:spTree>
      <p:nvGrpSpPr>
        <p:cNvPr id="1" name=""/>
        <p:cNvGrpSpPr/>
        <p:nvPr/>
      </p:nvGrpSpPr>
      <p:grpSpPr>
        <a:xfrm>
          <a:off x="0" y="0"/>
          <a:ext cx="0" cy="0"/>
          <a:chOff x="0" y="0"/>
          <a:chExt cx="0" cy="0"/>
        </a:xfrm>
      </p:grpSpPr>
      <p:sp>
        <p:nvSpPr>
          <p:cNvPr id="30" name="Title 1"/>
          <p:cNvSpPr>
            <a:spLocks noGrp="1"/>
          </p:cNvSpPr>
          <p:nvPr>
            <p:ph type="title"/>
          </p:nvPr>
        </p:nvSpPr>
        <p:spPr>
          <a:xfrm>
            <a:off x="514351" y="685801"/>
            <a:ext cx="7797662" cy="1151965"/>
          </a:xfrm>
        </p:spPr>
        <p:txBody>
          <a:bodyPr/>
          <a:lstStyle>
            <a:lvl1pPr algn="ctr">
              <a:defRPr/>
            </a:lvl1pPr>
          </a:lstStyle>
          <a:p>
            <a:r>
              <a:rPr lang="ka-GE" smtClean="0"/>
              <a:t>დააწკაპ. მთ. სათაურის სტილის შეცვლისათვის</a:t>
            </a:r>
            <a:endParaRPr lang="en-US" dirty="0"/>
          </a:p>
        </p:txBody>
      </p:sp>
      <p:sp>
        <p:nvSpPr>
          <p:cNvPr id="19" name="Text Placeholder 2"/>
          <p:cNvSpPr>
            <a:spLocks noGrp="1"/>
          </p:cNvSpPr>
          <p:nvPr>
            <p:ph type="body" idx="1"/>
          </p:nvPr>
        </p:nvSpPr>
        <p:spPr>
          <a:xfrm>
            <a:off x="518880" y="3813025"/>
            <a:ext cx="2482596" cy="576262"/>
          </a:xfrm>
        </p:spPr>
        <p:txBody>
          <a:bodyPr anchor="b">
            <a:noAutofit/>
          </a:bodyPr>
          <a:lstStyle>
            <a:lvl1pPr marL="0" indent="0" algn="ctr">
              <a:lnSpc>
                <a:spcPct val="90000"/>
              </a:lnSpc>
              <a:buNone/>
              <a:defRPr sz="22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a-GE" smtClean="0"/>
              <a:t>დააწკაპ. მთ. სათაურის სტილის შეცვლისათვის</a:t>
            </a:r>
          </a:p>
        </p:txBody>
      </p:sp>
      <p:sp>
        <p:nvSpPr>
          <p:cNvPr id="20" name="Picture Placeholder 2"/>
          <p:cNvSpPr>
            <a:spLocks noGrp="1" noChangeAspect="1"/>
          </p:cNvSpPr>
          <p:nvPr>
            <p:ph type="pic" idx="15"/>
          </p:nvPr>
        </p:nvSpPr>
        <p:spPr>
          <a:xfrm>
            <a:off x="514335" y="2063396"/>
            <a:ext cx="2482596" cy="1536725"/>
          </a:xfrm>
          <a:prstGeom prst="roundRect">
            <a:avLst>
              <a:gd name="adj" fmla="val 0"/>
            </a:avLst>
          </a:prstGeom>
          <a:ln w="57150" cmpd="thinThick">
            <a:solidFill>
              <a:schemeClr val="bg1">
                <a:lumMod val="50000"/>
              </a:schemeClr>
            </a:solidFill>
            <a:miter lim="800000"/>
          </a:ln>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ka-GE" smtClean="0"/>
              <a:t>სურათის დასამატებლად დააწკაპუნეთ ხატულაზე</a:t>
            </a:r>
            <a:endParaRPr lang="en-US" dirty="0"/>
          </a:p>
        </p:txBody>
      </p:sp>
      <p:sp>
        <p:nvSpPr>
          <p:cNvPr id="21" name="Text Placeholder 3"/>
          <p:cNvSpPr>
            <a:spLocks noGrp="1"/>
          </p:cNvSpPr>
          <p:nvPr>
            <p:ph type="body" sz="half" idx="18"/>
          </p:nvPr>
        </p:nvSpPr>
        <p:spPr>
          <a:xfrm>
            <a:off x="518880" y="4389288"/>
            <a:ext cx="2482596" cy="98529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a-GE" smtClean="0"/>
              <a:t>დააწკაპ. მთ. სათაურის სტილის შეცვლისათვის</a:t>
            </a:r>
          </a:p>
        </p:txBody>
      </p:sp>
      <p:sp>
        <p:nvSpPr>
          <p:cNvPr id="22" name="Text Placeholder 4"/>
          <p:cNvSpPr>
            <a:spLocks noGrp="1"/>
          </p:cNvSpPr>
          <p:nvPr>
            <p:ph type="body" sz="quarter" idx="3"/>
          </p:nvPr>
        </p:nvSpPr>
        <p:spPr>
          <a:xfrm>
            <a:off x="3178058" y="3813025"/>
            <a:ext cx="2482596" cy="576262"/>
          </a:xfrm>
        </p:spPr>
        <p:txBody>
          <a:bodyPr anchor="b">
            <a:noAutofit/>
          </a:bodyPr>
          <a:lstStyle>
            <a:lvl1pPr marL="0" indent="0" algn="ctr">
              <a:lnSpc>
                <a:spcPct val="90000"/>
              </a:lnSpc>
              <a:buNone/>
              <a:defRPr sz="22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a-GE" smtClean="0"/>
              <a:t>დააწკაპ. მთ. სათაურის სტილის შეცვლისათვის</a:t>
            </a:r>
          </a:p>
        </p:txBody>
      </p:sp>
      <p:sp>
        <p:nvSpPr>
          <p:cNvPr id="23" name="Picture Placeholder 2"/>
          <p:cNvSpPr>
            <a:spLocks noGrp="1" noChangeAspect="1"/>
          </p:cNvSpPr>
          <p:nvPr>
            <p:ph type="pic" idx="21"/>
          </p:nvPr>
        </p:nvSpPr>
        <p:spPr>
          <a:xfrm>
            <a:off x="3176999" y="2063396"/>
            <a:ext cx="2482596" cy="1535237"/>
          </a:xfrm>
          <a:prstGeom prst="roundRect">
            <a:avLst>
              <a:gd name="adj" fmla="val 0"/>
            </a:avLst>
          </a:prstGeom>
          <a:ln w="57150" cmpd="thinThick">
            <a:solidFill>
              <a:schemeClr val="bg1">
                <a:lumMod val="50000"/>
              </a:schemeClr>
            </a:solidFill>
            <a:miter lim="800000"/>
          </a:ln>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ka-GE" smtClean="0"/>
              <a:t>სურათის დასამატებლად დააწკაპუნეთ ხატულაზე</a:t>
            </a:r>
            <a:endParaRPr lang="en-US" dirty="0"/>
          </a:p>
        </p:txBody>
      </p:sp>
      <p:sp>
        <p:nvSpPr>
          <p:cNvPr id="24" name="Text Placeholder 3"/>
          <p:cNvSpPr>
            <a:spLocks noGrp="1"/>
          </p:cNvSpPr>
          <p:nvPr>
            <p:ph type="body" sz="half" idx="19"/>
          </p:nvPr>
        </p:nvSpPr>
        <p:spPr>
          <a:xfrm>
            <a:off x="3176998" y="4389286"/>
            <a:ext cx="2483655" cy="98530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a-GE" smtClean="0"/>
              <a:t>დააწკაპ. მთ. სათაურის სტილის შეცვლისათვის</a:t>
            </a:r>
          </a:p>
        </p:txBody>
      </p:sp>
      <p:sp>
        <p:nvSpPr>
          <p:cNvPr id="25" name="Text Placeholder 4"/>
          <p:cNvSpPr>
            <a:spLocks noGrp="1"/>
          </p:cNvSpPr>
          <p:nvPr>
            <p:ph type="body" sz="quarter" idx="13"/>
          </p:nvPr>
        </p:nvSpPr>
        <p:spPr>
          <a:xfrm>
            <a:off x="5826708" y="3813025"/>
            <a:ext cx="2482596" cy="576262"/>
          </a:xfrm>
        </p:spPr>
        <p:txBody>
          <a:bodyPr anchor="b">
            <a:noAutofit/>
          </a:bodyPr>
          <a:lstStyle>
            <a:lvl1pPr marL="0" indent="0" algn="ctr">
              <a:lnSpc>
                <a:spcPct val="90000"/>
              </a:lnSpc>
              <a:buNone/>
              <a:defRPr sz="22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a-GE" smtClean="0"/>
              <a:t>დააწკაპ. მთ. სათაურის სტილის შეცვლისათვის</a:t>
            </a:r>
          </a:p>
        </p:txBody>
      </p:sp>
      <p:sp>
        <p:nvSpPr>
          <p:cNvPr id="26" name="Picture Placeholder 2"/>
          <p:cNvSpPr>
            <a:spLocks noGrp="1" noChangeAspect="1"/>
          </p:cNvSpPr>
          <p:nvPr>
            <p:ph type="pic" idx="22"/>
          </p:nvPr>
        </p:nvSpPr>
        <p:spPr>
          <a:xfrm>
            <a:off x="5826614" y="2063394"/>
            <a:ext cx="2482596" cy="1537196"/>
          </a:xfrm>
          <a:prstGeom prst="roundRect">
            <a:avLst>
              <a:gd name="adj" fmla="val 0"/>
            </a:avLst>
          </a:prstGeom>
          <a:ln w="57150" cmpd="thinThick">
            <a:solidFill>
              <a:schemeClr val="bg1">
                <a:lumMod val="50000"/>
              </a:schemeClr>
            </a:solidFill>
            <a:miter lim="800000"/>
          </a:ln>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ka-GE" smtClean="0"/>
              <a:t>სურათის დასამატებლად დააწკაპუნეთ ხატულაზე</a:t>
            </a:r>
            <a:endParaRPr lang="en-US" dirty="0"/>
          </a:p>
        </p:txBody>
      </p:sp>
      <p:sp>
        <p:nvSpPr>
          <p:cNvPr id="27" name="Text Placeholder 3"/>
          <p:cNvSpPr>
            <a:spLocks noGrp="1"/>
          </p:cNvSpPr>
          <p:nvPr>
            <p:ph type="body" sz="half" idx="20"/>
          </p:nvPr>
        </p:nvSpPr>
        <p:spPr>
          <a:xfrm>
            <a:off x="5826614" y="4389284"/>
            <a:ext cx="2482596" cy="985302"/>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a-GE" smtClean="0"/>
              <a:t>დააწკაპ. მთ. სათაურის სტილის შეცვლისათვის</a:t>
            </a:r>
          </a:p>
        </p:txBody>
      </p:sp>
      <p:sp>
        <p:nvSpPr>
          <p:cNvPr id="3" name="Date Placeholder 2"/>
          <p:cNvSpPr>
            <a:spLocks noGrp="1"/>
          </p:cNvSpPr>
          <p:nvPr>
            <p:ph type="dt" sz="half" idx="10"/>
          </p:nvPr>
        </p:nvSpPr>
        <p:spPr/>
        <p:txBody>
          <a:bodyPr/>
          <a:lstStyle/>
          <a:p>
            <a:fld id="{A0EC1405-320B-4A70-8395-E71202D19195}" type="datetimeFigureOut">
              <a:rPr lang="fr-FR" smtClean="0"/>
              <a:pPr/>
              <a:t>15/06/2021</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0339C874-A7E0-4C89-98F1-9E00E600968C}" type="slidenum">
              <a:rPr lang="fr-FR" smtClean="0"/>
              <a:pPr/>
              <a:t>‹#›</a:t>
            </a:fld>
            <a:endParaRPr lang="fr-FR"/>
          </a:p>
        </p:txBody>
      </p:sp>
    </p:spTree>
    <p:extLst>
      <p:ext uri="{BB962C8B-B14F-4D97-AF65-F5344CB8AC3E}">
        <p14:creationId xmlns:p14="http://schemas.microsoft.com/office/powerpoint/2010/main" val="41690810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სათაური და შვეული ტექსტ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r">
              <a:defRPr/>
            </a:lvl1pPr>
          </a:lstStyle>
          <a:p>
            <a:r>
              <a:rPr lang="ka-GE" smtClean="0"/>
              <a:t>დააწკაპ. მთ. სათაურის სტილის შეცვლისათვის</a:t>
            </a:r>
            <a:endParaRPr lang="en-US" dirty="0"/>
          </a:p>
        </p:txBody>
      </p:sp>
      <p:sp>
        <p:nvSpPr>
          <p:cNvPr id="11" name="Vertical Text Placeholder 2"/>
          <p:cNvSpPr>
            <a:spLocks noGrp="1"/>
          </p:cNvSpPr>
          <p:nvPr>
            <p:ph type="body" orient="vert" sz="quarter" idx="13"/>
          </p:nvPr>
        </p:nvSpPr>
        <p:spPr>
          <a:xfrm>
            <a:off x="514351" y="2063396"/>
            <a:ext cx="7796030" cy="3311190"/>
          </a:xfrm>
        </p:spPr>
        <p:txBody>
          <a:bodyPr vert="eaVert" anchor="t"/>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en-US" dirty="0"/>
          </a:p>
        </p:txBody>
      </p:sp>
      <p:sp>
        <p:nvSpPr>
          <p:cNvPr id="4" name="Date Placeholder 3"/>
          <p:cNvSpPr>
            <a:spLocks noGrp="1"/>
          </p:cNvSpPr>
          <p:nvPr>
            <p:ph type="dt" sz="half" idx="10"/>
          </p:nvPr>
        </p:nvSpPr>
        <p:spPr/>
        <p:txBody>
          <a:bodyPr/>
          <a:lstStyle/>
          <a:p>
            <a:fld id="{A0EC1405-320B-4A70-8395-E71202D19195}" type="datetimeFigureOut">
              <a:rPr lang="fr-FR" smtClean="0"/>
              <a:pPr/>
              <a:t>15/06/2021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339C874-A7E0-4C89-98F1-9E00E600968C}" type="slidenum">
              <a:rPr lang="fr-FR" smtClean="0"/>
              <a:pPr/>
              <a:t>‹#›</a:t>
            </a:fld>
            <a:endParaRPr lang="fr-FR"/>
          </a:p>
        </p:txBody>
      </p:sp>
    </p:spTree>
    <p:extLst>
      <p:ext uri="{BB962C8B-B14F-4D97-AF65-F5344CB8AC3E}">
        <p14:creationId xmlns:p14="http://schemas.microsoft.com/office/powerpoint/2010/main" val="21121057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შვეული სათაური და ტექსტი">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1896" y="685801"/>
            <a:ext cx="1698485" cy="4688785"/>
          </a:xfrm>
        </p:spPr>
        <p:txBody>
          <a:bodyPr vert="eaVert"/>
          <a:lstStyle>
            <a:lvl1pPr algn="l">
              <a:defRPr/>
            </a:lvl1pPr>
          </a:lstStyle>
          <a:p>
            <a:r>
              <a:rPr lang="ka-GE" smtClean="0"/>
              <a:t>დააწკაპ. მთ. სათაურის სტილის შეცვლისათვის</a:t>
            </a:r>
            <a:endParaRPr lang="en-US" dirty="0"/>
          </a:p>
        </p:txBody>
      </p:sp>
      <p:sp>
        <p:nvSpPr>
          <p:cNvPr id="8" name="Vertical Text Placeholder 2"/>
          <p:cNvSpPr>
            <a:spLocks noGrp="1"/>
          </p:cNvSpPr>
          <p:nvPr>
            <p:ph type="body" orient="vert" sz="quarter" idx="13"/>
          </p:nvPr>
        </p:nvSpPr>
        <p:spPr>
          <a:xfrm>
            <a:off x="514351" y="685801"/>
            <a:ext cx="5928323" cy="4688785"/>
          </a:xfrm>
        </p:spPr>
        <p:txBody>
          <a:bodyPr vert="eaVert" anchor="t"/>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en-US" dirty="0"/>
          </a:p>
        </p:txBody>
      </p:sp>
      <p:sp>
        <p:nvSpPr>
          <p:cNvPr id="4" name="Date Placeholder 3"/>
          <p:cNvSpPr>
            <a:spLocks noGrp="1"/>
          </p:cNvSpPr>
          <p:nvPr>
            <p:ph type="dt" sz="half" idx="10"/>
          </p:nvPr>
        </p:nvSpPr>
        <p:spPr/>
        <p:txBody>
          <a:bodyPr/>
          <a:lstStyle/>
          <a:p>
            <a:fld id="{A0EC1405-320B-4A70-8395-E71202D19195}" type="datetimeFigureOut">
              <a:rPr lang="fr-FR" smtClean="0"/>
              <a:pPr/>
              <a:t>15/06/2021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339C874-A7E0-4C89-98F1-9E00E600968C}" type="slidenum">
              <a:rPr lang="fr-FR" smtClean="0"/>
              <a:pPr/>
              <a:t>‹#›</a:t>
            </a:fld>
            <a:endParaRPr lang="fr-FR"/>
          </a:p>
        </p:txBody>
      </p:sp>
    </p:spTree>
    <p:extLst>
      <p:ext uri="{BB962C8B-B14F-4D97-AF65-F5344CB8AC3E}">
        <p14:creationId xmlns:p14="http://schemas.microsoft.com/office/powerpoint/2010/main" val="37334257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სათაური და შიგთავს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a-GE" smtClean="0"/>
              <a:t>დააწკაპ. მთ. სათაურის სტილის შეცვლისათვის</a:t>
            </a:r>
            <a:endParaRPr lang="en-US" dirty="0"/>
          </a:p>
        </p:txBody>
      </p:sp>
      <p:sp>
        <p:nvSpPr>
          <p:cNvPr id="12" name="Content Placeholder 2"/>
          <p:cNvSpPr>
            <a:spLocks noGrp="1"/>
          </p:cNvSpPr>
          <p:nvPr>
            <p:ph sz="quarter" idx="13"/>
          </p:nvPr>
        </p:nvSpPr>
        <p:spPr>
          <a:xfrm>
            <a:off x="514351" y="2063396"/>
            <a:ext cx="7796030" cy="3311189"/>
          </a:xfrm>
        </p:spPr>
        <p:txBody>
          <a:bodyPr/>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en-US" dirty="0"/>
          </a:p>
        </p:txBody>
      </p:sp>
      <p:sp>
        <p:nvSpPr>
          <p:cNvPr id="4" name="Date Placeholder 3"/>
          <p:cNvSpPr>
            <a:spLocks noGrp="1"/>
          </p:cNvSpPr>
          <p:nvPr>
            <p:ph type="dt" sz="half" idx="10"/>
          </p:nvPr>
        </p:nvSpPr>
        <p:spPr/>
        <p:txBody>
          <a:bodyPr/>
          <a:lstStyle/>
          <a:p>
            <a:fld id="{A0EC1405-320B-4A70-8395-E71202D19195}" type="datetimeFigureOut">
              <a:rPr lang="fr-FR" smtClean="0"/>
              <a:pPr/>
              <a:t>15/06/2021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339C874-A7E0-4C89-98F1-9E00E600968C}" type="slidenum">
              <a:rPr lang="fr-FR" smtClean="0"/>
              <a:pPr/>
              <a:t>‹#›</a:t>
            </a:fld>
            <a:endParaRPr lang="fr-FR"/>
          </a:p>
        </p:txBody>
      </p:sp>
    </p:spTree>
    <p:extLst>
      <p:ext uri="{BB962C8B-B14F-4D97-AF65-F5344CB8AC3E}">
        <p14:creationId xmlns:p14="http://schemas.microsoft.com/office/powerpoint/2010/main" val="12223398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სექციის ზედა კოლონტიტული">
    <p:spTree>
      <p:nvGrpSpPr>
        <p:cNvPr id="1" name=""/>
        <p:cNvGrpSpPr/>
        <p:nvPr/>
      </p:nvGrpSpPr>
      <p:grpSpPr>
        <a:xfrm>
          <a:off x="0" y="0"/>
          <a:ext cx="0" cy="0"/>
          <a:chOff x="0" y="0"/>
          <a:chExt cx="0" cy="0"/>
        </a:xfrm>
      </p:grpSpPr>
      <p:sp>
        <p:nvSpPr>
          <p:cNvPr id="2" name="Title 1"/>
          <p:cNvSpPr>
            <a:spLocks noGrp="1"/>
          </p:cNvSpPr>
          <p:nvPr>
            <p:ph type="title"/>
          </p:nvPr>
        </p:nvSpPr>
        <p:spPr>
          <a:xfrm>
            <a:off x="514351" y="685801"/>
            <a:ext cx="7796030" cy="3193487"/>
          </a:xfrm>
        </p:spPr>
        <p:txBody>
          <a:bodyPr anchor="b">
            <a:normAutofit/>
          </a:bodyPr>
          <a:lstStyle>
            <a:lvl1pPr algn="l">
              <a:defRPr sz="5400"/>
            </a:lvl1pPr>
          </a:lstStyle>
          <a:p>
            <a:r>
              <a:rPr lang="ka-GE" smtClean="0"/>
              <a:t>დააწკაპ. მთ. სათაურის სტილის შეცვლისათვის</a:t>
            </a:r>
            <a:endParaRPr lang="en-US" dirty="0"/>
          </a:p>
        </p:txBody>
      </p:sp>
      <p:sp>
        <p:nvSpPr>
          <p:cNvPr id="3" name="Text Placeholder 2"/>
          <p:cNvSpPr>
            <a:spLocks noGrp="1"/>
          </p:cNvSpPr>
          <p:nvPr>
            <p:ph type="body" idx="1"/>
          </p:nvPr>
        </p:nvSpPr>
        <p:spPr>
          <a:xfrm>
            <a:off x="514351" y="3742267"/>
            <a:ext cx="7796030" cy="1639614"/>
          </a:xfrm>
        </p:spPr>
        <p:txBody>
          <a:bodyPr anchor="t">
            <a:normAutofit/>
          </a:bodyPr>
          <a:lstStyle>
            <a:lvl1pPr marL="0" indent="0" algn="l">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ka-GE" smtClean="0"/>
              <a:t>დააწკაპ. მთ. სათაურის სტილის შეცვლისათვის</a:t>
            </a:r>
          </a:p>
        </p:txBody>
      </p:sp>
      <p:sp>
        <p:nvSpPr>
          <p:cNvPr id="4" name="Date Placeholder 3"/>
          <p:cNvSpPr>
            <a:spLocks noGrp="1"/>
          </p:cNvSpPr>
          <p:nvPr>
            <p:ph type="dt" sz="half" idx="10"/>
          </p:nvPr>
        </p:nvSpPr>
        <p:spPr/>
        <p:txBody>
          <a:bodyPr/>
          <a:lstStyle/>
          <a:p>
            <a:fld id="{A0EC1405-320B-4A70-8395-E71202D19195}" type="datetimeFigureOut">
              <a:rPr lang="fr-FR" smtClean="0"/>
              <a:pPr/>
              <a:t>15/06/2021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339C874-A7E0-4C89-98F1-9E00E600968C}" type="slidenum">
              <a:rPr lang="fr-FR" smtClean="0"/>
              <a:pPr/>
              <a:t>‹#›</a:t>
            </a:fld>
            <a:endParaRPr lang="fr-FR"/>
          </a:p>
        </p:txBody>
      </p:sp>
    </p:spTree>
    <p:extLst>
      <p:ext uri="{BB962C8B-B14F-4D97-AF65-F5344CB8AC3E}">
        <p14:creationId xmlns:p14="http://schemas.microsoft.com/office/powerpoint/2010/main" val="565422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ორი შიგთავსი">
    <p:spTree>
      <p:nvGrpSpPr>
        <p:cNvPr id="1" name=""/>
        <p:cNvGrpSpPr/>
        <p:nvPr/>
      </p:nvGrpSpPr>
      <p:grpSpPr>
        <a:xfrm>
          <a:off x="0" y="0"/>
          <a:ext cx="0" cy="0"/>
          <a:chOff x="0" y="0"/>
          <a:chExt cx="0" cy="0"/>
        </a:xfrm>
      </p:grpSpPr>
      <p:sp>
        <p:nvSpPr>
          <p:cNvPr id="14" name="Title 1"/>
          <p:cNvSpPr>
            <a:spLocks noGrp="1"/>
          </p:cNvSpPr>
          <p:nvPr>
            <p:ph type="title"/>
          </p:nvPr>
        </p:nvSpPr>
        <p:spPr>
          <a:xfrm>
            <a:off x="514351" y="685800"/>
            <a:ext cx="7797662" cy="1158140"/>
          </a:xfrm>
        </p:spPr>
        <p:txBody>
          <a:bodyPr/>
          <a:lstStyle/>
          <a:p>
            <a:r>
              <a:rPr lang="ka-GE" smtClean="0"/>
              <a:t>დააწკაპ. მთ. სათაურის სტილის შეცვლისათვის</a:t>
            </a:r>
            <a:endParaRPr lang="en-US" dirty="0"/>
          </a:p>
        </p:txBody>
      </p:sp>
      <p:sp>
        <p:nvSpPr>
          <p:cNvPr id="12" name="Content Placeholder 2"/>
          <p:cNvSpPr>
            <a:spLocks noGrp="1"/>
          </p:cNvSpPr>
          <p:nvPr>
            <p:ph sz="quarter" idx="13"/>
          </p:nvPr>
        </p:nvSpPr>
        <p:spPr>
          <a:xfrm>
            <a:off x="514350" y="2063396"/>
            <a:ext cx="3816536" cy="3311189"/>
          </a:xfrm>
        </p:spPr>
        <p:txBody>
          <a:bodyPr anchor="t"/>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en-US" dirty="0"/>
          </a:p>
        </p:txBody>
      </p:sp>
      <p:sp>
        <p:nvSpPr>
          <p:cNvPr id="13" name="Content Placeholder 3"/>
          <p:cNvSpPr>
            <a:spLocks noGrp="1"/>
          </p:cNvSpPr>
          <p:nvPr>
            <p:ph sz="quarter" idx="14"/>
          </p:nvPr>
        </p:nvSpPr>
        <p:spPr>
          <a:xfrm>
            <a:off x="4495478" y="2063396"/>
            <a:ext cx="3814904" cy="3311189"/>
          </a:xfrm>
        </p:spPr>
        <p:txBody>
          <a:bodyPr anchor="t"/>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en-US" dirty="0"/>
          </a:p>
        </p:txBody>
      </p:sp>
      <p:sp>
        <p:nvSpPr>
          <p:cNvPr id="5" name="Date Placeholder 4"/>
          <p:cNvSpPr>
            <a:spLocks noGrp="1"/>
          </p:cNvSpPr>
          <p:nvPr>
            <p:ph type="dt" sz="half" idx="10"/>
          </p:nvPr>
        </p:nvSpPr>
        <p:spPr/>
        <p:txBody>
          <a:bodyPr/>
          <a:lstStyle/>
          <a:p>
            <a:fld id="{A0EC1405-320B-4A70-8395-E71202D19195}" type="datetimeFigureOut">
              <a:rPr lang="fr-FR" smtClean="0"/>
              <a:pPr/>
              <a:t>15/06/2021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0339C874-A7E0-4C89-98F1-9E00E600968C}" type="slidenum">
              <a:rPr lang="fr-FR" smtClean="0"/>
              <a:pPr/>
              <a:t>‹#›</a:t>
            </a:fld>
            <a:endParaRPr lang="fr-FR"/>
          </a:p>
        </p:txBody>
      </p:sp>
    </p:spTree>
    <p:extLst>
      <p:ext uri="{BB962C8B-B14F-4D97-AF65-F5344CB8AC3E}">
        <p14:creationId xmlns:p14="http://schemas.microsoft.com/office/powerpoint/2010/main" val="1813173592"/>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შედარება">
    <p:spTree>
      <p:nvGrpSpPr>
        <p:cNvPr id="1" name=""/>
        <p:cNvGrpSpPr/>
        <p:nvPr/>
      </p:nvGrpSpPr>
      <p:grpSpPr>
        <a:xfrm>
          <a:off x="0" y="0"/>
          <a:ext cx="0" cy="0"/>
          <a:chOff x="0" y="0"/>
          <a:chExt cx="0" cy="0"/>
        </a:xfrm>
      </p:grpSpPr>
      <p:sp>
        <p:nvSpPr>
          <p:cNvPr id="14" name="Title 1"/>
          <p:cNvSpPr>
            <a:spLocks noGrp="1"/>
          </p:cNvSpPr>
          <p:nvPr>
            <p:ph type="title"/>
          </p:nvPr>
        </p:nvSpPr>
        <p:spPr>
          <a:xfrm>
            <a:off x="514351" y="685800"/>
            <a:ext cx="7796030" cy="1158140"/>
          </a:xfrm>
        </p:spPr>
        <p:txBody>
          <a:bodyPr/>
          <a:lstStyle/>
          <a:p>
            <a:r>
              <a:rPr lang="ka-GE" smtClean="0"/>
              <a:t>დააწკაპ. მთ. სათაურის სტილის შეცვლისათვის</a:t>
            </a:r>
            <a:endParaRPr lang="en-US" dirty="0"/>
          </a:p>
        </p:txBody>
      </p:sp>
      <p:sp>
        <p:nvSpPr>
          <p:cNvPr id="3" name="Text Placeholder 2"/>
          <p:cNvSpPr>
            <a:spLocks noGrp="1"/>
          </p:cNvSpPr>
          <p:nvPr>
            <p:ph type="body" idx="1"/>
          </p:nvPr>
        </p:nvSpPr>
        <p:spPr>
          <a:xfrm>
            <a:off x="739569" y="2063396"/>
            <a:ext cx="3591317" cy="679994"/>
          </a:xfrm>
        </p:spPr>
        <p:txBody>
          <a:bodyPr anchor="b">
            <a:noAutofit/>
          </a:bodyPr>
          <a:lstStyle>
            <a:lvl1pPr marL="0" indent="0">
              <a:lnSpc>
                <a:spcPct val="90000"/>
              </a:lnSpc>
              <a:buNone/>
              <a:defRPr sz="26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a-GE" smtClean="0"/>
              <a:t>დააწკაპ. მთ. სათაურის სტილის შეცვლისათვის</a:t>
            </a:r>
          </a:p>
        </p:txBody>
      </p:sp>
      <p:sp>
        <p:nvSpPr>
          <p:cNvPr id="12" name="Content Placeholder 3"/>
          <p:cNvSpPr>
            <a:spLocks noGrp="1"/>
          </p:cNvSpPr>
          <p:nvPr>
            <p:ph sz="quarter" idx="13"/>
          </p:nvPr>
        </p:nvSpPr>
        <p:spPr>
          <a:xfrm>
            <a:off x="514352" y="2861733"/>
            <a:ext cx="3816534" cy="2512852"/>
          </a:xfrm>
        </p:spPr>
        <p:txBody>
          <a:bodyPr anchor="t"/>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en-US" dirty="0"/>
          </a:p>
        </p:txBody>
      </p:sp>
      <p:sp>
        <p:nvSpPr>
          <p:cNvPr id="5" name="Text Placeholder 4"/>
          <p:cNvSpPr>
            <a:spLocks noGrp="1"/>
          </p:cNvSpPr>
          <p:nvPr>
            <p:ph type="body" sz="quarter" idx="3"/>
          </p:nvPr>
        </p:nvSpPr>
        <p:spPr>
          <a:xfrm>
            <a:off x="4715340" y="2063396"/>
            <a:ext cx="3596671" cy="679994"/>
          </a:xfrm>
        </p:spPr>
        <p:txBody>
          <a:bodyPr anchor="b">
            <a:noAutofit/>
          </a:bodyPr>
          <a:lstStyle>
            <a:lvl1pPr marL="0" indent="0">
              <a:lnSpc>
                <a:spcPct val="90000"/>
              </a:lnSpc>
              <a:buNone/>
              <a:defRPr sz="26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a-GE" smtClean="0"/>
              <a:t>დააწკაპ. მთ. სათაურის სტილის შეცვლისათვის</a:t>
            </a:r>
          </a:p>
        </p:txBody>
      </p:sp>
      <p:sp>
        <p:nvSpPr>
          <p:cNvPr id="13" name="Content Placeholder 5"/>
          <p:cNvSpPr>
            <a:spLocks noGrp="1"/>
          </p:cNvSpPr>
          <p:nvPr>
            <p:ph sz="quarter" idx="14"/>
          </p:nvPr>
        </p:nvSpPr>
        <p:spPr>
          <a:xfrm>
            <a:off x="4495477" y="2861733"/>
            <a:ext cx="3816535" cy="2512852"/>
          </a:xfrm>
        </p:spPr>
        <p:txBody>
          <a:bodyPr anchor="t"/>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en-US" dirty="0"/>
          </a:p>
        </p:txBody>
      </p:sp>
      <p:sp>
        <p:nvSpPr>
          <p:cNvPr id="7" name="Date Placeholder 6"/>
          <p:cNvSpPr>
            <a:spLocks noGrp="1"/>
          </p:cNvSpPr>
          <p:nvPr>
            <p:ph type="dt" sz="half" idx="10"/>
          </p:nvPr>
        </p:nvSpPr>
        <p:spPr/>
        <p:txBody>
          <a:bodyPr/>
          <a:lstStyle/>
          <a:p>
            <a:fld id="{A0EC1405-320B-4A70-8395-E71202D19195}" type="datetimeFigureOut">
              <a:rPr lang="fr-FR" smtClean="0"/>
              <a:pPr/>
              <a:t>15/06/2021</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0339C874-A7E0-4C89-98F1-9E00E600968C}" type="slidenum">
              <a:rPr lang="fr-FR" smtClean="0"/>
              <a:pPr/>
              <a:t>‹#›</a:t>
            </a:fld>
            <a:endParaRPr lang="fr-FR"/>
          </a:p>
        </p:txBody>
      </p:sp>
    </p:spTree>
    <p:extLst>
      <p:ext uri="{BB962C8B-B14F-4D97-AF65-F5344CB8AC3E}">
        <p14:creationId xmlns:p14="http://schemas.microsoft.com/office/powerpoint/2010/main" val="1070235031"/>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მხოლოდ სათაურ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a-GE" smtClean="0"/>
              <a:t>დააწკაპ. მთ. სათაურის სტილის შეცვლისათვის</a:t>
            </a:r>
            <a:endParaRPr lang="en-US" dirty="0"/>
          </a:p>
        </p:txBody>
      </p:sp>
      <p:sp>
        <p:nvSpPr>
          <p:cNvPr id="3" name="Date Placeholder 2"/>
          <p:cNvSpPr>
            <a:spLocks noGrp="1"/>
          </p:cNvSpPr>
          <p:nvPr>
            <p:ph type="dt" sz="half" idx="10"/>
          </p:nvPr>
        </p:nvSpPr>
        <p:spPr/>
        <p:txBody>
          <a:bodyPr/>
          <a:lstStyle/>
          <a:p>
            <a:fld id="{A0EC1405-320B-4A70-8395-E71202D19195}" type="datetimeFigureOut">
              <a:rPr lang="fr-FR" smtClean="0"/>
              <a:pPr/>
              <a:t>15/06/2021</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0339C874-A7E0-4C89-98F1-9E00E600968C}" type="slidenum">
              <a:rPr lang="fr-FR" smtClean="0"/>
              <a:pPr/>
              <a:t>‹#›</a:t>
            </a:fld>
            <a:endParaRPr lang="fr-FR"/>
          </a:p>
        </p:txBody>
      </p:sp>
    </p:spTree>
    <p:extLst>
      <p:ext uri="{BB962C8B-B14F-4D97-AF65-F5344CB8AC3E}">
        <p14:creationId xmlns:p14="http://schemas.microsoft.com/office/powerpoint/2010/main" val="25419448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ცარიელი">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EC1405-320B-4A70-8395-E71202D19195}" type="datetimeFigureOut">
              <a:rPr lang="fr-FR" smtClean="0"/>
              <a:pPr/>
              <a:t>15/06/2021</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0339C874-A7E0-4C89-98F1-9E00E600968C}" type="slidenum">
              <a:rPr lang="fr-FR" smtClean="0"/>
              <a:pPr/>
              <a:t>‹#›</a:t>
            </a:fld>
            <a:endParaRPr lang="fr-FR"/>
          </a:p>
        </p:txBody>
      </p:sp>
    </p:spTree>
    <p:extLst>
      <p:ext uri="{BB962C8B-B14F-4D97-AF65-F5344CB8AC3E}">
        <p14:creationId xmlns:p14="http://schemas.microsoft.com/office/powerpoint/2010/main" val="3639950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შიგთავსი წარწერასთან">
    <p:spTree>
      <p:nvGrpSpPr>
        <p:cNvPr id="1" name=""/>
        <p:cNvGrpSpPr/>
        <p:nvPr/>
      </p:nvGrpSpPr>
      <p:grpSpPr>
        <a:xfrm>
          <a:off x="0" y="0"/>
          <a:ext cx="0" cy="0"/>
          <a:chOff x="0" y="0"/>
          <a:chExt cx="0" cy="0"/>
        </a:xfrm>
      </p:grpSpPr>
      <p:sp>
        <p:nvSpPr>
          <p:cNvPr id="2" name="Title 1"/>
          <p:cNvSpPr>
            <a:spLocks noGrp="1"/>
          </p:cNvSpPr>
          <p:nvPr>
            <p:ph type="title"/>
          </p:nvPr>
        </p:nvSpPr>
        <p:spPr>
          <a:xfrm>
            <a:off x="520232" y="685800"/>
            <a:ext cx="3095145" cy="2023252"/>
          </a:xfrm>
        </p:spPr>
        <p:txBody>
          <a:bodyPr anchor="b">
            <a:normAutofit/>
          </a:bodyPr>
          <a:lstStyle>
            <a:lvl1pPr algn="ctr">
              <a:defRPr sz="3600"/>
            </a:lvl1pPr>
          </a:lstStyle>
          <a:p>
            <a:r>
              <a:rPr lang="ka-GE" smtClean="0"/>
              <a:t>დააწკაპ. მთ. სათაურის სტილის შეცვლისათვის</a:t>
            </a:r>
            <a:endParaRPr lang="en-US" dirty="0"/>
          </a:p>
        </p:txBody>
      </p:sp>
      <p:sp>
        <p:nvSpPr>
          <p:cNvPr id="10" name="Content Placeholder 2"/>
          <p:cNvSpPr>
            <a:spLocks noGrp="1"/>
          </p:cNvSpPr>
          <p:nvPr>
            <p:ph sz="quarter" idx="13"/>
          </p:nvPr>
        </p:nvSpPr>
        <p:spPr>
          <a:xfrm>
            <a:off x="3784600" y="685801"/>
            <a:ext cx="4525781" cy="4688785"/>
          </a:xfrm>
        </p:spPr>
        <p:txBody>
          <a:bodyPr/>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en-US" dirty="0"/>
          </a:p>
        </p:txBody>
      </p:sp>
      <p:sp>
        <p:nvSpPr>
          <p:cNvPr id="4" name="Text Placeholder 3"/>
          <p:cNvSpPr>
            <a:spLocks noGrp="1"/>
          </p:cNvSpPr>
          <p:nvPr>
            <p:ph type="body" sz="half" idx="2"/>
          </p:nvPr>
        </p:nvSpPr>
        <p:spPr>
          <a:xfrm>
            <a:off x="520232" y="2709053"/>
            <a:ext cx="3095146" cy="2665533"/>
          </a:xfrm>
        </p:spPr>
        <p:txBody>
          <a:bodyPr anchor="t">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a-GE" smtClean="0"/>
              <a:t>დააწკაპ. მთ. სათაურის სტილის შეცვლისათვის</a:t>
            </a:r>
          </a:p>
        </p:txBody>
      </p:sp>
      <p:sp>
        <p:nvSpPr>
          <p:cNvPr id="5" name="Date Placeholder 4"/>
          <p:cNvSpPr>
            <a:spLocks noGrp="1"/>
          </p:cNvSpPr>
          <p:nvPr>
            <p:ph type="dt" sz="half" idx="10"/>
          </p:nvPr>
        </p:nvSpPr>
        <p:spPr/>
        <p:txBody>
          <a:bodyPr/>
          <a:lstStyle/>
          <a:p>
            <a:fld id="{A0EC1405-320B-4A70-8395-E71202D19195}" type="datetimeFigureOut">
              <a:rPr lang="fr-FR" smtClean="0"/>
              <a:pPr/>
              <a:t>15/06/2021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0339C874-A7E0-4C89-98F1-9E00E600968C}" type="slidenum">
              <a:rPr lang="fr-FR" smtClean="0"/>
              <a:pPr/>
              <a:t>‹#›</a:t>
            </a:fld>
            <a:endParaRPr lang="fr-FR"/>
          </a:p>
        </p:txBody>
      </p:sp>
    </p:spTree>
    <p:extLst>
      <p:ext uri="{BB962C8B-B14F-4D97-AF65-F5344CB8AC3E}">
        <p14:creationId xmlns:p14="http://schemas.microsoft.com/office/powerpoint/2010/main" val="55755531"/>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სურათი წარწერასთან">
    <p:spTree>
      <p:nvGrpSpPr>
        <p:cNvPr id="1" name=""/>
        <p:cNvGrpSpPr/>
        <p:nvPr/>
      </p:nvGrpSpPr>
      <p:grpSpPr>
        <a:xfrm>
          <a:off x="0" y="0"/>
          <a:ext cx="0" cy="0"/>
          <a:chOff x="0" y="0"/>
          <a:chExt cx="0" cy="0"/>
        </a:xfrm>
      </p:grpSpPr>
      <p:sp>
        <p:nvSpPr>
          <p:cNvPr id="2" name="Title 1"/>
          <p:cNvSpPr>
            <a:spLocks noGrp="1"/>
          </p:cNvSpPr>
          <p:nvPr>
            <p:ph type="title"/>
          </p:nvPr>
        </p:nvSpPr>
        <p:spPr>
          <a:xfrm>
            <a:off x="514351" y="685800"/>
            <a:ext cx="4408172" cy="2023252"/>
          </a:xfrm>
        </p:spPr>
        <p:txBody>
          <a:bodyPr anchor="b">
            <a:normAutofit/>
          </a:bodyPr>
          <a:lstStyle>
            <a:lvl1pPr algn="ctr">
              <a:defRPr sz="3600"/>
            </a:lvl1pPr>
          </a:lstStyle>
          <a:p>
            <a:r>
              <a:rPr lang="ka-GE" smtClean="0"/>
              <a:t>დააწკაპ. მთ. სათაურის სტილის შეცვლისათვის</a:t>
            </a:r>
            <a:endParaRPr lang="en-US" dirty="0"/>
          </a:p>
        </p:txBody>
      </p:sp>
      <p:sp>
        <p:nvSpPr>
          <p:cNvPr id="3" name="Picture Placeholder 2"/>
          <p:cNvSpPr>
            <a:spLocks noGrp="1" noChangeAspect="1"/>
          </p:cNvSpPr>
          <p:nvPr>
            <p:ph type="pic" idx="1"/>
          </p:nvPr>
        </p:nvSpPr>
        <p:spPr>
          <a:xfrm>
            <a:off x="5147740" y="1"/>
            <a:ext cx="3162641" cy="5071533"/>
          </a:xfrm>
          <a:ln w="57150" cmpd="thinThick">
            <a:solidFill>
              <a:schemeClr val="bg1">
                <a:lumMod val="50000"/>
              </a:schemeClr>
            </a:solidFill>
            <a:miter lim="800000"/>
          </a:ln>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ka-GE" smtClean="0"/>
              <a:t>სურათის დასამატებლად დააწკაპუნეთ ხატულაზე</a:t>
            </a:r>
            <a:endParaRPr lang="en-US" dirty="0"/>
          </a:p>
        </p:txBody>
      </p:sp>
      <p:sp>
        <p:nvSpPr>
          <p:cNvPr id="4" name="Text Placeholder 3"/>
          <p:cNvSpPr>
            <a:spLocks noGrp="1"/>
          </p:cNvSpPr>
          <p:nvPr>
            <p:ph type="body" sz="half" idx="2"/>
          </p:nvPr>
        </p:nvSpPr>
        <p:spPr>
          <a:xfrm>
            <a:off x="514351" y="2709053"/>
            <a:ext cx="4408171" cy="2362481"/>
          </a:xfrm>
        </p:spPr>
        <p:txBody>
          <a:bodyPr anchor="t">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a-GE" smtClean="0"/>
              <a:t>დააწკაპ. მთ. სათაურის სტილის შეცვლისათვის</a:t>
            </a:r>
          </a:p>
        </p:txBody>
      </p:sp>
      <p:sp>
        <p:nvSpPr>
          <p:cNvPr id="5" name="Date Placeholder 4"/>
          <p:cNvSpPr>
            <a:spLocks noGrp="1"/>
          </p:cNvSpPr>
          <p:nvPr>
            <p:ph type="dt" sz="half" idx="10"/>
          </p:nvPr>
        </p:nvSpPr>
        <p:spPr/>
        <p:txBody>
          <a:bodyPr/>
          <a:lstStyle/>
          <a:p>
            <a:fld id="{A0EC1405-320B-4A70-8395-E71202D19195}" type="datetimeFigureOut">
              <a:rPr lang="fr-FR" smtClean="0"/>
              <a:pPr/>
              <a:t>15/06/2021</a:t>
            </a:fld>
            <a:endParaRPr lang="fr-F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339C874-A7E0-4C89-98F1-9E00E600968C}" type="slidenum">
              <a:rPr lang="fr-FR" smtClean="0"/>
              <a:pPr/>
              <a:t>‹#›</a:t>
            </a:fld>
            <a:endParaRPr lang="fr-FR"/>
          </a:p>
        </p:txBody>
      </p:sp>
    </p:spTree>
    <p:extLst>
      <p:ext uri="{BB962C8B-B14F-4D97-AF65-F5344CB8AC3E}">
        <p14:creationId xmlns:p14="http://schemas.microsoft.com/office/powerpoint/2010/main" val="36224774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3.jp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8" name="Picture 7" descr="Brickwork-SD-R1acrop.jp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grpSp>
        <p:nvGrpSpPr>
          <p:cNvPr id="10" name="Group 9"/>
          <p:cNvGrpSpPr/>
          <p:nvPr/>
        </p:nvGrpSpPr>
        <p:grpSpPr>
          <a:xfrm>
            <a:off x="-19048" y="1"/>
            <a:ext cx="9004013" cy="6644081"/>
            <a:chOff x="-25397" y="0"/>
            <a:chExt cx="12005350" cy="6644081"/>
          </a:xfrm>
        </p:grpSpPr>
        <p:sp useBgFill="1">
          <p:nvSpPr>
            <p:cNvPr id="11" name="Rectangle 10"/>
            <p:cNvSpPr/>
            <p:nvPr/>
          </p:nvSpPr>
          <p:spPr>
            <a:xfrm>
              <a:off x="1" y="0"/>
              <a:ext cx="11979952" cy="6644081"/>
            </a:xfrm>
            <a:prstGeom prst="rect">
              <a:avLst/>
            </a:prstGeom>
            <a:ln>
              <a:noFill/>
            </a:ln>
            <a:effectLst>
              <a:outerShdw blurRad="98425" dist="76200" dir="4380000" algn="tl" rotWithShape="0">
                <a:srgbClr val="000000">
                  <a:alpha val="68000"/>
                </a:srgbClr>
              </a:outerShdw>
            </a:effectLst>
          </p:spPr>
          <p:style>
            <a:lnRef idx="1">
              <a:schemeClr val="accent1"/>
            </a:lnRef>
            <a:fillRef idx="3">
              <a:schemeClr val="accent1"/>
            </a:fillRef>
            <a:effectRef idx="2">
              <a:schemeClr val="accent1"/>
            </a:effectRef>
            <a:fontRef idx="minor">
              <a:schemeClr val="lt1"/>
            </a:fontRef>
          </p:style>
        </p:sp>
        <p:sp>
          <p:nvSpPr>
            <p:cNvPr id="13" name="Rectangle 12"/>
            <p:cNvSpPr/>
            <p:nvPr/>
          </p:nvSpPr>
          <p:spPr>
            <a:xfrm>
              <a:off x="1" y="5600215"/>
              <a:ext cx="11706512" cy="780581"/>
            </a:xfrm>
            <a:prstGeom prst="rect">
              <a:avLst/>
            </a:prstGeom>
            <a:gradFill flip="none" rotWithShape="1">
              <a:gsLst>
                <a:gs pos="34000">
                  <a:schemeClr val="accent1"/>
                </a:gs>
                <a:gs pos="100000">
                  <a:schemeClr val="accent1">
                    <a:lumMod val="50000"/>
                  </a:schemeClr>
                </a:gs>
              </a:gsLst>
              <a:path path="circle">
                <a:fillToRect l="50000" t="50000" r="50000" b="50000"/>
              </a:path>
              <a:tileRect/>
            </a:gradFill>
            <a:ln>
              <a:noFill/>
            </a:ln>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25397" y="0"/>
              <a:ext cx="11773291" cy="6419514"/>
            </a:xfrm>
            <a:custGeom>
              <a:avLst/>
              <a:gdLst/>
              <a:ahLst/>
              <a:cxnLst/>
              <a:rect l="l" t="t" r="r" b="b"/>
              <a:pathLst>
                <a:path w="11773291" h="6419514">
                  <a:moveTo>
                    <a:pt x="11750059" y="0"/>
                  </a:moveTo>
                  <a:lnTo>
                    <a:pt x="11773291" y="6419514"/>
                  </a:lnTo>
                  <a:lnTo>
                    <a:pt x="0" y="6411047"/>
                  </a:lnTo>
                </a:path>
              </a:pathLst>
            </a:custGeom>
            <a:ln w="82550">
              <a:solidFill>
                <a:schemeClr val="tx1">
                  <a:lumMod val="50000"/>
                  <a:lumOff val="50000"/>
                </a:schemeClr>
              </a:solidFill>
              <a:miter lim="800000"/>
            </a:ln>
          </p:spPr>
          <p:style>
            <a:lnRef idx="2">
              <a:schemeClr val="accent1"/>
            </a:lnRef>
            <a:fillRef idx="0">
              <a:schemeClr val="accent1"/>
            </a:fillRef>
            <a:effectRef idx="1">
              <a:schemeClr val="accent1"/>
            </a:effectRef>
            <a:fontRef idx="minor">
              <a:schemeClr val="tx1"/>
            </a:fontRef>
          </p:style>
        </p:sp>
      </p:grpSp>
      <p:sp>
        <p:nvSpPr>
          <p:cNvPr id="2" name="Title Placeholder 1"/>
          <p:cNvSpPr>
            <a:spLocks noGrp="1"/>
          </p:cNvSpPr>
          <p:nvPr>
            <p:ph type="title"/>
          </p:nvPr>
        </p:nvSpPr>
        <p:spPr>
          <a:xfrm>
            <a:off x="514351" y="685801"/>
            <a:ext cx="7797662" cy="1151965"/>
          </a:xfrm>
          <a:prstGeom prst="rect">
            <a:avLst/>
          </a:prstGeom>
        </p:spPr>
        <p:txBody>
          <a:bodyPr vert="horz" lIns="91440" tIns="45720" rIns="91440" bIns="45720" rtlCol="0" anchor="ctr">
            <a:noAutofit/>
          </a:bodyPr>
          <a:lstStyle/>
          <a:p>
            <a:r>
              <a:rPr lang="ka-GE" smtClean="0"/>
              <a:t>დააწკაპ. მთ. სათაურის სტილის შეცვლისათვის</a:t>
            </a:r>
            <a:endParaRPr lang="en-US" dirty="0"/>
          </a:p>
        </p:txBody>
      </p:sp>
      <p:sp>
        <p:nvSpPr>
          <p:cNvPr id="3" name="Text Placeholder 2"/>
          <p:cNvSpPr>
            <a:spLocks noGrp="1"/>
          </p:cNvSpPr>
          <p:nvPr>
            <p:ph type="body" idx="1"/>
          </p:nvPr>
        </p:nvSpPr>
        <p:spPr>
          <a:xfrm>
            <a:off x="514351" y="2063396"/>
            <a:ext cx="7797662" cy="3311189"/>
          </a:xfrm>
          <a:prstGeom prst="rect">
            <a:avLst/>
          </a:prstGeom>
        </p:spPr>
        <p:txBody>
          <a:bodyPr vert="horz" lIns="91440" tIns="45720" rIns="91440" bIns="45720" rtlCol="0" anchor="ctr">
            <a:normAutofit/>
          </a:bodyPr>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en-US" dirty="0"/>
          </a:p>
        </p:txBody>
      </p:sp>
      <p:sp>
        <p:nvSpPr>
          <p:cNvPr id="4" name="Date Placeholder 3"/>
          <p:cNvSpPr>
            <a:spLocks noGrp="1"/>
          </p:cNvSpPr>
          <p:nvPr>
            <p:ph type="dt" sz="half" idx="2"/>
          </p:nvPr>
        </p:nvSpPr>
        <p:spPr>
          <a:xfrm>
            <a:off x="5473562" y="5757334"/>
            <a:ext cx="2838450" cy="498470"/>
          </a:xfrm>
          <a:prstGeom prst="rect">
            <a:avLst/>
          </a:prstGeom>
        </p:spPr>
        <p:txBody>
          <a:bodyPr vert="horz" lIns="91440" tIns="45720" rIns="91440" bIns="45720" rtlCol="0" anchor="ctr"/>
          <a:lstStyle>
            <a:lvl1pPr algn="r">
              <a:defRPr sz="2800" cap="all" baseline="0">
                <a:solidFill>
                  <a:schemeClr val="accent1">
                    <a:lumMod val="50000"/>
                  </a:schemeClr>
                </a:solidFill>
              </a:defRPr>
            </a:lvl1pPr>
          </a:lstStyle>
          <a:p>
            <a:fld id="{A0EC1405-320B-4A70-8395-E71202D19195}" type="datetimeFigureOut">
              <a:rPr lang="fr-FR" smtClean="0"/>
              <a:pPr/>
              <a:t>15/06/2021</a:t>
            </a:fld>
            <a:endParaRPr lang="fr-FR"/>
          </a:p>
        </p:txBody>
      </p:sp>
      <p:sp>
        <p:nvSpPr>
          <p:cNvPr id="5" name="Footer Placeholder 4"/>
          <p:cNvSpPr>
            <a:spLocks noGrp="1"/>
          </p:cNvSpPr>
          <p:nvPr>
            <p:ph type="ftr" sz="quarter" idx="3"/>
          </p:nvPr>
        </p:nvSpPr>
        <p:spPr>
          <a:xfrm>
            <a:off x="514351" y="5757334"/>
            <a:ext cx="4124789" cy="498470"/>
          </a:xfrm>
          <a:prstGeom prst="rect">
            <a:avLst/>
          </a:prstGeom>
        </p:spPr>
        <p:txBody>
          <a:bodyPr vert="horz" lIns="91440" tIns="45720" rIns="91440" bIns="45720" rtlCol="0" anchor="ctr"/>
          <a:lstStyle>
            <a:lvl1pPr algn="l">
              <a:defRPr sz="2800" cap="all" baseline="0">
                <a:solidFill>
                  <a:schemeClr val="accent1">
                    <a:lumMod val="50000"/>
                  </a:schemeClr>
                </a:solidFill>
              </a:defRPr>
            </a:lvl1pPr>
          </a:lstStyle>
          <a:p>
            <a:endParaRPr lang="fr-FR"/>
          </a:p>
        </p:txBody>
      </p:sp>
      <p:sp>
        <p:nvSpPr>
          <p:cNvPr id="6" name="Slide Number Placeholder 5"/>
          <p:cNvSpPr>
            <a:spLocks noGrp="1"/>
          </p:cNvSpPr>
          <p:nvPr>
            <p:ph type="sldNum" sz="quarter" idx="4"/>
          </p:nvPr>
        </p:nvSpPr>
        <p:spPr>
          <a:xfrm>
            <a:off x="4715341" y="5757334"/>
            <a:ext cx="680390" cy="498470"/>
          </a:xfrm>
          <a:prstGeom prst="rect">
            <a:avLst/>
          </a:prstGeom>
        </p:spPr>
        <p:txBody>
          <a:bodyPr vert="horz" lIns="91440" tIns="45720" rIns="91440" bIns="45720" rtlCol="0" anchor="ctr"/>
          <a:lstStyle>
            <a:lvl1pPr algn="ctr">
              <a:defRPr sz="2800" cap="all" baseline="0">
                <a:solidFill>
                  <a:schemeClr val="accent1">
                    <a:lumMod val="50000"/>
                  </a:schemeClr>
                </a:solidFill>
              </a:defRPr>
            </a:lvl1pPr>
          </a:lstStyle>
          <a:p>
            <a:fld id="{0339C874-A7E0-4C89-98F1-9E00E600968C}" type="slidenum">
              <a:rPr lang="fr-FR" smtClean="0"/>
              <a:pPr/>
              <a:t>‹#›</a:t>
            </a:fld>
            <a:endParaRPr lang="fr-FR"/>
          </a:p>
        </p:txBody>
      </p:sp>
    </p:spTree>
    <p:extLst>
      <p:ext uri="{BB962C8B-B14F-4D97-AF65-F5344CB8AC3E}">
        <p14:creationId xmlns:p14="http://schemas.microsoft.com/office/powerpoint/2010/main" val="1479220807"/>
      </p:ext>
    </p:extLst>
  </p:cSld>
  <p:clrMap bg1="lt1" tx1="dk1" bg2="lt2" tx2="dk2" accent1="accent1" accent2="accent2" accent3="accent3" accent4="accent4" accent5="accent5" accent6="accent6" hlink="hlink" folHlink="folHlink"/>
  <p:sldLayoutIdLst>
    <p:sldLayoutId id="2147484540" r:id="rId1"/>
    <p:sldLayoutId id="2147484541" r:id="rId2"/>
    <p:sldLayoutId id="2147484542" r:id="rId3"/>
    <p:sldLayoutId id="2147484543" r:id="rId4"/>
    <p:sldLayoutId id="2147484544" r:id="rId5"/>
    <p:sldLayoutId id="2147484545" r:id="rId6"/>
    <p:sldLayoutId id="2147484546" r:id="rId7"/>
    <p:sldLayoutId id="2147484547" r:id="rId8"/>
    <p:sldLayoutId id="2147484548" r:id="rId9"/>
    <p:sldLayoutId id="2147484549" r:id="rId10"/>
    <p:sldLayoutId id="2147484550" r:id="rId11"/>
    <p:sldLayoutId id="2147484551" r:id="rId12"/>
    <p:sldLayoutId id="2147484552" r:id="rId13"/>
    <p:sldLayoutId id="2147484553" r:id="rId14"/>
    <p:sldLayoutId id="2147484554" r:id="rId15"/>
    <p:sldLayoutId id="2147484555" r:id="rId16"/>
    <p:sldLayoutId id="2147484556" r:id="rId17"/>
  </p:sldLayoutIdLst>
  <p:txStyles>
    <p:titleStyle>
      <a:lvl1pPr algn="l" defTabSz="914400" rtl="0" eaLnBrk="1" latinLnBrk="0" hangingPunct="1">
        <a:lnSpc>
          <a:spcPct val="90000"/>
        </a:lnSpc>
        <a:spcBef>
          <a:spcPct val="0"/>
        </a:spcBef>
        <a:buNone/>
        <a:defRPr sz="4400" kern="1200" cap="all" baseline="0">
          <a:solidFill>
            <a:schemeClr val="accent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60000"/>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მართკუთხედი 1"/>
          <p:cNvSpPr/>
          <p:nvPr/>
        </p:nvSpPr>
        <p:spPr>
          <a:xfrm>
            <a:off x="683568" y="620688"/>
            <a:ext cx="7632848" cy="5124480"/>
          </a:xfrm>
          <a:prstGeom prst="rect">
            <a:avLst/>
          </a:prstGeom>
        </p:spPr>
        <p:txBody>
          <a:bodyPr wrap="square">
            <a:spAutoFit/>
          </a:bodyPr>
          <a:lstStyle/>
          <a:p>
            <a:pPr algn="ctr">
              <a:lnSpc>
                <a:spcPct val="150000"/>
              </a:lnSpc>
            </a:pPr>
            <a:r>
              <a:rPr lang="ka-GE" sz="1600" b="1" dirty="0" smtClean="0">
                <a:effectLst>
                  <a:outerShdw blurRad="38100" dist="38100" dir="2700000" algn="tl">
                    <a:srgbClr val="000000">
                      <a:alpha val="43137"/>
                    </a:srgbClr>
                  </a:outerShdw>
                </a:effectLst>
              </a:rPr>
              <a:t>ბათუმის შოთა რუსთაველის სახელმწიფო </a:t>
            </a:r>
            <a:r>
              <a:rPr lang="ka-GE" sz="1600" b="1" dirty="0">
                <a:effectLst>
                  <a:outerShdw blurRad="38100" dist="38100" dir="2700000" algn="tl">
                    <a:srgbClr val="000000">
                      <a:alpha val="43137"/>
                    </a:srgbClr>
                  </a:outerShdw>
                </a:effectLst>
              </a:rPr>
              <a:t>უნივერსიტეტი</a:t>
            </a:r>
            <a:endParaRPr lang="ka-GE" sz="1600" b="1" dirty="0" smtClean="0">
              <a:effectLst>
                <a:outerShdw blurRad="38100" dist="38100" dir="2700000" algn="tl">
                  <a:srgbClr val="000000">
                    <a:alpha val="43137"/>
                  </a:srgbClr>
                </a:outerShdw>
              </a:effectLst>
            </a:endParaRPr>
          </a:p>
          <a:p>
            <a:pPr algn="ctr">
              <a:lnSpc>
                <a:spcPct val="150000"/>
              </a:lnSpc>
            </a:pPr>
            <a:r>
              <a:rPr lang="ka-GE" sz="1600" b="1" dirty="0" smtClean="0">
                <a:effectLst>
                  <a:outerShdw blurRad="38100" dist="38100" dir="2700000" algn="tl">
                    <a:srgbClr val="000000">
                      <a:alpha val="43137"/>
                    </a:srgbClr>
                  </a:outerShdw>
                </a:effectLst>
              </a:rPr>
              <a:t>ჰუმანიტარულ მეცნიერებათა ფაკულტეტი</a:t>
            </a:r>
          </a:p>
          <a:p>
            <a:pPr algn="ctr">
              <a:lnSpc>
                <a:spcPct val="150000"/>
              </a:lnSpc>
            </a:pPr>
            <a:r>
              <a:rPr lang="ka-GE" sz="1600" b="1" dirty="0" smtClean="0">
                <a:effectLst>
                  <a:outerShdw blurRad="38100" dist="38100" dir="2700000" algn="tl">
                    <a:srgbClr val="000000">
                      <a:alpha val="43137"/>
                    </a:srgbClr>
                  </a:outerShdw>
                </a:effectLst>
              </a:rPr>
              <a:t>ევროპეისტიკის დეპარტამენტი</a:t>
            </a:r>
          </a:p>
          <a:p>
            <a:pPr algn="ctr">
              <a:lnSpc>
                <a:spcPct val="200000"/>
              </a:lnSpc>
            </a:pPr>
            <a:r>
              <a:rPr lang="ka-GE" b="1" dirty="0" smtClean="0">
                <a:effectLst>
                  <a:outerShdw blurRad="38100" dist="38100" dir="2700000" algn="tl">
                    <a:srgbClr val="000000">
                      <a:alpha val="43137"/>
                    </a:srgbClr>
                  </a:outerShdw>
                </a:effectLst>
              </a:rPr>
              <a:t> </a:t>
            </a:r>
            <a:r>
              <a:rPr lang="ka-GE" sz="2000" dirty="0" smtClean="0">
                <a:effectLst>
                  <a:outerShdw blurRad="38100" dist="38100" dir="2700000" algn="tl">
                    <a:srgbClr val="000000">
                      <a:alpha val="43137"/>
                    </a:srgbClr>
                  </a:outerShdw>
                </a:effectLst>
              </a:rPr>
              <a:t> </a:t>
            </a:r>
            <a:endParaRPr lang="en-US" sz="2000" dirty="0" smtClean="0">
              <a:effectLst>
                <a:outerShdw blurRad="38100" dist="38100" dir="2700000" algn="tl">
                  <a:srgbClr val="000000">
                    <a:alpha val="43137"/>
                  </a:srgbClr>
                </a:outerShdw>
              </a:effectLst>
            </a:endParaRPr>
          </a:p>
          <a:p>
            <a:pPr algn="ctr">
              <a:lnSpc>
                <a:spcPct val="150000"/>
              </a:lnSpc>
            </a:pPr>
            <a:r>
              <a:rPr lang="ka-GE" sz="2000" b="1" dirty="0" err="1" smtClean="0">
                <a:effectLst>
                  <a:outerShdw blurRad="38100" dist="38100" dir="2700000" algn="tl">
                    <a:srgbClr val="000000">
                      <a:alpha val="43137"/>
                    </a:srgbClr>
                  </a:outerShdw>
                </a:effectLst>
              </a:rPr>
              <a:t>არგოტული</a:t>
            </a:r>
            <a:r>
              <a:rPr lang="ka-GE" sz="2000" b="1" dirty="0" smtClean="0">
                <a:effectLst>
                  <a:outerShdw blurRad="38100" dist="38100" dir="2700000" algn="tl">
                    <a:srgbClr val="000000">
                      <a:alpha val="43137"/>
                    </a:srgbClr>
                  </a:outerShdw>
                </a:effectLst>
              </a:rPr>
              <a:t> </a:t>
            </a:r>
            <a:r>
              <a:rPr lang="ka-GE" sz="2000" b="1" dirty="0">
                <a:effectLst>
                  <a:outerShdw blurRad="38100" dist="38100" dir="2700000" algn="tl">
                    <a:srgbClr val="000000">
                      <a:alpha val="43137"/>
                    </a:srgbClr>
                  </a:outerShdw>
                </a:effectLst>
              </a:rPr>
              <a:t>ლექსიკა თანამედროვე ფრანგი მწერლის </a:t>
            </a:r>
            <a:endParaRPr lang="ka-GE" sz="2000" b="1" dirty="0" smtClean="0">
              <a:effectLst>
                <a:outerShdw blurRad="38100" dist="38100" dir="2700000" algn="tl">
                  <a:srgbClr val="000000">
                    <a:alpha val="43137"/>
                  </a:srgbClr>
                </a:outerShdw>
              </a:effectLst>
            </a:endParaRPr>
          </a:p>
          <a:p>
            <a:pPr algn="ctr">
              <a:lnSpc>
                <a:spcPct val="150000"/>
              </a:lnSpc>
            </a:pPr>
            <a:r>
              <a:rPr lang="ka-GE" sz="2000" b="1" dirty="0" smtClean="0">
                <a:effectLst>
                  <a:outerShdw blurRad="38100" dist="38100" dir="2700000" algn="tl">
                    <a:srgbClr val="000000">
                      <a:alpha val="43137"/>
                    </a:srgbClr>
                  </a:outerShdw>
                </a:effectLst>
              </a:rPr>
              <a:t>რობერ </a:t>
            </a:r>
            <a:r>
              <a:rPr lang="ka-GE" sz="2000" b="1" dirty="0">
                <a:effectLst>
                  <a:outerShdw blurRad="38100" dist="38100" dir="2700000" algn="tl">
                    <a:srgbClr val="000000">
                      <a:alpha val="43137"/>
                    </a:srgbClr>
                  </a:outerShdw>
                </a:effectLst>
              </a:rPr>
              <a:t>მერლის რომანში „მინის </a:t>
            </a:r>
            <a:r>
              <a:rPr lang="ka-GE" sz="2000" b="1" dirty="0" smtClean="0">
                <a:effectLst>
                  <a:outerShdw blurRad="38100" dist="38100" dir="2700000" algn="tl">
                    <a:srgbClr val="000000">
                      <a:alpha val="43137"/>
                    </a:srgbClr>
                  </a:outerShdw>
                </a:effectLst>
              </a:rPr>
              <a:t>უკან“</a:t>
            </a:r>
          </a:p>
          <a:p>
            <a:pPr algn="ctr">
              <a:lnSpc>
                <a:spcPct val="150000"/>
              </a:lnSpc>
            </a:pPr>
            <a:endParaRPr lang="ka-GE" sz="1400" b="1" dirty="0" smtClean="0">
              <a:effectLst>
                <a:outerShdw blurRad="38100" dist="38100" dir="2700000" algn="tl">
                  <a:srgbClr val="000000">
                    <a:alpha val="43137"/>
                  </a:srgbClr>
                </a:outerShdw>
              </a:effectLst>
            </a:endParaRPr>
          </a:p>
          <a:p>
            <a:pPr algn="ctr">
              <a:lnSpc>
                <a:spcPct val="150000"/>
              </a:lnSpc>
            </a:pPr>
            <a:r>
              <a:rPr lang="ka-GE" sz="1600" b="1" dirty="0" smtClean="0">
                <a:effectLst>
                  <a:outerShdw blurRad="38100" dist="38100" dir="2700000" algn="tl">
                    <a:srgbClr val="000000">
                      <a:alpha val="43137"/>
                    </a:srgbClr>
                  </a:outerShdw>
                </a:effectLst>
              </a:rPr>
              <a:t>მომხსენებელი:</a:t>
            </a:r>
          </a:p>
          <a:p>
            <a:pPr algn="ctr">
              <a:lnSpc>
                <a:spcPct val="150000"/>
              </a:lnSpc>
            </a:pPr>
            <a:r>
              <a:rPr lang="ka-GE" sz="1600" b="1" dirty="0" smtClean="0">
                <a:effectLst>
                  <a:outerShdw blurRad="38100" dist="38100" dir="2700000" algn="tl">
                    <a:srgbClr val="000000">
                      <a:alpha val="43137"/>
                    </a:srgbClr>
                  </a:outerShdw>
                </a:effectLst>
              </a:rPr>
              <a:t>ასოცირებული პროფესორი მარინე </a:t>
            </a:r>
            <a:r>
              <a:rPr lang="ka-GE" sz="1600" b="1" dirty="0">
                <a:effectLst>
                  <a:outerShdw blurRad="38100" dist="38100" dir="2700000" algn="tl">
                    <a:srgbClr val="000000">
                      <a:alpha val="43137"/>
                    </a:srgbClr>
                  </a:outerShdw>
                </a:effectLst>
              </a:rPr>
              <a:t>სიორიძე</a:t>
            </a:r>
            <a:endParaRPr lang="ka-GE" sz="1600" b="1" dirty="0" smtClean="0">
              <a:effectLst>
                <a:outerShdw blurRad="38100" dist="38100" dir="2700000" algn="tl">
                  <a:srgbClr val="000000">
                    <a:alpha val="43137"/>
                  </a:srgbClr>
                </a:outerShdw>
              </a:effectLst>
            </a:endParaRPr>
          </a:p>
          <a:p>
            <a:pPr algn="ctr">
              <a:lnSpc>
                <a:spcPct val="150000"/>
              </a:lnSpc>
            </a:pPr>
            <a:endParaRPr lang="ka-GE" sz="1600" b="1" dirty="0" smtClean="0">
              <a:effectLst>
                <a:outerShdw blurRad="38100" dist="38100" dir="2700000" algn="tl">
                  <a:srgbClr val="000000">
                    <a:alpha val="43137"/>
                  </a:srgbClr>
                </a:outerShdw>
              </a:effectLst>
            </a:endParaRPr>
          </a:p>
          <a:p>
            <a:pPr algn="ctr">
              <a:lnSpc>
                <a:spcPct val="150000"/>
              </a:lnSpc>
            </a:pPr>
            <a:endParaRPr lang="ka-GE" sz="1000" b="1" dirty="0">
              <a:effectLst>
                <a:outerShdw blurRad="38100" dist="38100" dir="2700000" algn="tl">
                  <a:srgbClr val="000000">
                    <a:alpha val="43137"/>
                  </a:srgbClr>
                </a:outerShdw>
              </a:effectLst>
            </a:endParaRPr>
          </a:p>
          <a:p>
            <a:pPr algn="ctr"/>
            <a:endParaRPr lang="ka-GE" sz="1600" b="1" dirty="0" smtClean="0">
              <a:effectLst>
                <a:outerShdw blurRad="38100" dist="38100" dir="2700000" algn="tl">
                  <a:srgbClr val="000000">
                    <a:alpha val="43137"/>
                  </a:srgbClr>
                </a:outerShdw>
              </a:effectLst>
            </a:endParaRPr>
          </a:p>
          <a:p>
            <a:pPr algn="ctr"/>
            <a:r>
              <a:rPr lang="ka-GE" sz="1600" b="1" dirty="0" smtClean="0">
                <a:effectLst>
                  <a:outerShdw blurRad="38100" dist="38100" dir="2700000" algn="tl">
                    <a:srgbClr val="000000">
                      <a:alpha val="43137"/>
                    </a:srgbClr>
                  </a:outerShdw>
                </a:effectLst>
              </a:rPr>
              <a:t>ბათუმი - 2021</a:t>
            </a:r>
            <a:endParaRPr lang="en-US" sz="1600" b="1" dirty="0">
              <a:effectLst>
                <a:outerShdw blurRad="38100" dist="38100" dir="2700000" algn="tl">
                  <a:srgbClr val="000000">
                    <a:alpha val="43137"/>
                  </a:srgbClr>
                </a:outerShdw>
              </a:effectLst>
            </a:endParaRPr>
          </a:p>
          <a:p>
            <a:pPr algn="ctr"/>
            <a:endParaRPr lang="ka-GE" dirty="0"/>
          </a:p>
        </p:txBody>
      </p:sp>
    </p:spTree>
    <p:extLst>
      <p:ext uri="{BB962C8B-B14F-4D97-AF65-F5344CB8AC3E}">
        <p14:creationId xmlns:p14="http://schemas.microsoft.com/office/powerpoint/2010/main" val="3863539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მართკუთხედი 1"/>
          <p:cNvSpPr/>
          <p:nvPr/>
        </p:nvSpPr>
        <p:spPr>
          <a:xfrm>
            <a:off x="539552" y="404664"/>
            <a:ext cx="7992888" cy="4832092"/>
          </a:xfrm>
          <a:prstGeom prst="rect">
            <a:avLst/>
          </a:prstGeom>
        </p:spPr>
        <p:txBody>
          <a:bodyPr wrap="square">
            <a:spAutoFit/>
          </a:bodyPr>
          <a:lstStyle/>
          <a:p>
            <a:pPr algn="ctr"/>
            <a:r>
              <a:rPr lang="fr-FR" b="1"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Le </a:t>
            </a:r>
            <a:r>
              <a:rPr lang="fr-FR" b="1" dirty="0"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verlan</a:t>
            </a:r>
          </a:p>
          <a:p>
            <a:pPr indent="457200" algn="just"/>
            <a:endParaRPr lang="en-US" dirty="0" smtClean="0">
              <a:ln w="0"/>
              <a:effectLst>
                <a:outerShdw blurRad="38100" dist="38100" dir="2700000" algn="tl">
                  <a:srgbClr val="000000">
                    <a:alpha val="43137"/>
                  </a:srgbClr>
                </a:outerShdw>
              </a:effectLst>
              <a:cs typeface="Arial" panose="020B0604020202020204" pitchFamily="34" charset="0"/>
            </a:endParaRPr>
          </a:p>
          <a:p>
            <a:pPr indent="457200" algn="just"/>
            <a:r>
              <a:rPr lang="ka-GE" sz="1600" dirty="0" err="1" smtClean="0">
                <a:ln w="0"/>
                <a:latin typeface="Sylfaen" panose="010A0502050306030303" pitchFamily="18" charset="0"/>
                <a:cs typeface="Arial" panose="020B0604020202020204" pitchFamily="34" charset="0"/>
              </a:rPr>
              <a:t>ვერლანის</a:t>
            </a:r>
            <a:r>
              <a:rPr lang="ka-GE" sz="1600" dirty="0" smtClean="0">
                <a:ln w="0"/>
                <a:latin typeface="Sylfaen" panose="010A0502050306030303" pitchFamily="18" charset="0"/>
                <a:cs typeface="Arial" panose="020B0604020202020204" pitchFamily="34" charset="0"/>
              </a:rPr>
              <a:t>  </a:t>
            </a:r>
            <a:r>
              <a:rPr lang="ka-GE" sz="1600" dirty="0">
                <a:ln w="0"/>
                <a:latin typeface="Sylfaen" panose="010A0502050306030303" pitchFamily="18" charset="0"/>
                <a:cs typeface="Arial" panose="020B0604020202020204" pitchFamily="34" charset="0"/>
              </a:rPr>
              <a:t>ტექნიკა  წარმოიშვა  ახალგაზრდების  სურვილით  შეექმნათ  ,,საიდუმლო’’ ენა. პრინციპი მარტივია: სიტყვის მარცვლების გადაადგილება: პირველი მარცვალი ხდება ბოლო, ანუ მისი წარმოთქმა პირიქით - ,,</a:t>
            </a:r>
            <a:r>
              <a:rPr lang="fr-FR" sz="1600" dirty="0">
                <a:ln w="0"/>
                <a:latin typeface="Sylfaen" panose="010A0502050306030303" pitchFamily="18" charset="0"/>
                <a:cs typeface="Arial" panose="020B0604020202020204" pitchFamily="34" charset="0"/>
              </a:rPr>
              <a:t>à l'envers’’ (</a:t>
            </a:r>
            <a:r>
              <a:rPr lang="fr-FR" sz="1600" dirty="0" err="1">
                <a:ln w="0"/>
                <a:latin typeface="Sylfaen" panose="010A0502050306030303" pitchFamily="18" charset="0"/>
                <a:cs typeface="Arial" panose="020B0604020202020204" pitchFamily="34" charset="0"/>
              </a:rPr>
              <a:t>ver-lan</a:t>
            </a:r>
            <a:r>
              <a:rPr lang="fr-FR" sz="1600" dirty="0">
                <a:ln w="0"/>
                <a:latin typeface="Sylfaen" panose="010A0502050306030303" pitchFamily="18" charset="0"/>
                <a:cs typeface="Arial" panose="020B0604020202020204" pitchFamily="34" charset="0"/>
              </a:rPr>
              <a:t>). </a:t>
            </a:r>
            <a:endParaRPr lang="fr-FR" sz="1600" dirty="0" smtClean="0">
              <a:ln w="0"/>
              <a:latin typeface="Sylfaen" panose="010A0502050306030303" pitchFamily="18" charset="0"/>
              <a:cs typeface="Arial" panose="020B0604020202020204" pitchFamily="34" charset="0"/>
            </a:endParaRPr>
          </a:p>
          <a:p>
            <a:pPr indent="457200" algn="just"/>
            <a:endParaRPr lang="ka-GE" sz="1600" dirty="0" smtClean="0">
              <a:ln w="0"/>
              <a:latin typeface="Sylfaen" panose="010A0502050306030303" pitchFamily="18" charset="0"/>
              <a:cs typeface="Arial" panose="020B0604020202020204" pitchFamily="34" charset="0"/>
            </a:endParaRPr>
          </a:p>
          <a:p>
            <a:pPr indent="457200" algn="just"/>
            <a:r>
              <a:rPr lang="ka-GE" sz="1600" dirty="0" smtClean="0">
                <a:ln w="0"/>
                <a:latin typeface="Sylfaen" panose="010A0502050306030303" pitchFamily="18" charset="0"/>
                <a:cs typeface="Arial" panose="020B0604020202020204" pitchFamily="34" charset="0"/>
              </a:rPr>
              <a:t>პრაქტიკულად </a:t>
            </a:r>
            <a:r>
              <a:rPr lang="ka-GE" sz="1600" dirty="0">
                <a:ln w="0"/>
                <a:latin typeface="Sylfaen" panose="010A0502050306030303" pitchFamily="18" charset="0"/>
                <a:cs typeface="Arial" panose="020B0604020202020204" pitchFamily="34" charset="0"/>
              </a:rPr>
              <a:t>სიტყვების ამოცნობა ხშირად არათუ ძნელია, არამედ თითქმის შეუძლებელია.  მიუხედავად ამისა, დღეს თანამედროვე ფრანგულ ენაში </a:t>
            </a:r>
            <a:r>
              <a:rPr lang="ka-GE" sz="1600" dirty="0" smtClean="0">
                <a:ln w="0"/>
                <a:latin typeface="Sylfaen" panose="010A0502050306030303" pitchFamily="18" charset="0"/>
                <a:cs typeface="Arial" panose="020B0604020202020204" pitchFamily="34" charset="0"/>
              </a:rPr>
              <a:t> </a:t>
            </a:r>
            <a:r>
              <a:rPr lang="ka-GE" sz="1600" dirty="0" err="1" smtClean="0">
                <a:ln w="0"/>
                <a:latin typeface="Sylfaen" panose="010A0502050306030303" pitchFamily="18" charset="0"/>
                <a:cs typeface="Arial" panose="020B0604020202020204" pitchFamily="34" charset="0"/>
              </a:rPr>
              <a:t>ვერლანი</a:t>
            </a:r>
            <a:r>
              <a:rPr lang="ka-GE" sz="1600" dirty="0" smtClean="0">
                <a:ln w="0"/>
                <a:latin typeface="Sylfaen" panose="010A0502050306030303" pitchFamily="18" charset="0"/>
                <a:cs typeface="Arial" panose="020B0604020202020204" pitchFamily="34" charset="0"/>
              </a:rPr>
              <a:t> ძალიან </a:t>
            </a:r>
            <a:r>
              <a:rPr lang="ka-GE" sz="1600" dirty="0">
                <a:ln w="0"/>
                <a:latin typeface="Sylfaen" panose="010A0502050306030303" pitchFamily="18" charset="0"/>
                <a:cs typeface="Arial" panose="020B0604020202020204" pitchFamily="34" charset="0"/>
              </a:rPr>
              <a:t>მოდური და პოპულარული მოვლენაა. აი რამდენიმე მაგალითი: </a:t>
            </a:r>
            <a:r>
              <a:rPr lang="fr-FR" sz="1600" dirty="0">
                <a:ln w="0"/>
                <a:latin typeface="Sylfaen" panose="010A0502050306030303" pitchFamily="18" charset="0"/>
                <a:cs typeface="Arial" panose="020B0604020202020204" pitchFamily="34" charset="0"/>
              </a:rPr>
              <a:t>métro - </a:t>
            </a:r>
            <a:r>
              <a:rPr lang="fr-FR" sz="1600" dirty="0" err="1">
                <a:ln w="0"/>
                <a:latin typeface="Sylfaen" panose="010A0502050306030303" pitchFamily="18" charset="0"/>
                <a:cs typeface="Arial" panose="020B0604020202020204" pitchFamily="34" charset="0"/>
              </a:rPr>
              <a:t>tromé</a:t>
            </a:r>
            <a:r>
              <a:rPr lang="fr-FR" sz="1600" dirty="0">
                <a:ln w="0"/>
                <a:latin typeface="Sylfaen" panose="010A0502050306030303" pitchFamily="18" charset="0"/>
                <a:cs typeface="Arial" panose="020B0604020202020204" pitchFamily="34" charset="0"/>
              </a:rPr>
              <a:t> (</a:t>
            </a:r>
            <a:r>
              <a:rPr lang="ka-GE" sz="1600" dirty="0">
                <a:ln w="0"/>
                <a:latin typeface="Sylfaen" panose="010A0502050306030303" pitchFamily="18" charset="0"/>
                <a:cs typeface="Arial" panose="020B0604020202020204" pitchFamily="34" charset="0"/>
              </a:rPr>
              <a:t>მეტრო);  </a:t>
            </a:r>
            <a:r>
              <a:rPr lang="fr-FR" sz="1600" dirty="0">
                <a:ln w="0"/>
                <a:latin typeface="Sylfaen" panose="010A0502050306030303" pitchFamily="18" charset="0"/>
                <a:cs typeface="Arial" panose="020B0604020202020204" pitchFamily="34" charset="0"/>
              </a:rPr>
              <a:t>tomber – </a:t>
            </a:r>
            <a:r>
              <a:rPr lang="fr-FR" sz="1600" dirty="0" err="1">
                <a:ln w="0"/>
                <a:latin typeface="Sylfaen" panose="010A0502050306030303" pitchFamily="18" charset="0"/>
                <a:cs typeface="Arial" panose="020B0604020202020204" pitchFamily="34" charset="0"/>
              </a:rPr>
              <a:t>bétom</a:t>
            </a:r>
            <a:r>
              <a:rPr lang="fr-FR" sz="1600" dirty="0">
                <a:ln w="0"/>
                <a:latin typeface="Sylfaen" panose="010A0502050306030303" pitchFamily="18" charset="0"/>
                <a:cs typeface="Arial" panose="020B0604020202020204" pitchFamily="34" charset="0"/>
              </a:rPr>
              <a:t>  (</a:t>
            </a:r>
            <a:r>
              <a:rPr lang="ka-GE" sz="1600" dirty="0">
                <a:ln w="0"/>
                <a:latin typeface="Sylfaen" panose="010A0502050306030303" pitchFamily="18" charset="0"/>
                <a:cs typeface="Arial" panose="020B0604020202020204" pitchFamily="34" charset="0"/>
              </a:rPr>
              <a:t>დაცემა);  </a:t>
            </a:r>
            <a:r>
              <a:rPr lang="fr-FR" sz="1600" dirty="0">
                <a:ln w="0"/>
                <a:latin typeface="Sylfaen" panose="010A0502050306030303" pitchFamily="18" charset="0"/>
                <a:cs typeface="Arial" panose="020B0604020202020204" pitchFamily="34" charset="0"/>
              </a:rPr>
              <a:t>va mal – </a:t>
            </a:r>
            <a:r>
              <a:rPr lang="fr-FR" sz="1600" dirty="0" err="1">
                <a:ln w="0"/>
                <a:latin typeface="Sylfaen" panose="010A0502050306030303" pitchFamily="18" charset="0"/>
                <a:cs typeface="Arial" panose="020B0604020202020204" pitchFamily="34" charset="0"/>
              </a:rPr>
              <a:t>malva</a:t>
            </a:r>
            <a:r>
              <a:rPr lang="fr-FR" sz="1600" dirty="0">
                <a:ln w="0"/>
                <a:latin typeface="Sylfaen" panose="010A0502050306030303" pitchFamily="18" charset="0"/>
                <a:cs typeface="Arial" panose="020B0604020202020204" pitchFamily="34" charset="0"/>
              </a:rPr>
              <a:t>  (</a:t>
            </a:r>
            <a:r>
              <a:rPr lang="ka-GE" sz="1600" dirty="0">
                <a:ln w="0"/>
                <a:latin typeface="Sylfaen" panose="010A0502050306030303" pitchFamily="18" charset="0"/>
                <a:cs typeface="Arial" panose="020B0604020202020204" pitchFamily="34" charset="0"/>
              </a:rPr>
              <a:t>ცუდად);  </a:t>
            </a:r>
            <a:r>
              <a:rPr lang="fr-FR" sz="1600" dirty="0">
                <a:ln w="0"/>
                <a:latin typeface="Sylfaen" panose="010A0502050306030303" pitchFamily="18" charset="0"/>
                <a:cs typeface="Arial" panose="020B0604020202020204" pitchFamily="34" charset="0"/>
              </a:rPr>
              <a:t>voiture - </a:t>
            </a:r>
            <a:r>
              <a:rPr lang="fr-FR" sz="1600" dirty="0" err="1">
                <a:ln w="0"/>
                <a:latin typeface="Sylfaen" panose="010A0502050306030303" pitchFamily="18" charset="0"/>
                <a:cs typeface="Arial" panose="020B0604020202020204" pitchFamily="34" charset="0"/>
              </a:rPr>
              <a:t>turve</a:t>
            </a:r>
            <a:r>
              <a:rPr lang="fr-FR" sz="1600" dirty="0">
                <a:ln w="0"/>
                <a:latin typeface="Sylfaen" panose="010A0502050306030303" pitchFamily="18" charset="0"/>
                <a:cs typeface="Arial" panose="020B0604020202020204" pitchFamily="34" charset="0"/>
              </a:rPr>
              <a:t> (</a:t>
            </a:r>
            <a:r>
              <a:rPr lang="ka-GE" sz="1600" dirty="0">
                <a:ln w="0"/>
                <a:latin typeface="Sylfaen" panose="010A0502050306030303" pitchFamily="18" charset="0"/>
                <a:cs typeface="Arial" panose="020B0604020202020204" pitchFamily="34" charset="0"/>
              </a:rPr>
              <a:t>მანქანა);  </a:t>
            </a:r>
            <a:r>
              <a:rPr lang="fr-FR" sz="1600" dirty="0">
                <a:ln w="0"/>
                <a:latin typeface="Sylfaen" panose="010A0502050306030303" pitchFamily="18" charset="0"/>
                <a:cs typeface="Arial" panose="020B0604020202020204" pitchFamily="34" charset="0"/>
              </a:rPr>
              <a:t>femme  - meuf (</a:t>
            </a:r>
            <a:r>
              <a:rPr lang="ka-GE" sz="1600" dirty="0">
                <a:ln w="0"/>
                <a:latin typeface="Sylfaen" panose="010A0502050306030303" pitchFamily="18" charset="0"/>
                <a:cs typeface="Arial" panose="020B0604020202020204" pitchFamily="34" charset="0"/>
              </a:rPr>
              <a:t>ქალი);  </a:t>
            </a:r>
            <a:r>
              <a:rPr lang="fr-FR" sz="1600" dirty="0">
                <a:ln w="0"/>
                <a:latin typeface="Sylfaen" panose="010A0502050306030303" pitchFamily="18" charset="0"/>
                <a:cs typeface="Arial" panose="020B0604020202020204" pitchFamily="34" charset="0"/>
              </a:rPr>
              <a:t>mec – keum (</a:t>
            </a:r>
            <a:r>
              <a:rPr lang="ka-GE" sz="1600" dirty="0">
                <a:ln w="0"/>
                <a:latin typeface="Sylfaen" panose="010A0502050306030303" pitchFamily="18" charset="0"/>
                <a:cs typeface="Arial" panose="020B0604020202020204" pitchFamily="34" charset="0"/>
              </a:rPr>
              <a:t>კაცი, ტიპი);  </a:t>
            </a:r>
            <a:r>
              <a:rPr lang="fr-FR" sz="1600" dirty="0">
                <a:ln w="0"/>
                <a:latin typeface="Sylfaen" panose="010A0502050306030303" pitchFamily="18" charset="0"/>
                <a:cs typeface="Arial" panose="020B0604020202020204" pitchFamily="34" charset="0"/>
              </a:rPr>
              <a:t>flic - keuf (</a:t>
            </a:r>
            <a:r>
              <a:rPr lang="ka-GE" sz="1600" dirty="0">
                <a:ln w="0"/>
                <a:latin typeface="Sylfaen" panose="010A0502050306030303" pitchFamily="18" charset="0"/>
                <a:cs typeface="Arial" panose="020B0604020202020204" pitchFamily="34" charset="0"/>
              </a:rPr>
              <a:t>პოლიციელი);  </a:t>
            </a:r>
            <a:r>
              <a:rPr lang="fr-FR" sz="1600" dirty="0">
                <a:ln w="0"/>
                <a:latin typeface="Sylfaen" panose="010A0502050306030303" pitchFamily="18" charset="0"/>
                <a:cs typeface="Arial" panose="020B0604020202020204" pitchFamily="34" charset="0"/>
              </a:rPr>
              <a:t>black - </a:t>
            </a:r>
            <a:r>
              <a:rPr lang="fr-FR" sz="1600" dirty="0" err="1">
                <a:ln w="0"/>
                <a:latin typeface="Sylfaen" panose="010A0502050306030303" pitchFamily="18" charset="0"/>
                <a:cs typeface="Arial" panose="020B0604020202020204" pitchFamily="34" charset="0"/>
              </a:rPr>
              <a:t>keubla</a:t>
            </a:r>
            <a:r>
              <a:rPr lang="fr-FR" sz="1600" dirty="0">
                <a:ln w="0"/>
                <a:latin typeface="Sylfaen" panose="010A0502050306030303" pitchFamily="18" charset="0"/>
                <a:cs typeface="Arial" panose="020B0604020202020204" pitchFamily="34" charset="0"/>
              </a:rPr>
              <a:t> (</a:t>
            </a:r>
            <a:r>
              <a:rPr lang="ka-GE" sz="1600" dirty="0">
                <a:ln w="0"/>
                <a:latin typeface="Sylfaen" panose="010A0502050306030303" pitchFamily="18" charset="0"/>
                <a:cs typeface="Arial" panose="020B0604020202020204" pitchFamily="34" charset="0"/>
              </a:rPr>
              <a:t>ზანგი);  </a:t>
            </a:r>
            <a:r>
              <a:rPr lang="fr-FR" sz="1600" dirty="0">
                <a:ln w="0"/>
                <a:latin typeface="Sylfaen" panose="010A0502050306030303" pitchFamily="18" charset="0"/>
                <a:cs typeface="Arial" panose="020B0604020202020204" pitchFamily="34" charset="0"/>
              </a:rPr>
              <a:t>pas - </a:t>
            </a:r>
            <a:r>
              <a:rPr lang="fr-FR" sz="1600" dirty="0" err="1" smtClean="0">
                <a:ln w="0"/>
                <a:latin typeface="Sylfaen" panose="010A0502050306030303" pitchFamily="18" charset="0"/>
                <a:cs typeface="Arial" panose="020B0604020202020204" pitchFamily="34" charset="0"/>
              </a:rPr>
              <a:t>ap</a:t>
            </a:r>
            <a:r>
              <a:rPr lang="fr-FR" sz="1600" dirty="0" smtClean="0">
                <a:ln w="0"/>
                <a:latin typeface="Sylfaen" panose="010A0502050306030303" pitchFamily="18" charset="0"/>
                <a:cs typeface="Arial" panose="020B0604020202020204" pitchFamily="34" charset="0"/>
              </a:rPr>
              <a:t> </a:t>
            </a:r>
            <a:r>
              <a:rPr lang="fr-FR" sz="1600" dirty="0">
                <a:ln w="0"/>
                <a:latin typeface="Sylfaen" panose="010A0502050306030303" pitchFamily="18" charset="0"/>
                <a:cs typeface="Arial" panose="020B0604020202020204" pitchFamily="34" charset="0"/>
              </a:rPr>
              <a:t>(</a:t>
            </a:r>
            <a:r>
              <a:rPr lang="ka-GE" sz="1600" dirty="0">
                <a:ln w="0"/>
                <a:latin typeface="Sylfaen" panose="010A0502050306030303" pitchFamily="18" charset="0"/>
                <a:cs typeface="Arial" panose="020B0604020202020204" pitchFamily="34" charset="0"/>
              </a:rPr>
              <a:t>უარყოფა ,,არა“); </a:t>
            </a:r>
            <a:r>
              <a:rPr lang="fr-FR" sz="1600" dirty="0">
                <a:ln w="0"/>
                <a:latin typeface="Sylfaen" panose="010A0502050306030303" pitchFamily="18" charset="0"/>
                <a:cs typeface="Arial" panose="020B0604020202020204" pitchFamily="34" charset="0"/>
              </a:rPr>
              <a:t>juif  - feuj (</a:t>
            </a:r>
            <a:r>
              <a:rPr lang="ka-GE" sz="1600" dirty="0">
                <a:ln w="0"/>
                <a:latin typeface="Sylfaen" panose="010A0502050306030303" pitchFamily="18" charset="0"/>
                <a:cs typeface="Arial" panose="020B0604020202020204" pitchFamily="34" charset="0"/>
              </a:rPr>
              <a:t>ებრაელი);   </a:t>
            </a:r>
            <a:r>
              <a:rPr lang="fr-FR" sz="1600" dirty="0">
                <a:ln w="0"/>
                <a:latin typeface="Sylfaen" panose="010A0502050306030303" pitchFamily="18" charset="0"/>
                <a:cs typeface="Arial" panose="020B0604020202020204" pitchFamily="34" charset="0"/>
              </a:rPr>
              <a:t>chaud - </a:t>
            </a:r>
            <a:r>
              <a:rPr lang="fr-FR" sz="1600" dirty="0" err="1">
                <a:ln w="0"/>
                <a:latin typeface="Sylfaen" panose="010A0502050306030303" pitchFamily="18" charset="0"/>
                <a:cs typeface="Arial" panose="020B0604020202020204" pitchFamily="34" charset="0"/>
              </a:rPr>
              <a:t>auche</a:t>
            </a:r>
            <a:r>
              <a:rPr lang="fr-FR" sz="1600" dirty="0">
                <a:ln w="0"/>
                <a:latin typeface="Sylfaen" panose="010A0502050306030303" pitchFamily="18" charset="0"/>
                <a:cs typeface="Arial" panose="020B0604020202020204" pitchFamily="34" charset="0"/>
              </a:rPr>
              <a:t> (</a:t>
            </a:r>
            <a:r>
              <a:rPr lang="ka-GE" sz="1600" dirty="0">
                <a:ln w="0"/>
                <a:latin typeface="Sylfaen" panose="010A0502050306030303" pitchFamily="18" charset="0"/>
                <a:cs typeface="Arial" panose="020B0604020202020204" pitchFamily="34" charset="0"/>
              </a:rPr>
              <a:t>ცხელი);  </a:t>
            </a:r>
            <a:r>
              <a:rPr lang="fr-FR" sz="1600" dirty="0">
                <a:ln w="0"/>
                <a:latin typeface="Sylfaen" panose="010A0502050306030303" pitchFamily="18" charset="0"/>
                <a:cs typeface="Arial" panose="020B0604020202020204" pitchFamily="34" charset="0"/>
              </a:rPr>
              <a:t>bizarre - zarbi  (</a:t>
            </a:r>
            <a:r>
              <a:rPr lang="ka-GE" sz="1600" dirty="0">
                <a:ln w="0"/>
                <a:latin typeface="Sylfaen" panose="010A0502050306030303" pitchFamily="18" charset="0"/>
                <a:cs typeface="Arial" panose="020B0604020202020204" pitchFamily="34" charset="0"/>
              </a:rPr>
              <a:t>უცნაური);  </a:t>
            </a:r>
            <a:r>
              <a:rPr lang="fr-FR" sz="1600" dirty="0">
                <a:ln w="0"/>
                <a:latin typeface="Sylfaen" panose="010A0502050306030303" pitchFamily="18" charset="0"/>
                <a:cs typeface="Arial" panose="020B0604020202020204" pitchFamily="34" charset="0"/>
              </a:rPr>
              <a:t>raciste - </a:t>
            </a:r>
            <a:r>
              <a:rPr lang="fr-FR" sz="1600" dirty="0" err="1">
                <a:ln w="0"/>
                <a:latin typeface="Sylfaen" panose="010A0502050306030303" pitchFamily="18" charset="0"/>
                <a:cs typeface="Arial" panose="020B0604020202020204" pitchFamily="34" charset="0"/>
              </a:rPr>
              <a:t>cistera</a:t>
            </a:r>
            <a:r>
              <a:rPr lang="fr-FR" sz="1600" dirty="0">
                <a:ln w="0"/>
                <a:latin typeface="Sylfaen" panose="010A0502050306030303" pitchFamily="18" charset="0"/>
                <a:cs typeface="Arial" panose="020B0604020202020204" pitchFamily="34" charset="0"/>
              </a:rPr>
              <a:t>  (</a:t>
            </a:r>
            <a:r>
              <a:rPr lang="ka-GE" sz="1600" dirty="0">
                <a:ln w="0"/>
                <a:latin typeface="Sylfaen" panose="010A0502050306030303" pitchFamily="18" charset="0"/>
                <a:cs typeface="Arial" panose="020B0604020202020204" pitchFamily="34" charset="0"/>
              </a:rPr>
              <a:t>რასისტი);  </a:t>
            </a:r>
            <a:r>
              <a:rPr lang="fr-FR" sz="1600" dirty="0">
                <a:ln w="0"/>
                <a:latin typeface="Sylfaen" panose="010A0502050306030303" pitchFamily="18" charset="0"/>
                <a:cs typeface="Arial" panose="020B0604020202020204" pitchFamily="34" charset="0"/>
              </a:rPr>
              <a:t>douze -  </a:t>
            </a:r>
            <a:r>
              <a:rPr lang="fr-FR" sz="1600" dirty="0" err="1">
                <a:ln w="0"/>
                <a:latin typeface="Sylfaen" panose="010A0502050306030303" pitchFamily="18" charset="0"/>
                <a:cs typeface="Arial" panose="020B0604020202020204" pitchFamily="34" charset="0"/>
              </a:rPr>
              <a:t>zedou</a:t>
            </a:r>
            <a:r>
              <a:rPr lang="fr-FR" sz="1600" dirty="0">
                <a:ln w="0"/>
                <a:latin typeface="Sylfaen" panose="010A0502050306030303" pitchFamily="18" charset="0"/>
                <a:cs typeface="Arial" panose="020B0604020202020204" pitchFamily="34" charset="0"/>
              </a:rPr>
              <a:t> (</a:t>
            </a:r>
            <a:r>
              <a:rPr lang="ka-GE" sz="1600" dirty="0">
                <a:ln w="0"/>
                <a:latin typeface="Sylfaen" panose="010A0502050306030303" pitchFamily="18" charset="0"/>
                <a:cs typeface="Arial" panose="020B0604020202020204" pitchFamily="34" charset="0"/>
              </a:rPr>
              <a:t>თორმეტი);  </a:t>
            </a:r>
            <a:r>
              <a:rPr lang="fr-FR" sz="1600" dirty="0">
                <a:ln w="0"/>
                <a:latin typeface="Sylfaen" panose="010A0502050306030303" pitchFamily="18" charset="0"/>
                <a:cs typeface="Arial" panose="020B0604020202020204" pitchFamily="34" charset="0"/>
              </a:rPr>
              <a:t>à poil - à </a:t>
            </a:r>
            <a:r>
              <a:rPr lang="fr-FR" sz="1600" dirty="0" err="1">
                <a:ln w="0"/>
                <a:latin typeface="Sylfaen" panose="010A0502050306030303" pitchFamily="18" charset="0"/>
                <a:cs typeface="Arial" panose="020B0604020202020204" pitchFamily="34" charset="0"/>
              </a:rPr>
              <a:t>oilpé</a:t>
            </a:r>
            <a:r>
              <a:rPr lang="fr-FR" sz="1600" dirty="0">
                <a:ln w="0"/>
                <a:latin typeface="Sylfaen" panose="010A0502050306030303" pitchFamily="18" charset="0"/>
                <a:cs typeface="Arial" panose="020B0604020202020204" pitchFamily="34" charset="0"/>
              </a:rPr>
              <a:t>  (</a:t>
            </a:r>
            <a:r>
              <a:rPr lang="ka-GE" sz="1600" dirty="0">
                <a:ln w="0"/>
                <a:latin typeface="Sylfaen" panose="010A0502050306030303" pitchFamily="18" charset="0"/>
                <a:cs typeface="Arial" panose="020B0604020202020204" pitchFamily="34" charset="0"/>
              </a:rPr>
              <a:t>შიშველი); </a:t>
            </a:r>
            <a:r>
              <a:rPr lang="fr-FR" sz="1600" dirty="0">
                <a:ln w="0"/>
                <a:latin typeface="Sylfaen" panose="010A0502050306030303" pitchFamily="18" charset="0"/>
                <a:cs typeface="Arial" panose="020B0604020202020204" pitchFamily="34" charset="0"/>
              </a:rPr>
              <a:t>bagnole - </a:t>
            </a:r>
            <a:r>
              <a:rPr lang="fr-FR" sz="1600" dirty="0" err="1">
                <a:ln w="0"/>
                <a:latin typeface="Sylfaen" panose="010A0502050306030303" pitchFamily="18" charset="0"/>
                <a:cs typeface="Arial" panose="020B0604020202020204" pitchFamily="34" charset="0"/>
              </a:rPr>
              <a:t>gnolba</a:t>
            </a:r>
            <a:r>
              <a:rPr lang="fr-FR" sz="1600" dirty="0">
                <a:ln w="0"/>
                <a:latin typeface="Sylfaen" panose="010A0502050306030303" pitchFamily="18" charset="0"/>
                <a:cs typeface="Arial" panose="020B0604020202020204" pitchFamily="34" charset="0"/>
              </a:rPr>
              <a:t> (</a:t>
            </a:r>
            <a:r>
              <a:rPr lang="ka-GE" sz="1600" dirty="0">
                <a:ln w="0"/>
                <a:latin typeface="Sylfaen" panose="010A0502050306030303" pitchFamily="18" charset="0"/>
                <a:cs typeface="Arial" panose="020B0604020202020204" pitchFamily="34" charset="0"/>
              </a:rPr>
              <a:t>მანქანა); </a:t>
            </a:r>
            <a:r>
              <a:rPr lang="fr-FR" sz="1600" dirty="0">
                <a:ln w="0"/>
                <a:latin typeface="Sylfaen" panose="010A0502050306030303" pitchFamily="18" charset="0"/>
                <a:cs typeface="Arial" panose="020B0604020202020204" pitchFamily="34" charset="0"/>
              </a:rPr>
              <a:t>pétard - tarpé (</a:t>
            </a:r>
            <a:r>
              <a:rPr lang="ka-GE" sz="1600" dirty="0">
                <a:ln w="0"/>
                <a:latin typeface="Sylfaen" panose="010A0502050306030303" pitchFamily="18" charset="0"/>
                <a:cs typeface="Arial" panose="020B0604020202020204" pitchFamily="34" charset="0"/>
              </a:rPr>
              <a:t>სიგარეტი ჰაშიშით); </a:t>
            </a:r>
            <a:r>
              <a:rPr lang="fr-FR" sz="1600" dirty="0">
                <a:ln w="0"/>
                <a:latin typeface="Sylfaen" panose="010A0502050306030303" pitchFamily="18" charset="0"/>
                <a:cs typeface="Arial" panose="020B0604020202020204" pitchFamily="34" charset="0"/>
              </a:rPr>
              <a:t>disque - </a:t>
            </a:r>
            <a:r>
              <a:rPr lang="fr-FR" sz="1600" dirty="0" err="1">
                <a:ln w="0"/>
                <a:latin typeface="Sylfaen" panose="010A0502050306030303" pitchFamily="18" charset="0"/>
                <a:cs typeface="Arial" panose="020B0604020202020204" pitchFamily="34" charset="0"/>
              </a:rPr>
              <a:t>skeud</a:t>
            </a:r>
            <a:r>
              <a:rPr lang="fr-FR" sz="1600" dirty="0">
                <a:ln w="0"/>
                <a:latin typeface="Sylfaen" panose="010A0502050306030303" pitchFamily="18" charset="0"/>
                <a:cs typeface="Arial" panose="020B0604020202020204" pitchFamily="34" charset="0"/>
              </a:rPr>
              <a:t> (</a:t>
            </a:r>
            <a:r>
              <a:rPr lang="ka-GE" sz="1600" dirty="0">
                <a:ln w="0"/>
                <a:latin typeface="Sylfaen" panose="010A0502050306030303" pitchFamily="18" charset="0"/>
                <a:cs typeface="Arial" panose="020B0604020202020204" pitchFamily="34" charset="0"/>
              </a:rPr>
              <a:t>დისკი).   </a:t>
            </a:r>
          </a:p>
          <a:p>
            <a:pPr algn="just"/>
            <a:r>
              <a:rPr lang="ka-GE" sz="1600" dirty="0">
                <a:ln w="0"/>
                <a:latin typeface="Sylfaen" panose="010A0502050306030303" pitchFamily="18" charset="0"/>
                <a:cs typeface="Arial" panose="020B0604020202020204" pitchFamily="34" charset="0"/>
              </a:rPr>
              <a:t>        </a:t>
            </a:r>
            <a:endParaRPr lang="ka-GE" sz="1600" dirty="0" smtClean="0">
              <a:ln w="0"/>
              <a:latin typeface="Sylfaen" panose="010A0502050306030303" pitchFamily="18" charset="0"/>
              <a:cs typeface="Arial" panose="020B0604020202020204" pitchFamily="34" charset="0"/>
            </a:endParaRPr>
          </a:p>
          <a:p>
            <a:pPr indent="465138" algn="just"/>
            <a:r>
              <a:rPr lang="ka-GE" sz="1600" dirty="0" err="1" smtClean="0">
                <a:ln w="0"/>
                <a:latin typeface="Sylfaen" panose="010A0502050306030303" pitchFamily="18" charset="0"/>
                <a:cs typeface="Arial" panose="020B0604020202020204" pitchFamily="34" charset="0"/>
              </a:rPr>
              <a:t>ვერლანების</a:t>
            </a:r>
            <a:r>
              <a:rPr lang="ka-GE" sz="1600" dirty="0" smtClean="0">
                <a:ln w="0"/>
                <a:latin typeface="Sylfaen" panose="010A0502050306030303" pitchFamily="18" charset="0"/>
                <a:cs typeface="Arial" panose="020B0604020202020204" pitchFamily="34" charset="0"/>
              </a:rPr>
              <a:t> </a:t>
            </a:r>
            <a:r>
              <a:rPr lang="ka-GE" sz="1600" dirty="0">
                <a:ln w="0"/>
                <a:latin typeface="Sylfaen" panose="010A0502050306030303" pitchFamily="18" charset="0"/>
                <a:cs typeface="Arial" panose="020B0604020202020204" pitchFamily="34" charset="0"/>
              </a:rPr>
              <a:t>გამოყენება განპირობებულია იმით, რომ მოზარდებს სურთ ილაპარაკონ ენაზე, რომელიც  გაუგებარია  გარშემომყოფთათვის.</a:t>
            </a:r>
          </a:p>
        </p:txBody>
      </p:sp>
    </p:spTree>
    <p:extLst>
      <p:ext uri="{BB962C8B-B14F-4D97-AF65-F5344CB8AC3E}">
        <p14:creationId xmlns:p14="http://schemas.microsoft.com/office/powerpoint/2010/main" val="2778525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მართკუთხედი 1"/>
          <p:cNvSpPr/>
          <p:nvPr/>
        </p:nvSpPr>
        <p:spPr>
          <a:xfrm>
            <a:off x="755576" y="332656"/>
            <a:ext cx="7560840" cy="5293757"/>
          </a:xfrm>
          <a:prstGeom prst="rect">
            <a:avLst/>
          </a:prstGeom>
        </p:spPr>
        <p:txBody>
          <a:bodyPr wrap="square">
            <a:spAutoFit/>
          </a:bodyPr>
          <a:lstStyle/>
          <a:p>
            <a:pPr algn="ctr"/>
            <a:r>
              <a:rPr lang="ka-GE" b="1" dirty="0">
                <a:ln w="0"/>
                <a:effectLst>
                  <a:outerShdw blurRad="38100" dist="19050" dir="2700000" algn="tl" rotWithShape="0">
                    <a:schemeClr val="dk1">
                      <a:alpha val="40000"/>
                    </a:schemeClr>
                  </a:outerShdw>
                </a:effectLst>
                <a:cs typeface="Arial" panose="020B0604020202020204" pitchFamily="34" charset="0"/>
              </a:rPr>
              <a:t>ფრაზის  </a:t>
            </a:r>
            <a:r>
              <a:rPr lang="ka-GE" b="1" dirty="0" smtClean="0">
                <a:ln w="0"/>
                <a:effectLst>
                  <a:outerShdw blurRad="38100" dist="19050" dir="2700000" algn="tl" rotWithShape="0">
                    <a:schemeClr val="dk1">
                      <a:alpha val="40000"/>
                    </a:schemeClr>
                  </a:outerShdw>
                </a:effectLst>
                <a:cs typeface="Arial" panose="020B0604020202020204" pitchFamily="34" charset="0"/>
              </a:rPr>
              <a:t>(წინადადების</a:t>
            </a:r>
            <a:r>
              <a:rPr lang="ka-GE" b="1" dirty="0">
                <a:ln w="0"/>
                <a:effectLst>
                  <a:outerShdw blurRad="38100" dist="19050" dir="2700000" algn="tl" rotWithShape="0">
                    <a:schemeClr val="dk1">
                      <a:alpha val="40000"/>
                    </a:schemeClr>
                  </a:outerShdw>
                </a:effectLst>
                <a:cs typeface="Arial" panose="020B0604020202020204" pitchFamily="34" charset="0"/>
              </a:rPr>
              <a:t>)  </a:t>
            </a:r>
            <a:r>
              <a:rPr lang="ka-GE" b="1" dirty="0" smtClean="0">
                <a:ln w="0"/>
                <a:effectLst>
                  <a:outerShdw blurRad="38100" dist="19050" dir="2700000" algn="tl" rotWithShape="0">
                    <a:schemeClr val="dk1">
                      <a:alpha val="40000"/>
                    </a:schemeClr>
                  </a:outerShdw>
                </a:effectLst>
                <a:cs typeface="Arial" panose="020B0604020202020204" pitchFamily="34" charset="0"/>
              </a:rPr>
              <a:t>სტრუქტურა </a:t>
            </a:r>
            <a:endParaRPr lang="en-US" b="1" dirty="0" smtClean="0">
              <a:ln w="0"/>
              <a:effectLst>
                <a:outerShdw blurRad="38100" dist="19050" dir="2700000" algn="tl" rotWithShape="0">
                  <a:schemeClr val="dk1">
                    <a:alpha val="40000"/>
                  </a:schemeClr>
                </a:outerShdw>
              </a:effectLst>
              <a:cs typeface="Arial" panose="020B0604020202020204" pitchFamily="34" charset="0"/>
            </a:endParaRPr>
          </a:p>
          <a:p>
            <a:pPr algn="ctr"/>
            <a:endParaRPr lang="en-US" sz="1600" b="1" dirty="0" smtClean="0">
              <a:ln w="0"/>
              <a:effectLst>
                <a:outerShdw blurRad="38100" dist="19050" dir="2700000" algn="tl" rotWithShape="0">
                  <a:schemeClr val="dk1">
                    <a:alpha val="40000"/>
                  </a:schemeClr>
                </a:outerShdw>
              </a:effectLst>
              <a:latin typeface="Sylfaen" panose="010A0502050306030303" pitchFamily="18" charset="0"/>
              <a:cs typeface="Arial" panose="020B0604020202020204" pitchFamily="34" charset="0"/>
            </a:endParaRPr>
          </a:p>
          <a:p>
            <a:pPr indent="457200" algn="just"/>
            <a:r>
              <a:rPr lang="ka-GE" sz="1600" dirty="0" smtClean="0">
                <a:ln w="0"/>
                <a:effectLst>
                  <a:outerShdw blurRad="38100" dist="19050" dir="2700000" algn="tl" rotWithShape="0">
                    <a:schemeClr val="dk1">
                      <a:alpha val="40000"/>
                    </a:schemeClr>
                  </a:outerShdw>
                </a:effectLst>
                <a:latin typeface="Sylfaen" panose="010A0502050306030303" pitchFamily="18" charset="0"/>
                <a:cs typeface="Arial" panose="020B0604020202020204" pitchFamily="34" charset="0"/>
              </a:rPr>
              <a:t>თანამედროვე </a:t>
            </a:r>
            <a:r>
              <a:rPr lang="ka-GE" sz="1600" dirty="0">
                <a:ln w="0"/>
                <a:effectLst>
                  <a:outerShdw blurRad="38100" dist="19050" dir="2700000" algn="tl" rotWithShape="0">
                    <a:schemeClr val="dk1">
                      <a:alpha val="40000"/>
                    </a:schemeClr>
                  </a:outerShdw>
                </a:effectLst>
                <a:latin typeface="Sylfaen" panose="010A0502050306030303" pitchFamily="18" charset="0"/>
                <a:cs typeface="Arial" panose="020B0604020202020204" pitchFamily="34" charset="0"/>
              </a:rPr>
              <a:t>ფრანგულ ენაში ხშირად ქრება  ნაწილაკები. ასე მაგალითად, ნაწილაკი ,,</a:t>
            </a:r>
            <a:r>
              <a:rPr lang="fr-FR" sz="1600" dirty="0">
                <a:ln w="0"/>
                <a:effectLst>
                  <a:outerShdw blurRad="38100" dist="19050" dir="2700000" algn="tl" rotWithShape="0">
                    <a:schemeClr val="dk1">
                      <a:alpha val="40000"/>
                    </a:schemeClr>
                  </a:outerShdw>
                </a:effectLst>
                <a:latin typeface="Sylfaen" panose="010A0502050306030303" pitchFamily="18" charset="0"/>
                <a:cs typeface="Arial" panose="020B0604020202020204" pitchFamily="34" charset="0"/>
              </a:rPr>
              <a:t>ne’’  </a:t>
            </a:r>
            <a:r>
              <a:rPr lang="ka-GE" sz="1600" dirty="0">
                <a:ln w="0"/>
                <a:effectLst>
                  <a:outerShdw blurRad="38100" dist="19050" dir="2700000" algn="tl" rotWithShape="0">
                    <a:schemeClr val="dk1">
                      <a:alpha val="40000"/>
                    </a:schemeClr>
                  </a:outerShdw>
                </a:effectLst>
                <a:latin typeface="Sylfaen" panose="010A0502050306030303" pitchFamily="18" charset="0"/>
                <a:cs typeface="Arial" panose="020B0604020202020204" pitchFamily="34" charset="0"/>
              </a:rPr>
              <a:t>უმეტეს შემთხვევაში  ვარდება მეტყველებიდან,  ხოლო  მუნჯი  ბგერა ,,</a:t>
            </a:r>
            <a:r>
              <a:rPr lang="ru-RU" sz="1600" dirty="0">
                <a:ln w="0"/>
                <a:effectLst>
                  <a:outerShdw blurRad="38100" dist="19050" dir="2700000" algn="tl" rotWithShape="0">
                    <a:schemeClr val="dk1">
                      <a:alpha val="40000"/>
                    </a:schemeClr>
                  </a:outerShdw>
                </a:effectLst>
                <a:latin typeface="Sylfaen" panose="010A0502050306030303" pitchFamily="18" charset="0"/>
                <a:cs typeface="Arial" panose="020B0604020202020204" pitchFamily="34" charset="0"/>
              </a:rPr>
              <a:t>е’’  </a:t>
            </a:r>
            <a:r>
              <a:rPr lang="ka-GE" sz="1600" dirty="0">
                <a:ln w="0"/>
                <a:effectLst>
                  <a:outerShdw blurRad="38100" dist="19050" dir="2700000" algn="tl" rotWithShape="0">
                    <a:schemeClr val="dk1">
                      <a:alpha val="40000"/>
                    </a:schemeClr>
                  </a:outerShdw>
                </a:effectLst>
                <a:latin typeface="Sylfaen" panose="010A0502050306030303" pitchFamily="18" charset="0"/>
                <a:cs typeface="Arial" panose="020B0604020202020204" pitchFamily="34" charset="0"/>
              </a:rPr>
              <a:t>და ზოგიერთი სხვა ხმოვანი არ წარმოითქმის: </a:t>
            </a:r>
            <a:r>
              <a:rPr lang="fr-FR" sz="1600" dirty="0">
                <a:ln w="0"/>
                <a:effectLst>
                  <a:outerShdw blurRad="38100" dist="19050" dir="2700000" algn="tl" rotWithShape="0">
                    <a:schemeClr val="dk1">
                      <a:alpha val="40000"/>
                    </a:schemeClr>
                  </a:outerShdw>
                </a:effectLst>
                <a:latin typeface="Sylfaen" panose="010A0502050306030303" pitchFamily="18" charset="0"/>
                <a:cs typeface="Arial" panose="020B0604020202020204" pitchFamily="34" charset="0"/>
              </a:rPr>
              <a:t>j'veux;  t'as vu;  y a pas  </a:t>
            </a:r>
            <a:r>
              <a:rPr lang="ka-GE" sz="1600" dirty="0">
                <a:ln w="0"/>
                <a:effectLst>
                  <a:outerShdw blurRad="38100" dist="19050" dir="2700000" algn="tl" rotWithShape="0">
                    <a:schemeClr val="dk1">
                      <a:alpha val="40000"/>
                    </a:schemeClr>
                  </a:outerShdw>
                </a:effectLst>
                <a:latin typeface="Sylfaen" panose="010A0502050306030303" pitchFamily="18" charset="0"/>
                <a:cs typeface="Arial" panose="020B0604020202020204" pitchFamily="34" charset="0"/>
              </a:rPr>
              <a:t>და </a:t>
            </a:r>
            <a:r>
              <a:rPr lang="ka-GE" sz="1600" dirty="0" err="1">
                <a:ln w="0"/>
                <a:effectLst>
                  <a:outerShdw blurRad="38100" dist="19050" dir="2700000" algn="tl" rotWithShape="0">
                    <a:schemeClr val="dk1">
                      <a:alpha val="40000"/>
                    </a:schemeClr>
                  </a:outerShdw>
                </a:effectLst>
                <a:latin typeface="Sylfaen" panose="010A0502050306030303" pitchFamily="18" charset="0"/>
                <a:cs typeface="Arial" panose="020B0604020202020204" pitchFamily="34" charset="0"/>
              </a:rPr>
              <a:t>ა.შ</a:t>
            </a:r>
            <a:r>
              <a:rPr lang="ka-GE" sz="1600" dirty="0" smtClean="0">
                <a:ln w="0"/>
                <a:effectLst>
                  <a:outerShdw blurRad="38100" dist="19050" dir="2700000" algn="tl" rotWithShape="0">
                    <a:schemeClr val="dk1">
                      <a:alpha val="40000"/>
                    </a:schemeClr>
                  </a:outerShdw>
                </a:effectLst>
                <a:latin typeface="Sylfaen" panose="010A0502050306030303" pitchFamily="18" charset="0"/>
                <a:cs typeface="Arial" panose="020B0604020202020204" pitchFamily="34" charset="0"/>
              </a:rPr>
              <a:t>.</a:t>
            </a:r>
            <a:endParaRPr lang="en-US" sz="1600" dirty="0" smtClean="0">
              <a:ln w="0"/>
              <a:effectLst>
                <a:outerShdw blurRad="38100" dist="19050" dir="2700000" algn="tl" rotWithShape="0">
                  <a:schemeClr val="dk1">
                    <a:alpha val="40000"/>
                  </a:schemeClr>
                </a:outerShdw>
              </a:effectLst>
              <a:latin typeface="Sylfaen" panose="010A0502050306030303" pitchFamily="18" charset="0"/>
              <a:cs typeface="Arial" panose="020B0604020202020204" pitchFamily="34" charset="0"/>
            </a:endParaRPr>
          </a:p>
          <a:p>
            <a:pPr indent="457200" algn="just"/>
            <a:endParaRPr lang="ka-GE" sz="1200" dirty="0">
              <a:ln w="0"/>
              <a:effectLst>
                <a:outerShdw blurRad="38100" dist="19050" dir="2700000" algn="tl" rotWithShape="0">
                  <a:schemeClr val="dk1">
                    <a:alpha val="40000"/>
                  </a:schemeClr>
                </a:outerShdw>
              </a:effectLst>
              <a:latin typeface="Sylfaen" panose="010A0502050306030303" pitchFamily="18" charset="0"/>
              <a:cs typeface="Arial" panose="020B0604020202020204" pitchFamily="34" charset="0"/>
            </a:endParaRPr>
          </a:p>
          <a:p>
            <a:pPr algn="just"/>
            <a:r>
              <a:rPr lang="ka-GE" sz="1600" dirty="0">
                <a:ln w="0"/>
                <a:effectLst>
                  <a:outerShdw blurRad="38100" dist="19050" dir="2700000" algn="tl" rotWithShape="0">
                    <a:schemeClr val="dk1">
                      <a:alpha val="40000"/>
                    </a:schemeClr>
                  </a:outerShdw>
                </a:effectLst>
                <a:latin typeface="Sylfaen" panose="010A0502050306030303" pitchFamily="18" charset="0"/>
                <a:cs typeface="Arial" panose="020B0604020202020204" pitchFamily="34" charset="0"/>
              </a:rPr>
              <a:t>        ფრანგული  ენის  შემსწავლელი არგოს გარდა აწყდება ფრაზეოლოგიზმებს, იდიომებს, რომლებსაც  არა  აქვთ ზუსტი შესატყვისი  (ანუ სიტყვათა  თამაში, რომელიც არ  ითარგმნება). მაგალითად ისეთი გამოთქმები, როგორებიცაა:  </a:t>
            </a:r>
            <a:r>
              <a:rPr lang="fr-FR" sz="1600" dirty="0">
                <a:ln w="0"/>
                <a:effectLst>
                  <a:outerShdw blurRad="38100" dist="19050" dir="2700000" algn="tl" rotWithShape="0">
                    <a:schemeClr val="dk1">
                      <a:alpha val="40000"/>
                    </a:schemeClr>
                  </a:outerShdw>
                </a:effectLst>
                <a:latin typeface="Sylfaen" panose="010A0502050306030303" pitchFamily="18" charset="0"/>
                <a:cs typeface="Arial" panose="020B0604020202020204" pitchFamily="34" charset="0"/>
              </a:rPr>
              <a:t>avoir un </a:t>
            </a:r>
            <a:r>
              <a:rPr lang="fr-FR" sz="1600" dirty="0" smtClean="0">
                <a:ln w="0"/>
                <a:effectLst>
                  <a:outerShdw blurRad="38100" dist="19050" dir="2700000" algn="tl" rotWithShape="0">
                    <a:schemeClr val="dk1">
                      <a:alpha val="40000"/>
                    </a:schemeClr>
                  </a:outerShdw>
                </a:effectLst>
                <a:latin typeface="Sylfaen" panose="010A0502050306030303" pitchFamily="18" charset="0"/>
                <a:cs typeface="Arial" panose="020B0604020202020204" pitchFamily="34" charset="0"/>
              </a:rPr>
              <a:t>bœuf </a:t>
            </a:r>
            <a:r>
              <a:rPr lang="fr-FR" sz="1600" dirty="0">
                <a:ln w="0"/>
                <a:effectLst>
                  <a:outerShdw blurRad="38100" dist="19050" dir="2700000" algn="tl" rotWithShape="0">
                    <a:schemeClr val="dk1">
                      <a:alpha val="40000"/>
                    </a:schemeClr>
                  </a:outerShdw>
                </a:effectLst>
                <a:latin typeface="Sylfaen" panose="010A0502050306030303" pitchFamily="18" charset="0"/>
                <a:cs typeface="Arial" panose="020B0604020202020204" pitchFamily="34" charset="0"/>
              </a:rPr>
              <a:t>sur la langue (</a:t>
            </a:r>
            <a:r>
              <a:rPr lang="ka-GE" sz="1600" dirty="0">
                <a:ln w="0"/>
                <a:effectLst>
                  <a:outerShdw blurRad="38100" dist="19050" dir="2700000" algn="tl" rotWithShape="0">
                    <a:schemeClr val="dk1">
                      <a:alpha val="40000"/>
                    </a:schemeClr>
                  </a:outerShdw>
                </a:effectLst>
                <a:latin typeface="Sylfaen" panose="010A0502050306030303" pitchFamily="18" charset="0"/>
                <a:cs typeface="Arial" panose="020B0604020202020204" pitchFamily="34" charset="0"/>
              </a:rPr>
              <a:t>იძულებით გაჩუმება); </a:t>
            </a:r>
            <a:r>
              <a:rPr lang="fr-FR" sz="1600" dirty="0">
                <a:ln w="0"/>
                <a:effectLst>
                  <a:outerShdw blurRad="38100" dist="19050" dir="2700000" algn="tl" rotWithShape="0">
                    <a:schemeClr val="dk1">
                      <a:alpha val="40000"/>
                    </a:schemeClr>
                  </a:outerShdw>
                </a:effectLst>
                <a:latin typeface="Sylfaen" panose="010A0502050306030303" pitchFamily="18" charset="0"/>
                <a:cs typeface="Arial" panose="020B0604020202020204" pitchFamily="34" charset="0"/>
              </a:rPr>
              <a:t>faire l'âne (</a:t>
            </a:r>
            <a:r>
              <a:rPr lang="ka-GE" sz="1600" dirty="0">
                <a:ln w="0"/>
                <a:effectLst>
                  <a:outerShdw blurRad="38100" dist="19050" dir="2700000" algn="tl" rotWithShape="0">
                    <a:schemeClr val="dk1">
                      <a:alpha val="40000"/>
                    </a:schemeClr>
                  </a:outerShdw>
                </a:effectLst>
                <a:latin typeface="Sylfaen" panose="010A0502050306030303" pitchFamily="18" charset="0"/>
                <a:cs typeface="Arial" panose="020B0604020202020204" pitchFamily="34" charset="0"/>
              </a:rPr>
              <a:t>თავის </a:t>
            </a:r>
            <a:r>
              <a:rPr lang="ka-GE" sz="1600" dirty="0" err="1">
                <a:ln w="0"/>
                <a:effectLst>
                  <a:outerShdw blurRad="38100" dist="19050" dir="2700000" algn="tl" rotWithShape="0">
                    <a:schemeClr val="dk1">
                      <a:alpha val="40000"/>
                    </a:schemeClr>
                  </a:outerShdw>
                </a:effectLst>
                <a:latin typeface="Sylfaen" panose="010A0502050306030303" pitchFamily="18" charset="0"/>
                <a:cs typeface="Arial" panose="020B0604020202020204" pitchFamily="34" charset="0"/>
              </a:rPr>
              <a:t>მოსულელება</a:t>
            </a:r>
            <a:r>
              <a:rPr lang="ka-GE" sz="1600" dirty="0">
                <a:ln w="0"/>
                <a:effectLst>
                  <a:outerShdw blurRad="38100" dist="19050" dir="2700000" algn="tl" rotWithShape="0">
                    <a:schemeClr val="dk1">
                      <a:alpha val="40000"/>
                    </a:schemeClr>
                  </a:outerShdw>
                </a:effectLst>
                <a:latin typeface="Sylfaen" panose="010A0502050306030303" pitchFamily="18" charset="0"/>
                <a:cs typeface="Arial" panose="020B0604020202020204" pitchFamily="34" charset="0"/>
              </a:rPr>
              <a:t>); </a:t>
            </a:r>
            <a:r>
              <a:rPr lang="fr-FR" sz="1600" dirty="0">
                <a:ln w="0"/>
                <a:effectLst>
                  <a:outerShdw blurRad="38100" dist="19050" dir="2700000" algn="tl" rotWithShape="0">
                    <a:schemeClr val="dk1">
                      <a:alpha val="40000"/>
                    </a:schemeClr>
                  </a:outerShdw>
                </a:effectLst>
                <a:latin typeface="Sylfaen" panose="010A0502050306030303" pitchFamily="18" charset="0"/>
                <a:cs typeface="Arial" panose="020B0604020202020204" pitchFamily="34" charset="0"/>
              </a:rPr>
              <a:t>écrire comme un chat (</a:t>
            </a:r>
            <a:r>
              <a:rPr lang="ka-GE" sz="1600" dirty="0">
                <a:ln w="0"/>
                <a:effectLst>
                  <a:outerShdw blurRad="38100" dist="19050" dir="2700000" algn="tl" rotWithShape="0">
                    <a:schemeClr val="dk1">
                      <a:alpha val="40000"/>
                    </a:schemeClr>
                  </a:outerShdw>
                </a:effectLst>
                <a:latin typeface="Sylfaen" panose="010A0502050306030303" pitchFamily="18" charset="0"/>
                <a:cs typeface="Arial" panose="020B0604020202020204" pitchFamily="34" charset="0"/>
              </a:rPr>
              <a:t>გაურკვევლად, ბატიფეხურად  წერა)  და  </a:t>
            </a:r>
            <a:r>
              <a:rPr lang="ka-GE" sz="1600" dirty="0" err="1">
                <a:ln w="0"/>
                <a:effectLst>
                  <a:outerShdw blurRad="38100" dist="19050" dir="2700000" algn="tl" rotWithShape="0">
                    <a:schemeClr val="dk1">
                      <a:alpha val="40000"/>
                    </a:schemeClr>
                  </a:outerShdw>
                </a:effectLst>
                <a:latin typeface="Sylfaen" panose="010A0502050306030303" pitchFamily="18" charset="0"/>
                <a:cs typeface="Arial" panose="020B0604020202020204" pitchFamily="34" charset="0"/>
              </a:rPr>
              <a:t>ა.შ</a:t>
            </a:r>
            <a:r>
              <a:rPr lang="ka-GE" sz="1600" dirty="0">
                <a:ln w="0"/>
                <a:effectLst>
                  <a:outerShdw blurRad="38100" dist="19050" dir="2700000" algn="tl" rotWithShape="0">
                    <a:schemeClr val="dk1">
                      <a:alpha val="40000"/>
                    </a:schemeClr>
                  </a:outerShdw>
                </a:effectLst>
                <a:latin typeface="Sylfaen" panose="010A0502050306030303" pitchFamily="18" charset="0"/>
                <a:cs typeface="Arial" panose="020B0604020202020204" pitchFamily="34" charset="0"/>
              </a:rPr>
              <a:t> </a:t>
            </a:r>
            <a:endParaRPr lang="en-US" sz="1600" dirty="0" smtClean="0">
              <a:ln w="0"/>
              <a:effectLst>
                <a:outerShdw blurRad="38100" dist="19050" dir="2700000" algn="tl" rotWithShape="0">
                  <a:schemeClr val="dk1">
                    <a:alpha val="40000"/>
                  </a:schemeClr>
                </a:outerShdw>
              </a:effectLst>
              <a:latin typeface="Sylfaen" panose="010A0502050306030303" pitchFamily="18" charset="0"/>
              <a:cs typeface="Arial" panose="020B0604020202020204" pitchFamily="34" charset="0"/>
            </a:endParaRPr>
          </a:p>
          <a:p>
            <a:pPr indent="457200" algn="just"/>
            <a:endParaRPr lang="en-US" sz="1200" dirty="0" smtClean="0">
              <a:ln w="0"/>
              <a:effectLst>
                <a:outerShdw blurRad="38100" dist="19050" dir="2700000" algn="tl" rotWithShape="0">
                  <a:schemeClr val="dk1">
                    <a:alpha val="40000"/>
                  </a:schemeClr>
                </a:outerShdw>
              </a:effectLst>
              <a:latin typeface="Sylfaen" panose="010A0502050306030303" pitchFamily="18" charset="0"/>
              <a:cs typeface="Arial" panose="020B0604020202020204" pitchFamily="34" charset="0"/>
            </a:endParaRPr>
          </a:p>
          <a:p>
            <a:pPr indent="457200" algn="just"/>
            <a:r>
              <a:rPr lang="ka-GE" sz="1600" dirty="0" smtClean="0">
                <a:ln w="0"/>
                <a:effectLst>
                  <a:outerShdw blurRad="38100" dist="19050" dir="2700000" algn="tl" rotWithShape="0">
                    <a:schemeClr val="dk1">
                      <a:alpha val="40000"/>
                    </a:schemeClr>
                  </a:outerShdw>
                </a:effectLst>
                <a:latin typeface="Sylfaen" panose="010A0502050306030303" pitchFamily="18" charset="0"/>
                <a:cs typeface="Arial" panose="020B0604020202020204" pitchFamily="34" charset="0"/>
              </a:rPr>
              <a:t>იდიომები </a:t>
            </a:r>
            <a:r>
              <a:rPr lang="ka-GE" sz="1600" dirty="0">
                <a:ln w="0"/>
                <a:effectLst>
                  <a:outerShdw blurRad="38100" dist="19050" dir="2700000" algn="tl" rotWithShape="0">
                    <a:schemeClr val="dk1">
                      <a:alpha val="40000"/>
                    </a:schemeClr>
                  </a:outerShdw>
                </a:effectLst>
                <a:latin typeface="Sylfaen" panose="010A0502050306030303" pitchFamily="18" charset="0"/>
                <a:cs typeface="Arial" panose="020B0604020202020204" pitchFamily="34" charset="0"/>
              </a:rPr>
              <a:t>მეტყველებას ანიჭებენ </a:t>
            </a:r>
            <a:r>
              <a:rPr lang="ka-GE" sz="1600" dirty="0" err="1">
                <a:ln w="0"/>
                <a:effectLst>
                  <a:outerShdw blurRad="38100" dist="19050" dir="2700000" algn="tl" rotWithShape="0">
                    <a:schemeClr val="dk1">
                      <a:alpha val="40000"/>
                    </a:schemeClr>
                  </a:outerShdw>
                </a:effectLst>
                <a:latin typeface="Sylfaen" panose="010A0502050306030303" pitchFamily="18" charset="0"/>
                <a:cs typeface="Arial" panose="020B0604020202020204" pitchFamily="34" charset="0"/>
              </a:rPr>
              <a:t>გამომხატველობას</a:t>
            </a:r>
            <a:r>
              <a:rPr lang="ka-GE" sz="1600" dirty="0">
                <a:ln w="0"/>
                <a:effectLst>
                  <a:outerShdw blurRad="38100" dist="19050" dir="2700000" algn="tl" rotWithShape="0">
                    <a:schemeClr val="dk1">
                      <a:alpha val="40000"/>
                    </a:schemeClr>
                  </a:outerShdw>
                </a:effectLst>
                <a:latin typeface="Sylfaen" panose="010A0502050306030303" pitchFamily="18" charset="0"/>
                <a:cs typeface="Arial" panose="020B0604020202020204" pitchFamily="34" charset="0"/>
              </a:rPr>
              <a:t>, </a:t>
            </a:r>
            <a:r>
              <a:rPr lang="ka-GE" sz="1600" dirty="0" err="1">
                <a:ln w="0"/>
                <a:effectLst>
                  <a:outerShdw blurRad="38100" dist="19050" dir="2700000" algn="tl" rotWithShape="0">
                    <a:schemeClr val="dk1">
                      <a:alpha val="40000"/>
                    </a:schemeClr>
                  </a:outerShdw>
                </a:effectLst>
                <a:latin typeface="Sylfaen" panose="010A0502050306030303" pitchFamily="18" charset="0"/>
                <a:cs typeface="Arial" panose="020B0604020202020204" pitchFamily="34" charset="0"/>
              </a:rPr>
              <a:t>ხატოვანებასა</a:t>
            </a:r>
            <a:r>
              <a:rPr lang="ka-GE" sz="1600" dirty="0">
                <a:ln w="0"/>
                <a:effectLst>
                  <a:outerShdw blurRad="38100" dist="19050" dir="2700000" algn="tl" rotWithShape="0">
                    <a:schemeClr val="dk1">
                      <a:alpha val="40000"/>
                    </a:schemeClr>
                  </a:outerShdw>
                </a:effectLst>
                <a:latin typeface="Sylfaen" panose="010A0502050306030303" pitchFamily="18" charset="0"/>
                <a:cs typeface="Arial" panose="020B0604020202020204" pitchFamily="34" charset="0"/>
              </a:rPr>
              <a:t> და ემოციურობას. მოხერხებულად გამოყენებული იდიომები არა მხოლოდ დამატებით კოლორიტს ანიჭებენ მეტყველებას, არამედ ისინი გამოხატავენ აზრის დახვეწილ შინაარსობრივ შუქჩრდილებს. იდიომა - ესაა  ინფორმაციის კომპაქტურად გადმოცემისა და სიტუაციის მოკლედ აღწერის ხერხი, ამავდროულად ის გამოხატავს მოცემული ენის მატარებლის მენტალობას და მთელი ერის  ენობრივი სამყაროს სურათს. </a:t>
            </a:r>
          </a:p>
        </p:txBody>
      </p:sp>
    </p:spTree>
    <p:extLst>
      <p:ext uri="{BB962C8B-B14F-4D97-AF65-F5344CB8AC3E}">
        <p14:creationId xmlns:p14="http://schemas.microsoft.com/office/powerpoint/2010/main" val="15736384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მართკუთხედი 1"/>
          <p:cNvSpPr/>
          <p:nvPr/>
        </p:nvSpPr>
        <p:spPr>
          <a:xfrm>
            <a:off x="683568" y="548680"/>
            <a:ext cx="7704856" cy="4401205"/>
          </a:xfrm>
          <a:prstGeom prst="rect">
            <a:avLst/>
          </a:prstGeom>
        </p:spPr>
        <p:txBody>
          <a:bodyPr wrap="square">
            <a:spAutoFit/>
          </a:bodyPr>
          <a:lstStyle/>
          <a:p>
            <a:pPr indent="457200" algn="just"/>
            <a:r>
              <a:rPr lang="fr-FR" sz="1400" dirty="0"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fais </a:t>
            </a:r>
            <a:r>
              <a:rPr lang="fr-FR" sz="14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gaffe = fais attention; </a:t>
            </a:r>
            <a:endParaRPr lang="fr-FR" sz="1400" dirty="0"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a:p>
            <a:pPr indent="457200" algn="just"/>
            <a:r>
              <a:rPr lang="fr-FR" sz="1400" dirty="0"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avoir </a:t>
            </a:r>
            <a:r>
              <a:rPr lang="fr-FR" sz="14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la trousse, </a:t>
            </a:r>
            <a:r>
              <a:rPr lang="ru-RU" sz="14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а</a:t>
            </a:r>
            <a:r>
              <a:rPr lang="fr-FR" sz="14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voir la trouille = </a:t>
            </a:r>
            <a:r>
              <a:rPr lang="ru-RU" sz="14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а</a:t>
            </a:r>
            <a:r>
              <a:rPr lang="fr-FR" sz="14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voir peur; </a:t>
            </a:r>
            <a:endParaRPr lang="fr-FR" sz="1400" dirty="0"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a:p>
            <a:pPr indent="457200" algn="just"/>
            <a:r>
              <a:rPr lang="fr-FR" sz="1400" dirty="0"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bises </a:t>
            </a:r>
            <a:r>
              <a:rPr lang="fr-FR" sz="14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je t' embrasse;  </a:t>
            </a:r>
            <a:endParaRPr lang="fr-FR" sz="1400" dirty="0"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a:p>
            <a:pPr indent="457200" algn="just"/>
            <a:r>
              <a:rPr lang="fr-FR" sz="1400" dirty="0"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le </a:t>
            </a:r>
            <a:r>
              <a:rPr lang="fr-FR" sz="14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bail = le contrat;  </a:t>
            </a:r>
            <a:endParaRPr lang="fr-FR" sz="1400" dirty="0"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a:p>
            <a:pPr indent="457200" algn="just"/>
            <a:r>
              <a:rPr lang="fr-FR" sz="1400" dirty="0"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ben </a:t>
            </a:r>
            <a:r>
              <a:rPr lang="fr-FR" sz="14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eh bien;  </a:t>
            </a:r>
            <a:endParaRPr lang="fr-FR" sz="1400" dirty="0"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a:p>
            <a:pPr indent="457200" algn="just"/>
            <a:r>
              <a:rPr lang="fr-FR" sz="1400" dirty="0"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crevé </a:t>
            </a:r>
            <a:r>
              <a:rPr lang="fr-FR" sz="14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très fatigué; </a:t>
            </a:r>
            <a:endParaRPr lang="fr-FR" sz="1400" dirty="0"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a:p>
            <a:pPr indent="457200" algn="just"/>
            <a:r>
              <a:rPr lang="fr-FR" sz="1400" dirty="0"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bouffer </a:t>
            </a:r>
            <a:r>
              <a:rPr lang="fr-FR" sz="14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manger; </a:t>
            </a:r>
            <a:endParaRPr lang="fr-FR" sz="1400" dirty="0"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a:p>
            <a:pPr indent="457200" algn="just"/>
            <a:r>
              <a:rPr lang="fr-FR" sz="1400" dirty="0"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chouette </a:t>
            </a:r>
            <a:r>
              <a:rPr lang="fr-FR" sz="14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jolie;  </a:t>
            </a:r>
            <a:endParaRPr lang="fr-FR" sz="1400" dirty="0"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a:p>
            <a:pPr indent="457200" algn="just"/>
            <a:r>
              <a:rPr lang="fr-FR" sz="1400" dirty="0"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moche </a:t>
            </a:r>
            <a:r>
              <a:rPr lang="fr-FR" sz="14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mauvais;  </a:t>
            </a:r>
            <a:endParaRPr lang="fr-FR" sz="1400" dirty="0"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a:p>
            <a:pPr indent="457200" algn="just"/>
            <a:r>
              <a:rPr lang="fr-FR" sz="1400" dirty="0"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une </a:t>
            </a:r>
            <a:r>
              <a:rPr lang="fr-FR" sz="14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boîte = </a:t>
            </a:r>
            <a:r>
              <a:rPr lang="fr-FR" sz="1400" i="1"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une </a:t>
            </a:r>
            <a:r>
              <a:rPr lang="fr-FR" sz="1400" i="1" dirty="0" err="1">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enterprise</a:t>
            </a:r>
            <a:r>
              <a:rPr lang="fr-FR" sz="1400" i="1"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endParaRPr lang="fr-FR" sz="1400" i="1" dirty="0"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a:p>
            <a:pPr indent="457200" algn="just"/>
            <a:r>
              <a:rPr lang="fr-FR" sz="1400" dirty="0"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elle </a:t>
            </a:r>
            <a:r>
              <a:rPr lang="fr-FR" sz="14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prend de la bouteille = elle vieillit;  </a:t>
            </a:r>
            <a:endParaRPr lang="fr-FR" sz="1400" dirty="0"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a:p>
            <a:pPr indent="457200" algn="just"/>
            <a:r>
              <a:rPr lang="fr-FR" sz="1400" dirty="0"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avoir </a:t>
            </a:r>
            <a:r>
              <a:rPr lang="fr-FR" sz="14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un mal fou = avoir des difficultés;  </a:t>
            </a:r>
            <a:endParaRPr lang="fr-FR" sz="1400" dirty="0"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a:p>
            <a:pPr indent="457200" algn="just"/>
            <a:r>
              <a:rPr lang="fr-FR" sz="1400" dirty="0"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filez</a:t>
            </a:r>
            <a:r>
              <a:rPr lang="fr-FR" sz="14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 foutez le camps! = partez</a:t>
            </a:r>
            <a:r>
              <a:rPr lang="fr-FR" sz="1400" dirty="0"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a:t>
            </a:r>
          </a:p>
          <a:p>
            <a:pPr indent="398463" algn="just"/>
            <a:r>
              <a:rPr lang="fr-FR" sz="14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fr-FR" sz="1400" dirty="0"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je </a:t>
            </a:r>
            <a:r>
              <a:rPr lang="fr-FR" sz="14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m’en fiche - ça m’est égale (</a:t>
            </a:r>
            <a:r>
              <a:rPr lang="ka-GE" sz="14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ჩემთვის სულერთია);  </a:t>
            </a:r>
          </a:p>
          <a:p>
            <a:pPr indent="457200" algn="just"/>
            <a:r>
              <a:rPr lang="ka-GE" sz="14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fr-FR" sz="14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je suis fauché - je n’ai pas d’argent  (</a:t>
            </a:r>
            <a:r>
              <a:rPr lang="ka-GE" sz="14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მე არ მაქვს ფული);  </a:t>
            </a:r>
          </a:p>
          <a:p>
            <a:pPr indent="457200" algn="just"/>
            <a:r>
              <a:rPr lang="fr-FR" sz="1400" dirty="0"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je </a:t>
            </a:r>
            <a:r>
              <a:rPr lang="fr-FR" sz="14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suis crevé - je suis fatigué (</a:t>
            </a:r>
            <a:r>
              <a:rPr lang="ka-GE" sz="14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მე დავიღალე);  </a:t>
            </a:r>
          </a:p>
          <a:p>
            <a:pPr indent="457200" algn="just"/>
            <a:r>
              <a:rPr lang="fr-FR" sz="14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fr-FR" sz="1400" dirty="0"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avoir </a:t>
            </a:r>
            <a:r>
              <a:rPr lang="fr-FR" sz="14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un mal fou - avoir des difficultés  (</a:t>
            </a:r>
            <a:r>
              <a:rPr lang="ka-GE" sz="14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სირთულეების განცდა); </a:t>
            </a:r>
          </a:p>
          <a:p>
            <a:pPr indent="457200" algn="just"/>
            <a:r>
              <a:rPr lang="fr-FR" sz="1400" dirty="0"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y </a:t>
            </a:r>
            <a:r>
              <a:rPr lang="fr-FR" sz="14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en a marre - j’en ai assez (</a:t>
            </a:r>
            <a:r>
              <a:rPr lang="ka-GE" sz="14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კმარა, მეყოფა); </a:t>
            </a:r>
            <a:endParaRPr lang="en-US" sz="1400" dirty="0"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a:p>
            <a:pPr indent="457200" algn="just"/>
            <a:r>
              <a:rPr lang="ka-GE" sz="1400" dirty="0"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fr-FR" sz="14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j’ai la trouille - j’ai peur (</a:t>
            </a:r>
            <a:r>
              <a:rPr lang="ka-GE" sz="14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მე მეშინია); </a:t>
            </a:r>
          </a:p>
          <a:p>
            <a:pPr indent="457200" algn="just"/>
            <a:r>
              <a:rPr lang="fr-FR" sz="1400" dirty="0"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j’ai </a:t>
            </a:r>
            <a:r>
              <a:rPr lang="fr-FR" sz="14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un petit creux - j’ai faim (</a:t>
            </a:r>
            <a:r>
              <a:rPr lang="ka-GE" sz="14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მე მშია); </a:t>
            </a:r>
            <a:endParaRPr lang="fr-FR" sz="1400" dirty="0"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333235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მართკუთხედი 1"/>
          <p:cNvSpPr/>
          <p:nvPr/>
        </p:nvSpPr>
        <p:spPr>
          <a:xfrm>
            <a:off x="827584" y="548680"/>
            <a:ext cx="7344816" cy="4401205"/>
          </a:xfrm>
          <a:prstGeom prst="rect">
            <a:avLst/>
          </a:prstGeom>
        </p:spPr>
        <p:txBody>
          <a:bodyPr wrap="square">
            <a:spAutoFit/>
          </a:bodyPr>
          <a:lstStyle/>
          <a:p>
            <a:pPr algn="just"/>
            <a:r>
              <a:rPr lang="fr-FR" sz="1400" dirty="0"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la </a:t>
            </a:r>
            <a:r>
              <a:rPr lang="fr-FR" sz="1400" dirty="0" err="1">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deche</a:t>
            </a:r>
            <a:r>
              <a:rPr lang="fr-FR" sz="14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 </a:t>
            </a:r>
            <a:r>
              <a:rPr lang="ka-GE" sz="1400" dirty="0">
                <a:ln w="0"/>
                <a:effectLst>
                  <a:outerShdw blurRad="38100" dist="19050" dir="2700000" algn="tl" rotWithShape="0">
                    <a:schemeClr val="dk1">
                      <a:alpha val="40000"/>
                    </a:schemeClr>
                  </a:outerShdw>
                </a:effectLst>
                <a:cs typeface="Arial" panose="020B0604020202020204" pitchFamily="34" charset="0"/>
              </a:rPr>
              <a:t>უფულობა; </a:t>
            </a:r>
            <a:endParaRPr lang="en-US" sz="1400" dirty="0" smtClean="0">
              <a:ln w="0"/>
              <a:effectLst>
                <a:outerShdw blurRad="38100" dist="19050" dir="2700000" algn="tl" rotWithShape="0">
                  <a:schemeClr val="dk1">
                    <a:alpha val="40000"/>
                  </a:schemeClr>
                </a:outerShdw>
              </a:effectLst>
              <a:cs typeface="Arial" panose="020B0604020202020204" pitchFamily="34" charset="0"/>
            </a:endParaRPr>
          </a:p>
          <a:p>
            <a:pPr algn="just"/>
            <a:r>
              <a:rPr lang="fr-FR" sz="1400" dirty="0"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pognon </a:t>
            </a:r>
            <a:r>
              <a:rPr lang="fr-FR" sz="14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ka-GE" sz="1400" dirty="0">
                <a:ln w="0"/>
                <a:effectLst>
                  <a:outerShdw blurRad="38100" dist="19050" dir="2700000" algn="tl" rotWithShape="0">
                    <a:schemeClr val="dk1">
                      <a:alpha val="40000"/>
                    </a:schemeClr>
                  </a:outerShdw>
                </a:effectLst>
                <a:cs typeface="Arial" panose="020B0604020202020204" pitchFamily="34" charset="0"/>
              </a:rPr>
              <a:t>ფული;  </a:t>
            </a:r>
          </a:p>
          <a:p>
            <a:pPr algn="just"/>
            <a:r>
              <a:rPr lang="fr-FR" sz="14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taper - </a:t>
            </a:r>
            <a:r>
              <a:rPr lang="ka-GE" sz="1400" dirty="0">
                <a:ln w="0"/>
                <a:effectLst>
                  <a:outerShdw blurRad="38100" dist="19050" dir="2700000" algn="tl" rotWithShape="0">
                    <a:schemeClr val="dk1">
                      <a:alpha val="40000"/>
                    </a:schemeClr>
                  </a:outerShdw>
                </a:effectLst>
                <a:cs typeface="Arial" panose="020B0604020202020204" pitchFamily="34" charset="0"/>
              </a:rPr>
              <a:t>სესხება, თხოვება;  </a:t>
            </a:r>
          </a:p>
          <a:p>
            <a:pPr algn="just"/>
            <a:r>
              <a:rPr lang="fr-FR" sz="14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fringues - </a:t>
            </a:r>
            <a:r>
              <a:rPr lang="ka-GE" sz="1400" dirty="0">
                <a:ln w="0"/>
                <a:effectLst>
                  <a:outerShdw blurRad="38100" dist="19050" dir="2700000" algn="tl" rotWithShape="0">
                    <a:schemeClr val="dk1">
                      <a:alpha val="40000"/>
                    </a:schemeClr>
                  </a:outerShdw>
                </a:effectLst>
                <a:cs typeface="Arial" panose="020B0604020202020204" pitchFamily="34" charset="0"/>
              </a:rPr>
              <a:t>ტანსაცმელი; </a:t>
            </a:r>
          </a:p>
          <a:p>
            <a:pPr algn="just"/>
            <a:r>
              <a:rPr lang="fr-FR" sz="14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godasses - </a:t>
            </a:r>
            <a:r>
              <a:rPr lang="ka-GE" sz="1400" dirty="0">
                <a:ln w="0"/>
                <a:effectLst>
                  <a:outerShdw blurRad="38100" dist="19050" dir="2700000" algn="tl" rotWithShape="0">
                    <a:schemeClr val="dk1">
                      <a:alpha val="40000"/>
                    </a:schemeClr>
                  </a:outerShdw>
                </a:effectLst>
                <a:cs typeface="Arial" panose="020B0604020202020204" pitchFamily="34" charset="0"/>
              </a:rPr>
              <a:t>ფეხსაცმელი;   </a:t>
            </a:r>
            <a:endParaRPr lang="en-US" sz="1400" dirty="0" smtClean="0">
              <a:ln w="0"/>
              <a:effectLst>
                <a:outerShdw blurRad="38100" dist="19050" dir="2700000" algn="tl" rotWithShape="0">
                  <a:schemeClr val="dk1">
                    <a:alpha val="40000"/>
                  </a:schemeClr>
                </a:outerShdw>
              </a:effectLst>
              <a:cs typeface="Arial" panose="020B0604020202020204" pitchFamily="34" charset="0"/>
            </a:endParaRPr>
          </a:p>
          <a:p>
            <a:pPr algn="just"/>
            <a:r>
              <a:rPr lang="fr-FR" sz="1400" dirty="0"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ringard </a:t>
            </a:r>
            <a:r>
              <a:rPr lang="fr-FR" sz="14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ka-GE" sz="1400" dirty="0">
                <a:ln w="0"/>
                <a:effectLst>
                  <a:outerShdw blurRad="38100" dist="19050" dir="2700000" algn="tl" rotWithShape="0">
                    <a:schemeClr val="dk1">
                      <a:alpha val="40000"/>
                    </a:schemeClr>
                  </a:outerShdw>
                </a:effectLst>
                <a:cs typeface="Arial" panose="020B0604020202020204" pitchFamily="34" charset="0"/>
              </a:rPr>
              <a:t>ძველმოდური;  </a:t>
            </a:r>
            <a:endParaRPr lang="en-US" sz="1400" dirty="0" smtClean="0">
              <a:ln w="0"/>
              <a:effectLst>
                <a:outerShdw blurRad="38100" dist="19050" dir="2700000" algn="tl" rotWithShape="0">
                  <a:schemeClr val="dk1">
                    <a:alpha val="40000"/>
                  </a:schemeClr>
                </a:outerShdw>
              </a:effectLst>
              <a:cs typeface="Arial" panose="020B0604020202020204" pitchFamily="34" charset="0"/>
            </a:endParaRPr>
          </a:p>
          <a:p>
            <a:pPr algn="just"/>
            <a:r>
              <a:rPr lang="fr-FR" sz="1400" dirty="0"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nana </a:t>
            </a:r>
            <a:r>
              <a:rPr lang="fr-FR" sz="14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ka-GE" sz="1400" dirty="0">
                <a:ln w="0"/>
                <a:effectLst>
                  <a:outerShdw blurRad="38100" dist="19050" dir="2700000" algn="tl" rotWithShape="0">
                    <a:schemeClr val="dk1">
                      <a:alpha val="40000"/>
                    </a:schemeClr>
                  </a:outerShdw>
                </a:effectLst>
                <a:cs typeface="Arial" panose="020B0604020202020204" pitchFamily="34" charset="0"/>
              </a:rPr>
              <a:t>გოგონა;  </a:t>
            </a:r>
            <a:endParaRPr lang="en-US" sz="1400" dirty="0" smtClean="0">
              <a:ln w="0"/>
              <a:effectLst>
                <a:outerShdw blurRad="38100" dist="19050" dir="2700000" algn="tl" rotWithShape="0">
                  <a:schemeClr val="dk1">
                    <a:alpha val="40000"/>
                  </a:schemeClr>
                </a:outerShdw>
              </a:effectLst>
              <a:cs typeface="Arial" panose="020B0604020202020204" pitchFamily="34" charset="0"/>
            </a:endParaRPr>
          </a:p>
          <a:p>
            <a:pPr algn="just"/>
            <a:r>
              <a:rPr lang="fr-FR" sz="1400" dirty="0"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piger- </a:t>
            </a:r>
            <a:r>
              <a:rPr lang="fr-FR" sz="14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comprendre (</a:t>
            </a:r>
            <a:r>
              <a:rPr lang="ka-GE" sz="1400" dirty="0">
                <a:ln w="0"/>
                <a:effectLst>
                  <a:outerShdw blurRad="38100" dist="19050" dir="2700000" algn="tl" rotWithShape="0">
                    <a:schemeClr val="dk1">
                      <a:alpha val="40000"/>
                    </a:schemeClr>
                  </a:outerShdw>
                </a:effectLst>
                <a:cs typeface="Arial" panose="020B0604020202020204" pitchFamily="34" charset="0"/>
              </a:rPr>
              <a:t>გაგება);  </a:t>
            </a:r>
            <a:endParaRPr lang="en-US" sz="1400" dirty="0" smtClean="0">
              <a:ln w="0"/>
              <a:effectLst>
                <a:outerShdw blurRad="38100" dist="19050" dir="2700000" algn="tl" rotWithShape="0">
                  <a:schemeClr val="dk1">
                    <a:alpha val="40000"/>
                  </a:schemeClr>
                </a:outerShdw>
              </a:effectLst>
              <a:cs typeface="Arial" panose="020B0604020202020204" pitchFamily="34" charset="0"/>
            </a:endParaRPr>
          </a:p>
          <a:p>
            <a:pPr algn="just"/>
            <a:r>
              <a:rPr lang="fr-FR" sz="1400" dirty="0"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le </a:t>
            </a:r>
            <a:r>
              <a:rPr lang="fr-FR" sz="14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boucan - le bruit (</a:t>
            </a:r>
            <a:r>
              <a:rPr lang="ka-GE" sz="1400" dirty="0">
                <a:ln w="0"/>
                <a:effectLst>
                  <a:outerShdw blurRad="38100" dist="19050" dir="2700000" algn="tl" rotWithShape="0">
                    <a:schemeClr val="dk1">
                      <a:alpha val="40000"/>
                    </a:schemeClr>
                  </a:outerShdw>
                </a:effectLst>
                <a:cs typeface="Arial" panose="020B0604020202020204" pitchFamily="34" charset="0"/>
              </a:rPr>
              <a:t>ხმაური);  </a:t>
            </a:r>
            <a:endParaRPr lang="en-US" sz="1400" dirty="0" smtClean="0">
              <a:ln w="0"/>
              <a:effectLst>
                <a:outerShdw blurRad="38100" dist="19050" dir="2700000" algn="tl" rotWithShape="0">
                  <a:schemeClr val="dk1">
                    <a:alpha val="40000"/>
                  </a:schemeClr>
                </a:outerShdw>
              </a:effectLst>
              <a:cs typeface="Arial" panose="020B0604020202020204" pitchFamily="34" charset="0"/>
            </a:endParaRPr>
          </a:p>
          <a:p>
            <a:pPr algn="just"/>
            <a:r>
              <a:rPr lang="fr-FR" sz="1400" dirty="0"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le </a:t>
            </a:r>
            <a:r>
              <a:rPr lang="fr-FR" sz="14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pote - le copain (</a:t>
            </a:r>
            <a:r>
              <a:rPr lang="ka-GE" sz="1400" dirty="0">
                <a:ln w="0"/>
                <a:effectLst>
                  <a:outerShdw blurRad="38100" dist="19050" dir="2700000" algn="tl" rotWithShape="0">
                    <a:schemeClr val="dk1">
                      <a:alpha val="40000"/>
                    </a:schemeClr>
                  </a:outerShdw>
                </a:effectLst>
                <a:cs typeface="Arial" panose="020B0604020202020204" pitchFamily="34" charset="0"/>
              </a:rPr>
              <a:t>ახლობელი); </a:t>
            </a:r>
            <a:endParaRPr lang="fr-FR" sz="1400" dirty="0"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a:p>
            <a:pPr algn="just"/>
            <a:r>
              <a:rPr lang="fr-FR" sz="14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l</a:t>
            </a:r>
            <a:r>
              <a:rPr lang="fr-FR" sz="1400" dirty="0"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e </a:t>
            </a:r>
            <a:r>
              <a:rPr lang="fr-FR" sz="1400" dirty="0" err="1">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bi-bop</a:t>
            </a:r>
            <a:r>
              <a:rPr lang="fr-FR" sz="14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le portable, le mobile - le téléphone de poche (</a:t>
            </a:r>
            <a:r>
              <a:rPr lang="ka-GE" sz="1400" dirty="0" err="1">
                <a:ln w="0"/>
                <a:effectLst>
                  <a:outerShdw blurRad="38100" dist="19050" dir="2700000" algn="tl" rotWithShape="0">
                    <a:schemeClr val="dk1">
                      <a:alpha val="40000"/>
                    </a:schemeClr>
                  </a:outerShdw>
                </a:effectLst>
                <a:cs typeface="Arial" panose="020B0604020202020204" pitchFamily="34" charset="0"/>
              </a:rPr>
              <a:t>ფიჭვური</a:t>
            </a:r>
            <a:r>
              <a:rPr lang="ka-GE" sz="1400" dirty="0">
                <a:ln w="0"/>
                <a:effectLst>
                  <a:outerShdw blurRad="38100" dist="19050" dir="2700000" algn="tl" rotWithShape="0">
                    <a:schemeClr val="dk1">
                      <a:alpha val="40000"/>
                    </a:schemeClr>
                  </a:outerShdw>
                </a:effectLst>
                <a:cs typeface="Arial" panose="020B0604020202020204" pitchFamily="34" charset="0"/>
              </a:rPr>
              <a:t> ტელეფონი); </a:t>
            </a:r>
            <a:endParaRPr lang="en-US" sz="1400" dirty="0" smtClean="0">
              <a:ln w="0"/>
              <a:effectLst>
                <a:outerShdw blurRad="38100" dist="19050" dir="2700000" algn="tl" rotWithShape="0">
                  <a:schemeClr val="dk1">
                    <a:alpha val="40000"/>
                  </a:schemeClr>
                </a:outerShdw>
              </a:effectLst>
              <a:cs typeface="Arial" panose="020B0604020202020204" pitchFamily="34" charset="0"/>
            </a:endParaRPr>
          </a:p>
          <a:p>
            <a:pPr algn="just"/>
            <a:r>
              <a:rPr lang="fr-FR" sz="1400" dirty="0"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le </a:t>
            </a:r>
            <a:r>
              <a:rPr lang="fr-FR" sz="14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bahut - le lycée (</a:t>
            </a:r>
            <a:r>
              <a:rPr lang="ka-GE" sz="1400" dirty="0">
                <a:ln w="0"/>
                <a:effectLst>
                  <a:outerShdw blurRad="38100" dist="19050" dir="2700000" algn="tl" rotWithShape="0">
                    <a:schemeClr val="dk1">
                      <a:alpha val="40000"/>
                    </a:schemeClr>
                  </a:outerShdw>
                </a:effectLst>
                <a:cs typeface="Arial" panose="020B0604020202020204" pitchFamily="34" charset="0"/>
              </a:rPr>
              <a:t>ლიცეუმი);  </a:t>
            </a:r>
            <a:endParaRPr lang="en-US" sz="1400" dirty="0" smtClean="0">
              <a:ln w="0"/>
              <a:effectLst>
                <a:outerShdw blurRad="38100" dist="19050" dir="2700000" algn="tl" rotWithShape="0">
                  <a:schemeClr val="dk1">
                    <a:alpha val="40000"/>
                  </a:schemeClr>
                </a:outerShdw>
              </a:effectLst>
              <a:cs typeface="Arial" panose="020B0604020202020204" pitchFamily="34" charset="0"/>
            </a:endParaRPr>
          </a:p>
          <a:p>
            <a:pPr algn="just"/>
            <a:r>
              <a:rPr lang="fr-FR" sz="1400" dirty="0"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le </a:t>
            </a:r>
            <a:r>
              <a:rPr lang="fr-FR" sz="14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trac - la peur (</a:t>
            </a:r>
            <a:r>
              <a:rPr lang="ka-GE" sz="1400" dirty="0">
                <a:ln w="0"/>
                <a:effectLst>
                  <a:outerShdw blurRad="38100" dist="19050" dir="2700000" algn="tl" rotWithShape="0">
                    <a:schemeClr val="dk1">
                      <a:alpha val="40000"/>
                    </a:schemeClr>
                  </a:outerShdw>
                </a:effectLst>
                <a:cs typeface="Arial" panose="020B0604020202020204" pitchFamily="34" charset="0"/>
              </a:rPr>
              <a:t>შიში);   </a:t>
            </a:r>
            <a:endParaRPr lang="en-US" sz="1400" dirty="0" smtClean="0">
              <a:ln w="0"/>
              <a:effectLst>
                <a:outerShdw blurRad="38100" dist="19050" dir="2700000" algn="tl" rotWithShape="0">
                  <a:schemeClr val="dk1">
                    <a:alpha val="40000"/>
                  </a:schemeClr>
                </a:outerShdw>
              </a:effectLst>
              <a:cs typeface="Arial" panose="020B0604020202020204" pitchFamily="34" charset="0"/>
            </a:endParaRPr>
          </a:p>
          <a:p>
            <a:pPr algn="just"/>
            <a:r>
              <a:rPr lang="fr-FR" sz="1400" dirty="0"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bosser </a:t>
            </a:r>
            <a:r>
              <a:rPr lang="fr-FR" sz="14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travailler (</a:t>
            </a:r>
            <a:r>
              <a:rPr lang="ka-GE" sz="1400" dirty="0">
                <a:ln w="0"/>
                <a:effectLst>
                  <a:outerShdw blurRad="38100" dist="19050" dir="2700000" algn="tl" rotWithShape="0">
                    <a:schemeClr val="dk1">
                      <a:alpha val="40000"/>
                    </a:schemeClr>
                  </a:outerShdw>
                </a:effectLst>
                <a:cs typeface="Arial" panose="020B0604020202020204" pitchFamily="34" charset="0"/>
              </a:rPr>
              <a:t>მუშაობა); </a:t>
            </a:r>
            <a:endParaRPr lang="en-US" sz="1400" dirty="0" smtClean="0">
              <a:ln w="0"/>
              <a:effectLst>
                <a:outerShdw blurRad="38100" dist="19050" dir="2700000" algn="tl" rotWithShape="0">
                  <a:schemeClr val="dk1">
                    <a:alpha val="40000"/>
                  </a:schemeClr>
                </a:outerShdw>
              </a:effectLst>
              <a:cs typeface="Arial" panose="020B0604020202020204" pitchFamily="34" charset="0"/>
            </a:endParaRPr>
          </a:p>
          <a:p>
            <a:pPr algn="just"/>
            <a:r>
              <a:rPr lang="ka-GE" sz="1400" dirty="0" smtClean="0">
                <a:ln w="0"/>
                <a:effectLst>
                  <a:outerShdw blurRad="38100" dist="19050" dir="2700000" algn="tl" rotWithShape="0">
                    <a:schemeClr val="dk1">
                      <a:alpha val="40000"/>
                    </a:schemeClr>
                  </a:outerShdw>
                </a:effectLst>
                <a:cs typeface="Arial" panose="020B0604020202020204" pitchFamily="34" charset="0"/>
              </a:rPr>
              <a:t> </a:t>
            </a:r>
            <a:r>
              <a:rPr lang="fr-FR" sz="14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le fric, la maille, les balles - l’argent (</a:t>
            </a:r>
            <a:r>
              <a:rPr lang="ka-GE" sz="1400" dirty="0">
                <a:ln w="0"/>
                <a:effectLst>
                  <a:outerShdw blurRad="38100" dist="19050" dir="2700000" algn="tl" rotWithShape="0">
                    <a:schemeClr val="dk1">
                      <a:alpha val="40000"/>
                    </a:schemeClr>
                  </a:outerShdw>
                </a:effectLst>
                <a:cs typeface="Arial" panose="020B0604020202020204" pitchFamily="34" charset="0"/>
              </a:rPr>
              <a:t>ფული); </a:t>
            </a:r>
            <a:endParaRPr lang="en-US" sz="1400" dirty="0" smtClean="0">
              <a:ln w="0"/>
              <a:effectLst>
                <a:outerShdw blurRad="38100" dist="19050" dir="2700000" algn="tl" rotWithShape="0">
                  <a:schemeClr val="dk1">
                    <a:alpha val="40000"/>
                  </a:schemeClr>
                </a:outerShdw>
              </a:effectLst>
              <a:cs typeface="Arial" panose="020B0604020202020204" pitchFamily="34" charset="0"/>
            </a:endParaRPr>
          </a:p>
          <a:p>
            <a:pPr algn="just"/>
            <a:r>
              <a:rPr lang="ka-GE" sz="1400" dirty="0" smtClean="0">
                <a:ln w="0"/>
                <a:effectLst>
                  <a:outerShdw blurRad="38100" dist="19050" dir="2700000" algn="tl" rotWithShape="0">
                    <a:schemeClr val="dk1">
                      <a:alpha val="40000"/>
                    </a:schemeClr>
                  </a:outerShdw>
                </a:effectLst>
                <a:cs typeface="Arial" panose="020B0604020202020204" pitchFamily="34" charset="0"/>
              </a:rPr>
              <a:t> </a:t>
            </a:r>
            <a:r>
              <a:rPr lang="fr-FR" sz="14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le toubib - le médecin (</a:t>
            </a:r>
            <a:r>
              <a:rPr lang="ka-GE" sz="1400" dirty="0">
                <a:ln w="0"/>
                <a:effectLst>
                  <a:outerShdw blurRad="38100" dist="19050" dir="2700000" algn="tl" rotWithShape="0">
                    <a:schemeClr val="dk1">
                      <a:alpha val="40000"/>
                    </a:schemeClr>
                  </a:outerShdw>
                </a:effectLst>
                <a:cs typeface="Arial" panose="020B0604020202020204" pitchFamily="34" charset="0"/>
              </a:rPr>
              <a:t>ექიმი);  </a:t>
            </a:r>
            <a:endParaRPr lang="en-US" sz="1400" dirty="0" smtClean="0">
              <a:ln w="0"/>
              <a:effectLst>
                <a:outerShdw blurRad="38100" dist="19050" dir="2700000" algn="tl" rotWithShape="0">
                  <a:schemeClr val="dk1">
                    <a:alpha val="40000"/>
                  </a:schemeClr>
                </a:outerShdw>
              </a:effectLst>
              <a:cs typeface="Arial" panose="020B0604020202020204" pitchFamily="34" charset="0"/>
            </a:endParaRPr>
          </a:p>
          <a:p>
            <a:pPr algn="just"/>
            <a:r>
              <a:rPr lang="fr-FR" sz="1400" dirty="0"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la </a:t>
            </a:r>
            <a:r>
              <a:rPr lang="fr-FR" sz="14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bagnole, la caisse - la voiture (</a:t>
            </a:r>
            <a:r>
              <a:rPr lang="ka-GE" sz="1400" dirty="0">
                <a:ln w="0"/>
                <a:effectLst>
                  <a:outerShdw blurRad="38100" dist="19050" dir="2700000" algn="tl" rotWithShape="0">
                    <a:schemeClr val="dk1">
                      <a:alpha val="40000"/>
                    </a:schemeClr>
                  </a:outerShdw>
                </a:effectLst>
                <a:cs typeface="Arial" panose="020B0604020202020204" pitchFamily="34" charset="0"/>
              </a:rPr>
              <a:t>მანქანა); </a:t>
            </a:r>
            <a:r>
              <a:rPr lang="fr-FR" sz="1400" dirty="0"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l</a:t>
            </a:r>
          </a:p>
          <a:p>
            <a:pPr algn="just"/>
            <a:r>
              <a:rPr lang="fr-FR" sz="1400" dirty="0"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es </a:t>
            </a:r>
            <a:r>
              <a:rPr lang="fr-FR" sz="14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clopes - les cigarettes (</a:t>
            </a:r>
            <a:r>
              <a:rPr lang="ka-GE" sz="1400" dirty="0">
                <a:ln w="0"/>
                <a:effectLst>
                  <a:outerShdw blurRad="38100" dist="19050" dir="2700000" algn="tl" rotWithShape="0">
                    <a:schemeClr val="dk1">
                      <a:alpha val="40000"/>
                    </a:schemeClr>
                  </a:outerShdw>
                </a:effectLst>
                <a:cs typeface="Arial" panose="020B0604020202020204" pitchFamily="34" charset="0"/>
              </a:rPr>
              <a:t>სიგარეტი); </a:t>
            </a:r>
            <a:endParaRPr lang="en-US" sz="1400" dirty="0" smtClean="0">
              <a:ln w="0"/>
              <a:effectLst>
                <a:outerShdw blurRad="38100" dist="19050" dir="2700000" algn="tl" rotWithShape="0">
                  <a:schemeClr val="dk1">
                    <a:alpha val="40000"/>
                  </a:schemeClr>
                </a:outerShdw>
              </a:effectLst>
              <a:cs typeface="Arial" panose="020B0604020202020204" pitchFamily="34" charset="0"/>
            </a:endParaRPr>
          </a:p>
          <a:p>
            <a:pPr algn="just"/>
            <a:r>
              <a:rPr lang="fr-FR" sz="1400" dirty="0"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dab</a:t>
            </a:r>
            <a:r>
              <a:rPr lang="fr-FR" sz="14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daron - père (</a:t>
            </a:r>
            <a:r>
              <a:rPr lang="ka-GE" sz="1400" dirty="0">
                <a:ln w="0"/>
                <a:effectLst>
                  <a:outerShdw blurRad="38100" dist="19050" dir="2700000" algn="tl" rotWithShape="0">
                    <a:schemeClr val="dk1">
                      <a:alpha val="40000"/>
                    </a:schemeClr>
                  </a:outerShdw>
                </a:effectLst>
                <a:cs typeface="Arial" panose="020B0604020202020204" pitchFamily="34" charset="0"/>
              </a:rPr>
              <a:t>მამა);  </a:t>
            </a:r>
            <a:endParaRPr lang="en-US" sz="1400" dirty="0" smtClean="0">
              <a:ln w="0"/>
              <a:effectLst>
                <a:outerShdw blurRad="38100" dist="19050" dir="2700000" algn="tl" rotWithShape="0">
                  <a:schemeClr val="dk1">
                    <a:alpha val="40000"/>
                  </a:schemeClr>
                </a:outerShdw>
              </a:effectLst>
              <a:cs typeface="Arial" panose="020B0604020202020204" pitchFamily="34" charset="0"/>
            </a:endParaRPr>
          </a:p>
          <a:p>
            <a:pPr algn="just"/>
            <a:r>
              <a:rPr lang="fr-FR" sz="1400" dirty="0"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dabesse</a:t>
            </a:r>
            <a:r>
              <a:rPr lang="fr-FR" sz="14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daronne, doche - mère (</a:t>
            </a:r>
            <a:r>
              <a:rPr lang="ka-GE" sz="1400" dirty="0">
                <a:ln w="0"/>
                <a:effectLst>
                  <a:outerShdw blurRad="38100" dist="19050" dir="2700000" algn="tl" rotWithShape="0">
                    <a:schemeClr val="dk1">
                      <a:alpha val="40000"/>
                    </a:schemeClr>
                  </a:outerShdw>
                </a:effectLst>
                <a:cs typeface="Arial" panose="020B0604020202020204" pitchFamily="34" charset="0"/>
              </a:rPr>
              <a:t>დედა</a:t>
            </a:r>
            <a:r>
              <a:rPr lang="ka-GE" sz="1400" dirty="0" smtClean="0">
                <a:ln w="0"/>
                <a:effectLst>
                  <a:outerShdw blurRad="38100" dist="19050" dir="2700000" algn="tl" rotWithShape="0">
                    <a:schemeClr val="dk1">
                      <a:alpha val="40000"/>
                    </a:schemeClr>
                  </a:outerShdw>
                </a:effectLst>
                <a:cs typeface="Arial" panose="020B0604020202020204" pitchFamily="34" charset="0"/>
              </a:rPr>
              <a:t>)</a:t>
            </a:r>
            <a:r>
              <a:rPr lang="en-US" sz="1400" dirty="0" smtClean="0">
                <a:ln w="0"/>
                <a:effectLst>
                  <a:outerShdw blurRad="38100" dist="19050" dir="2700000" algn="tl" rotWithShape="0">
                    <a:schemeClr val="dk1">
                      <a:alpha val="40000"/>
                    </a:schemeClr>
                  </a:outerShdw>
                </a:effectLst>
                <a:cs typeface="Arial" panose="020B0604020202020204" pitchFamily="34" charset="0"/>
              </a:rPr>
              <a:t> </a:t>
            </a:r>
            <a:r>
              <a:rPr lang="ka-GE" sz="1400" dirty="0" smtClean="0">
                <a:ln w="0"/>
                <a:effectLst>
                  <a:outerShdw blurRad="38100" dist="19050" dir="2700000" algn="tl" rotWithShape="0">
                    <a:schemeClr val="dk1">
                      <a:alpha val="40000"/>
                    </a:schemeClr>
                  </a:outerShdw>
                </a:effectLst>
                <a:cs typeface="Arial" panose="020B0604020202020204" pitchFamily="34" charset="0"/>
              </a:rPr>
              <a:t>და </a:t>
            </a:r>
            <a:r>
              <a:rPr lang="ka-GE" sz="1400" dirty="0" err="1" smtClean="0">
                <a:ln w="0"/>
                <a:effectLst>
                  <a:outerShdw blurRad="38100" dist="19050" dir="2700000" algn="tl" rotWithShape="0">
                    <a:schemeClr val="dk1">
                      <a:alpha val="40000"/>
                    </a:schemeClr>
                  </a:outerShdw>
                </a:effectLst>
                <a:cs typeface="Arial" panose="020B0604020202020204" pitchFamily="34" charset="0"/>
              </a:rPr>
              <a:t>ა.შ</a:t>
            </a:r>
            <a:r>
              <a:rPr lang="ka-GE" sz="1400" dirty="0" smtClean="0">
                <a:ln w="0"/>
                <a:effectLst>
                  <a:outerShdw blurRad="38100" dist="19050" dir="2700000" algn="tl" rotWithShape="0">
                    <a:schemeClr val="dk1">
                      <a:alpha val="40000"/>
                    </a:schemeClr>
                  </a:outerShdw>
                </a:effectLst>
                <a:cs typeface="Arial" panose="020B0604020202020204" pitchFamily="34" charset="0"/>
              </a:rPr>
              <a:t>.</a:t>
            </a:r>
            <a:endParaRPr lang="ka-GE" sz="1400" dirty="0">
              <a:ln w="0"/>
              <a:effectLst>
                <a:outerShdw blurRad="38100" dist="19050" dir="2700000" algn="tl" rotWithShape="0">
                  <a:schemeClr val="dk1">
                    <a:alpha val="40000"/>
                  </a:schemeClr>
                </a:outerShdw>
              </a:effectLst>
              <a:cs typeface="Arial" panose="020B0604020202020204" pitchFamily="34" charset="0"/>
            </a:endParaRPr>
          </a:p>
        </p:txBody>
      </p:sp>
    </p:spTree>
    <p:extLst>
      <p:ext uri="{BB962C8B-B14F-4D97-AF65-F5344CB8AC3E}">
        <p14:creationId xmlns:p14="http://schemas.microsoft.com/office/powerpoint/2010/main" val="31791116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მართკუთხედი 1"/>
          <p:cNvSpPr/>
          <p:nvPr/>
        </p:nvSpPr>
        <p:spPr>
          <a:xfrm>
            <a:off x="611560" y="332656"/>
            <a:ext cx="7920880" cy="5524589"/>
          </a:xfrm>
          <a:prstGeom prst="rect">
            <a:avLst/>
          </a:prstGeom>
        </p:spPr>
        <p:txBody>
          <a:bodyPr wrap="square">
            <a:spAutoFit/>
          </a:bodyPr>
          <a:lstStyle/>
          <a:p>
            <a:pPr algn="ctr"/>
            <a:r>
              <a:rPr lang="en-US" sz="2000" b="1" dirty="0" smtClean="0">
                <a:solidFill>
                  <a:srgbClr val="FF0000"/>
                </a:solidFill>
                <a:effectLst>
                  <a:outerShdw blurRad="38100" dist="38100" dir="2700000" algn="tl">
                    <a:srgbClr val="000000">
                      <a:alpha val="43137"/>
                    </a:srgbClr>
                  </a:outerShdw>
                </a:effectLst>
                <a:latin typeface="Sylfaen" panose="010A0502050306030303" pitchFamily="18" charset="0"/>
              </a:rPr>
              <a:t>Slogans</a:t>
            </a:r>
            <a:endParaRPr lang="en-US" sz="2000" b="1" dirty="0">
              <a:solidFill>
                <a:srgbClr val="FF0000"/>
              </a:solidFill>
              <a:effectLst>
                <a:outerShdw blurRad="38100" dist="38100" dir="2700000" algn="tl">
                  <a:srgbClr val="000000">
                    <a:alpha val="43137"/>
                  </a:srgbClr>
                </a:outerShdw>
              </a:effectLst>
              <a:latin typeface="Sylfaen" panose="010A0502050306030303" pitchFamily="18" charset="0"/>
            </a:endParaRPr>
          </a:p>
          <a:p>
            <a:pPr algn="ctr"/>
            <a:r>
              <a:rPr lang="ka-GE" sz="1600" b="1" dirty="0" smtClean="0"/>
              <a:t>სტუდენტთა ლოზუნგები და მოწოდებები</a:t>
            </a:r>
          </a:p>
          <a:p>
            <a:r>
              <a:rPr lang="fr-FR" dirty="0"/>
              <a:t/>
            </a:r>
            <a:br>
              <a:rPr lang="fr-FR" dirty="0"/>
            </a:br>
            <a:r>
              <a:rPr lang="fr-FR" sz="1600" b="1" dirty="0">
                <a:latin typeface="Sylfaen" panose="010A0502050306030303" pitchFamily="18" charset="0"/>
              </a:rPr>
              <a:t>Je suis venu. J‘ai vu. J‘ai cru! </a:t>
            </a:r>
            <a:r>
              <a:rPr lang="fr-FR" sz="1600" b="1" dirty="0" err="1">
                <a:latin typeface="Sylfaen" panose="010A0502050306030303" pitchFamily="18" charset="0"/>
              </a:rPr>
              <a:t>მივედი</a:t>
            </a:r>
            <a:r>
              <a:rPr lang="fr-FR" sz="1600" b="1" dirty="0">
                <a:latin typeface="Sylfaen" panose="010A0502050306030303" pitchFamily="18" charset="0"/>
              </a:rPr>
              <a:t>. </a:t>
            </a:r>
            <a:r>
              <a:rPr lang="fr-FR" sz="1600" b="1" dirty="0" err="1">
                <a:latin typeface="Sylfaen" panose="010A0502050306030303" pitchFamily="18" charset="0"/>
              </a:rPr>
              <a:t>ვნახე</a:t>
            </a:r>
            <a:r>
              <a:rPr lang="fr-FR" sz="1600" b="1" dirty="0">
                <a:latin typeface="Sylfaen" panose="010A0502050306030303" pitchFamily="18" charset="0"/>
              </a:rPr>
              <a:t>. </a:t>
            </a:r>
            <a:r>
              <a:rPr lang="fr-FR" sz="1600" b="1" dirty="0" err="1">
                <a:latin typeface="Sylfaen" panose="010A0502050306030303" pitchFamily="18" charset="0"/>
              </a:rPr>
              <a:t>დავიჯერე</a:t>
            </a:r>
            <a:r>
              <a:rPr lang="fr-FR" sz="1600" b="1" dirty="0">
                <a:latin typeface="Sylfaen" panose="010A0502050306030303" pitchFamily="18" charset="0"/>
              </a:rPr>
              <a:t>! (</a:t>
            </a:r>
            <a:r>
              <a:rPr lang="fr-FR" sz="1600" b="1" dirty="0" err="1">
                <a:latin typeface="Sylfaen" panose="010A0502050306030303" pitchFamily="18" charset="0"/>
              </a:rPr>
              <a:t>ფრ</a:t>
            </a:r>
            <a:r>
              <a:rPr lang="fr-FR" sz="1600" b="1" dirty="0">
                <a:latin typeface="Sylfaen" panose="010A0502050306030303" pitchFamily="18" charset="0"/>
              </a:rPr>
              <a:t>. je suis venu, j'ai vu, j'ai vaincu / </a:t>
            </a:r>
            <a:r>
              <a:rPr lang="fr-FR" sz="1600" b="1" dirty="0" err="1">
                <a:latin typeface="Sylfaen" panose="010A0502050306030303" pitchFamily="18" charset="0"/>
              </a:rPr>
              <a:t>ლათ</a:t>
            </a:r>
            <a:r>
              <a:rPr lang="fr-FR" sz="1600" b="1" dirty="0">
                <a:latin typeface="Sylfaen" panose="010A0502050306030303" pitchFamily="18" charset="0"/>
              </a:rPr>
              <a:t>. </a:t>
            </a:r>
            <a:r>
              <a:rPr lang="fr-FR" sz="1600" b="1" dirty="0" err="1">
                <a:latin typeface="Sylfaen" panose="010A0502050306030303" pitchFamily="18" charset="0"/>
              </a:rPr>
              <a:t>Veni</a:t>
            </a:r>
            <a:r>
              <a:rPr lang="fr-FR" sz="1600" b="1" dirty="0">
                <a:latin typeface="Sylfaen" panose="010A0502050306030303" pitchFamily="18" charset="0"/>
              </a:rPr>
              <a:t>, </a:t>
            </a:r>
            <a:r>
              <a:rPr lang="fr-FR" sz="1600" b="1" dirty="0" err="1">
                <a:latin typeface="Sylfaen" panose="010A0502050306030303" pitchFamily="18" charset="0"/>
              </a:rPr>
              <a:t>vidi</a:t>
            </a:r>
            <a:r>
              <a:rPr lang="fr-FR" sz="1600" b="1" dirty="0">
                <a:latin typeface="Sylfaen" panose="010A0502050306030303" pitchFamily="18" charset="0"/>
              </a:rPr>
              <a:t>, </a:t>
            </a:r>
            <a:r>
              <a:rPr lang="fr-FR" sz="1600" b="1" dirty="0" err="1">
                <a:latin typeface="Sylfaen" panose="010A0502050306030303" pitchFamily="18" charset="0"/>
              </a:rPr>
              <a:t>vici</a:t>
            </a:r>
            <a:r>
              <a:rPr lang="fr-FR" sz="1600" b="1" dirty="0">
                <a:latin typeface="Sylfaen" panose="010A0502050306030303" pitchFamily="18" charset="0"/>
              </a:rPr>
              <a:t>. /„</a:t>
            </a:r>
            <a:r>
              <a:rPr lang="fr-FR" sz="1600" b="1" dirty="0" err="1">
                <a:latin typeface="Sylfaen" panose="010A0502050306030303" pitchFamily="18" charset="0"/>
              </a:rPr>
              <a:t>მივედი</a:t>
            </a:r>
            <a:r>
              <a:rPr lang="fr-FR" sz="1600" b="1" dirty="0">
                <a:latin typeface="Sylfaen" panose="010A0502050306030303" pitchFamily="18" charset="0"/>
              </a:rPr>
              <a:t>, </a:t>
            </a:r>
            <a:r>
              <a:rPr lang="fr-FR" sz="1600" b="1" dirty="0" err="1">
                <a:latin typeface="Sylfaen" panose="010A0502050306030303" pitchFamily="18" charset="0"/>
              </a:rPr>
              <a:t>ვნახე</a:t>
            </a:r>
            <a:r>
              <a:rPr lang="fr-FR" sz="1600" b="1" dirty="0">
                <a:latin typeface="Sylfaen" panose="010A0502050306030303" pitchFamily="18" charset="0"/>
              </a:rPr>
              <a:t>, </a:t>
            </a:r>
            <a:r>
              <a:rPr lang="fr-FR" sz="1600" b="1" dirty="0" err="1">
                <a:latin typeface="Sylfaen" panose="010A0502050306030303" pitchFamily="18" charset="0"/>
              </a:rPr>
              <a:t>გავიმარჯვე</a:t>
            </a:r>
            <a:r>
              <a:rPr lang="fr-FR" sz="1600" b="1" dirty="0">
                <a:latin typeface="Sylfaen" panose="010A0502050306030303" pitchFamily="18" charset="0"/>
              </a:rPr>
              <a:t>“) </a:t>
            </a:r>
            <a:br>
              <a:rPr lang="fr-FR" sz="1600" b="1" dirty="0">
                <a:latin typeface="Sylfaen" panose="010A0502050306030303" pitchFamily="18" charset="0"/>
              </a:rPr>
            </a:br>
            <a:r>
              <a:rPr lang="fr-FR" sz="1100" b="1" dirty="0">
                <a:latin typeface="Sylfaen" panose="010A0502050306030303" pitchFamily="18" charset="0"/>
              </a:rPr>
              <a:t/>
            </a:r>
            <a:br>
              <a:rPr lang="fr-FR" sz="1100" b="1" dirty="0">
                <a:latin typeface="Sylfaen" panose="010A0502050306030303" pitchFamily="18" charset="0"/>
              </a:rPr>
            </a:br>
            <a:r>
              <a:rPr lang="fr-FR" sz="1600" b="1" dirty="0">
                <a:latin typeface="Sylfaen" panose="010A0502050306030303" pitchFamily="18" charset="0"/>
              </a:rPr>
              <a:t>Le bonheur est une idée neuve.	</a:t>
            </a:r>
            <a:br>
              <a:rPr lang="fr-FR" sz="1600" b="1" dirty="0">
                <a:latin typeface="Sylfaen" panose="010A0502050306030303" pitchFamily="18" charset="0"/>
              </a:rPr>
            </a:br>
            <a:r>
              <a:rPr lang="fr-FR" sz="1600" b="1" dirty="0">
                <a:latin typeface="Sylfaen" panose="010A0502050306030303" pitchFamily="18" charset="0"/>
              </a:rPr>
              <a:t/>
            </a:r>
            <a:br>
              <a:rPr lang="fr-FR" sz="1600" b="1" dirty="0">
                <a:latin typeface="Sylfaen" panose="010A0502050306030303" pitchFamily="18" charset="0"/>
              </a:rPr>
            </a:br>
            <a:r>
              <a:rPr lang="fr-FR" sz="1600" b="1" dirty="0">
                <a:latin typeface="Sylfaen" panose="010A0502050306030303" pitchFamily="18" charset="0"/>
              </a:rPr>
              <a:t>Un seul week-end non révolutionnaire est infiniment plus sanglant qu‘un mois de révolution permanente</a:t>
            </a:r>
            <a:r>
              <a:rPr lang="fr-FR" sz="1600" b="1" dirty="0" smtClean="0">
                <a:latin typeface="Sylfaen" panose="010A0502050306030303" pitchFamily="18" charset="0"/>
              </a:rPr>
              <a:t>!</a:t>
            </a:r>
            <a:r>
              <a:rPr lang="fr-FR" sz="1600" b="1" dirty="0">
                <a:latin typeface="Sylfaen" panose="010A0502050306030303" pitchFamily="18" charset="0"/>
              </a:rPr>
              <a:t/>
            </a:r>
            <a:br>
              <a:rPr lang="fr-FR" sz="1600" b="1" dirty="0">
                <a:latin typeface="Sylfaen" panose="010A0502050306030303" pitchFamily="18" charset="0"/>
              </a:rPr>
            </a:br>
            <a:r>
              <a:rPr lang="fr-FR" sz="1600" b="1" dirty="0">
                <a:latin typeface="Sylfaen" panose="010A0502050306030303" pitchFamily="18" charset="0"/>
              </a:rPr>
              <a:t/>
            </a:r>
            <a:br>
              <a:rPr lang="fr-FR" sz="1600" b="1" dirty="0">
                <a:latin typeface="Sylfaen" panose="010A0502050306030303" pitchFamily="18" charset="0"/>
              </a:rPr>
            </a:br>
            <a:r>
              <a:rPr lang="fr-FR" sz="1600" b="1" dirty="0" err="1">
                <a:latin typeface="Sylfaen" panose="010A0502050306030303" pitchFamily="18" charset="0"/>
              </a:rPr>
              <a:t>Plebiscite</a:t>
            </a:r>
            <a:r>
              <a:rPr lang="fr-FR" sz="1600" b="1" dirty="0">
                <a:latin typeface="Sylfaen" panose="010A0502050306030303" pitchFamily="18" charset="0"/>
              </a:rPr>
              <a:t> : qu’on dise oui qu’on dise non il fait de nous des cons!</a:t>
            </a:r>
            <a:br>
              <a:rPr lang="fr-FR" sz="1600" b="1" dirty="0">
                <a:latin typeface="Sylfaen" panose="010A0502050306030303" pitchFamily="18" charset="0"/>
              </a:rPr>
            </a:br>
            <a:endParaRPr lang="ka-GE" sz="1600" b="1" dirty="0" smtClean="0">
              <a:latin typeface="Sylfaen" panose="010A0502050306030303" pitchFamily="18" charset="0"/>
            </a:endParaRPr>
          </a:p>
          <a:p>
            <a:r>
              <a:rPr lang="fr-FR" sz="1600" b="1" dirty="0" smtClean="0">
                <a:latin typeface="Sylfaen" panose="010A0502050306030303" pitchFamily="18" charset="0"/>
              </a:rPr>
              <a:t>Depuis </a:t>
            </a:r>
            <a:r>
              <a:rPr lang="fr-FR" sz="1600" b="1" dirty="0">
                <a:latin typeface="Sylfaen" panose="010A0502050306030303" pitchFamily="18" charset="0"/>
              </a:rPr>
              <a:t>1936 </a:t>
            </a:r>
            <a:r>
              <a:rPr lang="ka-GE" sz="1600" b="1" dirty="0" smtClean="0">
                <a:latin typeface="Sylfaen" panose="010A0502050306030303" pitchFamily="18" charset="0"/>
              </a:rPr>
              <a:t> </a:t>
            </a:r>
            <a:r>
              <a:rPr lang="fr-FR" sz="1600" b="1" dirty="0" smtClean="0">
                <a:latin typeface="Sylfaen" panose="010A0502050306030303" pitchFamily="18" charset="0"/>
              </a:rPr>
              <a:t>j’ai </a:t>
            </a:r>
            <a:r>
              <a:rPr lang="fr-FR" sz="1600" b="1" dirty="0">
                <a:latin typeface="Sylfaen" panose="010A0502050306030303" pitchFamily="18" charset="0"/>
              </a:rPr>
              <a:t>lutté pour les augmentations de salaire. Mon père avant moi a lutté pour les augmentations de salaire. Maintenant j’ai une télé, un frigo, une VW. Et cependant j’ai vécu toujours la vie d’un con. Ne négociez pas avec les patrons. Abolissez-les.</a:t>
            </a:r>
            <a:br>
              <a:rPr lang="fr-FR" sz="1600" b="1" dirty="0">
                <a:latin typeface="Sylfaen" panose="010A0502050306030303" pitchFamily="18" charset="0"/>
              </a:rPr>
            </a:br>
            <a:r>
              <a:rPr lang="fr-FR" sz="1600" b="1" dirty="0">
                <a:latin typeface="Sylfaen" panose="010A0502050306030303" pitchFamily="18" charset="0"/>
              </a:rPr>
              <a:t/>
            </a:r>
            <a:br>
              <a:rPr lang="fr-FR" sz="1600" b="1" dirty="0">
                <a:latin typeface="Sylfaen" panose="010A0502050306030303" pitchFamily="18" charset="0"/>
              </a:rPr>
            </a:br>
            <a:r>
              <a:rPr lang="fr-FR" sz="1600" b="1" dirty="0">
                <a:latin typeface="Sylfaen" panose="010A0502050306030303" pitchFamily="18" charset="0"/>
              </a:rPr>
              <a:t>Dans une société qui a aboli toute aventure, la seule aventure qui reste est celle d‘abolir la société.</a:t>
            </a:r>
            <a:br>
              <a:rPr lang="fr-FR" sz="1600" b="1" dirty="0">
                <a:latin typeface="Sylfaen" panose="010A0502050306030303" pitchFamily="18" charset="0"/>
              </a:rPr>
            </a:br>
            <a:r>
              <a:rPr lang="fr-FR" sz="1100" b="1" dirty="0">
                <a:latin typeface="Sylfaen" panose="010A0502050306030303" pitchFamily="18" charset="0"/>
              </a:rPr>
              <a:t/>
            </a:r>
            <a:br>
              <a:rPr lang="fr-FR" sz="1100" b="1" dirty="0">
                <a:latin typeface="Sylfaen" panose="010A0502050306030303" pitchFamily="18" charset="0"/>
              </a:rPr>
            </a:br>
            <a:r>
              <a:rPr lang="fr-FR" sz="1600" b="1" dirty="0">
                <a:latin typeface="Sylfaen" panose="010A0502050306030303" pitchFamily="18" charset="0"/>
              </a:rPr>
              <a:t>Camarades, l‘amour se fait aussi en Sc. Po, pas seulement aux champs!	</a:t>
            </a:r>
            <a:r>
              <a:rPr lang="fr-FR" sz="1600" dirty="0">
                <a:latin typeface="Sylfaen" panose="010A0502050306030303" pitchFamily="18" charset="0"/>
              </a:rPr>
              <a:t/>
            </a:r>
            <a:br>
              <a:rPr lang="fr-FR" sz="1600" dirty="0">
                <a:latin typeface="Sylfaen" panose="010A0502050306030303" pitchFamily="18" charset="0"/>
              </a:rPr>
            </a:br>
            <a:endParaRPr lang="ka-GE" sz="1600" dirty="0">
              <a:latin typeface="Sylfaen" panose="010A0502050306030303" pitchFamily="18" charset="0"/>
            </a:endParaRPr>
          </a:p>
        </p:txBody>
      </p:sp>
    </p:spTree>
    <p:extLst>
      <p:ext uri="{BB962C8B-B14F-4D97-AF65-F5344CB8AC3E}">
        <p14:creationId xmlns:p14="http://schemas.microsoft.com/office/powerpoint/2010/main" val="27151754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971600" y="2132856"/>
            <a:ext cx="7725654" cy="1223973"/>
          </a:xfrm>
        </p:spPr>
        <p:txBody>
          <a:bodyPr>
            <a:noAutofit/>
          </a:bodyPr>
          <a:lstStyle/>
          <a:p>
            <a:pPr>
              <a:lnSpc>
                <a:spcPct val="100000"/>
              </a:lnSpc>
            </a:pPr>
            <a:r>
              <a:rPr lang="fr-FR" sz="1200" b="1" cap="none" dirty="0">
                <a:ln w="0"/>
                <a:solidFill>
                  <a:schemeClr val="tx1"/>
                </a:solidFill>
                <a:latin typeface="Arial" panose="020B0604020202020204" pitchFamily="34" charset="0"/>
                <a:cs typeface="Arial" panose="020B0604020202020204" pitchFamily="34" charset="0"/>
              </a:rPr>
              <a:t>Mort aux </a:t>
            </a:r>
            <a:r>
              <a:rPr lang="fr-FR" sz="1200" b="1" cap="none" dirty="0" smtClean="0">
                <a:ln w="0"/>
                <a:solidFill>
                  <a:schemeClr val="tx1"/>
                </a:solidFill>
                <a:latin typeface="Arial" panose="020B0604020202020204" pitchFamily="34" charset="0"/>
                <a:cs typeface="Arial" panose="020B0604020202020204" pitchFamily="34" charset="0"/>
              </a:rPr>
              <a:t>vaches!</a:t>
            </a:r>
            <a:r>
              <a:rPr lang="ka-GE" sz="1200" b="1" cap="none" dirty="0" smtClean="0">
                <a:ln w="0"/>
                <a:solidFill>
                  <a:schemeClr val="tx1"/>
                </a:solidFill>
                <a:latin typeface="Arial" panose="020B0604020202020204" pitchFamily="34" charset="0"/>
                <a:cs typeface="Arial" panose="020B0604020202020204" pitchFamily="34" charset="0"/>
              </a:rPr>
              <a:t/>
            </a:r>
            <a:br>
              <a:rPr lang="ka-GE" sz="1200" b="1" cap="none" dirty="0" smtClean="0">
                <a:ln w="0"/>
                <a:solidFill>
                  <a:schemeClr val="tx1"/>
                </a:solidFill>
                <a:latin typeface="Arial" panose="020B0604020202020204" pitchFamily="34" charset="0"/>
                <a:cs typeface="Arial" panose="020B0604020202020204" pitchFamily="34" charset="0"/>
              </a:rPr>
            </a:br>
            <a:r>
              <a:rPr lang="ka-GE" sz="1200" b="1" cap="none" dirty="0">
                <a:ln w="0"/>
                <a:solidFill>
                  <a:schemeClr val="tx1"/>
                </a:solidFill>
                <a:latin typeface="Arial" panose="020B0604020202020204" pitchFamily="34" charset="0"/>
                <a:cs typeface="Arial" panose="020B0604020202020204" pitchFamily="34" charset="0"/>
              </a:rPr>
              <a:t/>
            </a:r>
            <a:br>
              <a:rPr lang="ka-GE" sz="1200" b="1" cap="none" dirty="0">
                <a:ln w="0"/>
                <a:solidFill>
                  <a:schemeClr val="tx1"/>
                </a:solidFill>
                <a:latin typeface="Arial" panose="020B0604020202020204" pitchFamily="34" charset="0"/>
                <a:cs typeface="Arial" panose="020B0604020202020204" pitchFamily="34" charset="0"/>
              </a:rPr>
            </a:br>
            <a:r>
              <a:rPr lang="fr-FR" sz="1200" b="1" cap="none" dirty="0" smtClean="0">
                <a:ln w="0"/>
                <a:solidFill>
                  <a:schemeClr val="tx1"/>
                </a:solidFill>
                <a:latin typeface="Arial" panose="020B0604020202020204" pitchFamily="34" charset="0"/>
                <a:cs typeface="Arial" panose="020B0604020202020204" pitchFamily="34" charset="0"/>
              </a:rPr>
              <a:t>Je </a:t>
            </a:r>
            <a:r>
              <a:rPr lang="fr-FR" sz="1200" b="1" cap="none" dirty="0">
                <a:ln w="0"/>
                <a:solidFill>
                  <a:schemeClr val="tx1"/>
                </a:solidFill>
                <a:latin typeface="Arial" panose="020B0604020202020204" pitchFamily="34" charset="0"/>
                <a:cs typeface="Arial" panose="020B0604020202020204" pitchFamily="34" charset="0"/>
              </a:rPr>
              <a:t>t‘aime! Oh! dites-le avec des pavés!</a:t>
            </a:r>
            <a:r>
              <a:rPr lang="fr-FR" sz="1200" b="1" cap="none"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br>
              <a:rPr lang="fr-FR" sz="1200" b="1" cap="none"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br>
            <a:r>
              <a:rPr lang="ka-GE" sz="1200" b="1" cap="none" dirty="0" smtClean="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r>
            <a:br>
              <a:rPr lang="ka-GE" sz="1200" b="1" cap="none" dirty="0" smtClean="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br>
            <a:r>
              <a:rPr lang="fr-FR" sz="1200" b="1" cap="none"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Ni Dieu ni maître!</a:t>
            </a:r>
            <a:r>
              <a:rPr lang="ka-GE" sz="1200" b="1" cap="none"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r>
            <a:br>
              <a:rPr lang="ka-GE" sz="1200" b="1" cap="none"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br>
            <a:r>
              <a:rPr lang="fr-FR" sz="1200" b="1" cap="none"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r>
            <a:br>
              <a:rPr lang="fr-FR" sz="1200" b="1" cap="none"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br>
            <a:r>
              <a:rPr lang="fr-FR" sz="1200" b="1" cap="none" dirty="0" smtClean="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Soyons cruels!</a:t>
            </a:r>
            <a:br>
              <a:rPr lang="fr-FR" sz="1200" b="1" cap="none" dirty="0" smtClean="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br>
            <a:r>
              <a:rPr lang="fr-FR" sz="1200" b="1" cap="none" dirty="0" smtClean="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r>
            <a:br>
              <a:rPr lang="fr-FR" sz="1200" b="1" cap="none" dirty="0" smtClean="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br>
            <a:r>
              <a:rPr lang="fr-FR" sz="1200" b="1" cap="none" dirty="0" smtClean="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Travailleurs de tous les pays, amusez-vous!	</a:t>
            </a:r>
            <a:br>
              <a:rPr lang="fr-FR" sz="1200" b="1" cap="none" dirty="0" smtClean="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br>
            <a:r>
              <a:rPr lang="fr-FR" sz="1200" b="1" cap="none" dirty="0" smtClean="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r>
            <a:br>
              <a:rPr lang="fr-FR" sz="1200" b="1" cap="none" dirty="0" smtClean="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br>
            <a:r>
              <a:rPr lang="fr-FR" sz="1200" b="1" cap="none" dirty="0" smtClean="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L‘alcool tue. Prenez du L.S.D.</a:t>
            </a:r>
            <a:br>
              <a:rPr lang="fr-FR" sz="1200" b="1" cap="none" dirty="0" smtClean="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br>
            <a:r>
              <a:rPr lang="fr-FR" sz="1200" b="1" cap="none"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r>
            <a:br>
              <a:rPr lang="fr-FR" sz="1200" b="1" cap="none"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br>
            <a:r>
              <a:rPr lang="fr-FR" sz="1200" b="1" cap="none"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Debout les damnés  </a:t>
            </a:r>
            <a:r>
              <a:rPr lang="ka-GE" sz="1200" b="1" cap="none" dirty="0" smtClean="0">
                <a:ln w="0"/>
                <a:solidFill>
                  <a:schemeClr val="tx1"/>
                </a:solidFill>
                <a:effectLst>
                  <a:outerShdw blurRad="38100" dist="19050" dir="2700000" algn="tl" rotWithShape="0">
                    <a:schemeClr val="dk1">
                      <a:alpha val="40000"/>
                    </a:schemeClr>
                  </a:outerShdw>
                </a:effectLst>
                <a:cs typeface="Arial" panose="020B0604020202020204" pitchFamily="34" charset="0"/>
              </a:rPr>
              <a:t>(</a:t>
            </a:r>
            <a:r>
              <a:rPr lang="fr-FR" sz="1200" b="1" cap="none" dirty="0" err="1" smtClean="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დაწყევლილი</a:t>
            </a:r>
            <a:r>
              <a:rPr lang="ka-GE" sz="1200" b="1" cap="none" dirty="0" smtClean="0">
                <a:ln w="0"/>
                <a:solidFill>
                  <a:schemeClr val="tx1"/>
                </a:solidFill>
                <a:effectLst>
                  <a:outerShdw blurRad="38100" dist="19050" dir="2700000" algn="tl" rotWithShape="0">
                    <a:schemeClr val="dk1">
                      <a:alpha val="40000"/>
                    </a:schemeClr>
                  </a:outerShdw>
                </a:effectLst>
                <a:cs typeface="Arial" panose="020B0604020202020204" pitchFamily="34" charset="0"/>
              </a:rPr>
              <a:t>) </a:t>
            </a:r>
            <a:r>
              <a:rPr lang="fr-FR" sz="1200" b="1" cap="none" dirty="0" smtClean="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de </a:t>
            </a:r>
            <a:r>
              <a:rPr lang="fr-FR" sz="1200" b="1" cap="none"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l‘Université</a:t>
            </a:r>
            <a:r>
              <a:rPr lang="fr-FR" sz="1200" b="1" cap="none" dirty="0" smtClean="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a:t>
            </a:r>
            <a:r>
              <a:rPr lang="fr-FR" sz="1200" b="1" cap="none"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r>
            <a:br>
              <a:rPr lang="fr-FR" sz="1200" b="1" cap="none"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br>
            <a:r>
              <a:rPr lang="fr-FR" sz="1200" b="1" cap="none"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r>
            <a:br>
              <a:rPr lang="fr-FR" sz="1200" b="1" cap="none"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br>
            <a:r>
              <a:rPr lang="fr-FR" sz="1200" b="1" cap="none"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L‘art est mort, ne consommez pas son cadavre</a:t>
            </a:r>
            <a:r>
              <a:rPr lang="fr-FR" sz="1200" b="1" cap="none" dirty="0" smtClean="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a:t>
            </a:r>
            <a:r>
              <a:rPr lang="fr-FR" sz="1200" b="1" cap="none"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r>
            <a:br>
              <a:rPr lang="fr-FR" sz="1200" b="1" cap="none"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br>
            <a:r>
              <a:rPr lang="ka-GE" sz="1200" b="1" cap="none" dirty="0" smtClean="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r>
            <a:br>
              <a:rPr lang="ka-GE" sz="1200" b="1" cap="none" dirty="0" smtClean="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br>
            <a:r>
              <a:rPr lang="fr-FR" sz="1200" b="1" cap="none" dirty="0" smtClean="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Imagine </a:t>
            </a:r>
            <a:r>
              <a:rPr lang="fr-FR" sz="1200" b="1" cap="none"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c’est la guerre et personne n’y va!	</a:t>
            </a:r>
            <a:r>
              <a:rPr lang="ka-GE" sz="1200" b="1" cap="none" dirty="0" smtClean="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r>
            <a:br>
              <a:rPr lang="ka-GE" sz="1200" b="1" cap="none" dirty="0" smtClean="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br>
            <a:r>
              <a:rPr lang="ka-GE" sz="1200" b="1" cap="none"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r>
            <a:br>
              <a:rPr lang="ka-GE" sz="1200" b="1" cap="none"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br>
            <a:r>
              <a:rPr lang="fr-FR" sz="1200" b="1" cap="none"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Il est interdit </a:t>
            </a:r>
            <a:r>
              <a:rPr lang="fr-FR" sz="1200" b="1" cap="none" dirty="0" smtClean="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d’interdire</a:t>
            </a:r>
            <a:r>
              <a:rPr lang="ka-GE" sz="1200" b="1" cap="none" dirty="0" smtClean="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a:t>
            </a:r>
            <a:endParaRPr lang="ka-GE" sz="1200" b="1" cap="none" dirty="0">
              <a:ln w="0"/>
              <a:solidFill>
                <a:schemeClr val="tx1"/>
              </a:solidFill>
              <a:effectLst>
                <a:outerShdw blurRad="38100" dist="19050" dir="2700000" algn="tl" rotWithShape="0">
                  <a:schemeClr val="dk1">
                    <a:alpha val="40000"/>
                  </a:schemeClr>
                </a:outerShdw>
              </a:effectLst>
              <a:cs typeface="Arial" panose="020B0604020202020204" pitchFamily="34" charset="0"/>
            </a:endParaRPr>
          </a:p>
        </p:txBody>
      </p:sp>
      <p:sp>
        <p:nvSpPr>
          <p:cNvPr id="6" name="მართკუთხედი 5"/>
          <p:cNvSpPr/>
          <p:nvPr/>
        </p:nvSpPr>
        <p:spPr>
          <a:xfrm>
            <a:off x="971600" y="4581128"/>
            <a:ext cx="6768752" cy="276999"/>
          </a:xfrm>
          <a:prstGeom prst="rect">
            <a:avLst/>
          </a:prstGeom>
        </p:spPr>
        <p:txBody>
          <a:bodyPr wrap="square">
            <a:spAutoFit/>
          </a:bodyPr>
          <a:lstStyle/>
          <a:p>
            <a:r>
              <a:rPr lang="fr-FR" sz="12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Ceux qui font les révolutions à moitié ne font que se creuser un tombeau.</a:t>
            </a:r>
            <a:endParaRPr lang="ka-GE" sz="1200" b="1" dirty="0">
              <a:effectLst>
                <a:outerShdw blurRad="38100" dist="38100" dir="2700000" algn="tl">
                  <a:srgbClr val="000000">
                    <a:alpha val="43137"/>
                  </a:srgbClr>
                </a:outerShdw>
              </a:effectLst>
              <a:cs typeface="Arial" panose="020B0604020202020204" pitchFamily="34" charset="0"/>
            </a:endParaRPr>
          </a:p>
        </p:txBody>
      </p:sp>
    </p:spTree>
    <p:extLst>
      <p:ext uri="{BB962C8B-B14F-4D97-AF65-F5344CB8AC3E}">
        <p14:creationId xmlns:p14="http://schemas.microsoft.com/office/powerpoint/2010/main" val="342238407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შიგთავსის ჩანაცვლების ველი 2"/>
          <p:cNvSpPr>
            <a:spLocks noGrp="1"/>
          </p:cNvSpPr>
          <p:nvPr>
            <p:ph sz="quarter" idx="13"/>
          </p:nvPr>
        </p:nvSpPr>
        <p:spPr>
          <a:xfrm>
            <a:off x="467544" y="1268760"/>
            <a:ext cx="7796030" cy="3600400"/>
          </a:xfrm>
        </p:spPr>
        <p:txBody>
          <a:bodyPr>
            <a:normAutofit fontScale="25000" lnSpcReduction="20000"/>
          </a:bodyPr>
          <a:lstStyle/>
          <a:p>
            <a:pPr marL="0" indent="0" algn="just">
              <a:buNone/>
            </a:pPr>
            <a:r>
              <a:rPr lang="fr-FR" sz="5600" cap="none" dirty="0"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„Dans cette optique, le </a:t>
            </a:r>
            <a:r>
              <a:rPr lang="fr-FR" sz="5600" cap="none" dirty="0" err="1"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lèchecultisme</a:t>
            </a:r>
            <a:r>
              <a:rPr lang="fr-FR" sz="5600" cap="none" dirty="0"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dont il s’entoure apparaît comme un bouclier destiné À défendre à l’avance ce moi si vulnérable“.</a:t>
            </a:r>
          </a:p>
          <a:p>
            <a:pPr marL="0" indent="0" algn="just">
              <a:buNone/>
            </a:pPr>
            <a:r>
              <a:rPr lang="fr-FR" sz="5600" cap="none" dirty="0"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fr-FR" sz="5600" cap="none" dirty="0" err="1"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lechecultisme</a:t>
            </a:r>
            <a:r>
              <a:rPr lang="fr-FR" sz="5600" cap="none" dirty="0"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(m) </a:t>
            </a:r>
            <a:r>
              <a:rPr lang="ka-GE" sz="5600" cap="none" dirty="0"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a:t>
            </a:r>
            <a:r>
              <a:rPr lang="fr-FR" sz="5600" cap="none" dirty="0"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fr-FR" sz="5600" cap="none" dirty="0" err="1"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მლიქვნელობა</a:t>
            </a:r>
            <a:r>
              <a:rPr lang="fr-FR" sz="5600" cap="none" dirty="0"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a:t>
            </a:r>
          </a:p>
          <a:p>
            <a:pPr marL="0" indent="0" algn="just">
              <a:buNone/>
            </a:pPr>
            <a:r>
              <a:rPr lang="fr-FR" sz="5600" cap="none" dirty="0"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fr-FR" sz="5600" cap="none"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mais </a:t>
            </a:r>
            <a:r>
              <a:rPr lang="fr-FR" sz="5600" cap="none" dirty="0" err="1">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auiourd’hui</a:t>
            </a:r>
            <a:r>
              <a:rPr lang="fr-FR" sz="5600" cap="none"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ce n’est rien</a:t>
            </a:r>
            <a:r>
              <a:rPr lang="fr-FR" sz="5600" cap="none" dirty="0"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fr-FR" sz="5600" cap="none"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c’est simplement que j’ai peur de </a:t>
            </a:r>
            <a:r>
              <a:rPr lang="fr-FR" sz="5600" cap="none" dirty="0" err="1">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fuire</a:t>
            </a:r>
            <a:r>
              <a:rPr lang="fr-FR" sz="5600" cap="none"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mon </a:t>
            </a:r>
            <a:r>
              <a:rPr lang="fr-FR" sz="5600" cap="none" dirty="0" err="1">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expli</a:t>
            </a:r>
            <a:r>
              <a:rPr lang="fr-FR" sz="5600" cap="none"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et pourtant, je suis aussi </a:t>
            </a:r>
            <a:r>
              <a:rPr lang="fr-FR" sz="5600" cap="none" dirty="0"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terrifié </a:t>
            </a:r>
            <a:r>
              <a:rPr lang="en-US" sz="5600" cap="none" dirty="0" err="1"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que</a:t>
            </a:r>
            <a:r>
              <a:rPr lang="en-US" sz="5600" cap="none" dirty="0"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fr-FR" sz="5600" cap="none" dirty="0"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si </a:t>
            </a:r>
            <a:r>
              <a:rPr lang="fr-FR" sz="5600" cap="none"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je </a:t>
            </a:r>
            <a:r>
              <a:rPr lang="fr-FR" sz="5600" cap="none" dirty="0"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marchais </a:t>
            </a:r>
            <a:r>
              <a:rPr lang="fr-FR" sz="5600" cap="none"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à la mort, c’est absurde, ça n’a aucune commune mesure avec ce </a:t>
            </a:r>
            <a:r>
              <a:rPr lang="fr-FR" sz="5600" cap="none" dirty="0"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qui </a:t>
            </a:r>
            <a:r>
              <a:rPr lang="fr-FR" sz="5600" cap="none"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pourrait vraiment arriver.“</a:t>
            </a:r>
          </a:p>
          <a:p>
            <a:pPr marL="0" indent="0" algn="just">
              <a:buNone/>
            </a:pPr>
            <a:r>
              <a:rPr lang="fr-FR" sz="5600" cap="none" dirty="0"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fr-FR" sz="5600" cap="none" dirty="0" err="1"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expli</a:t>
            </a:r>
            <a:r>
              <a:rPr lang="fr-FR" sz="5600" cap="none" dirty="0"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fr-FR" sz="5600" cap="none"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(f) – </a:t>
            </a:r>
            <a:r>
              <a:rPr lang="fr-FR" sz="5600" cap="none" dirty="0" err="1">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სტ</a:t>
            </a:r>
            <a:r>
              <a:rPr lang="fr-FR" sz="5600" cap="none"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fr-FR" sz="5600" cap="none" dirty="0" err="1">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არგო</a:t>
            </a:r>
            <a:r>
              <a:rPr lang="fr-FR" sz="5600" cap="none"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 </a:t>
            </a:r>
            <a:r>
              <a:rPr lang="fr-FR" sz="5600" cap="none" dirty="0" err="1">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ტექსტის</a:t>
            </a:r>
            <a:r>
              <a:rPr lang="fr-FR" sz="5600" cap="none"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fr-FR" sz="5600" cap="none" dirty="0" err="1">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ანალიზი</a:t>
            </a:r>
            <a:r>
              <a:rPr lang="fr-FR" sz="5600" cap="none"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a:t>
            </a:r>
          </a:p>
          <a:p>
            <a:pPr marL="0" indent="0" algn="just">
              <a:buNone/>
            </a:pPr>
            <a:r>
              <a:rPr lang="fr-FR" sz="5600" cap="none" dirty="0"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a:t>
            </a:r>
            <a:r>
              <a:rPr lang="fr-FR" sz="5600" cap="none"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Alors, nous, tu comprends, Denise, on ne peut pas se permettre de se conduire à Nanterre comme des potaches qui montent un canular au Proto“. </a:t>
            </a:r>
          </a:p>
          <a:p>
            <a:pPr marL="0" indent="0" algn="just">
              <a:buNone/>
            </a:pPr>
            <a:r>
              <a:rPr lang="fr-FR" sz="5600" cap="none" dirty="0"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Potache </a:t>
            </a:r>
            <a:r>
              <a:rPr lang="fr-FR" sz="5600" cap="none"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m) – </a:t>
            </a:r>
            <a:r>
              <a:rPr lang="fr-FR" sz="5600" cap="none" dirty="0" err="1">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fam</a:t>
            </a:r>
            <a:r>
              <a:rPr lang="fr-FR" sz="5600" cap="none"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fr-FR" sz="5600" cap="none" dirty="0" err="1">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მოსწავლე</a:t>
            </a:r>
            <a:r>
              <a:rPr lang="fr-FR" sz="5600" cap="none"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p>
          <a:p>
            <a:pPr marL="0" indent="0" algn="just">
              <a:buNone/>
            </a:pPr>
            <a:r>
              <a:rPr lang="fr-FR" sz="5600" cap="none" dirty="0"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Proto </a:t>
            </a:r>
            <a:r>
              <a:rPr lang="fr-FR" sz="5600" cap="none"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(m) – Arg. </a:t>
            </a:r>
            <a:r>
              <a:rPr lang="fr-FR" sz="5600" cap="none" dirty="0" err="1">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scol</a:t>
            </a:r>
            <a:r>
              <a:rPr lang="fr-FR" sz="5600" cap="none"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 </a:t>
            </a:r>
            <a:r>
              <a:rPr lang="fr-FR" sz="5600" cap="none" dirty="0" err="1">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ლიცეუმის</a:t>
            </a:r>
            <a:r>
              <a:rPr lang="fr-FR" sz="5600" cap="none"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fr-FR" sz="5600" cap="none" dirty="0" err="1">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დირექტორი</a:t>
            </a:r>
            <a:r>
              <a:rPr lang="fr-FR" sz="5600" cap="none"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p>
          <a:p>
            <a:pPr marL="0" indent="0" algn="just">
              <a:buNone/>
            </a:pPr>
            <a:r>
              <a:rPr lang="fr-FR" sz="5600" cap="none" dirty="0"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a:t>
            </a:r>
            <a:r>
              <a:rPr lang="fr-FR" sz="5600" cap="none"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Et en attendant, les Amerlos bombardent au napalm et à la bombe à billes les paysans vietnamiens, c’est odieux, il faut à tout prix agir, faire quelque chose, lutter aux côtés de ces pauvres gens». </a:t>
            </a:r>
          </a:p>
          <a:p>
            <a:pPr marL="0" indent="0" algn="just">
              <a:buNone/>
            </a:pPr>
            <a:r>
              <a:rPr lang="fr-FR" sz="5600" cap="none" dirty="0"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Amerlos  </a:t>
            </a:r>
            <a:r>
              <a:rPr lang="fr-FR" sz="5600" cap="none"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(m, </a:t>
            </a:r>
            <a:r>
              <a:rPr lang="fr-FR" sz="5600" cap="none" dirty="0" err="1">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pl</a:t>
            </a:r>
            <a:r>
              <a:rPr lang="fr-FR" sz="5600" cap="none"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 </a:t>
            </a:r>
            <a:r>
              <a:rPr lang="fr-FR" sz="5600" cap="none" dirty="0" err="1">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ამერიკელები</a:t>
            </a:r>
            <a:r>
              <a:rPr lang="fr-FR" sz="5600" cap="none"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a:t>
            </a:r>
          </a:p>
          <a:p>
            <a:pPr marL="0" indent="0" algn="just">
              <a:buNone/>
            </a:pPr>
            <a:r>
              <a:rPr lang="fr-FR" sz="5600" cap="none" dirty="0"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a:t>
            </a:r>
            <a:r>
              <a:rPr lang="fr-FR" sz="5600" cap="none"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Nous avons occupé avec succès la tour. Comme succès, c’est drôlement bath“. </a:t>
            </a:r>
          </a:p>
          <a:p>
            <a:pPr marL="0" indent="0" algn="just">
              <a:buNone/>
            </a:pPr>
            <a:r>
              <a:rPr lang="fr-FR" sz="5600" cap="none" dirty="0"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c’est </a:t>
            </a:r>
            <a:r>
              <a:rPr lang="fr-FR" sz="5600" cap="none"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drôlement bath – </a:t>
            </a:r>
            <a:r>
              <a:rPr lang="fr-FR" sz="5600" cap="none" dirty="0" err="1">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ეს</a:t>
            </a:r>
            <a:r>
              <a:rPr lang="fr-FR" sz="5600" cap="none"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fr-FR" sz="5600" cap="none" dirty="0" err="1">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ძალიან</a:t>
            </a:r>
            <a:r>
              <a:rPr lang="fr-FR" sz="5600" cap="none"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fr-FR" sz="5600" cap="none" dirty="0" err="1">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მაგარია</a:t>
            </a:r>
            <a:r>
              <a:rPr lang="fr-FR" sz="5600" cap="none"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a:t>
            </a:r>
          </a:p>
          <a:p>
            <a:endParaRPr lang="ka-GE" dirty="0"/>
          </a:p>
        </p:txBody>
      </p:sp>
    </p:spTree>
    <p:extLst>
      <p:ext uri="{BB962C8B-B14F-4D97-AF65-F5344CB8AC3E}">
        <p14:creationId xmlns:p14="http://schemas.microsoft.com/office/powerpoint/2010/main" val="94180846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მართკუთხედი 3"/>
          <p:cNvSpPr/>
          <p:nvPr/>
        </p:nvSpPr>
        <p:spPr>
          <a:xfrm>
            <a:off x="755576" y="404664"/>
            <a:ext cx="7632848" cy="4861331"/>
          </a:xfrm>
          <a:prstGeom prst="rect">
            <a:avLst/>
          </a:prstGeom>
        </p:spPr>
        <p:txBody>
          <a:bodyPr wrap="square">
            <a:spAutoFit/>
          </a:bodyPr>
          <a:lstStyle/>
          <a:p>
            <a:pPr>
              <a:lnSpc>
                <a:spcPct val="150000"/>
              </a:lnSpc>
            </a:pPr>
            <a:endParaRPr lang="fr-FR" sz="1200" b="1" dirty="0">
              <a:latin typeface="Arial" panose="020B0604020202020204" pitchFamily="34" charset="0"/>
              <a:cs typeface="Arial" panose="020B0604020202020204" pitchFamily="34" charset="0"/>
            </a:endParaRPr>
          </a:p>
          <a:p>
            <a:pPr>
              <a:lnSpc>
                <a:spcPct val="150000"/>
              </a:lnSpc>
            </a:pPr>
            <a:r>
              <a:rPr lang="ka-GE" sz="1400" b="1" dirty="0" smtClean="0">
                <a:cs typeface="Arial" panose="020B0604020202020204" pitchFamily="34" charset="0"/>
              </a:rPr>
              <a:t>„</a:t>
            </a:r>
            <a:r>
              <a:rPr lang="fr-FR" sz="1400" b="1" dirty="0">
                <a:latin typeface="Arial" panose="020B0604020202020204" pitchFamily="34" charset="0"/>
                <a:cs typeface="Arial" panose="020B0604020202020204" pitchFamily="34" charset="0"/>
              </a:rPr>
              <a:t>Prises de </a:t>
            </a:r>
            <a:r>
              <a:rPr lang="fr-FR" sz="1400" b="1" dirty="0" err="1">
                <a:latin typeface="Arial" panose="020B0604020202020204" pitchFamily="34" charset="0"/>
                <a:cs typeface="Arial" panose="020B0604020202020204" pitchFamily="34" charset="0"/>
              </a:rPr>
              <a:t>porole</a:t>
            </a:r>
            <a:r>
              <a:rPr lang="fr-FR" sz="1400" b="1" dirty="0">
                <a:latin typeface="Arial" panose="020B0604020202020204" pitchFamily="34" charset="0"/>
                <a:cs typeface="Arial" panose="020B0604020202020204" pitchFamily="34" charset="0"/>
              </a:rPr>
              <a:t> dans plusieurs cours, Profs réacs </a:t>
            </a:r>
            <a:r>
              <a:rPr lang="fr-FR" sz="1400" b="1" dirty="0" err="1">
                <a:latin typeface="Arial" panose="020B0604020202020204" pitchFamily="34" charset="0"/>
                <a:cs typeface="Arial" panose="020B0604020202020204" pitchFamily="34" charset="0"/>
              </a:rPr>
              <a:t>harceles</a:t>
            </a:r>
            <a:r>
              <a:rPr lang="fr-FR" sz="1400" b="1" dirty="0">
                <a:latin typeface="Arial" panose="020B0604020202020204" pitchFamily="34" charset="0"/>
                <a:cs typeface="Arial" panose="020B0604020202020204" pitchFamily="34" charset="0"/>
              </a:rPr>
              <a:t>“.  </a:t>
            </a:r>
          </a:p>
          <a:p>
            <a:pPr>
              <a:lnSpc>
                <a:spcPct val="150000"/>
              </a:lnSpc>
            </a:pPr>
            <a:r>
              <a:rPr lang="fr-FR" sz="1400" b="1" dirty="0" smtClean="0">
                <a:latin typeface="Arial" panose="020B0604020202020204" pitchFamily="34" charset="0"/>
                <a:cs typeface="Arial" panose="020B0604020202020204" pitchFamily="34" charset="0"/>
              </a:rPr>
              <a:t>     Profs </a:t>
            </a:r>
            <a:r>
              <a:rPr lang="fr-FR" sz="1400" b="1" dirty="0">
                <a:latin typeface="Arial" panose="020B0604020202020204" pitchFamily="34" charset="0"/>
                <a:cs typeface="Arial" panose="020B0604020202020204" pitchFamily="34" charset="0"/>
              </a:rPr>
              <a:t>réacs – </a:t>
            </a:r>
            <a:r>
              <a:rPr lang="ka-GE" sz="1400" b="1" dirty="0">
                <a:cs typeface="Arial" panose="020B0604020202020204" pitchFamily="34" charset="0"/>
              </a:rPr>
              <a:t>რეაქციონერი მასწავლებელი.</a:t>
            </a:r>
          </a:p>
          <a:p>
            <a:pPr>
              <a:lnSpc>
                <a:spcPct val="150000"/>
              </a:lnSpc>
            </a:pPr>
            <a:r>
              <a:rPr lang="ka-GE" sz="1400" b="1" dirty="0" smtClean="0">
                <a:cs typeface="Arial" panose="020B0604020202020204" pitchFamily="34" charset="0"/>
              </a:rPr>
              <a:t>„</a:t>
            </a:r>
            <a:r>
              <a:rPr lang="fr-FR" sz="1400" b="1" dirty="0">
                <a:latin typeface="Arial" panose="020B0604020202020204" pitchFamily="34" charset="0"/>
                <a:cs typeface="Arial" panose="020B0604020202020204" pitchFamily="34" charset="0"/>
              </a:rPr>
              <a:t>Tout bon </a:t>
            </a:r>
            <a:r>
              <a:rPr lang="fr-FR" sz="1400" b="1" dirty="0" err="1">
                <a:latin typeface="Arial" panose="020B0604020202020204" pitchFamily="34" charset="0"/>
                <a:cs typeface="Arial" panose="020B0604020202020204" pitchFamily="34" charset="0"/>
              </a:rPr>
              <a:t>théseux</a:t>
            </a:r>
            <a:r>
              <a:rPr lang="fr-FR" sz="1400" b="1" dirty="0">
                <a:latin typeface="Arial" panose="020B0604020202020204" pitchFamily="34" charset="0"/>
                <a:cs typeface="Arial" panose="020B0604020202020204" pitchFamily="34" charset="0"/>
              </a:rPr>
              <a:t> doit savoir ça: pas le calepin!“ </a:t>
            </a:r>
          </a:p>
          <a:p>
            <a:pPr>
              <a:lnSpc>
                <a:spcPct val="150000"/>
              </a:lnSpc>
            </a:pPr>
            <a:r>
              <a:rPr lang="fr-FR" sz="1400" b="1" dirty="0" smtClean="0">
                <a:latin typeface="Arial" panose="020B0604020202020204" pitchFamily="34" charset="0"/>
                <a:cs typeface="Arial" panose="020B0604020202020204" pitchFamily="34" charset="0"/>
              </a:rPr>
              <a:t>    </a:t>
            </a:r>
            <a:r>
              <a:rPr lang="fr-FR" sz="1400" b="1" dirty="0" err="1" smtClean="0">
                <a:latin typeface="Arial" panose="020B0604020202020204" pitchFamily="34" charset="0"/>
                <a:cs typeface="Arial" panose="020B0604020202020204" pitchFamily="34" charset="0"/>
              </a:rPr>
              <a:t>theseux</a:t>
            </a:r>
            <a:r>
              <a:rPr lang="fr-FR" sz="1400" b="1" dirty="0" smtClean="0">
                <a:latin typeface="Arial" panose="020B0604020202020204" pitchFamily="34" charset="0"/>
                <a:cs typeface="Arial" panose="020B0604020202020204" pitchFamily="34" charset="0"/>
              </a:rPr>
              <a:t> </a:t>
            </a:r>
            <a:r>
              <a:rPr lang="fr-FR" sz="1400" b="1" dirty="0">
                <a:latin typeface="Arial" panose="020B0604020202020204" pitchFamily="34" charset="0"/>
                <a:cs typeface="Arial" panose="020B0604020202020204" pitchFamily="34" charset="0"/>
              </a:rPr>
              <a:t>(m) – </a:t>
            </a:r>
            <a:r>
              <a:rPr lang="ka-GE" sz="1400" b="1" dirty="0">
                <a:cs typeface="Arial" panose="020B0604020202020204" pitchFamily="34" charset="0"/>
              </a:rPr>
              <a:t>სტუდენტი, რომელიც წერს სამეცნიერო ნაშრომს.</a:t>
            </a:r>
          </a:p>
          <a:p>
            <a:pPr>
              <a:lnSpc>
                <a:spcPct val="150000"/>
              </a:lnSpc>
            </a:pPr>
            <a:r>
              <a:rPr lang="ka-GE" sz="1400" b="1" dirty="0" smtClean="0">
                <a:cs typeface="Arial" panose="020B0604020202020204" pitchFamily="34" charset="0"/>
              </a:rPr>
              <a:t>„</a:t>
            </a:r>
            <a:r>
              <a:rPr lang="fr-FR" sz="1400" b="1" dirty="0">
                <a:latin typeface="Arial" panose="020B0604020202020204" pitchFamily="34" charset="0"/>
                <a:cs typeface="Arial" panose="020B0604020202020204" pitchFamily="34" charset="0"/>
              </a:rPr>
              <a:t>Ils attendent que  la </a:t>
            </a:r>
            <a:r>
              <a:rPr lang="fr-FR" sz="1400" b="1" dirty="0" err="1">
                <a:latin typeface="Arial" panose="020B0604020202020204" pitchFamily="34" charset="0"/>
                <a:cs typeface="Arial" panose="020B0604020202020204" pitchFamily="34" charset="0"/>
              </a:rPr>
              <a:t>stra</a:t>
            </a:r>
            <a:r>
              <a:rPr lang="fr-FR" sz="1400" b="1" dirty="0">
                <a:latin typeface="Arial" panose="020B0604020202020204" pitchFamily="34" charset="0"/>
                <a:cs typeface="Arial" panose="020B0604020202020204" pitchFamily="34" charset="0"/>
              </a:rPr>
              <a:t>  soit partie  et  ils ouvrent  la petite porte qui donne sur la galerie B.“</a:t>
            </a:r>
          </a:p>
          <a:p>
            <a:pPr>
              <a:lnSpc>
                <a:spcPct val="150000"/>
              </a:lnSpc>
            </a:pPr>
            <a:r>
              <a:rPr lang="fr-FR" sz="1400" b="1" dirty="0" smtClean="0">
                <a:latin typeface="Arial" panose="020B0604020202020204" pitchFamily="34" charset="0"/>
                <a:cs typeface="Arial" panose="020B0604020202020204" pitchFamily="34" charset="0"/>
              </a:rPr>
              <a:t>    </a:t>
            </a:r>
            <a:r>
              <a:rPr lang="fr-FR" sz="1400" b="1" dirty="0" err="1" smtClean="0">
                <a:latin typeface="Arial" panose="020B0604020202020204" pitchFamily="34" charset="0"/>
                <a:cs typeface="Arial" panose="020B0604020202020204" pitchFamily="34" charset="0"/>
              </a:rPr>
              <a:t>stra</a:t>
            </a:r>
            <a:r>
              <a:rPr lang="fr-FR" sz="1400" b="1" dirty="0" smtClean="0">
                <a:latin typeface="Arial" panose="020B0604020202020204" pitchFamily="34" charset="0"/>
                <a:cs typeface="Arial" panose="020B0604020202020204" pitchFamily="34" charset="0"/>
              </a:rPr>
              <a:t> </a:t>
            </a:r>
            <a:r>
              <a:rPr lang="fr-FR" sz="1400" b="1" dirty="0">
                <a:latin typeface="Arial" panose="020B0604020202020204" pitchFamily="34" charset="0"/>
                <a:cs typeface="Arial" panose="020B0604020202020204" pitchFamily="34" charset="0"/>
              </a:rPr>
              <a:t>(f) – </a:t>
            </a:r>
            <a:r>
              <a:rPr lang="ka-GE" sz="1400" b="1" dirty="0">
                <a:cs typeface="Arial" panose="020B0604020202020204" pitchFamily="34" charset="0"/>
              </a:rPr>
              <a:t>საერთო საცხოვრებლის ადმინისტრაცია.</a:t>
            </a:r>
          </a:p>
          <a:p>
            <a:pPr>
              <a:lnSpc>
                <a:spcPct val="150000"/>
              </a:lnSpc>
            </a:pPr>
            <a:r>
              <a:rPr lang="ka-GE" sz="1400" b="1" dirty="0" smtClean="0">
                <a:cs typeface="Arial" panose="020B0604020202020204" pitchFamily="34" charset="0"/>
              </a:rPr>
              <a:t>„</a:t>
            </a:r>
            <a:r>
              <a:rPr lang="fr-FR" sz="1400" b="1" dirty="0">
                <a:latin typeface="Arial" panose="020B0604020202020204" pitchFamily="34" charset="0"/>
                <a:cs typeface="Arial" panose="020B0604020202020204" pitchFamily="34" charset="0"/>
              </a:rPr>
              <a:t>Il avait fait deux ans de khâgne, sa </a:t>
            </a:r>
            <a:r>
              <a:rPr lang="fr-FR" sz="1400" b="1" dirty="0" err="1">
                <a:latin typeface="Arial" panose="020B0604020202020204" pitchFamily="34" charset="0"/>
                <a:cs typeface="Arial" panose="020B0604020202020204" pitchFamily="34" charset="0"/>
              </a:rPr>
              <a:t>trado</a:t>
            </a:r>
            <a:r>
              <a:rPr lang="fr-FR" sz="1400" b="1" dirty="0">
                <a:latin typeface="Arial" panose="020B0604020202020204" pitchFamily="34" charset="0"/>
                <a:cs typeface="Arial" panose="020B0604020202020204" pitchFamily="34" charset="0"/>
              </a:rPr>
              <a:t> lat. ne lui paraissait pas trop dure, il travaillait avec une sensation agréable de vitesse et d’efficacité“. </a:t>
            </a:r>
          </a:p>
          <a:p>
            <a:pPr marL="117475">
              <a:lnSpc>
                <a:spcPct val="150000"/>
              </a:lnSpc>
            </a:pPr>
            <a:r>
              <a:rPr lang="fr-FR" sz="1400" b="1" dirty="0" smtClean="0">
                <a:latin typeface="Arial" panose="020B0604020202020204" pitchFamily="34" charset="0"/>
                <a:cs typeface="Arial" panose="020B0604020202020204" pitchFamily="34" charset="0"/>
              </a:rPr>
              <a:t>  Khâgne </a:t>
            </a:r>
            <a:r>
              <a:rPr lang="fr-FR" sz="1400" b="1" dirty="0">
                <a:latin typeface="Arial" panose="020B0604020202020204" pitchFamily="34" charset="0"/>
                <a:cs typeface="Arial" panose="020B0604020202020204" pitchFamily="34" charset="0"/>
              </a:rPr>
              <a:t>(m) - </a:t>
            </a:r>
            <a:r>
              <a:rPr lang="ka-GE" sz="1400" b="1" dirty="0">
                <a:cs typeface="Arial" panose="020B0604020202020204" pitchFamily="34" charset="0"/>
              </a:rPr>
              <a:t>მოსამზადებელი კურსი უმაღლესი პედაგოგიური სასწავლებლის ჰუმანიტარულ </a:t>
            </a:r>
            <a:r>
              <a:rPr lang="en-US" sz="1400" b="1" dirty="0" smtClean="0">
                <a:latin typeface="Arial" panose="020B0604020202020204" pitchFamily="34" charset="0"/>
                <a:cs typeface="Arial" panose="020B0604020202020204" pitchFamily="34" charset="0"/>
              </a:rPr>
              <a:t>   </a:t>
            </a:r>
            <a:r>
              <a:rPr lang="ka-GE" sz="1400" b="1" dirty="0" smtClean="0">
                <a:cs typeface="Arial" panose="020B0604020202020204" pitchFamily="34" charset="0"/>
              </a:rPr>
              <a:t>ფაკულტეტზე</a:t>
            </a:r>
            <a:r>
              <a:rPr lang="ka-GE" sz="1400" b="1" dirty="0">
                <a:cs typeface="Arial" panose="020B0604020202020204" pitchFamily="34" charset="0"/>
              </a:rPr>
              <a:t>.</a:t>
            </a:r>
          </a:p>
          <a:p>
            <a:pPr>
              <a:lnSpc>
                <a:spcPct val="150000"/>
              </a:lnSpc>
            </a:pPr>
            <a:r>
              <a:rPr lang="ka-GE" sz="1400" b="1" dirty="0" smtClean="0">
                <a:cs typeface="Arial" panose="020B0604020202020204" pitchFamily="34" charset="0"/>
              </a:rPr>
              <a:t>„</a:t>
            </a:r>
            <a:r>
              <a:rPr lang="fr-FR" sz="1400" b="1" dirty="0">
                <a:latin typeface="Arial" panose="020B0604020202020204" pitchFamily="34" charset="0"/>
                <a:cs typeface="Arial" panose="020B0604020202020204" pitchFamily="34" charset="0"/>
              </a:rPr>
              <a:t>Applaudissements quasi unanimes et cris furieux de Exo, exo! â l’adresse des </a:t>
            </a:r>
            <a:r>
              <a:rPr lang="fr-FR" sz="1400" b="1" dirty="0" err="1">
                <a:latin typeface="Arial" panose="020B0604020202020204" pitchFamily="34" charset="0"/>
                <a:cs typeface="Arial" panose="020B0604020202020204" pitchFamily="34" charset="0"/>
              </a:rPr>
              <a:t>inventorieurs</a:t>
            </a:r>
            <a:r>
              <a:rPr lang="fr-FR" sz="1400" b="1" dirty="0">
                <a:latin typeface="Arial" panose="020B0604020202020204" pitchFamily="34" charset="0"/>
                <a:cs typeface="Arial" panose="020B0604020202020204" pitchFamily="34" charset="0"/>
              </a:rPr>
              <a:t>“.  </a:t>
            </a:r>
          </a:p>
          <a:p>
            <a:pPr>
              <a:lnSpc>
                <a:spcPct val="150000"/>
              </a:lnSpc>
            </a:pPr>
            <a:r>
              <a:rPr lang="fr-FR" sz="1400" b="1" dirty="0" smtClean="0">
                <a:latin typeface="Arial" panose="020B0604020202020204" pitchFamily="34" charset="0"/>
                <a:cs typeface="Arial" panose="020B0604020202020204" pitchFamily="34" charset="0"/>
              </a:rPr>
              <a:t>     Exo</a:t>
            </a:r>
            <a:r>
              <a:rPr lang="fr-FR" sz="1400" b="1" dirty="0">
                <a:latin typeface="Arial" panose="020B0604020202020204" pitchFamily="34" charset="0"/>
                <a:cs typeface="Arial" panose="020B0604020202020204" pitchFamily="34" charset="0"/>
              </a:rPr>
              <a:t>, exo – </a:t>
            </a:r>
            <a:r>
              <a:rPr lang="ka-GE" sz="1400" b="1" dirty="0" err="1">
                <a:cs typeface="Arial" panose="020B0604020202020204" pitchFamily="34" charset="0"/>
              </a:rPr>
              <a:t>სტუდ</a:t>
            </a:r>
            <a:r>
              <a:rPr lang="ka-GE" sz="1400" b="1" dirty="0">
                <a:cs typeface="Arial" panose="020B0604020202020204" pitchFamily="34" charset="0"/>
              </a:rPr>
              <a:t>. არგ. – გაეთრიე.</a:t>
            </a:r>
          </a:p>
        </p:txBody>
      </p:sp>
    </p:spTree>
    <p:extLst>
      <p:ext uri="{BB962C8B-B14F-4D97-AF65-F5344CB8AC3E}">
        <p14:creationId xmlns:p14="http://schemas.microsoft.com/office/powerpoint/2010/main" val="182314833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მართკუთხედი 1"/>
          <p:cNvSpPr/>
          <p:nvPr/>
        </p:nvSpPr>
        <p:spPr>
          <a:xfrm>
            <a:off x="683568" y="548680"/>
            <a:ext cx="7200800" cy="5616922"/>
          </a:xfrm>
          <a:prstGeom prst="rect">
            <a:avLst/>
          </a:prstGeom>
        </p:spPr>
        <p:txBody>
          <a:bodyPr wrap="square">
            <a:spAutoFit/>
          </a:bodyPr>
          <a:lstStyle/>
          <a:p>
            <a:pPr marL="285750" indent="-285750" algn="just">
              <a:buFont typeface="Wingdings" panose="05000000000000000000" pitchFamily="2" charset="2"/>
              <a:buChar char="§"/>
            </a:pPr>
            <a:r>
              <a:rPr lang="fr-FR" sz="1600" dirty="0"/>
              <a:t> </a:t>
            </a:r>
            <a:r>
              <a:rPr lang="fr-FR" sz="1600" b="1" dirty="0">
                <a:latin typeface="Sylfaen" panose="010A0502050306030303" pitchFamily="18" charset="0"/>
              </a:rPr>
              <a:t>Je suis dans </a:t>
            </a:r>
            <a:r>
              <a:rPr lang="fr-FR" sz="1600" b="1" dirty="0">
                <a:solidFill>
                  <a:srgbClr val="FF0000"/>
                </a:solidFill>
                <a:latin typeface="Sylfaen" panose="010A0502050306030303" pitchFamily="18" charset="0"/>
              </a:rPr>
              <a:t>la dèche </a:t>
            </a:r>
            <a:r>
              <a:rPr lang="fr-FR" sz="1600" b="1" dirty="0">
                <a:latin typeface="Sylfaen" panose="010A0502050306030303" pitchFamily="18" charset="0"/>
              </a:rPr>
              <a:t>/</a:t>
            </a:r>
            <a:r>
              <a:rPr lang="fr-FR" sz="1600" b="1" dirty="0">
                <a:solidFill>
                  <a:srgbClr val="FF0000"/>
                </a:solidFill>
                <a:latin typeface="Sylfaen" panose="010A0502050306030303" pitchFamily="18" charset="0"/>
              </a:rPr>
              <a:t> fauché</a:t>
            </a:r>
            <a:r>
              <a:rPr lang="fr-FR" sz="1600" b="1" dirty="0">
                <a:latin typeface="Sylfaen" panose="010A0502050306030303" pitchFamily="18" charset="0"/>
              </a:rPr>
              <a:t>, je </a:t>
            </a:r>
            <a:r>
              <a:rPr lang="fr-FR" sz="1600" b="1" dirty="0" smtClean="0">
                <a:latin typeface="Sylfaen" panose="010A0502050306030303" pitchFamily="18" charset="0"/>
              </a:rPr>
              <a:t>n’ai</a:t>
            </a:r>
            <a:r>
              <a:rPr lang="ka-GE" sz="1600" b="1" dirty="0" smtClean="0">
                <a:latin typeface="Sylfaen" panose="010A0502050306030303" pitchFamily="18" charset="0"/>
              </a:rPr>
              <a:t> </a:t>
            </a:r>
            <a:r>
              <a:rPr lang="fr-FR" sz="1600" b="1" dirty="0" smtClean="0">
                <a:latin typeface="Sylfaen" panose="010A0502050306030303" pitchFamily="18" charset="0"/>
              </a:rPr>
              <a:t>même </a:t>
            </a:r>
            <a:r>
              <a:rPr lang="fr-FR" sz="1600" b="1" dirty="0">
                <a:latin typeface="Sylfaen" panose="010A0502050306030303" pitchFamily="18" charset="0"/>
              </a:rPr>
              <a:t>pas de </a:t>
            </a:r>
            <a:r>
              <a:rPr lang="fr-FR" sz="1600" b="1" dirty="0">
                <a:solidFill>
                  <a:srgbClr val="FF0000"/>
                </a:solidFill>
                <a:latin typeface="Sylfaen" panose="010A0502050306030303" pitchFamily="18" charset="0"/>
              </a:rPr>
              <a:t>sous</a:t>
            </a:r>
            <a:r>
              <a:rPr lang="fr-FR" sz="1600" b="1" dirty="0">
                <a:latin typeface="Sylfaen" panose="010A0502050306030303" pitchFamily="18" charset="0"/>
              </a:rPr>
              <a:t> pour m’acheter </a:t>
            </a:r>
            <a:r>
              <a:rPr lang="fr-FR" sz="1600" b="1" dirty="0" smtClean="0">
                <a:latin typeface="Sylfaen" panose="010A0502050306030303" pitchFamily="18" charset="0"/>
              </a:rPr>
              <a:t>des</a:t>
            </a:r>
            <a:r>
              <a:rPr lang="ka-GE" sz="1600" b="1" dirty="0" smtClean="0">
                <a:latin typeface="Sylfaen" panose="010A0502050306030303" pitchFamily="18" charset="0"/>
              </a:rPr>
              <a:t> </a:t>
            </a:r>
            <a:r>
              <a:rPr lang="fr-FR" sz="1600" b="1" dirty="0" smtClean="0">
                <a:solidFill>
                  <a:srgbClr val="FF0000"/>
                </a:solidFill>
                <a:latin typeface="Sylfaen" panose="010A0502050306030303" pitchFamily="18" charset="0"/>
              </a:rPr>
              <a:t>clopes</a:t>
            </a:r>
            <a:r>
              <a:rPr lang="fr-FR" sz="1600" b="1" dirty="0">
                <a:solidFill>
                  <a:srgbClr val="FF0000"/>
                </a:solidFill>
                <a:latin typeface="Sylfaen" panose="010A0502050306030303" pitchFamily="18" charset="0"/>
              </a:rPr>
              <a:t>. </a:t>
            </a:r>
            <a:r>
              <a:rPr lang="fr-FR" sz="1600" b="1" dirty="0">
                <a:latin typeface="Sylfaen" panose="010A0502050306030303" pitchFamily="18" charset="0"/>
              </a:rPr>
              <a:t>Peux-tu me prêter un peu </a:t>
            </a:r>
            <a:r>
              <a:rPr lang="fr-FR" sz="1600" b="1" dirty="0" smtClean="0">
                <a:latin typeface="Sylfaen" panose="010A0502050306030303" pitchFamily="18" charset="0"/>
              </a:rPr>
              <a:t>de</a:t>
            </a:r>
            <a:r>
              <a:rPr lang="ka-GE" sz="1600" b="1" dirty="0" smtClean="0">
                <a:latin typeface="Sylfaen" panose="010A0502050306030303" pitchFamily="18" charset="0"/>
              </a:rPr>
              <a:t> </a:t>
            </a:r>
            <a:r>
              <a:rPr lang="fr-FR" sz="1600" b="1" dirty="0" smtClean="0">
                <a:solidFill>
                  <a:srgbClr val="FF0000"/>
                </a:solidFill>
                <a:latin typeface="Sylfaen" panose="010A0502050306030303" pitchFamily="18" charset="0"/>
              </a:rPr>
              <a:t>fric </a:t>
            </a:r>
            <a:r>
              <a:rPr lang="fr-FR" sz="1600" b="1" dirty="0">
                <a:latin typeface="Sylfaen" panose="010A0502050306030303" pitchFamily="18" charset="0"/>
              </a:rPr>
              <a:t>? </a:t>
            </a:r>
            <a:endParaRPr lang="ka-GE" sz="1600" b="1" dirty="0" smtClean="0">
              <a:latin typeface="Sylfaen" panose="010A0502050306030303" pitchFamily="18" charset="0"/>
            </a:endParaRPr>
          </a:p>
          <a:p>
            <a:pPr algn="just"/>
            <a:endParaRPr lang="ka-GE" sz="1100" b="1" dirty="0">
              <a:latin typeface="Sylfaen" panose="010A0502050306030303" pitchFamily="18" charset="0"/>
            </a:endParaRPr>
          </a:p>
          <a:p>
            <a:pPr indent="347663" algn="just"/>
            <a:r>
              <a:rPr lang="fr-FR" sz="1600" dirty="0">
                <a:latin typeface="Sylfaen" panose="010A0502050306030303" pitchFamily="18" charset="0"/>
              </a:rPr>
              <a:t>La dèche : manque </a:t>
            </a:r>
            <a:r>
              <a:rPr lang="fr-FR" sz="1600" dirty="0" smtClean="0">
                <a:latin typeface="Sylfaen" panose="010A0502050306030303" pitchFamily="18" charset="0"/>
              </a:rPr>
              <a:t>d’argent</a:t>
            </a:r>
            <a:endParaRPr lang="fr-FR" sz="1600" dirty="0">
              <a:latin typeface="Sylfaen" panose="010A0502050306030303" pitchFamily="18" charset="0"/>
            </a:endParaRPr>
          </a:p>
          <a:p>
            <a:pPr indent="347663" algn="just"/>
            <a:r>
              <a:rPr lang="fr-FR" sz="1600" dirty="0">
                <a:latin typeface="Sylfaen" panose="010A0502050306030303" pitchFamily="18" charset="0"/>
              </a:rPr>
              <a:t>Etre fauché : ne plus avoir </a:t>
            </a:r>
            <a:r>
              <a:rPr lang="fr-FR" sz="1600" dirty="0" smtClean="0">
                <a:latin typeface="Sylfaen" panose="010A0502050306030303" pitchFamily="18" charset="0"/>
              </a:rPr>
              <a:t>d’argent</a:t>
            </a:r>
            <a:endParaRPr lang="fr-FR" sz="1600" dirty="0">
              <a:latin typeface="Sylfaen" panose="010A0502050306030303" pitchFamily="18" charset="0"/>
            </a:endParaRPr>
          </a:p>
          <a:p>
            <a:pPr indent="347663" algn="just"/>
            <a:r>
              <a:rPr lang="fr-FR" sz="1600" dirty="0">
                <a:latin typeface="Sylfaen" panose="010A0502050306030303" pitchFamily="18" charset="0"/>
              </a:rPr>
              <a:t>Des sous : de </a:t>
            </a:r>
            <a:r>
              <a:rPr lang="fr-FR" sz="1600" dirty="0" smtClean="0">
                <a:latin typeface="Sylfaen" panose="010A0502050306030303" pitchFamily="18" charset="0"/>
              </a:rPr>
              <a:t>l’argent</a:t>
            </a:r>
            <a:endParaRPr lang="fr-FR" sz="1600" dirty="0">
              <a:latin typeface="Sylfaen" panose="010A0502050306030303" pitchFamily="18" charset="0"/>
            </a:endParaRPr>
          </a:p>
          <a:p>
            <a:pPr indent="347663" algn="just"/>
            <a:r>
              <a:rPr lang="fr-FR" sz="1600" dirty="0">
                <a:latin typeface="Sylfaen" panose="010A0502050306030303" pitchFamily="18" charset="0"/>
              </a:rPr>
              <a:t>Une clope : cigarette (à l’origine : mégot de cigarette</a:t>
            </a:r>
            <a:r>
              <a:rPr lang="fr-FR" sz="1600" dirty="0" smtClean="0">
                <a:latin typeface="Sylfaen" panose="010A0502050306030303" pitchFamily="18" charset="0"/>
              </a:rPr>
              <a:t>)</a:t>
            </a:r>
            <a:endParaRPr lang="fr-FR" sz="1600" dirty="0">
              <a:latin typeface="Sylfaen" panose="010A0502050306030303" pitchFamily="18" charset="0"/>
            </a:endParaRPr>
          </a:p>
          <a:p>
            <a:pPr indent="347663" algn="just"/>
            <a:r>
              <a:rPr lang="fr-FR" sz="1600" dirty="0">
                <a:latin typeface="Sylfaen" panose="010A0502050306030303" pitchFamily="18" charset="0"/>
              </a:rPr>
              <a:t>Le fric / le pognon / le blé : </a:t>
            </a:r>
            <a:r>
              <a:rPr lang="fr-FR" sz="1600" dirty="0" smtClean="0">
                <a:latin typeface="Sylfaen" panose="010A0502050306030303" pitchFamily="18" charset="0"/>
              </a:rPr>
              <a:t>l’argent</a:t>
            </a:r>
          </a:p>
          <a:p>
            <a:pPr marL="285750" indent="-285750" algn="just">
              <a:buFont typeface="Wingdings" panose="05000000000000000000" pitchFamily="2" charset="2"/>
              <a:buChar char="§"/>
            </a:pPr>
            <a:endParaRPr lang="ka-GE" sz="1100" b="1" dirty="0" smtClean="0">
              <a:latin typeface="Sylfaen" panose="010A0502050306030303" pitchFamily="18" charset="0"/>
            </a:endParaRPr>
          </a:p>
          <a:p>
            <a:pPr marL="285750" indent="-285750" algn="just">
              <a:buFont typeface="Wingdings" panose="05000000000000000000" pitchFamily="2" charset="2"/>
              <a:buChar char="§"/>
            </a:pPr>
            <a:r>
              <a:rPr lang="fr-FR" sz="1600" b="1" dirty="0">
                <a:latin typeface="Sylfaen" panose="010A0502050306030303" pitchFamily="18" charset="0"/>
              </a:rPr>
              <a:t>Arrête, tu ne penses quand même pas que je vais te donner du </a:t>
            </a:r>
            <a:r>
              <a:rPr lang="fr-FR" sz="1600" b="1" dirty="0" smtClean="0">
                <a:solidFill>
                  <a:srgbClr val="FF0000"/>
                </a:solidFill>
                <a:latin typeface="Sylfaen" panose="010A0502050306030303" pitchFamily="18" charset="0"/>
              </a:rPr>
              <a:t>blé</a:t>
            </a:r>
            <a:r>
              <a:rPr lang="ka-GE" sz="1600" b="1" dirty="0" smtClean="0">
                <a:solidFill>
                  <a:srgbClr val="FF0000"/>
                </a:solidFill>
                <a:latin typeface="Sylfaen" panose="010A0502050306030303" pitchFamily="18" charset="0"/>
              </a:rPr>
              <a:t> </a:t>
            </a:r>
            <a:r>
              <a:rPr lang="fr-FR" sz="1600" b="1" dirty="0" smtClean="0">
                <a:latin typeface="Sylfaen" panose="010A0502050306030303" pitchFamily="18" charset="0"/>
              </a:rPr>
              <a:t>/</a:t>
            </a:r>
            <a:r>
              <a:rPr lang="ka-GE" sz="1600" b="1" dirty="0" smtClean="0">
                <a:latin typeface="Sylfaen" panose="010A0502050306030303" pitchFamily="18" charset="0"/>
              </a:rPr>
              <a:t> </a:t>
            </a:r>
            <a:r>
              <a:rPr lang="fr-FR" sz="1600" b="1" dirty="0" smtClean="0">
                <a:solidFill>
                  <a:srgbClr val="FF0000"/>
                </a:solidFill>
                <a:latin typeface="Sylfaen" panose="010A0502050306030303" pitchFamily="18" charset="0"/>
              </a:rPr>
              <a:t>pognon</a:t>
            </a:r>
            <a:r>
              <a:rPr lang="fr-FR" sz="1600" b="1" dirty="0">
                <a:latin typeface="Sylfaen" panose="010A0502050306030303" pitchFamily="18" charset="0"/>
              </a:rPr>
              <a:t>, tu ne m’as même pas rendu les 500 </a:t>
            </a:r>
            <a:r>
              <a:rPr lang="fr-FR" sz="1600" b="1" dirty="0">
                <a:solidFill>
                  <a:srgbClr val="FF0000"/>
                </a:solidFill>
                <a:latin typeface="Sylfaen" panose="010A0502050306030303" pitchFamily="18" charset="0"/>
              </a:rPr>
              <a:t>balles</a:t>
            </a:r>
            <a:r>
              <a:rPr lang="fr-FR" sz="1600" b="1" dirty="0">
                <a:latin typeface="Sylfaen" panose="010A0502050306030303" pitchFamily="18" charset="0"/>
              </a:rPr>
              <a:t> que tu m’as </a:t>
            </a:r>
            <a:r>
              <a:rPr lang="fr-FR" sz="1600" b="1" dirty="0">
                <a:solidFill>
                  <a:srgbClr val="FF0000"/>
                </a:solidFill>
                <a:latin typeface="Sylfaen" panose="010A0502050306030303" pitchFamily="18" charset="0"/>
              </a:rPr>
              <a:t>tapé</a:t>
            </a:r>
            <a:r>
              <a:rPr lang="fr-FR" sz="1600" b="1" dirty="0">
                <a:latin typeface="Sylfaen" panose="010A0502050306030303" pitchFamily="18" charset="0"/>
              </a:rPr>
              <a:t> la semaine passée.</a:t>
            </a:r>
            <a:endParaRPr lang="ka-GE" sz="1600" b="1" dirty="0">
              <a:latin typeface="Sylfaen" panose="010A0502050306030303" pitchFamily="18" charset="0"/>
            </a:endParaRPr>
          </a:p>
          <a:p>
            <a:pPr marL="285750" indent="-285750" algn="just">
              <a:buFont typeface="Wingdings" panose="05000000000000000000" pitchFamily="2" charset="2"/>
              <a:buChar char="§"/>
            </a:pPr>
            <a:endParaRPr lang="ka-GE" sz="1100" b="1" dirty="0" smtClean="0">
              <a:latin typeface="Sylfaen" panose="010A0502050306030303" pitchFamily="18" charset="0"/>
            </a:endParaRPr>
          </a:p>
          <a:p>
            <a:pPr marL="347663" indent="-57150" algn="just"/>
            <a:r>
              <a:rPr lang="fr-FR" sz="1600" dirty="0">
                <a:latin typeface="Sylfaen" panose="010A0502050306030303" pitchFamily="18" charset="0"/>
              </a:rPr>
              <a:t>Le fric / le pognon / le blé : </a:t>
            </a:r>
            <a:r>
              <a:rPr lang="fr-FR" sz="1600" dirty="0" smtClean="0">
                <a:latin typeface="Sylfaen" panose="010A0502050306030303" pitchFamily="18" charset="0"/>
              </a:rPr>
              <a:t>l’argent</a:t>
            </a:r>
            <a:endParaRPr lang="fr-FR" sz="1600" dirty="0">
              <a:latin typeface="Sylfaen" panose="010A0502050306030303" pitchFamily="18" charset="0"/>
            </a:endParaRPr>
          </a:p>
          <a:p>
            <a:pPr marL="347663" indent="-57150" algn="just"/>
            <a:r>
              <a:rPr lang="fr-FR" sz="1600" dirty="0">
                <a:latin typeface="Sylfaen" panose="010A0502050306030303" pitchFamily="18" charset="0"/>
              </a:rPr>
              <a:t>Balles : des sous, des francs (à utiliser combiné avec un chiffre</a:t>
            </a:r>
            <a:r>
              <a:rPr lang="fr-FR" sz="1600" dirty="0" smtClean="0">
                <a:latin typeface="Sylfaen" panose="010A0502050306030303" pitchFamily="18" charset="0"/>
              </a:rPr>
              <a:t>)</a:t>
            </a:r>
            <a:endParaRPr lang="fr-FR" sz="1600" dirty="0">
              <a:latin typeface="Sylfaen" panose="010A0502050306030303" pitchFamily="18" charset="0"/>
            </a:endParaRPr>
          </a:p>
          <a:p>
            <a:pPr marL="347663" indent="-57150" algn="just"/>
            <a:r>
              <a:rPr lang="fr-FR" sz="1600" dirty="0">
                <a:latin typeface="Sylfaen" panose="010A0502050306030303" pitchFamily="18" charset="0"/>
              </a:rPr>
              <a:t>Taper : emprunter de l’argent à quelqu’un</a:t>
            </a:r>
          </a:p>
          <a:p>
            <a:pPr algn="just"/>
            <a:endParaRPr lang="ka-GE" b="1" dirty="0" smtClean="0">
              <a:latin typeface="Sylfaen" panose="010A0502050306030303" pitchFamily="18" charset="0"/>
            </a:endParaRPr>
          </a:p>
          <a:p>
            <a:pPr marL="285750" indent="-285750" algn="just">
              <a:buFont typeface="Wingdings" panose="05000000000000000000" pitchFamily="2" charset="2"/>
              <a:buChar char="§"/>
            </a:pPr>
            <a:r>
              <a:rPr lang="fr-FR" sz="1600" b="1" dirty="0">
                <a:latin typeface="Sylfaen" panose="010A0502050306030303" pitchFamily="18" charset="0"/>
              </a:rPr>
              <a:t>Tiens donc, tu en as des </a:t>
            </a:r>
            <a:r>
              <a:rPr lang="fr-FR" sz="1600" b="1" dirty="0">
                <a:solidFill>
                  <a:srgbClr val="FF0000"/>
                </a:solidFill>
                <a:latin typeface="Sylfaen" panose="010A0502050306030303" pitchFamily="18" charset="0"/>
              </a:rPr>
              <a:t>fringues </a:t>
            </a:r>
            <a:r>
              <a:rPr lang="fr-FR" sz="1600" b="1" dirty="0" smtClean="0">
                <a:latin typeface="Sylfaen" panose="010A0502050306030303" pitchFamily="18" charset="0"/>
              </a:rPr>
              <a:t>!</a:t>
            </a:r>
            <a:r>
              <a:rPr lang="ka-GE" sz="1600" b="1" dirty="0" smtClean="0">
                <a:latin typeface="Sylfaen" panose="010A0502050306030303" pitchFamily="18" charset="0"/>
              </a:rPr>
              <a:t> </a:t>
            </a:r>
            <a:r>
              <a:rPr lang="fr-FR" sz="1600" b="1" dirty="0" smtClean="0">
                <a:latin typeface="Sylfaen" panose="010A0502050306030303" pitchFamily="18" charset="0"/>
              </a:rPr>
              <a:t>Regarde </a:t>
            </a:r>
            <a:r>
              <a:rPr lang="fr-FR" sz="1600" b="1" dirty="0">
                <a:latin typeface="Sylfaen" panose="010A0502050306030303" pitchFamily="18" charset="0"/>
              </a:rPr>
              <a:t>cette jupe et ce jean ! Elles sont belles ces</a:t>
            </a:r>
            <a:r>
              <a:rPr lang="fr-FR" sz="1600" b="1" dirty="0">
                <a:solidFill>
                  <a:srgbClr val="FF0000"/>
                </a:solidFill>
                <a:latin typeface="Sylfaen" panose="010A0502050306030303" pitchFamily="18" charset="0"/>
              </a:rPr>
              <a:t> godasses</a:t>
            </a:r>
            <a:r>
              <a:rPr lang="fr-FR" sz="1600" b="1" dirty="0">
                <a:latin typeface="Sylfaen" panose="010A0502050306030303" pitchFamily="18" charset="0"/>
              </a:rPr>
              <a:t>, c’est </a:t>
            </a:r>
            <a:r>
              <a:rPr lang="fr-FR" sz="1600" b="1" dirty="0" smtClean="0">
                <a:latin typeface="Sylfaen" panose="010A0502050306030303" pitchFamily="18" charset="0"/>
              </a:rPr>
              <a:t>quelle</a:t>
            </a:r>
            <a:r>
              <a:rPr lang="ka-GE" sz="1600" b="1" dirty="0" smtClean="0">
                <a:latin typeface="Sylfaen" panose="010A0502050306030303" pitchFamily="18" charset="0"/>
              </a:rPr>
              <a:t> </a:t>
            </a:r>
            <a:r>
              <a:rPr lang="fr-FR" sz="1600" b="1" dirty="0" smtClean="0">
                <a:latin typeface="Sylfaen" panose="010A0502050306030303" pitchFamily="18" charset="0"/>
              </a:rPr>
              <a:t>pointure </a:t>
            </a:r>
            <a:r>
              <a:rPr lang="fr-FR" sz="1600" b="1" dirty="0">
                <a:latin typeface="Sylfaen" panose="010A0502050306030303" pitchFamily="18" charset="0"/>
              </a:rPr>
              <a:t>? 38, tu me les prêtes ?</a:t>
            </a:r>
          </a:p>
          <a:p>
            <a:pPr indent="347663" algn="just"/>
            <a:endParaRPr lang="ka-GE" sz="1050" dirty="0" smtClean="0">
              <a:latin typeface="Sylfaen" panose="010A0502050306030303" pitchFamily="18" charset="0"/>
            </a:endParaRPr>
          </a:p>
          <a:p>
            <a:pPr indent="347663" algn="just"/>
            <a:r>
              <a:rPr lang="fr-FR" sz="1600" dirty="0" smtClean="0">
                <a:latin typeface="Sylfaen" panose="010A0502050306030303" pitchFamily="18" charset="0"/>
              </a:rPr>
              <a:t>Des </a:t>
            </a:r>
            <a:r>
              <a:rPr lang="fr-FR" sz="1600" dirty="0">
                <a:latin typeface="Sylfaen" panose="010A0502050306030303" pitchFamily="18" charset="0"/>
              </a:rPr>
              <a:t>fringues : des </a:t>
            </a:r>
            <a:r>
              <a:rPr lang="fr-FR" sz="1600" dirty="0" smtClean="0">
                <a:latin typeface="Sylfaen" panose="010A0502050306030303" pitchFamily="18" charset="0"/>
              </a:rPr>
              <a:t>vêtements</a:t>
            </a:r>
            <a:endParaRPr lang="fr-FR" sz="1600" dirty="0">
              <a:latin typeface="Sylfaen" panose="010A0502050306030303" pitchFamily="18" charset="0"/>
            </a:endParaRPr>
          </a:p>
          <a:p>
            <a:pPr indent="347663" algn="just"/>
            <a:r>
              <a:rPr lang="fr-FR" sz="1600" dirty="0">
                <a:latin typeface="Sylfaen" panose="010A0502050306030303" pitchFamily="18" charset="0"/>
              </a:rPr>
              <a:t>Une godasse : une chaussure</a:t>
            </a:r>
          </a:p>
          <a:p>
            <a:pPr marL="285750" indent="-285750" algn="just">
              <a:buFont typeface="Wingdings" panose="05000000000000000000" pitchFamily="2" charset="2"/>
              <a:buChar char="§"/>
            </a:pPr>
            <a:endParaRPr lang="ka-GE" b="1" dirty="0"/>
          </a:p>
          <a:p>
            <a:pPr algn="just"/>
            <a:endParaRPr lang="fr-FR" b="1" dirty="0">
              <a:latin typeface="Sylfaen" panose="010A0502050306030303" pitchFamily="18" charset="0"/>
            </a:endParaRPr>
          </a:p>
        </p:txBody>
      </p:sp>
    </p:spTree>
    <p:extLst>
      <p:ext uri="{BB962C8B-B14F-4D97-AF65-F5344CB8AC3E}">
        <p14:creationId xmlns:p14="http://schemas.microsoft.com/office/powerpoint/2010/main" val="29611551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მართკუთხედი 1"/>
          <p:cNvSpPr/>
          <p:nvPr/>
        </p:nvSpPr>
        <p:spPr>
          <a:xfrm>
            <a:off x="755576" y="476672"/>
            <a:ext cx="7632848" cy="5201424"/>
          </a:xfrm>
          <a:prstGeom prst="rect">
            <a:avLst/>
          </a:prstGeom>
        </p:spPr>
        <p:txBody>
          <a:bodyPr wrap="square">
            <a:spAutoFit/>
          </a:bodyPr>
          <a:lstStyle/>
          <a:p>
            <a:pPr marL="285750" indent="-285750">
              <a:buFont typeface="Wingdings" panose="05000000000000000000" pitchFamily="2" charset="2"/>
              <a:buChar char="§"/>
            </a:pPr>
            <a:r>
              <a:rPr lang="fr-FR" sz="1600" b="1" dirty="0">
                <a:latin typeface="Sylfaen" panose="010A0502050306030303" pitchFamily="18" charset="0"/>
              </a:rPr>
              <a:t>Cool, tu changeras de look, ce sera en tout cas moins ringard que ce que tu as sur le dos </a:t>
            </a:r>
            <a:r>
              <a:rPr lang="fr-FR" sz="1600" b="1" dirty="0" smtClean="0">
                <a:latin typeface="Sylfaen" panose="010A0502050306030303" pitchFamily="18" charset="0"/>
              </a:rPr>
              <a:t>!</a:t>
            </a:r>
          </a:p>
          <a:p>
            <a:pPr indent="290513"/>
            <a:endParaRPr lang="fr-FR" sz="1100" dirty="0" smtClean="0">
              <a:latin typeface="Sylfaen" panose="010A0502050306030303" pitchFamily="18" charset="0"/>
            </a:endParaRPr>
          </a:p>
          <a:p>
            <a:pPr indent="290513"/>
            <a:r>
              <a:rPr lang="fr-FR" sz="1600" dirty="0" smtClean="0">
                <a:latin typeface="Sylfaen" panose="010A0502050306030303" pitchFamily="18" charset="0"/>
              </a:rPr>
              <a:t>Cool </a:t>
            </a:r>
            <a:r>
              <a:rPr lang="fr-FR" sz="1600" dirty="0">
                <a:latin typeface="Sylfaen" panose="010A0502050306030303" pitchFamily="18" charset="0"/>
              </a:rPr>
              <a:t>: agréable, détendu, </a:t>
            </a:r>
            <a:r>
              <a:rPr lang="fr-FR" sz="1600" dirty="0" smtClean="0">
                <a:latin typeface="Sylfaen" panose="010A0502050306030303" pitchFamily="18" charset="0"/>
              </a:rPr>
              <a:t>chouette</a:t>
            </a:r>
            <a:endParaRPr lang="fr-FR" sz="1600" dirty="0">
              <a:latin typeface="Sylfaen" panose="010A0502050306030303" pitchFamily="18" charset="0"/>
            </a:endParaRPr>
          </a:p>
          <a:p>
            <a:pPr indent="290513"/>
            <a:r>
              <a:rPr lang="fr-FR" sz="1600" dirty="0" smtClean="0">
                <a:latin typeface="Sylfaen" panose="010A0502050306030303" pitchFamily="18" charset="0"/>
              </a:rPr>
              <a:t>look </a:t>
            </a:r>
            <a:r>
              <a:rPr lang="fr-FR" sz="1600" dirty="0">
                <a:latin typeface="Sylfaen" panose="010A0502050306030303" pitchFamily="18" charset="0"/>
              </a:rPr>
              <a:t>: </a:t>
            </a:r>
            <a:r>
              <a:rPr lang="fr-FR" sz="1600" dirty="0" smtClean="0">
                <a:latin typeface="Sylfaen" panose="010A0502050306030303" pitchFamily="18" charset="0"/>
              </a:rPr>
              <a:t>style</a:t>
            </a:r>
            <a:endParaRPr lang="fr-FR" sz="1600" dirty="0">
              <a:latin typeface="Sylfaen" panose="010A0502050306030303" pitchFamily="18" charset="0"/>
            </a:endParaRPr>
          </a:p>
          <a:p>
            <a:pPr indent="290513"/>
            <a:r>
              <a:rPr lang="fr-FR" sz="1600" dirty="0">
                <a:latin typeface="Sylfaen" panose="010A0502050306030303" pitchFamily="18" charset="0"/>
              </a:rPr>
              <a:t>Ringard : démodé ou médiocre</a:t>
            </a:r>
          </a:p>
          <a:p>
            <a:pPr marL="285750" indent="-285750">
              <a:buFont typeface="Wingdings" panose="05000000000000000000" pitchFamily="2" charset="2"/>
              <a:buChar char="§"/>
            </a:pPr>
            <a:endParaRPr lang="fr-FR" sz="1100" b="1" dirty="0">
              <a:latin typeface="Sylfaen" panose="010A0502050306030303" pitchFamily="18" charset="0"/>
            </a:endParaRPr>
          </a:p>
          <a:p>
            <a:pPr marL="285750" indent="-285750">
              <a:buFont typeface="Wingdings" panose="05000000000000000000" pitchFamily="2" charset="2"/>
              <a:buChar char="§"/>
            </a:pPr>
            <a:r>
              <a:rPr lang="fr-FR" sz="1600" b="1" dirty="0">
                <a:latin typeface="Sylfaen" panose="010A0502050306030303" pitchFamily="18" charset="0"/>
              </a:rPr>
              <a:t>T’as vu le mec, là-bas avec sa tignasse rouge, il est mignon </a:t>
            </a:r>
            <a:r>
              <a:rPr lang="fr-FR" sz="1600" b="1" dirty="0" smtClean="0">
                <a:latin typeface="Sylfaen" panose="010A0502050306030303" pitchFamily="18" charset="0"/>
              </a:rPr>
              <a:t>!</a:t>
            </a:r>
            <a:endParaRPr lang="fr-FR" sz="1600" b="1" dirty="0">
              <a:latin typeface="Sylfaen" panose="010A0502050306030303" pitchFamily="18" charset="0"/>
            </a:endParaRPr>
          </a:p>
          <a:p>
            <a:pPr marL="285750" indent="-285750">
              <a:buFont typeface="Wingdings" panose="05000000000000000000" pitchFamily="2" charset="2"/>
              <a:buChar char="§"/>
            </a:pPr>
            <a:endParaRPr lang="fr-FR" sz="1100" b="1" dirty="0">
              <a:latin typeface="Sylfaen" panose="010A0502050306030303" pitchFamily="18" charset="0"/>
            </a:endParaRPr>
          </a:p>
          <a:p>
            <a:pPr indent="290513"/>
            <a:r>
              <a:rPr lang="fr-FR" sz="1600" dirty="0" smtClean="0">
                <a:latin typeface="Sylfaen" panose="010A0502050306030303" pitchFamily="18" charset="0"/>
              </a:rPr>
              <a:t>Un </a:t>
            </a:r>
            <a:r>
              <a:rPr lang="fr-FR" sz="1600" dirty="0">
                <a:latin typeface="Sylfaen" panose="010A0502050306030303" pitchFamily="18" charset="0"/>
              </a:rPr>
              <a:t>pif : une </a:t>
            </a:r>
            <a:r>
              <a:rPr lang="fr-FR" sz="1600" dirty="0" smtClean="0">
                <a:latin typeface="Sylfaen" panose="010A0502050306030303" pitchFamily="18" charset="0"/>
              </a:rPr>
              <a:t>nez</a:t>
            </a:r>
            <a:endParaRPr lang="fr-FR" sz="1600" dirty="0">
              <a:latin typeface="Sylfaen" panose="010A0502050306030303" pitchFamily="18" charset="0"/>
            </a:endParaRPr>
          </a:p>
          <a:p>
            <a:pPr indent="290513"/>
            <a:r>
              <a:rPr lang="fr-FR" sz="1600" dirty="0">
                <a:latin typeface="Sylfaen" panose="010A0502050306030303" pitchFamily="18" charset="0"/>
              </a:rPr>
              <a:t>Une nana : une fille , une gonzesse</a:t>
            </a:r>
          </a:p>
          <a:p>
            <a:pPr marL="285750" indent="-285750">
              <a:buFont typeface="Wingdings" panose="05000000000000000000" pitchFamily="2" charset="2"/>
              <a:buChar char="§"/>
            </a:pPr>
            <a:endParaRPr lang="fr-FR" sz="1600" b="1" dirty="0" smtClean="0">
              <a:latin typeface="Sylfaen" panose="010A0502050306030303" pitchFamily="18" charset="0"/>
            </a:endParaRPr>
          </a:p>
          <a:p>
            <a:pPr marL="285750" indent="-285750">
              <a:buFont typeface="Wingdings" panose="05000000000000000000" pitchFamily="2" charset="2"/>
              <a:buChar char="§"/>
            </a:pPr>
            <a:r>
              <a:rPr lang="fr-FR" sz="1600" b="1" dirty="0">
                <a:latin typeface="Sylfaen" panose="010A0502050306030303" pitchFamily="18" charset="0"/>
              </a:rPr>
              <a:t>Ecoute, le gosse est malade, il faudrait appeler le toubib.</a:t>
            </a:r>
          </a:p>
          <a:p>
            <a:pPr marL="285750" indent="-285750">
              <a:buFont typeface="Wingdings" panose="05000000000000000000" pitchFamily="2" charset="2"/>
              <a:buChar char="§"/>
            </a:pPr>
            <a:endParaRPr lang="fr-FR" sz="1100" b="1" dirty="0" smtClean="0">
              <a:latin typeface="Sylfaen" panose="010A0502050306030303" pitchFamily="18" charset="0"/>
            </a:endParaRPr>
          </a:p>
          <a:p>
            <a:pPr indent="290513"/>
            <a:r>
              <a:rPr lang="fr-FR" sz="1600" dirty="0">
                <a:latin typeface="Sylfaen" panose="010A0502050306030303" pitchFamily="18" charset="0"/>
              </a:rPr>
              <a:t>Un gosse / un môme : un </a:t>
            </a:r>
            <a:r>
              <a:rPr lang="fr-FR" sz="1600" dirty="0" smtClean="0">
                <a:latin typeface="Sylfaen" panose="010A0502050306030303" pitchFamily="18" charset="0"/>
              </a:rPr>
              <a:t>enfant</a:t>
            </a:r>
            <a:endParaRPr lang="fr-FR" sz="1600" dirty="0">
              <a:latin typeface="Sylfaen" panose="010A0502050306030303" pitchFamily="18" charset="0"/>
            </a:endParaRPr>
          </a:p>
          <a:p>
            <a:pPr indent="290513"/>
            <a:r>
              <a:rPr lang="fr-FR" sz="1600" dirty="0">
                <a:latin typeface="Sylfaen" panose="010A0502050306030303" pitchFamily="18" charset="0"/>
              </a:rPr>
              <a:t>Un toubib : un médecin</a:t>
            </a:r>
          </a:p>
          <a:p>
            <a:pPr marL="285750" indent="-285750">
              <a:buFont typeface="Wingdings" panose="05000000000000000000" pitchFamily="2" charset="2"/>
              <a:buChar char="§"/>
            </a:pPr>
            <a:endParaRPr lang="ru-RU" sz="1600" b="1" dirty="0" smtClean="0">
              <a:latin typeface="Sylfaen" panose="010A0502050306030303" pitchFamily="18" charset="0"/>
            </a:endParaRPr>
          </a:p>
          <a:p>
            <a:pPr marL="285750" indent="-285750">
              <a:buFont typeface="Wingdings" panose="05000000000000000000" pitchFamily="2" charset="2"/>
              <a:buChar char="§"/>
            </a:pPr>
            <a:r>
              <a:rPr lang="fr-FR" sz="1600" b="1" dirty="0">
                <a:latin typeface="Sylfaen" panose="010A0502050306030303" pitchFamily="18" charset="0"/>
              </a:rPr>
              <a:t>Ah ces mômes, ils nous coûtent la peau des fesses, en plus ils chialent sans arrêt !</a:t>
            </a:r>
            <a:endParaRPr lang="ru-RU" sz="1600" b="1" dirty="0">
              <a:latin typeface="Sylfaen" panose="010A0502050306030303" pitchFamily="18" charset="0"/>
            </a:endParaRPr>
          </a:p>
          <a:p>
            <a:pPr marL="285750" indent="-285750">
              <a:buFont typeface="Wingdings" panose="05000000000000000000" pitchFamily="2" charset="2"/>
              <a:buChar char="§"/>
            </a:pPr>
            <a:endParaRPr lang="ru-RU" sz="1600" b="1" dirty="0" smtClean="0">
              <a:latin typeface="Sylfaen" panose="010A0502050306030303" pitchFamily="18" charset="0"/>
            </a:endParaRPr>
          </a:p>
          <a:p>
            <a:pPr indent="347663"/>
            <a:r>
              <a:rPr lang="fr-FR" sz="1600" dirty="0">
                <a:latin typeface="Sylfaen" panose="010A0502050306030303" pitchFamily="18" charset="0"/>
              </a:rPr>
              <a:t>peau de fesse -  </a:t>
            </a:r>
            <a:r>
              <a:rPr lang="ka-GE" sz="1600" dirty="0" smtClean="0">
                <a:latin typeface="Sylfaen" panose="010A0502050306030303" pitchFamily="18" charset="0"/>
              </a:rPr>
              <a:t>ნაძირალა</a:t>
            </a:r>
            <a:endParaRPr lang="fr-FR" sz="1600" dirty="0">
              <a:latin typeface="Sylfaen" panose="010A0502050306030303" pitchFamily="18" charset="0"/>
            </a:endParaRPr>
          </a:p>
          <a:p>
            <a:pPr indent="347663"/>
            <a:r>
              <a:rPr lang="fr-FR" sz="1600" dirty="0">
                <a:latin typeface="Sylfaen" panose="010A0502050306030303" pitchFamily="18" charset="0"/>
              </a:rPr>
              <a:t>Chialer : pleurer (vulgaire et méprisant)</a:t>
            </a:r>
          </a:p>
          <a:p>
            <a:pPr marL="285750" indent="-285750">
              <a:buFont typeface="Wingdings" panose="05000000000000000000" pitchFamily="2" charset="2"/>
              <a:buChar char="§"/>
            </a:pPr>
            <a:endParaRPr lang="ka-GE" sz="1600" b="1" dirty="0">
              <a:latin typeface="Sylfaen" panose="010A0502050306030303" pitchFamily="18" charset="0"/>
            </a:endParaRPr>
          </a:p>
        </p:txBody>
      </p:sp>
    </p:spTree>
    <p:extLst>
      <p:ext uri="{BB962C8B-B14F-4D97-AF65-F5344CB8AC3E}">
        <p14:creationId xmlns:p14="http://schemas.microsoft.com/office/powerpoint/2010/main" val="3079335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მართკუთხედი 1"/>
          <p:cNvSpPr/>
          <p:nvPr/>
        </p:nvSpPr>
        <p:spPr>
          <a:xfrm>
            <a:off x="395536" y="404664"/>
            <a:ext cx="8064896" cy="5078313"/>
          </a:xfrm>
          <a:prstGeom prst="rect">
            <a:avLst/>
          </a:prstGeom>
        </p:spPr>
        <p:txBody>
          <a:bodyPr wrap="square">
            <a:spAutoFit/>
          </a:bodyPr>
          <a:lstStyle/>
          <a:p>
            <a:pPr marL="285750" indent="-285750" algn="just">
              <a:buFont typeface="Wingdings" panose="05000000000000000000" pitchFamily="2" charset="2"/>
              <a:buChar char="v"/>
            </a:pPr>
            <a:r>
              <a:rPr lang="ka-GE" dirty="0">
                <a:latin typeface="Sylfaen" panose="010A0502050306030303" pitchFamily="18" charset="0"/>
              </a:rPr>
              <a:t>არგო სოციალური მოვლენაა. იგი რომელიმე სოციალური ჯგუფის ენაა. არგო წარმოიქმნა </a:t>
            </a:r>
            <a:r>
              <a:rPr lang="fr-FR" dirty="0">
                <a:latin typeface="Sylfaen" panose="010A0502050306030303" pitchFamily="18" charset="0"/>
              </a:rPr>
              <a:t>XVI </a:t>
            </a:r>
            <a:r>
              <a:rPr lang="ka-GE" dirty="0">
                <a:latin typeface="Sylfaen" panose="010A0502050306030303" pitchFamily="18" charset="0"/>
              </a:rPr>
              <a:t>საუკუნეში, თუმცა ჯერ კიდევ </a:t>
            </a:r>
            <a:r>
              <a:rPr lang="fr-FR" dirty="0">
                <a:latin typeface="Sylfaen" panose="010A0502050306030303" pitchFamily="18" charset="0"/>
              </a:rPr>
              <a:t>XIII  </a:t>
            </a:r>
            <a:r>
              <a:rPr lang="ka-GE" dirty="0">
                <a:latin typeface="Sylfaen" panose="010A0502050306030303" pitchFamily="18" charset="0"/>
              </a:rPr>
              <a:t>საუკუნეში ძველ ტექსტებში  მოიხსენება  ჟარგონული  სიტყვები.  თავისი </a:t>
            </a:r>
            <a:r>
              <a:rPr lang="ka-GE" dirty="0" smtClean="0">
                <a:latin typeface="Sylfaen" panose="010A0502050306030303" pitchFamily="18" charset="0"/>
              </a:rPr>
              <a:t>ეტიმოლოგიით </a:t>
            </a:r>
            <a:r>
              <a:rPr lang="ka-GE" dirty="0">
                <a:latin typeface="Sylfaen" panose="010A0502050306030303" pitchFamily="18" charset="0"/>
              </a:rPr>
              <a:t>არგო აღნიშნავდა არა ენას, არამედ მათხოვართა გაერთიანებას, რომელსაც პარიზის უბანში „</a:t>
            </a:r>
            <a:r>
              <a:rPr lang="fr-FR" dirty="0">
                <a:latin typeface="Sylfaen" panose="010A0502050306030303" pitchFamily="18" charset="0"/>
              </a:rPr>
              <a:t>Cour des Miracles“ </a:t>
            </a:r>
            <a:r>
              <a:rPr lang="ka-GE" dirty="0">
                <a:latin typeface="Sylfaen" panose="010A0502050306030303" pitchFamily="18" charset="0"/>
              </a:rPr>
              <a:t>ანუ „სასწაულების სამეფო” ერქვა. თვით მას ჟარგონი ეწოდებოდა, მოგვიანებით </a:t>
            </a:r>
            <a:r>
              <a:rPr lang="ka-GE" dirty="0" smtClean="0">
                <a:latin typeface="Sylfaen" panose="010A0502050306030303" pitchFamily="18" charset="0"/>
              </a:rPr>
              <a:t>არგო.</a:t>
            </a:r>
          </a:p>
          <a:p>
            <a:pPr algn="just"/>
            <a:endParaRPr lang="ka-GE" sz="1400" dirty="0">
              <a:latin typeface="Sylfaen" panose="010A0502050306030303" pitchFamily="18" charset="0"/>
            </a:endParaRPr>
          </a:p>
          <a:p>
            <a:pPr marL="285750" indent="-285750" algn="just">
              <a:buFont typeface="Wingdings" panose="05000000000000000000" pitchFamily="2" charset="2"/>
              <a:buChar char="v"/>
            </a:pPr>
            <a:r>
              <a:rPr lang="ka-GE" dirty="0" smtClean="0">
                <a:latin typeface="Sylfaen" panose="010A0502050306030303" pitchFamily="18" charset="0"/>
              </a:rPr>
              <a:t>არგო  </a:t>
            </a:r>
            <a:r>
              <a:rPr lang="ka-GE" dirty="0">
                <a:latin typeface="Sylfaen" panose="010A0502050306030303" pitchFamily="18" charset="0"/>
              </a:rPr>
              <a:t>არ  რჩება  დახურული  იმ  სამყაროში,  რომელმაც  იგი  შექმნა,  ის ვრცელდება როგორც ავადმყოფობა, - თქვა ვიქტორ ჰიუგომ. თითოეულ ქვეყანას (მხარეს) თავისი არგო აქვს, - წერდა ბალზაკი - რამდენი პროფესიაცაა, იმდენი </a:t>
            </a:r>
            <a:r>
              <a:rPr lang="ka-GE" dirty="0" err="1">
                <a:latin typeface="Sylfaen" panose="010A0502050306030303" pitchFamily="18" charset="0"/>
              </a:rPr>
              <a:t>არგოა</a:t>
            </a:r>
            <a:r>
              <a:rPr lang="ka-GE" dirty="0">
                <a:latin typeface="Sylfaen" panose="010A0502050306030303" pitchFamily="18" charset="0"/>
              </a:rPr>
              <a:t>. ნებისმიერ პროფესიას, სახელოსნოს, კლუბს, კაფეს, კვარტალს, თავისი არგო გააჩნია. </a:t>
            </a:r>
          </a:p>
          <a:p>
            <a:pPr indent="465138" algn="just"/>
            <a:endParaRPr lang="ka-GE" sz="1400" dirty="0">
              <a:latin typeface="Sylfaen" panose="010A0502050306030303" pitchFamily="18" charset="0"/>
            </a:endParaRPr>
          </a:p>
          <a:p>
            <a:pPr marL="285750" indent="-285750" algn="just">
              <a:buFont typeface="Wingdings" panose="05000000000000000000" pitchFamily="2" charset="2"/>
              <a:buChar char="v"/>
            </a:pPr>
            <a:r>
              <a:rPr lang="ka-GE" dirty="0">
                <a:latin typeface="Sylfaen" panose="010A0502050306030303" pitchFamily="18" charset="0"/>
              </a:rPr>
              <a:t>არგო ცდილობს იყოს სოციალური თავდაცვის საშუალება, საიდუმლო ხასიათი არის მისი წარმოქმნის აუცილებელი პირობა. არგო სოციალურ კონტექსტში არის იმ ადამიანთა ჯგუფის ზეპირი მონაწილეობის შედეგი, რომელზეც ემყარება თვით სოციალური ჯგუფის არსებობა.</a:t>
            </a:r>
          </a:p>
        </p:txBody>
      </p:sp>
    </p:spTree>
    <p:extLst>
      <p:ext uri="{BB962C8B-B14F-4D97-AF65-F5344CB8AC3E}">
        <p14:creationId xmlns:p14="http://schemas.microsoft.com/office/powerpoint/2010/main" val="10529884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მართკუთხედი 1"/>
          <p:cNvSpPr/>
          <p:nvPr/>
        </p:nvSpPr>
        <p:spPr>
          <a:xfrm>
            <a:off x="611560" y="1443841"/>
            <a:ext cx="7560840" cy="2308324"/>
          </a:xfrm>
          <a:prstGeom prst="rect">
            <a:avLst/>
          </a:prstGeom>
        </p:spPr>
        <p:txBody>
          <a:bodyPr wrap="square">
            <a:spAutoFit/>
          </a:bodyPr>
          <a:lstStyle/>
          <a:p>
            <a:pPr marL="285750" indent="-285750" algn="just">
              <a:buFont typeface="Wingdings" panose="05000000000000000000" pitchFamily="2" charset="2"/>
              <a:buChar char="v"/>
            </a:pPr>
            <a:r>
              <a:rPr lang="ka-GE" dirty="0">
                <a:latin typeface="Sylfaen" panose="010A0502050306030303" pitchFamily="18" charset="0"/>
              </a:rPr>
              <a:t>ამრიგად, </a:t>
            </a:r>
            <a:r>
              <a:rPr lang="ka-GE" dirty="0" smtClean="0">
                <a:latin typeface="Sylfaen" panose="010A0502050306030303" pitchFamily="18" charset="0"/>
              </a:rPr>
              <a:t>რომანით „შუშის მიღმა“ რობერ </a:t>
            </a:r>
            <a:r>
              <a:rPr lang="ka-GE" dirty="0">
                <a:latin typeface="Sylfaen" panose="010A0502050306030303" pitchFamily="18" charset="0"/>
              </a:rPr>
              <a:t>მერლს უნდოდა ეჩვენებინა, რომ ახალგაზრდული სლენგი ერთ-ერთი ფორმაა თვითგამოხატვისა და თვითდამკვიდრებისა. ეს არის პროტესტი ყველაფრისადმი, რასაც მოითხოვს საზოგადოება ცივილური და კარგად აღზრდილი ადამიანისაგან. ძალიან ხშირად ჟარგონი წარმოიქმნება როგორც პროტესტი სიტყვიერი შტამპების მიმართ, ან  სურვილით განსხვავდებოდეს ყველასაგან, იყოს ორიგინალური, რაც დამახასიათებელია  ახალგაზრდა ადამიანებისათვის.</a:t>
            </a:r>
          </a:p>
        </p:txBody>
      </p:sp>
    </p:spTree>
    <p:extLst>
      <p:ext uri="{BB962C8B-B14F-4D97-AF65-F5344CB8AC3E}">
        <p14:creationId xmlns:p14="http://schemas.microsoft.com/office/powerpoint/2010/main" val="14304627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მართკუთხედი 1"/>
          <p:cNvSpPr/>
          <p:nvPr/>
        </p:nvSpPr>
        <p:spPr>
          <a:xfrm>
            <a:off x="539552" y="1124744"/>
            <a:ext cx="7776864" cy="3939540"/>
          </a:xfrm>
          <a:prstGeom prst="rect">
            <a:avLst/>
          </a:prstGeom>
        </p:spPr>
        <p:txBody>
          <a:bodyPr wrap="square">
            <a:spAutoFit/>
          </a:bodyPr>
          <a:lstStyle/>
          <a:p>
            <a:pPr marL="290513" indent="-290513" algn="just">
              <a:buFont typeface="Wingdings" panose="05000000000000000000" pitchFamily="2" charset="2"/>
              <a:buChar char="v"/>
            </a:pPr>
            <a:r>
              <a:rPr lang="ka-GE" dirty="0" smtClean="0">
                <a:latin typeface="Sylfaen" panose="010A0502050306030303" pitchFamily="18" charset="0"/>
              </a:rPr>
              <a:t> ენა </a:t>
            </a:r>
            <a:r>
              <a:rPr lang="ka-GE" dirty="0">
                <a:latin typeface="Sylfaen" panose="010A0502050306030303" pitchFamily="18" charset="0"/>
              </a:rPr>
              <a:t>ცოცხლობს და იცვლება უფრო მეტად სოციალური ზეწოლით, ვიდრე  შიდა  ლინგვისტური  ტრანსფორმაციული  თამაშით.  ახალი წარმონაქმნების აღმოჩენა და არგოს ლექსიკური ერთეულების გამოყენება რომელიმე  ჯგუფში,  საშუალებას  გვაძლევს  უკეთესად  გავეცნოთ  მისი არსებობის მასშტაბს, რომელიც მისი წევრების მიერაა შექმნილი</a:t>
            </a:r>
            <a:r>
              <a:rPr lang="ka-GE" dirty="0" smtClean="0">
                <a:latin typeface="Sylfaen" panose="010A0502050306030303" pitchFamily="18" charset="0"/>
              </a:rPr>
              <a:t>.</a:t>
            </a:r>
          </a:p>
          <a:p>
            <a:pPr algn="just"/>
            <a:endParaRPr lang="ka-GE" dirty="0">
              <a:latin typeface="Sylfaen" panose="010A0502050306030303" pitchFamily="18" charset="0"/>
            </a:endParaRPr>
          </a:p>
          <a:p>
            <a:pPr marL="290513" indent="-290513" algn="just">
              <a:buFont typeface="Wingdings" panose="05000000000000000000" pitchFamily="2" charset="2"/>
              <a:buChar char="v"/>
            </a:pPr>
            <a:r>
              <a:rPr lang="ka-GE" dirty="0">
                <a:latin typeface="Sylfaen" panose="010A0502050306030303" pitchFamily="18" charset="0"/>
              </a:rPr>
              <a:t>თითოეულ პროფესიას თავისი არგო აქვს. ჟან ლაკასანი და პიერ დევო ამას ასე ხსნიდნენ: „რადგან ფრანგულ ენაში არ </a:t>
            </a:r>
            <a:r>
              <a:rPr lang="ka-GE" dirty="0" smtClean="0">
                <a:latin typeface="Sylfaen" panose="010A0502050306030303" pitchFamily="18" charset="0"/>
              </a:rPr>
              <a:t>არსებობს </a:t>
            </a:r>
            <a:r>
              <a:rPr lang="ka-GE" dirty="0">
                <a:latin typeface="Sylfaen" panose="010A0502050306030303" pitchFamily="18" charset="0"/>
              </a:rPr>
              <a:t>სიტყვები, რომლებიც გამოხატავს განსაკუთრებულ (თავისებურ) საგნებს ანდა მოქმედებას, რომელიც მოცემულ ინდივიდთა სოციალური კატეგორიისთვისაა ჩვეული, ამ დროს წარმოიქმნება </a:t>
            </a:r>
            <a:r>
              <a:rPr lang="ka-GE" dirty="0" err="1">
                <a:latin typeface="Sylfaen" panose="010A0502050306030303" pitchFamily="18" charset="0"/>
              </a:rPr>
              <a:t>არგოტული</a:t>
            </a:r>
            <a:r>
              <a:rPr lang="ka-GE" dirty="0">
                <a:latin typeface="Sylfaen" panose="010A0502050306030303" pitchFamily="18" charset="0"/>
              </a:rPr>
              <a:t> სიტყვები, რათა „უმკურნალონ“ ენის ამ ნაკლს</a:t>
            </a:r>
            <a:r>
              <a:rPr lang="ka-GE" dirty="0" smtClean="0">
                <a:latin typeface="Sylfaen" panose="010A0502050306030303" pitchFamily="18" charset="0"/>
              </a:rPr>
              <a:t>“.</a:t>
            </a:r>
          </a:p>
          <a:p>
            <a:pPr algn="just"/>
            <a:endParaRPr lang="ka-GE" sz="1600" dirty="0" smtClean="0">
              <a:latin typeface="Sylfaen" panose="010A0502050306030303" pitchFamily="18" charset="0"/>
            </a:endParaRPr>
          </a:p>
        </p:txBody>
      </p:sp>
    </p:spTree>
    <p:extLst>
      <p:ext uri="{BB962C8B-B14F-4D97-AF65-F5344CB8AC3E}">
        <p14:creationId xmlns:p14="http://schemas.microsoft.com/office/powerpoint/2010/main" val="28836922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მართკუთხედი 1"/>
          <p:cNvSpPr/>
          <p:nvPr/>
        </p:nvSpPr>
        <p:spPr>
          <a:xfrm>
            <a:off x="611560" y="692696"/>
            <a:ext cx="7632848" cy="4524315"/>
          </a:xfrm>
          <a:prstGeom prst="rect">
            <a:avLst/>
          </a:prstGeom>
        </p:spPr>
        <p:txBody>
          <a:bodyPr wrap="square">
            <a:spAutoFit/>
          </a:bodyPr>
          <a:lstStyle/>
          <a:p>
            <a:pPr marL="285750" indent="-285750" algn="just">
              <a:buFont typeface="Wingdings" panose="05000000000000000000" pitchFamily="2" charset="2"/>
              <a:buChar char="v"/>
            </a:pPr>
            <a:r>
              <a:rPr lang="ka-GE" dirty="0"/>
              <a:t>განასხვავებენ პროფესიულ და სოციალურ ჟარგონებს. პროფესიულია ის სიტყვები და გამოთქმები, რომლებიც გავრცელებულია სხვადასხვა პროფესიის მქონე ადამიანების მეტყველებაში. სოციალურმა ჟარგონმა მიიღო არგოს   სახელწოდება.   ადრე   იგი დეკლასირებული ელემენტების მეტყველება იყო. ახლა ესაა ის ლექსიკა, რომელიც საერთო გამოყენების სიტყვების პარალელურად გამოიყენება. იგი მეტადაა გაჟღენთილი სპეციალური სიტყვებითა და გამონათქვამებით</a:t>
            </a:r>
            <a:r>
              <a:rPr lang="ka-GE" dirty="0" smtClean="0"/>
              <a:t>.</a:t>
            </a:r>
          </a:p>
          <a:p>
            <a:pPr marL="285750" indent="-285750" algn="just">
              <a:buFont typeface="Wingdings" panose="05000000000000000000" pitchFamily="2" charset="2"/>
              <a:buChar char="v"/>
            </a:pPr>
            <a:endParaRPr lang="ka-GE" dirty="0" smtClean="0"/>
          </a:p>
          <a:p>
            <a:pPr marL="285750" indent="-285750" algn="just">
              <a:buFont typeface="Wingdings" panose="05000000000000000000" pitchFamily="2" charset="2"/>
              <a:buChar char="v"/>
            </a:pPr>
            <a:r>
              <a:rPr lang="ka-GE" dirty="0" smtClean="0"/>
              <a:t>მოზარდები </a:t>
            </a:r>
            <a:r>
              <a:rPr lang="ka-GE" dirty="0"/>
              <a:t>იყენებენ  ახალგაზრდულ სლენგს, რათა  გამოხატონ თავიანთი კრიტიკული ან ირონიული დამოკიდებულება  ზრდასრული სამყაროს მიმართ, ცდილობენ იყვნენ  უფრო დამოუკიდებლები და  მოიპოვონ პოპულარობა თანატოლებში. საუბრობენ რა განსაკუთრებულ  ,,მოდურ ენაზე“, ახალგაზრდები  ცდილობენ გაემიჯნონ   უფროსი თაობის  ენის მატარებლებს ან უბრალოდ, სურთ გამონათქვამის არსის დაფარვა.</a:t>
            </a:r>
          </a:p>
        </p:txBody>
      </p:sp>
    </p:spTree>
    <p:extLst>
      <p:ext uri="{BB962C8B-B14F-4D97-AF65-F5344CB8AC3E}">
        <p14:creationId xmlns:p14="http://schemas.microsoft.com/office/powerpoint/2010/main" val="5776176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10242" name="AutoShape 2" descr="Map of Europe, with colored lines denoting migration route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pic>
        <p:nvPicPr>
          <p:cNvPr id="3" name="სურათი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07704" y="836712"/>
            <a:ext cx="4608512" cy="3240360"/>
          </a:xfrm>
          <a:prstGeom prst="rect">
            <a:avLst/>
          </a:prstGeom>
        </p:spPr>
      </p:pic>
      <p:sp>
        <p:nvSpPr>
          <p:cNvPr id="5" name="სათაური 4"/>
          <p:cNvSpPr>
            <a:spLocks noGrp="1"/>
          </p:cNvSpPr>
          <p:nvPr>
            <p:ph type="ctrTitle"/>
          </p:nvPr>
        </p:nvSpPr>
        <p:spPr>
          <a:xfrm rot="21420000">
            <a:off x="1916954" y="5154360"/>
            <a:ext cx="5408274" cy="495099"/>
          </a:xfrm>
        </p:spPr>
        <p:txBody>
          <a:bodyPr>
            <a:normAutofit fontScale="90000"/>
          </a:bodyPr>
          <a:lstStyle/>
          <a:p>
            <a:pPr indent="461963" algn="ctr">
              <a:tabLst>
                <a:tab pos="57150" algn="l"/>
              </a:tabLst>
            </a:pPr>
            <a:r>
              <a:rPr lang="en-US" sz="3600" dirty="0" smtClean="0">
                <a:solidFill>
                  <a:schemeClr val="tx1"/>
                </a:solidFill>
                <a:latin typeface="+mn-lt"/>
              </a:rPr>
              <a:t/>
            </a:r>
            <a:br>
              <a:rPr lang="en-US" sz="3600" dirty="0" smtClean="0">
                <a:solidFill>
                  <a:schemeClr val="tx1"/>
                </a:solidFill>
                <a:latin typeface="+mn-lt"/>
              </a:rPr>
            </a:br>
            <a:r>
              <a:rPr lang="en-US" sz="3600" dirty="0">
                <a:solidFill>
                  <a:schemeClr val="tx1"/>
                </a:solidFill>
                <a:latin typeface="+mn-lt"/>
              </a:rPr>
              <a:t> </a:t>
            </a:r>
            <a:r>
              <a:rPr lang="en-US" sz="3600" dirty="0" smtClean="0">
                <a:solidFill>
                  <a:schemeClr val="tx1"/>
                </a:solidFill>
                <a:latin typeface="+mn-lt"/>
              </a:rPr>
              <a:t/>
            </a:r>
            <a:br>
              <a:rPr lang="en-US" sz="3600" dirty="0" smtClean="0">
                <a:solidFill>
                  <a:schemeClr val="tx1"/>
                </a:solidFill>
                <a:latin typeface="+mn-lt"/>
              </a:rPr>
            </a:br>
            <a:r>
              <a:rPr lang="en-US" sz="3600" dirty="0">
                <a:solidFill>
                  <a:schemeClr val="tx1"/>
                </a:solidFill>
                <a:latin typeface="+mn-lt"/>
              </a:rPr>
              <a:t/>
            </a:r>
            <a:br>
              <a:rPr lang="en-US" sz="3600" dirty="0">
                <a:solidFill>
                  <a:schemeClr val="tx1"/>
                </a:solidFill>
                <a:latin typeface="+mn-lt"/>
              </a:rPr>
            </a:br>
            <a:r>
              <a:rPr lang="en-US" sz="3600" dirty="0" smtClean="0">
                <a:solidFill>
                  <a:schemeClr val="tx1"/>
                </a:solidFill>
                <a:latin typeface="+mn-lt"/>
              </a:rPr>
              <a:t/>
            </a:r>
            <a:br>
              <a:rPr lang="en-US" sz="3600" dirty="0" smtClean="0">
                <a:solidFill>
                  <a:schemeClr val="tx1"/>
                </a:solidFill>
                <a:latin typeface="+mn-lt"/>
              </a:rPr>
            </a:br>
            <a:r>
              <a:rPr lang="en-US" sz="3600" dirty="0" smtClean="0">
                <a:solidFill>
                  <a:schemeClr val="tx1"/>
                </a:solidFill>
                <a:latin typeface="+mn-lt"/>
              </a:rPr>
              <a:t/>
            </a:r>
            <a:br>
              <a:rPr lang="en-US" sz="3600" dirty="0" smtClean="0">
                <a:solidFill>
                  <a:schemeClr val="tx1"/>
                </a:solidFill>
                <a:latin typeface="+mn-lt"/>
              </a:rPr>
            </a:br>
            <a:r>
              <a:rPr lang="en-US" sz="3600" dirty="0">
                <a:solidFill>
                  <a:schemeClr val="tx1"/>
                </a:solidFill>
                <a:latin typeface="+mn-lt"/>
              </a:rPr>
              <a:t/>
            </a:r>
            <a:br>
              <a:rPr lang="en-US" sz="3600" dirty="0">
                <a:solidFill>
                  <a:schemeClr val="tx1"/>
                </a:solidFill>
                <a:latin typeface="+mn-lt"/>
              </a:rPr>
            </a:br>
            <a:r>
              <a:rPr lang="en-US" sz="3600" dirty="0">
                <a:solidFill>
                  <a:schemeClr val="tx1"/>
                </a:solidFill>
                <a:latin typeface="+mn-lt"/>
              </a:rPr>
              <a:t/>
            </a:r>
            <a:br>
              <a:rPr lang="en-US" sz="3600" dirty="0">
                <a:solidFill>
                  <a:schemeClr val="tx1"/>
                </a:solidFill>
                <a:latin typeface="+mn-lt"/>
              </a:rPr>
            </a:br>
            <a:r>
              <a:rPr lang="ka-GE" sz="3600" dirty="0" smtClean="0">
                <a:solidFill>
                  <a:schemeClr val="tx1"/>
                </a:solidFill>
                <a:effectLst>
                  <a:outerShdw blurRad="38100" dist="38100" dir="2700000" algn="tl">
                    <a:srgbClr val="000000">
                      <a:alpha val="43137"/>
                    </a:srgbClr>
                  </a:outerShdw>
                </a:effectLst>
                <a:latin typeface="+mn-lt"/>
              </a:rPr>
              <a:t> </a:t>
            </a:r>
            <a:r>
              <a:rPr lang="en-US" sz="3600" dirty="0" smtClean="0">
                <a:solidFill>
                  <a:schemeClr val="tx1"/>
                </a:solidFill>
                <a:effectLst>
                  <a:outerShdw blurRad="38100" dist="38100" dir="2700000" algn="tl">
                    <a:srgbClr val="000000">
                      <a:alpha val="43137"/>
                    </a:srgbClr>
                  </a:outerShdw>
                </a:effectLst>
                <a:latin typeface="+mn-lt"/>
              </a:rPr>
              <a:t> </a:t>
            </a:r>
            <a:r>
              <a:rPr lang="ka-GE" sz="3600" dirty="0" smtClean="0">
                <a:solidFill>
                  <a:schemeClr val="tx1"/>
                </a:solidFill>
                <a:effectLst>
                  <a:outerShdw blurRad="38100" dist="38100" dir="2700000" algn="tl">
                    <a:srgbClr val="000000">
                      <a:alpha val="43137"/>
                    </a:srgbClr>
                  </a:outerShdw>
                </a:effectLst>
                <a:latin typeface="+mn-lt"/>
              </a:rPr>
              <a:t> </a:t>
            </a:r>
            <a:r>
              <a:rPr lang="en-US" sz="3600" dirty="0" smtClean="0">
                <a:solidFill>
                  <a:schemeClr val="tx1"/>
                </a:solidFill>
                <a:effectLst>
                  <a:outerShdw blurRad="38100" dist="38100" dir="2700000" algn="tl">
                    <a:srgbClr val="000000">
                      <a:alpha val="43137"/>
                    </a:srgbClr>
                  </a:outerShdw>
                </a:effectLst>
                <a:latin typeface="+mn-lt"/>
              </a:rPr>
              <a:t>Robert Merle</a:t>
            </a:r>
            <a:r>
              <a:rPr lang="en-US" sz="3600" dirty="0" smtClean="0">
                <a:solidFill>
                  <a:schemeClr val="tx1"/>
                </a:solidFill>
                <a:latin typeface="+mn-lt"/>
              </a:rPr>
              <a:t/>
            </a:r>
            <a:br>
              <a:rPr lang="en-US" sz="3600" dirty="0" smtClean="0">
                <a:solidFill>
                  <a:schemeClr val="tx1"/>
                </a:solidFill>
                <a:latin typeface="+mn-lt"/>
              </a:rPr>
            </a:br>
            <a:r>
              <a:rPr lang="ka-GE" sz="3600" dirty="0" smtClean="0">
                <a:solidFill>
                  <a:schemeClr val="tx1"/>
                </a:solidFill>
                <a:cs typeface="Arial" panose="020B0604020202020204" pitchFamily="34" charset="0"/>
              </a:rPr>
              <a:t> </a:t>
            </a:r>
            <a:r>
              <a:rPr lang="en-US" sz="3600" dirty="0" smtClean="0">
                <a:solidFill>
                  <a:schemeClr val="tx1"/>
                </a:solidFill>
                <a:latin typeface="Arial" panose="020B0604020202020204" pitchFamily="34" charset="0"/>
                <a:cs typeface="Arial" panose="020B0604020202020204" pitchFamily="34" charset="0"/>
              </a:rPr>
              <a:t>  </a:t>
            </a:r>
            <a:r>
              <a:rPr lang="ka-GE" sz="3600" dirty="0" smtClean="0">
                <a:solidFill>
                  <a:schemeClr val="tx1"/>
                </a:solidFill>
                <a:latin typeface="Arial" panose="020B0604020202020204" pitchFamily="34" charset="0"/>
                <a:cs typeface="Arial" panose="020B0604020202020204" pitchFamily="34" charset="0"/>
              </a:rPr>
              <a:t> </a:t>
            </a:r>
            <a:r>
              <a:rPr lang="ka-GE" sz="3600" dirty="0" smtClean="0">
                <a:solidFill>
                  <a:schemeClr val="tx1"/>
                </a:solidFill>
                <a:cs typeface="Arial" panose="020B0604020202020204" pitchFamily="34" charset="0"/>
              </a:rPr>
              <a:t>1</a:t>
            </a:r>
            <a:r>
              <a:rPr lang="en-US" sz="3600" dirty="0" smtClean="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908-2004</a:t>
            </a:r>
            <a:endParaRPr lang="ka-GE" sz="3600" b="1" dirty="0">
              <a:solidFill>
                <a:schemeClr val="tx1"/>
              </a:solidFill>
              <a:effectLst>
                <a:outerShdw blurRad="38100" dist="38100" dir="2700000" algn="tl">
                  <a:srgbClr val="000000">
                    <a:alpha val="43137"/>
                  </a:srgbClr>
                </a:outerShdw>
              </a:effectLst>
              <a:cs typeface="Arial" panose="020B0604020202020204"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მართკუთხედი 1"/>
          <p:cNvSpPr/>
          <p:nvPr/>
        </p:nvSpPr>
        <p:spPr>
          <a:xfrm>
            <a:off x="683568" y="836712"/>
            <a:ext cx="7560840" cy="3970318"/>
          </a:xfrm>
          <a:prstGeom prst="rect">
            <a:avLst/>
          </a:prstGeom>
        </p:spPr>
        <p:txBody>
          <a:bodyPr wrap="square">
            <a:spAutoFit/>
          </a:bodyPr>
          <a:lstStyle/>
          <a:p>
            <a:pPr marL="285750" indent="-285750" algn="just">
              <a:buFont typeface="Wingdings" panose="05000000000000000000" pitchFamily="2" charset="2"/>
              <a:buChar char="v"/>
            </a:pPr>
            <a:r>
              <a:rPr lang="ka-GE" dirty="0"/>
              <a:t>1970 წელს რობერტ მერლმა დაწერა რომანი „შუშის მიღმა“ მდიდარ ემპირიულ მასალაზე დაყრდნობით. რობერ მერლმა, როგორც სტუდენტური მოძრაობის თვითმხილველმა, დოკუმენტური სიზუსტითა და მხატვრული ოსტატობით აღწერა და წიგნში გადაიტანა  1968 წლის მაისის ერთი დღე.  ერთის მხრივ,  ის უშუალოდ ადევნებდა თვალს სტუდენტურ არეულობებს საფრანგეთში 1968 წელს და მეორე მხრივ, მან მრავალი საუბარი გამართა პარიზის ნანტერის უნივერსიტეტის სტუდენტებთან, ახალგაზრდებთან. ისინი რომანის მთავარი პერსონაჟები გახდნენ.  პერსონაჟებს შორის არიან გამოგონილი-განზოგადებული ტიპებიც და რეალურებიც. ამ უკანასკნელთა შორის გამოირჩევა დანიელ კონ-</a:t>
            </a:r>
            <a:r>
              <a:rPr lang="ka-GE" dirty="0" err="1"/>
              <a:t>ბენდიტი</a:t>
            </a:r>
            <a:r>
              <a:rPr lang="ka-GE" dirty="0"/>
              <a:t>, რომელიც გამოირჩეოდა განსაკუთრებული პოლიტიკური ნიჭით, რაც შემდგომში დაეხმარა მას წარმატებული კარიერის შექმნაში - ევროპარლამენტის დეპუტატამდე.</a:t>
            </a:r>
          </a:p>
        </p:txBody>
      </p:sp>
    </p:spTree>
    <p:extLst>
      <p:ext uri="{BB962C8B-B14F-4D97-AF65-F5344CB8AC3E}">
        <p14:creationId xmlns:p14="http://schemas.microsoft.com/office/powerpoint/2010/main" val="9403376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სურათი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86120" y="332656"/>
            <a:ext cx="3024336" cy="4176464"/>
          </a:xfrm>
          <a:prstGeom prst="rect">
            <a:avLst/>
          </a:prstGeom>
        </p:spPr>
      </p:pic>
      <p:sp>
        <p:nvSpPr>
          <p:cNvPr id="6" name="სუბტიტრი 5"/>
          <p:cNvSpPr>
            <a:spLocks noGrp="1"/>
          </p:cNvSpPr>
          <p:nvPr>
            <p:ph type="subTitle" idx="1"/>
          </p:nvPr>
        </p:nvSpPr>
        <p:spPr>
          <a:xfrm rot="21420000">
            <a:off x="3790148" y="4868702"/>
            <a:ext cx="3037874" cy="629964"/>
          </a:xfrm>
        </p:spPr>
        <p:txBody>
          <a:bodyPr>
            <a:prstTxWarp prst="textPlain">
              <a:avLst/>
            </a:prstTxWarp>
            <a:scene3d>
              <a:camera prst="isometricOffAxis1Right"/>
              <a:lightRig rig="threePt" dir="t"/>
            </a:scene3d>
          </a:bodyPr>
          <a:lstStyle/>
          <a:p>
            <a:r>
              <a:rPr lang="en-US" dirty="0" smtClean="0">
                <a:solidFill>
                  <a:schemeClr val="tx1"/>
                </a:solidFill>
                <a:effectLst>
                  <a:outerShdw blurRad="38100" dist="38100" dir="2700000" algn="tl">
                    <a:srgbClr val="000000">
                      <a:alpha val="43137"/>
                    </a:srgbClr>
                  </a:outerShdw>
                </a:effectLst>
                <a:latin typeface="Acad Nusx Geo" panose="020B0500000000000000" pitchFamily="34" charset="0"/>
                <a:cs typeface="Arial" panose="020B0604020202020204" pitchFamily="34" charset="0"/>
              </a:rPr>
              <a:t>1968 </a:t>
            </a:r>
            <a:r>
              <a:rPr lang="ka-GE" dirty="0" smtClean="0">
                <a:solidFill>
                  <a:schemeClr val="tx1"/>
                </a:solidFill>
                <a:effectLst>
                  <a:outerShdw blurRad="38100" dist="38100" dir="2700000" algn="tl">
                    <a:srgbClr val="000000">
                      <a:alpha val="43137"/>
                    </a:srgbClr>
                  </a:outerShdw>
                </a:effectLst>
                <a:cs typeface="Arial" panose="020B0604020202020204" pitchFamily="34" charset="0"/>
              </a:rPr>
              <a:t>წლის 22 მაისი</a:t>
            </a:r>
            <a:endParaRPr lang="ka-GE" dirty="0">
              <a:solidFill>
                <a:schemeClr val="tx1"/>
              </a:solidFill>
              <a:effectLst>
                <a:outerShdw blurRad="38100" dist="38100" dir="2700000" algn="tl">
                  <a:srgbClr val="000000">
                    <a:alpha val="43137"/>
                  </a:srgbClr>
                </a:outerShdw>
              </a:effectLst>
              <a:cs typeface="Arial" panose="020B0604020202020204" pitchFamily="34" charset="0"/>
            </a:endParaRPr>
          </a:p>
        </p:txBody>
      </p:sp>
    </p:spTree>
    <p:extLst>
      <p:ext uri="{BB962C8B-B14F-4D97-AF65-F5344CB8AC3E}">
        <p14:creationId xmlns:p14="http://schemas.microsoft.com/office/powerpoint/2010/main" val="2477147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მართკუთხედი 1"/>
          <p:cNvSpPr/>
          <p:nvPr/>
        </p:nvSpPr>
        <p:spPr>
          <a:xfrm>
            <a:off x="683568" y="548680"/>
            <a:ext cx="7560840" cy="4616648"/>
          </a:xfrm>
          <a:prstGeom prst="rect">
            <a:avLst/>
          </a:prstGeom>
        </p:spPr>
        <p:txBody>
          <a:bodyPr wrap="square">
            <a:spAutoFit/>
          </a:bodyPr>
          <a:lstStyle/>
          <a:p>
            <a:pPr algn="ctr"/>
            <a:r>
              <a:rPr lang="fr-FR" b="1" dirty="0" smtClean="0">
                <a:ln w="0"/>
                <a:effectLst>
                  <a:outerShdw blurRad="38100" dist="38100" dir="2700000" algn="tl">
                    <a:srgbClr val="000000">
                      <a:alpha val="43137"/>
                    </a:srgbClr>
                  </a:outerShdw>
                </a:effectLst>
                <a:latin typeface="Arial" panose="020B0604020202020204" pitchFamily="34" charset="0"/>
                <a:cs typeface="Arial" panose="020B0604020202020204" pitchFamily="34" charset="0"/>
              </a:rPr>
              <a:t>Franglais</a:t>
            </a:r>
            <a:endParaRPr lang="ru-RU" b="1" dirty="0" smtClean="0">
              <a:ln w="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ctr"/>
            <a:endParaRPr lang="ru-RU" sz="2000" b="1" dirty="0" smtClean="0">
              <a:ln w="0"/>
              <a:latin typeface="Arial" panose="020B0604020202020204" pitchFamily="34" charset="0"/>
              <a:cs typeface="Arial" panose="020B0604020202020204" pitchFamily="34" charset="0"/>
            </a:endParaRPr>
          </a:p>
          <a:p>
            <a:pPr indent="401638" algn="just"/>
            <a:r>
              <a:rPr lang="fr-FR" sz="1600" dirty="0" smtClean="0">
                <a:ln w="0"/>
                <a:latin typeface="Sylfaen" panose="010A0502050306030303" pitchFamily="18" charset="0"/>
                <a:cs typeface="Arial" panose="020B0604020202020204" pitchFamily="34" charset="0"/>
              </a:rPr>
              <a:t> </a:t>
            </a:r>
            <a:r>
              <a:rPr lang="ka-GE" sz="1600" dirty="0" smtClean="0">
                <a:ln w="0"/>
                <a:latin typeface="Sylfaen" panose="010A0502050306030303" pitchFamily="18" charset="0"/>
                <a:cs typeface="Arial" panose="020B0604020202020204" pitchFamily="34" charset="0"/>
              </a:rPr>
              <a:t>მიუხედავად საფრანგეთის აკადემიის ძალისხმევისა ფრანგული ენიდან განედევნა </a:t>
            </a:r>
            <a:r>
              <a:rPr lang="ka-GE" sz="1600" dirty="0" err="1" smtClean="0">
                <a:ln w="0"/>
                <a:latin typeface="Sylfaen" panose="010A0502050306030303" pitchFamily="18" charset="0"/>
                <a:cs typeface="Arial" panose="020B0604020202020204" pitchFamily="34" charset="0"/>
              </a:rPr>
              <a:t>ანგლიციზმები</a:t>
            </a:r>
            <a:r>
              <a:rPr lang="ka-GE" sz="1600" dirty="0" smtClean="0">
                <a:ln w="0"/>
                <a:latin typeface="Sylfaen" panose="010A0502050306030303" pitchFamily="18" charset="0"/>
                <a:cs typeface="Arial" panose="020B0604020202020204" pitchFamily="34" charset="0"/>
              </a:rPr>
              <a:t>, თანამედროვე საქმიანი სამყარო და ახალგაზრდობა  აქტიურად იყენებ სიტყვებს ინგლისური ენიდან, მაგრამ წარმოთქვამენ  მათ ფრანგულად (სწორედ აქედან   წარმოიშვა სახელწოდება (</a:t>
            </a:r>
            <a:r>
              <a:rPr lang="fr-FR" sz="1600" dirty="0" err="1" smtClean="0">
                <a:ln w="0"/>
                <a:latin typeface="Sylfaen" panose="010A0502050306030303" pitchFamily="18" charset="0"/>
                <a:cs typeface="Arial" panose="020B0604020202020204" pitchFamily="34" charset="0"/>
              </a:rPr>
              <a:t>fran-glais</a:t>
            </a:r>
            <a:r>
              <a:rPr lang="fr-FR" sz="1600" dirty="0" smtClean="0">
                <a:ln w="0"/>
                <a:latin typeface="Sylfaen" panose="010A0502050306030303" pitchFamily="18" charset="0"/>
                <a:cs typeface="Arial" panose="020B0604020202020204" pitchFamily="34" charset="0"/>
              </a:rPr>
              <a:t>). </a:t>
            </a:r>
            <a:r>
              <a:rPr lang="ka-GE" sz="1600" dirty="0" smtClean="0">
                <a:ln w="0"/>
                <a:latin typeface="Sylfaen" panose="010A0502050306030303" pitchFamily="18" charset="0"/>
                <a:cs typeface="Arial" panose="020B0604020202020204" pitchFamily="34" charset="0"/>
              </a:rPr>
              <a:t>მაგ: </a:t>
            </a:r>
            <a:endParaRPr lang="ka-GE" sz="1600" dirty="0">
              <a:ln w="0"/>
              <a:latin typeface="Sylfaen" panose="010A0502050306030303" pitchFamily="18" charset="0"/>
              <a:cs typeface="Arial" panose="020B0604020202020204" pitchFamily="34" charset="0"/>
            </a:endParaRPr>
          </a:p>
          <a:p>
            <a:pPr indent="401638" algn="just"/>
            <a:r>
              <a:rPr lang="ka-GE" sz="1600" dirty="0" smtClean="0">
                <a:ln w="0"/>
                <a:latin typeface="Sylfaen" panose="010A0502050306030303" pitchFamily="18" charset="0"/>
                <a:cs typeface="Arial" panose="020B0604020202020204" pitchFamily="34" charset="0"/>
              </a:rPr>
              <a:t> </a:t>
            </a:r>
            <a:r>
              <a:rPr lang="fr-FR" sz="1600" dirty="0" smtClean="0">
                <a:ln w="0"/>
                <a:latin typeface="Sylfaen" panose="010A0502050306030303" pitchFamily="18" charset="0"/>
                <a:cs typeface="Arial" panose="020B0604020202020204" pitchFamily="34" charset="0"/>
              </a:rPr>
              <a:t>walkman </a:t>
            </a:r>
            <a:r>
              <a:rPr lang="ka-GE" sz="1600" dirty="0" smtClean="0">
                <a:ln w="0"/>
                <a:latin typeface="Sylfaen" panose="010A0502050306030303" pitchFamily="18" charset="0"/>
                <a:cs typeface="Arial" panose="020B0604020202020204" pitchFamily="34" charset="0"/>
              </a:rPr>
              <a:t>(პორტატული მაგნიტოფონი)</a:t>
            </a:r>
            <a:endParaRPr lang="fr-FR" sz="1600" dirty="0" smtClean="0">
              <a:ln w="0"/>
              <a:latin typeface="Sylfaen" panose="010A0502050306030303" pitchFamily="18" charset="0"/>
              <a:cs typeface="Arial" panose="020B0604020202020204" pitchFamily="34" charset="0"/>
            </a:endParaRPr>
          </a:p>
          <a:p>
            <a:pPr indent="401638" algn="just"/>
            <a:r>
              <a:rPr lang="fr-FR" sz="1600" dirty="0" smtClean="0">
                <a:ln w="0"/>
                <a:latin typeface="Sylfaen" panose="010A0502050306030303" pitchFamily="18" charset="0"/>
                <a:cs typeface="Arial" panose="020B0604020202020204" pitchFamily="34" charset="0"/>
              </a:rPr>
              <a:t>cool (</a:t>
            </a:r>
            <a:r>
              <a:rPr lang="ka-GE" sz="1600" dirty="0" smtClean="0">
                <a:ln w="0"/>
                <a:latin typeface="Sylfaen" panose="010A0502050306030303" pitchFamily="18" charset="0"/>
                <a:cs typeface="Arial" panose="020B0604020202020204" pitchFamily="34" charset="0"/>
              </a:rPr>
              <a:t>მაგარია);  </a:t>
            </a:r>
          </a:p>
          <a:p>
            <a:pPr indent="465138" algn="just">
              <a:tabLst>
                <a:tab pos="290513" algn="l"/>
              </a:tabLst>
            </a:pPr>
            <a:r>
              <a:rPr lang="fr-FR" sz="1600" dirty="0" smtClean="0">
                <a:ln w="0"/>
                <a:latin typeface="Sylfaen" panose="010A0502050306030303" pitchFamily="18" charset="0"/>
                <a:cs typeface="Arial" panose="020B0604020202020204" pitchFamily="34" charset="0"/>
              </a:rPr>
              <a:t>soul (</a:t>
            </a:r>
            <a:r>
              <a:rPr lang="ka-GE" sz="1600" dirty="0" smtClean="0">
                <a:ln w="0"/>
                <a:latin typeface="Sylfaen" panose="010A0502050306030303" pitchFamily="18" charset="0"/>
                <a:cs typeface="Arial" panose="020B0604020202020204" pitchFamily="34" charset="0"/>
              </a:rPr>
              <a:t>სული); </a:t>
            </a:r>
          </a:p>
          <a:p>
            <a:pPr indent="465138" algn="just">
              <a:tabLst>
                <a:tab pos="290513" algn="l"/>
              </a:tabLst>
            </a:pPr>
            <a:r>
              <a:rPr lang="fr-FR" sz="1600" dirty="0" smtClean="0">
                <a:ln w="0"/>
                <a:latin typeface="Sylfaen" panose="010A0502050306030303" pitchFamily="18" charset="0"/>
                <a:cs typeface="Arial" panose="020B0604020202020204" pitchFamily="34" charset="0"/>
              </a:rPr>
              <a:t>top (</a:t>
            </a:r>
            <a:r>
              <a:rPr lang="ka-GE" sz="1600" dirty="0" smtClean="0">
                <a:ln w="0"/>
                <a:latin typeface="Sylfaen" panose="010A0502050306030303" pitchFamily="18" charset="0"/>
                <a:cs typeface="Arial" panose="020B0604020202020204" pitchFamily="34" charset="0"/>
              </a:rPr>
              <a:t>მოდური); </a:t>
            </a:r>
          </a:p>
          <a:p>
            <a:pPr indent="465138" algn="just">
              <a:tabLst>
                <a:tab pos="290513" algn="l"/>
              </a:tabLst>
            </a:pPr>
            <a:r>
              <a:rPr lang="fr-FR" sz="1600" dirty="0" smtClean="0">
                <a:ln w="0"/>
                <a:latin typeface="Sylfaen" panose="010A0502050306030303" pitchFamily="18" charset="0"/>
                <a:cs typeface="Arial" panose="020B0604020202020204" pitchFamily="34" charset="0"/>
              </a:rPr>
              <a:t>driver (</a:t>
            </a:r>
            <a:r>
              <a:rPr lang="ka-GE" sz="1600" dirty="0" smtClean="0">
                <a:ln w="0"/>
                <a:latin typeface="Sylfaen" panose="010A0502050306030303" pitchFamily="18" charset="0"/>
                <a:cs typeface="Arial" panose="020B0604020202020204" pitchFamily="34" charset="0"/>
              </a:rPr>
              <a:t>ტაქსის მძღოლი); </a:t>
            </a:r>
          </a:p>
          <a:p>
            <a:pPr indent="465138" algn="just">
              <a:tabLst>
                <a:tab pos="290513" algn="l"/>
              </a:tabLst>
            </a:pPr>
            <a:r>
              <a:rPr lang="fr-FR" sz="1600" dirty="0" smtClean="0">
                <a:ln w="0"/>
                <a:latin typeface="Sylfaen" panose="010A0502050306030303" pitchFamily="18" charset="0"/>
                <a:cs typeface="Arial" panose="020B0604020202020204" pitchFamily="34" charset="0"/>
              </a:rPr>
              <a:t>news (</a:t>
            </a:r>
            <a:r>
              <a:rPr lang="ka-GE" sz="1600" dirty="0" smtClean="0">
                <a:ln w="0"/>
                <a:latin typeface="Sylfaen" panose="010A0502050306030303" pitchFamily="18" charset="0"/>
                <a:cs typeface="Arial" panose="020B0604020202020204" pitchFamily="34" charset="0"/>
              </a:rPr>
              <a:t>ილუსტრირებული ჟურნალი); </a:t>
            </a:r>
          </a:p>
          <a:p>
            <a:pPr indent="465138" algn="just">
              <a:tabLst>
                <a:tab pos="290513" algn="l"/>
              </a:tabLst>
            </a:pPr>
            <a:r>
              <a:rPr lang="fr-FR" sz="1600" dirty="0" smtClean="0">
                <a:ln w="0"/>
                <a:latin typeface="Sylfaen" panose="010A0502050306030303" pitchFamily="18" charset="0"/>
                <a:cs typeface="Arial" panose="020B0604020202020204" pitchFamily="34" charset="0"/>
              </a:rPr>
              <a:t>look (</a:t>
            </a:r>
            <a:r>
              <a:rPr lang="ka-GE" sz="1600" dirty="0" smtClean="0">
                <a:ln w="0"/>
                <a:latin typeface="Sylfaen" panose="010A0502050306030303" pitchFamily="18" charset="0"/>
                <a:cs typeface="Arial" panose="020B0604020202020204" pitchFamily="34" charset="0"/>
              </a:rPr>
              <a:t>გარეგნობა); </a:t>
            </a:r>
          </a:p>
          <a:p>
            <a:pPr indent="465138" algn="just">
              <a:tabLst>
                <a:tab pos="290513" algn="l"/>
              </a:tabLst>
            </a:pPr>
            <a:r>
              <a:rPr lang="fr-FR" sz="1600" dirty="0" smtClean="0">
                <a:ln w="0"/>
                <a:latin typeface="Sylfaen" panose="010A0502050306030303" pitchFamily="18" charset="0"/>
                <a:cs typeface="Arial" panose="020B0604020202020204" pitchFamily="34" charset="0"/>
              </a:rPr>
              <a:t>no future (</a:t>
            </a:r>
            <a:r>
              <a:rPr lang="ka-GE" sz="1600" dirty="0" smtClean="0">
                <a:ln w="0"/>
                <a:latin typeface="Sylfaen" panose="010A0502050306030303" pitchFamily="18" charset="0"/>
                <a:cs typeface="Arial" panose="020B0604020202020204" pitchFamily="34" charset="0"/>
              </a:rPr>
              <a:t>მომავლის გარეშე); </a:t>
            </a:r>
          </a:p>
          <a:p>
            <a:pPr indent="465138" algn="just">
              <a:tabLst>
                <a:tab pos="290513" algn="l"/>
              </a:tabLst>
            </a:pPr>
            <a:r>
              <a:rPr lang="fr-FR" sz="1600" dirty="0" smtClean="0">
                <a:ln w="0"/>
                <a:latin typeface="Sylfaen" panose="010A0502050306030303" pitchFamily="18" charset="0"/>
                <a:cs typeface="Arial" panose="020B0604020202020204" pitchFamily="34" charset="0"/>
              </a:rPr>
              <a:t>kids (</a:t>
            </a:r>
            <a:r>
              <a:rPr lang="ka-GE" sz="1600" dirty="0" smtClean="0">
                <a:ln w="0"/>
                <a:latin typeface="Sylfaen" panose="010A0502050306030303" pitchFamily="18" charset="0"/>
                <a:cs typeface="Arial" panose="020B0604020202020204" pitchFamily="34" charset="0"/>
              </a:rPr>
              <a:t>ბავშვები); </a:t>
            </a:r>
            <a:r>
              <a:rPr lang="fr-FR" sz="1600" dirty="0" smtClean="0">
                <a:ln w="0"/>
                <a:latin typeface="Sylfaen" panose="010A0502050306030303" pitchFamily="18" charset="0"/>
                <a:cs typeface="Arial" panose="020B0604020202020204" pitchFamily="34" charset="0"/>
              </a:rPr>
              <a:t>beat (</a:t>
            </a:r>
            <a:r>
              <a:rPr lang="ka-GE" sz="1600" dirty="0" smtClean="0">
                <a:ln w="0"/>
                <a:latin typeface="Sylfaen" panose="010A0502050306030303" pitchFamily="18" charset="0"/>
                <a:cs typeface="Arial" panose="020B0604020202020204" pitchFamily="34" charset="0"/>
              </a:rPr>
              <a:t>დრო);  </a:t>
            </a:r>
          </a:p>
          <a:p>
            <a:pPr indent="465138" algn="just">
              <a:tabLst>
                <a:tab pos="290513" algn="l"/>
              </a:tabLst>
            </a:pPr>
            <a:r>
              <a:rPr lang="fr-FR" sz="1600" dirty="0" smtClean="0">
                <a:ln w="0"/>
                <a:latin typeface="Sylfaen" panose="010A0502050306030303" pitchFamily="18" charset="0"/>
                <a:cs typeface="Arial" panose="020B0604020202020204" pitchFamily="34" charset="0"/>
              </a:rPr>
              <a:t>boum  (</a:t>
            </a:r>
            <a:r>
              <a:rPr lang="ka-GE" sz="1600" dirty="0" smtClean="0">
                <a:ln w="0"/>
                <a:latin typeface="Sylfaen" panose="010A0502050306030303" pitchFamily="18" charset="0"/>
                <a:cs typeface="Arial" panose="020B0604020202020204" pitchFamily="34" charset="0"/>
              </a:rPr>
              <a:t>სტუდენტური დღესასწაული);  </a:t>
            </a:r>
          </a:p>
          <a:p>
            <a:pPr indent="465138" algn="just">
              <a:tabLst>
                <a:tab pos="290513" algn="l"/>
              </a:tabLst>
            </a:pPr>
            <a:r>
              <a:rPr lang="fr-FR" sz="1600" dirty="0" smtClean="0">
                <a:ln w="0"/>
                <a:latin typeface="Sylfaen" panose="010A0502050306030303" pitchFamily="18" charset="0"/>
                <a:cs typeface="Arial" panose="020B0604020202020204" pitchFamily="34" charset="0"/>
              </a:rPr>
              <a:t>speeder (</a:t>
            </a:r>
            <a:r>
              <a:rPr lang="ka-GE" sz="1600" dirty="0" smtClean="0">
                <a:ln w="0"/>
                <a:latin typeface="Sylfaen" panose="010A0502050306030303" pitchFamily="18" charset="0"/>
                <a:cs typeface="Arial" panose="020B0604020202020204" pitchFamily="34" charset="0"/>
              </a:rPr>
              <a:t>სიჩქარე) და </a:t>
            </a:r>
            <a:r>
              <a:rPr lang="ka-GE" sz="1600" dirty="0" err="1" smtClean="0">
                <a:ln w="0"/>
                <a:latin typeface="Sylfaen" panose="010A0502050306030303" pitchFamily="18" charset="0"/>
                <a:cs typeface="Arial" panose="020B0604020202020204" pitchFamily="34" charset="0"/>
              </a:rPr>
              <a:t>ა.შ</a:t>
            </a:r>
            <a:endParaRPr lang="ka-GE" sz="1600" dirty="0" smtClean="0">
              <a:ln w="0"/>
              <a:latin typeface="Sylfaen" panose="010A0502050306030303" pitchFamily="18" charset="0"/>
              <a:cs typeface="Arial" panose="020B0604020202020204" pitchFamily="34" charset="0"/>
            </a:endParaRPr>
          </a:p>
          <a:p>
            <a:pPr algn="just">
              <a:tabLst>
                <a:tab pos="166688" algn="l"/>
              </a:tabLst>
            </a:pPr>
            <a:endParaRPr lang="ka-GE" sz="1600" b="1" dirty="0">
              <a:ln w="0"/>
              <a:cs typeface="Arial" panose="020B0604020202020204" pitchFamily="34" charset="0"/>
            </a:endParaRPr>
          </a:p>
        </p:txBody>
      </p:sp>
    </p:spTree>
    <p:extLst>
      <p:ext uri="{BB962C8B-B14F-4D97-AF65-F5344CB8AC3E}">
        <p14:creationId xmlns:p14="http://schemas.microsoft.com/office/powerpoint/2010/main" val="21038017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მართკუთხედი 1"/>
          <p:cNvSpPr/>
          <p:nvPr/>
        </p:nvSpPr>
        <p:spPr>
          <a:xfrm>
            <a:off x="395536" y="836712"/>
            <a:ext cx="7992887" cy="4678204"/>
          </a:xfrm>
          <a:prstGeom prst="rect">
            <a:avLst/>
          </a:prstGeom>
        </p:spPr>
        <p:txBody>
          <a:bodyPr wrap="square">
            <a:spAutoFit/>
          </a:bodyPr>
          <a:lstStyle/>
          <a:p>
            <a:pPr algn="just"/>
            <a:r>
              <a:rPr lang="fr-FR" sz="1600" dirty="0" smtClean="0">
                <a:ln w="0"/>
                <a:effectLst>
                  <a:outerShdw blurRad="38100" dist="19050" dir="2700000" algn="tl" rotWithShape="0">
                    <a:schemeClr val="dk1">
                      <a:alpha val="40000"/>
                    </a:schemeClr>
                  </a:outerShdw>
                </a:effectLst>
                <a:latin typeface="Sylfaen" panose="010A0502050306030303" pitchFamily="18" charset="0"/>
                <a:cs typeface="Arial" panose="020B0604020202020204" pitchFamily="34" charset="0"/>
              </a:rPr>
              <a:t>  </a:t>
            </a:r>
            <a:r>
              <a:rPr lang="ka-GE" sz="1600" dirty="0" smtClean="0">
                <a:ln w="0"/>
                <a:effectLst>
                  <a:outerShdw blurRad="38100" dist="19050" dir="2700000" algn="tl" rotWithShape="0">
                    <a:schemeClr val="dk1">
                      <a:alpha val="40000"/>
                    </a:schemeClr>
                  </a:outerShdw>
                </a:effectLst>
                <a:latin typeface="Sylfaen" panose="010A0502050306030303" pitchFamily="18" charset="0"/>
                <a:cs typeface="Arial" panose="020B0604020202020204" pitchFamily="34" charset="0"/>
              </a:rPr>
              <a:t>        შემოკლება </a:t>
            </a:r>
            <a:r>
              <a:rPr lang="ka-GE" sz="1600" dirty="0">
                <a:ln w="0"/>
                <a:effectLst>
                  <a:outerShdw blurRad="38100" dist="19050" dir="2700000" algn="tl" rotWithShape="0">
                    <a:schemeClr val="dk1">
                      <a:alpha val="40000"/>
                    </a:schemeClr>
                  </a:outerShdw>
                </a:effectLst>
                <a:latin typeface="Sylfaen" panose="010A0502050306030303" pitchFamily="18" charset="0"/>
                <a:cs typeface="Arial" panose="020B0604020202020204" pitchFamily="34" charset="0"/>
              </a:rPr>
              <a:t>და შეკვეცა თანამედროვე ფრანგულ ენაში ძალიან გავრცელებული მოვლენაა. უფრო  ხშირად იკვეცება სიტყვის ბოლო მარცვალი. მაგალითად: </a:t>
            </a:r>
            <a:r>
              <a:rPr lang="fr-FR" sz="1600" dirty="0">
                <a:ln w="0"/>
                <a:effectLst>
                  <a:outerShdw blurRad="38100" dist="19050" dir="2700000" algn="tl" rotWithShape="0">
                    <a:schemeClr val="dk1">
                      <a:alpha val="40000"/>
                    </a:schemeClr>
                  </a:outerShdw>
                </a:effectLst>
                <a:latin typeface="Sylfaen" panose="010A0502050306030303" pitchFamily="18" charset="0"/>
                <a:cs typeface="Arial" panose="020B0604020202020204" pitchFamily="34" charset="0"/>
              </a:rPr>
              <a:t>sympa (sympathique); l’</a:t>
            </a:r>
            <a:r>
              <a:rPr lang="fr-FR" sz="1600" dirty="0" err="1">
                <a:ln w="0"/>
                <a:effectLst>
                  <a:outerShdw blurRad="38100" dist="19050" dir="2700000" algn="tl" rotWithShape="0">
                    <a:schemeClr val="dk1">
                      <a:alpha val="40000"/>
                    </a:schemeClr>
                  </a:outerShdw>
                </a:effectLst>
                <a:latin typeface="Sylfaen" panose="010A0502050306030303" pitchFamily="18" charset="0"/>
                <a:cs typeface="Arial" panose="020B0604020202020204" pitchFamily="34" charset="0"/>
              </a:rPr>
              <a:t>aprem</a:t>
            </a:r>
            <a:r>
              <a:rPr lang="fr-FR" sz="1600" dirty="0">
                <a:ln w="0"/>
                <a:effectLst>
                  <a:outerShdw blurRad="38100" dist="19050" dir="2700000" algn="tl" rotWithShape="0">
                    <a:schemeClr val="dk1">
                      <a:alpha val="40000"/>
                    </a:schemeClr>
                  </a:outerShdw>
                </a:effectLst>
                <a:latin typeface="Sylfaen" panose="010A0502050306030303" pitchFamily="18" charset="0"/>
                <a:cs typeface="Arial" panose="020B0604020202020204" pitchFamily="34" charset="0"/>
              </a:rPr>
              <a:t> (l’après-midi); le doc (docteur); resto (restaurant); appart (appartement); le prof (professeur); le </a:t>
            </a:r>
            <a:r>
              <a:rPr lang="fr-FR" sz="1600" dirty="0" err="1">
                <a:ln w="0"/>
                <a:effectLst>
                  <a:outerShdw blurRad="38100" dist="19050" dir="2700000" algn="tl" rotWithShape="0">
                    <a:schemeClr val="dk1">
                      <a:alpha val="40000"/>
                    </a:schemeClr>
                  </a:outerShdw>
                </a:effectLst>
                <a:latin typeface="Sylfaen" panose="010A0502050306030303" pitchFamily="18" charset="0"/>
                <a:cs typeface="Arial" panose="020B0604020202020204" pitchFamily="34" charset="0"/>
              </a:rPr>
              <a:t>dic</a:t>
            </a:r>
            <a:r>
              <a:rPr lang="fr-FR" sz="1600" dirty="0">
                <a:ln w="0"/>
                <a:effectLst>
                  <a:outerShdw blurRad="38100" dist="19050" dir="2700000" algn="tl" rotWithShape="0">
                    <a:schemeClr val="dk1">
                      <a:alpha val="40000"/>
                    </a:schemeClr>
                  </a:outerShdw>
                </a:effectLst>
                <a:latin typeface="Sylfaen" panose="010A0502050306030303" pitchFamily="18" charset="0"/>
                <a:cs typeface="Arial" panose="020B0604020202020204" pitchFamily="34" charset="0"/>
              </a:rPr>
              <a:t> (dictionnaire); le labo (laboratoire);  </a:t>
            </a:r>
            <a:r>
              <a:rPr lang="fr-FR" sz="1600" dirty="0" err="1">
                <a:ln w="0"/>
                <a:effectLst>
                  <a:outerShdw blurRad="38100" dist="19050" dir="2700000" algn="tl" rotWithShape="0">
                    <a:schemeClr val="dk1">
                      <a:alpha val="40000"/>
                    </a:schemeClr>
                  </a:outerShdw>
                </a:effectLst>
                <a:latin typeface="Sylfaen" panose="010A0502050306030303" pitchFamily="18" charset="0"/>
                <a:cs typeface="Arial" panose="020B0604020202020204" pitchFamily="34" charset="0"/>
              </a:rPr>
              <a:t>d’acc</a:t>
            </a:r>
            <a:r>
              <a:rPr lang="fr-FR" sz="1600" dirty="0">
                <a:ln w="0"/>
                <a:effectLst>
                  <a:outerShdw blurRad="38100" dist="19050" dir="2700000" algn="tl" rotWithShape="0">
                    <a:schemeClr val="dk1">
                      <a:alpha val="40000"/>
                    </a:schemeClr>
                  </a:outerShdw>
                </a:effectLst>
                <a:latin typeface="Sylfaen" panose="010A0502050306030303" pitchFamily="18" charset="0"/>
                <a:cs typeface="Arial" panose="020B0604020202020204" pitchFamily="34" charset="0"/>
              </a:rPr>
              <a:t> (</a:t>
            </a:r>
            <a:r>
              <a:rPr lang="fr-FR" sz="1600" dirty="0" smtClean="0">
                <a:ln w="0"/>
                <a:effectLst>
                  <a:outerShdw blurRad="38100" dist="19050" dir="2700000" algn="tl" rotWithShape="0">
                    <a:schemeClr val="dk1">
                      <a:alpha val="40000"/>
                    </a:schemeClr>
                  </a:outerShdw>
                </a:effectLst>
                <a:latin typeface="Sylfaen" panose="010A0502050306030303" pitchFamily="18" charset="0"/>
                <a:cs typeface="Arial" panose="020B0604020202020204" pitchFamily="34" charset="0"/>
              </a:rPr>
              <a:t>d’accord</a:t>
            </a:r>
            <a:r>
              <a:rPr lang="ru-RU" sz="1600" dirty="0" smtClean="0">
                <a:ln w="0"/>
                <a:effectLst>
                  <a:outerShdw blurRad="38100" dist="19050" dir="2700000" algn="tl" rotWithShape="0">
                    <a:schemeClr val="dk1">
                      <a:alpha val="40000"/>
                    </a:schemeClr>
                  </a:outerShdw>
                </a:effectLst>
                <a:latin typeface="Sylfaen" panose="010A0502050306030303" pitchFamily="18" charset="0"/>
                <a:cs typeface="Arial" panose="020B0604020202020204" pitchFamily="34" charset="0"/>
              </a:rPr>
              <a:t>);  </a:t>
            </a:r>
            <a:r>
              <a:rPr lang="fr-FR" sz="1600" dirty="0">
                <a:ln w="0"/>
                <a:effectLst>
                  <a:outerShdw blurRad="38100" dist="19050" dir="2700000" algn="tl" rotWithShape="0">
                    <a:schemeClr val="dk1">
                      <a:alpha val="40000"/>
                    </a:schemeClr>
                  </a:outerShdw>
                </a:effectLst>
                <a:latin typeface="Sylfaen" panose="010A0502050306030303" pitchFamily="18" charset="0"/>
                <a:cs typeface="Arial" panose="020B0604020202020204" pitchFamily="34" charset="0"/>
              </a:rPr>
              <a:t>à tout al’ (à tout à l’heure);  les math (mathématiques);  le ciné (cinéma);  la géo (géographie);  </a:t>
            </a:r>
            <a:r>
              <a:rPr lang="fr-FR" sz="1600" dirty="0" err="1">
                <a:ln w="0"/>
                <a:effectLst>
                  <a:outerShdw blurRad="38100" dist="19050" dir="2700000" algn="tl" rotWithShape="0">
                    <a:schemeClr val="dk1">
                      <a:alpha val="40000"/>
                    </a:schemeClr>
                  </a:outerShdw>
                </a:effectLst>
                <a:latin typeface="Sylfaen" panose="010A0502050306030303" pitchFamily="18" charset="0"/>
                <a:cs typeface="Arial" panose="020B0604020202020204" pitchFamily="34" charset="0"/>
              </a:rPr>
              <a:t>horo</a:t>
            </a:r>
            <a:r>
              <a:rPr lang="fr-FR" sz="1600" dirty="0">
                <a:ln w="0"/>
                <a:effectLst>
                  <a:outerShdw blurRad="38100" dist="19050" dir="2700000" algn="tl" rotWithShape="0">
                    <a:schemeClr val="dk1">
                      <a:alpha val="40000"/>
                    </a:schemeClr>
                  </a:outerShdw>
                </a:effectLst>
                <a:latin typeface="Sylfaen" panose="010A0502050306030303" pitchFamily="18" charset="0"/>
                <a:cs typeface="Arial" panose="020B0604020202020204" pitchFamily="34" charset="0"/>
              </a:rPr>
              <a:t> (horoscope);  habitat (habitation);  </a:t>
            </a:r>
            <a:r>
              <a:rPr lang="fr-FR" sz="1600" dirty="0" err="1">
                <a:ln w="0"/>
                <a:effectLst>
                  <a:outerShdw blurRad="38100" dist="19050" dir="2700000" algn="tl" rotWithShape="0">
                    <a:schemeClr val="dk1">
                      <a:alpha val="40000"/>
                    </a:schemeClr>
                  </a:outerShdw>
                </a:effectLst>
                <a:latin typeface="Sylfaen" panose="010A0502050306030303" pitchFamily="18" charset="0"/>
                <a:cs typeface="Arial" panose="020B0604020202020204" pitchFamily="34" charset="0"/>
              </a:rPr>
              <a:t>immo</a:t>
            </a:r>
            <a:r>
              <a:rPr lang="fr-FR" sz="1600" dirty="0">
                <a:ln w="0"/>
                <a:effectLst>
                  <a:outerShdw blurRad="38100" dist="19050" dir="2700000" algn="tl" rotWithShape="0">
                    <a:schemeClr val="dk1">
                      <a:alpha val="40000"/>
                    </a:schemeClr>
                  </a:outerShdw>
                </a:effectLst>
                <a:latin typeface="Sylfaen" panose="010A0502050306030303" pitchFamily="18" charset="0"/>
                <a:cs typeface="Arial" panose="020B0604020202020204" pitchFamily="34" charset="0"/>
              </a:rPr>
              <a:t> (immobilier</a:t>
            </a:r>
            <a:r>
              <a:rPr lang="fr-FR" sz="1600" dirty="0" smtClean="0">
                <a:ln w="0"/>
                <a:effectLst>
                  <a:outerShdw blurRad="38100" dist="19050" dir="2700000" algn="tl" rotWithShape="0">
                    <a:schemeClr val="dk1">
                      <a:alpha val="40000"/>
                    </a:schemeClr>
                  </a:outerShdw>
                </a:effectLst>
                <a:latin typeface="Sylfaen" panose="010A0502050306030303" pitchFamily="18" charset="0"/>
                <a:cs typeface="Arial" panose="020B0604020202020204" pitchFamily="34" charset="0"/>
              </a:rPr>
              <a:t>).</a:t>
            </a:r>
          </a:p>
          <a:p>
            <a:pPr algn="just"/>
            <a:endParaRPr lang="fr-FR" sz="1400" dirty="0">
              <a:ln w="0"/>
              <a:effectLst>
                <a:outerShdw blurRad="38100" dist="19050" dir="2700000" algn="tl" rotWithShape="0">
                  <a:schemeClr val="dk1">
                    <a:alpha val="40000"/>
                  </a:schemeClr>
                </a:outerShdw>
              </a:effectLst>
              <a:latin typeface="Sylfaen" panose="010A0502050306030303" pitchFamily="18" charset="0"/>
              <a:cs typeface="Arial" panose="020B0604020202020204" pitchFamily="34" charset="0"/>
            </a:endParaRPr>
          </a:p>
          <a:p>
            <a:pPr algn="just"/>
            <a:r>
              <a:rPr lang="fr-FR" sz="1600" dirty="0">
                <a:ln w="0"/>
                <a:effectLst>
                  <a:outerShdw blurRad="38100" dist="19050" dir="2700000" algn="tl" rotWithShape="0">
                    <a:schemeClr val="dk1">
                      <a:alpha val="40000"/>
                    </a:schemeClr>
                  </a:outerShdw>
                </a:effectLst>
                <a:latin typeface="Sylfaen" panose="010A0502050306030303" pitchFamily="18" charset="0"/>
                <a:cs typeface="Arial" panose="020B0604020202020204" pitchFamily="34" charset="0"/>
              </a:rPr>
              <a:t>        </a:t>
            </a:r>
            <a:r>
              <a:rPr lang="ka-GE" sz="1600" dirty="0">
                <a:ln w="0"/>
                <a:effectLst>
                  <a:outerShdw blurRad="38100" dist="19050" dir="2700000" algn="tl" rotWithShape="0">
                    <a:schemeClr val="dk1">
                      <a:alpha val="40000"/>
                    </a:schemeClr>
                  </a:outerShdw>
                </a:effectLst>
                <a:latin typeface="Sylfaen" panose="010A0502050306030303" pitchFamily="18" charset="0"/>
                <a:cs typeface="Arial" panose="020B0604020202020204" pitchFamily="34" charset="0"/>
              </a:rPr>
              <a:t>შეიმჩნევა სიტყვების შემოკლების სხვა სახეც, როცა იკვეცება სიტყვის საწყისი მარცვალი: </a:t>
            </a:r>
            <a:r>
              <a:rPr lang="fr-FR" sz="1600" dirty="0" err="1">
                <a:ln w="0"/>
                <a:effectLst>
                  <a:outerShdw blurRad="38100" dist="19050" dir="2700000" algn="tl" rotWithShape="0">
                    <a:schemeClr val="dk1">
                      <a:alpha val="40000"/>
                    </a:schemeClr>
                  </a:outerShdw>
                </a:effectLst>
                <a:latin typeface="Sylfaen" panose="010A0502050306030303" pitchFamily="18" charset="0"/>
                <a:cs typeface="Arial" panose="020B0604020202020204" pitchFamily="34" charset="0"/>
              </a:rPr>
              <a:t>blème</a:t>
            </a:r>
            <a:r>
              <a:rPr lang="fr-FR" sz="1600" dirty="0">
                <a:ln w="0"/>
                <a:effectLst>
                  <a:outerShdw blurRad="38100" dist="19050" dir="2700000" algn="tl" rotWithShape="0">
                    <a:schemeClr val="dk1">
                      <a:alpha val="40000"/>
                    </a:schemeClr>
                  </a:outerShdw>
                </a:effectLst>
                <a:latin typeface="Sylfaen" panose="010A0502050306030303" pitchFamily="18" charset="0"/>
                <a:cs typeface="Arial" panose="020B0604020202020204" pitchFamily="34" charset="0"/>
              </a:rPr>
              <a:t> (problème); </a:t>
            </a:r>
            <a:r>
              <a:rPr lang="fr-FR" sz="1600" dirty="0" err="1">
                <a:ln w="0"/>
                <a:effectLst>
                  <a:outerShdw blurRad="38100" dist="19050" dir="2700000" algn="tl" rotWithShape="0">
                    <a:schemeClr val="dk1">
                      <a:alpha val="40000"/>
                    </a:schemeClr>
                  </a:outerShdw>
                </a:effectLst>
                <a:latin typeface="Sylfaen" panose="010A0502050306030303" pitchFamily="18" charset="0"/>
                <a:cs typeface="Arial" panose="020B0604020202020204" pitchFamily="34" charset="0"/>
              </a:rPr>
              <a:t>zic</a:t>
            </a:r>
            <a:r>
              <a:rPr lang="fr-FR" sz="1600" dirty="0">
                <a:ln w="0"/>
                <a:effectLst>
                  <a:outerShdw blurRad="38100" dist="19050" dir="2700000" algn="tl" rotWithShape="0">
                    <a:schemeClr val="dk1">
                      <a:alpha val="40000"/>
                    </a:schemeClr>
                  </a:outerShdw>
                </a:effectLst>
                <a:latin typeface="Sylfaen" panose="010A0502050306030303" pitchFamily="18" charset="0"/>
                <a:cs typeface="Arial" panose="020B0604020202020204" pitchFamily="34" charset="0"/>
              </a:rPr>
              <a:t> (musique); </a:t>
            </a:r>
            <a:r>
              <a:rPr lang="fr-FR" sz="1600" dirty="0" err="1">
                <a:ln w="0"/>
                <a:effectLst>
                  <a:outerShdw blurRad="38100" dist="19050" dir="2700000" algn="tl" rotWithShape="0">
                    <a:schemeClr val="dk1">
                      <a:alpha val="40000"/>
                    </a:schemeClr>
                  </a:outerShdw>
                </a:effectLst>
                <a:latin typeface="Sylfaen" panose="010A0502050306030303" pitchFamily="18" charset="0"/>
                <a:cs typeface="Arial" panose="020B0604020202020204" pitchFamily="34" charset="0"/>
              </a:rPr>
              <a:t>vail</a:t>
            </a:r>
            <a:r>
              <a:rPr lang="fr-FR" sz="1600" dirty="0">
                <a:ln w="0"/>
                <a:effectLst>
                  <a:outerShdw blurRad="38100" dist="19050" dir="2700000" algn="tl" rotWithShape="0">
                    <a:schemeClr val="dk1">
                      <a:alpha val="40000"/>
                    </a:schemeClr>
                  </a:outerShdw>
                </a:effectLst>
                <a:latin typeface="Sylfaen" panose="010A0502050306030303" pitchFamily="18" charset="0"/>
                <a:cs typeface="Arial" panose="020B0604020202020204" pitchFamily="34" charset="0"/>
              </a:rPr>
              <a:t> (travail); phone (téléphone); net (internet). </a:t>
            </a:r>
            <a:endParaRPr lang="fr-FR" sz="1600" dirty="0" smtClean="0">
              <a:ln w="0"/>
              <a:effectLst>
                <a:outerShdw blurRad="38100" dist="19050" dir="2700000" algn="tl" rotWithShape="0">
                  <a:schemeClr val="dk1">
                    <a:alpha val="40000"/>
                  </a:schemeClr>
                </a:outerShdw>
              </a:effectLst>
              <a:latin typeface="Sylfaen" panose="010A0502050306030303" pitchFamily="18" charset="0"/>
              <a:cs typeface="Arial" panose="020B0604020202020204" pitchFamily="34" charset="0"/>
            </a:endParaRPr>
          </a:p>
          <a:p>
            <a:pPr algn="just"/>
            <a:endParaRPr lang="fr-FR" sz="1400" dirty="0">
              <a:ln w="0"/>
              <a:effectLst>
                <a:outerShdw blurRad="38100" dist="19050" dir="2700000" algn="tl" rotWithShape="0">
                  <a:schemeClr val="dk1">
                    <a:alpha val="40000"/>
                  </a:schemeClr>
                </a:outerShdw>
              </a:effectLst>
              <a:latin typeface="Sylfaen" panose="010A0502050306030303" pitchFamily="18" charset="0"/>
              <a:cs typeface="Arial" panose="020B0604020202020204" pitchFamily="34" charset="0"/>
            </a:endParaRPr>
          </a:p>
          <a:p>
            <a:pPr algn="just"/>
            <a:r>
              <a:rPr lang="fr-FR" sz="1600" dirty="0">
                <a:ln w="0"/>
                <a:effectLst>
                  <a:outerShdw blurRad="38100" dist="19050" dir="2700000" algn="tl" rotWithShape="0">
                    <a:schemeClr val="dk1">
                      <a:alpha val="40000"/>
                    </a:schemeClr>
                  </a:outerShdw>
                </a:effectLst>
                <a:latin typeface="Sylfaen" panose="010A0502050306030303" pitchFamily="18" charset="0"/>
                <a:cs typeface="Arial" panose="020B0604020202020204" pitchFamily="34" charset="0"/>
              </a:rPr>
              <a:t>        </a:t>
            </a:r>
            <a:r>
              <a:rPr lang="ka-GE" sz="1600" dirty="0">
                <a:ln w="0"/>
                <a:effectLst>
                  <a:outerShdw blurRad="38100" dist="19050" dir="2700000" algn="tl" rotWithShape="0">
                    <a:schemeClr val="dk1">
                      <a:alpha val="40000"/>
                    </a:schemeClr>
                  </a:outerShdw>
                </a:effectLst>
                <a:latin typeface="Sylfaen" panose="010A0502050306030303" pitchFamily="18" charset="0"/>
                <a:cs typeface="Arial" panose="020B0604020202020204" pitchFamily="34" charset="0"/>
              </a:rPr>
              <a:t>შემოკლების გარდა ახალგაზრდულ ლექსიკონში მრავლად გვხვდება ბგერითი აბრევიატურა, რომელიც წარმოადგენს </a:t>
            </a:r>
            <a:r>
              <a:rPr lang="ka-GE" sz="1600" dirty="0" err="1">
                <a:ln w="0"/>
                <a:effectLst>
                  <a:outerShdw blurRad="38100" dist="19050" dir="2700000" algn="tl" rotWithShape="0">
                    <a:schemeClr val="dk1">
                      <a:alpha val="40000"/>
                    </a:schemeClr>
                  </a:outerShdw>
                </a:effectLst>
                <a:latin typeface="Sylfaen" panose="010A0502050306030303" pitchFamily="18" charset="0"/>
                <a:cs typeface="Arial" panose="020B0604020202020204" pitchFamily="34" charset="0"/>
              </a:rPr>
              <a:t>ინიციალურ</a:t>
            </a:r>
            <a:r>
              <a:rPr lang="ka-GE" sz="1600" dirty="0">
                <a:ln w="0"/>
                <a:effectLst>
                  <a:outerShdw blurRad="38100" dist="19050" dir="2700000" algn="tl" rotWithShape="0">
                    <a:schemeClr val="dk1">
                      <a:alpha val="40000"/>
                    </a:schemeClr>
                  </a:outerShdw>
                </a:effectLst>
                <a:latin typeface="Sylfaen" panose="010A0502050306030303" pitchFamily="18" charset="0"/>
                <a:cs typeface="Arial" panose="020B0604020202020204" pitchFamily="34" charset="0"/>
              </a:rPr>
              <a:t> შემოკლებას, რომლის შემადგენლობაში შედის  ხმოვანი  ფონემა: </a:t>
            </a:r>
            <a:r>
              <a:rPr lang="fr-FR" sz="1600" dirty="0">
                <a:ln w="0"/>
                <a:effectLst>
                  <a:outerShdw blurRad="38100" dist="19050" dir="2700000" algn="tl" rotWithShape="0">
                    <a:schemeClr val="dk1">
                      <a:alpha val="40000"/>
                    </a:schemeClr>
                  </a:outerShdw>
                </a:effectLst>
                <a:latin typeface="Sylfaen" panose="010A0502050306030303" pitchFamily="18" charset="0"/>
                <a:cs typeface="Arial" panose="020B0604020202020204" pitchFamily="34" charset="0"/>
              </a:rPr>
              <a:t>la BU (la Bibliothèque Universitaire);  en VO (en Version Originale);  une R5 (une Renault 5</a:t>
            </a:r>
            <a:r>
              <a:rPr lang="fr-FR" sz="1600" dirty="0" smtClean="0">
                <a:ln w="0"/>
                <a:effectLst>
                  <a:outerShdw blurRad="38100" dist="19050" dir="2700000" algn="tl" rotWithShape="0">
                    <a:schemeClr val="dk1">
                      <a:alpha val="40000"/>
                    </a:schemeClr>
                  </a:outerShdw>
                </a:effectLst>
                <a:latin typeface="Sylfaen" panose="010A0502050306030303" pitchFamily="18" charset="0"/>
                <a:cs typeface="Arial" panose="020B0604020202020204" pitchFamily="34" charset="0"/>
              </a:rPr>
              <a:t>).</a:t>
            </a:r>
          </a:p>
          <a:p>
            <a:pPr algn="just"/>
            <a:endParaRPr lang="fr-FR" sz="1400" dirty="0">
              <a:ln w="0"/>
              <a:effectLst>
                <a:outerShdw blurRad="38100" dist="19050" dir="2700000" algn="tl" rotWithShape="0">
                  <a:schemeClr val="dk1">
                    <a:alpha val="40000"/>
                  </a:schemeClr>
                </a:outerShdw>
              </a:effectLst>
              <a:latin typeface="Sylfaen" panose="010A0502050306030303" pitchFamily="18" charset="0"/>
              <a:cs typeface="Arial" panose="020B0604020202020204" pitchFamily="34" charset="0"/>
            </a:endParaRPr>
          </a:p>
          <a:p>
            <a:pPr algn="just"/>
            <a:r>
              <a:rPr lang="fr-FR" sz="1600" dirty="0">
                <a:ln w="0"/>
                <a:effectLst>
                  <a:outerShdw blurRad="38100" dist="19050" dir="2700000" algn="tl" rotWithShape="0">
                    <a:schemeClr val="dk1">
                      <a:alpha val="40000"/>
                    </a:schemeClr>
                  </a:outerShdw>
                </a:effectLst>
                <a:latin typeface="Sylfaen" panose="010A0502050306030303" pitchFamily="18" charset="0"/>
                <a:cs typeface="Arial" panose="020B0604020202020204" pitchFamily="34" charset="0"/>
              </a:rPr>
              <a:t>        </a:t>
            </a:r>
            <a:r>
              <a:rPr lang="ka-GE" sz="1600" dirty="0">
                <a:ln w="0"/>
                <a:effectLst>
                  <a:outerShdw blurRad="38100" dist="19050" dir="2700000" algn="tl" rotWithShape="0">
                    <a:schemeClr val="dk1">
                      <a:alpha val="40000"/>
                    </a:schemeClr>
                  </a:outerShdw>
                </a:effectLst>
                <a:latin typeface="Sylfaen" panose="010A0502050306030303" pitchFamily="18" charset="0"/>
                <a:cs typeface="Arial" panose="020B0604020202020204" pitchFamily="34" charset="0"/>
              </a:rPr>
              <a:t>მოზარდები ხშირად ქმნიან ახალ სიტყვებს, აერთებენ რა ერთი სიტყვის ნაწილს მეორე სიტყვის ნაწილთან ან მთლიან სიტყვასთან:  </a:t>
            </a:r>
            <a:r>
              <a:rPr lang="fr-FR" sz="1600" dirty="0">
                <a:ln w="0"/>
                <a:effectLst>
                  <a:outerShdw blurRad="38100" dist="19050" dir="2700000" algn="tl" rotWithShape="0">
                    <a:schemeClr val="dk1">
                      <a:alpha val="40000"/>
                    </a:schemeClr>
                  </a:outerShdw>
                </a:effectLst>
                <a:latin typeface="Sylfaen" panose="010A0502050306030303" pitchFamily="18" charset="0"/>
                <a:cs typeface="Arial" panose="020B0604020202020204" pitchFamily="34" charset="0"/>
              </a:rPr>
              <a:t>directeur + tueur = </a:t>
            </a:r>
            <a:r>
              <a:rPr lang="fr-FR" sz="1600" dirty="0" err="1">
                <a:ln w="0"/>
                <a:effectLst>
                  <a:outerShdw blurRad="38100" dist="19050" dir="2700000" algn="tl" rotWithShape="0">
                    <a:schemeClr val="dk1">
                      <a:alpha val="40000"/>
                    </a:schemeClr>
                  </a:outerShdw>
                </a:effectLst>
                <a:latin typeface="Sylfaen" panose="010A0502050306030303" pitchFamily="18" charset="0"/>
                <a:cs typeface="Arial" panose="020B0604020202020204" pitchFamily="34" charset="0"/>
              </a:rPr>
              <a:t>directueur</a:t>
            </a:r>
            <a:r>
              <a:rPr lang="fr-FR" sz="1600" dirty="0">
                <a:ln w="0"/>
                <a:effectLst>
                  <a:outerShdw blurRad="38100" dist="19050" dir="2700000" algn="tl" rotWithShape="0">
                    <a:schemeClr val="dk1">
                      <a:alpha val="40000"/>
                    </a:schemeClr>
                  </a:outerShdw>
                </a:effectLst>
                <a:latin typeface="Sylfaen" panose="010A0502050306030303" pitchFamily="18" charset="0"/>
                <a:cs typeface="Arial" panose="020B0604020202020204" pitchFamily="34" charset="0"/>
              </a:rPr>
              <a:t>  (</a:t>
            </a:r>
            <a:r>
              <a:rPr lang="ka-GE" sz="1600" dirty="0">
                <a:ln w="0"/>
                <a:effectLst>
                  <a:outerShdw blurRad="38100" dist="19050" dir="2700000" algn="tl" rotWithShape="0">
                    <a:schemeClr val="dk1">
                      <a:alpha val="40000"/>
                    </a:schemeClr>
                  </a:outerShdw>
                </a:effectLst>
                <a:latin typeface="Sylfaen" panose="010A0502050306030303" pitchFamily="18" charset="0"/>
                <a:cs typeface="Arial" panose="020B0604020202020204" pitchFamily="34" charset="0"/>
              </a:rPr>
              <a:t>ძალიან მკაცრი დირექტორი); </a:t>
            </a:r>
            <a:r>
              <a:rPr lang="en-US" sz="1600" dirty="0" smtClean="0">
                <a:ln w="0"/>
                <a:effectLst>
                  <a:outerShdw blurRad="38100" dist="19050" dir="2700000" algn="tl" rotWithShape="0">
                    <a:schemeClr val="dk1">
                      <a:alpha val="40000"/>
                    </a:schemeClr>
                  </a:outerShdw>
                </a:effectLst>
                <a:latin typeface="Sylfaen" panose="010A0502050306030303" pitchFamily="18" charset="0"/>
                <a:cs typeface="Arial" panose="020B0604020202020204" pitchFamily="34" charset="0"/>
              </a:rPr>
              <a:t>photo</a:t>
            </a:r>
            <a:r>
              <a:rPr lang="fr-FR" sz="1600" dirty="0" smtClean="0">
                <a:ln w="0"/>
                <a:effectLst>
                  <a:outerShdw blurRad="38100" dist="19050" dir="2700000" algn="tl" rotWithShape="0">
                    <a:schemeClr val="dk1">
                      <a:alpha val="40000"/>
                    </a:schemeClr>
                  </a:outerShdw>
                </a:effectLst>
                <a:latin typeface="Sylfaen" panose="010A0502050306030303" pitchFamily="18" charset="0"/>
                <a:cs typeface="Arial" panose="020B0604020202020204" pitchFamily="34" charset="0"/>
              </a:rPr>
              <a:t>+ </a:t>
            </a:r>
            <a:r>
              <a:rPr lang="fr-FR" sz="1600" dirty="0">
                <a:ln w="0"/>
                <a:effectLst>
                  <a:outerShdw blurRad="38100" dist="19050" dir="2700000" algn="tl" rotWithShape="0">
                    <a:schemeClr val="dk1">
                      <a:alpha val="40000"/>
                    </a:schemeClr>
                  </a:outerShdw>
                </a:effectLst>
                <a:latin typeface="Sylfaen" panose="010A0502050306030303" pitchFamily="18" charset="0"/>
                <a:cs typeface="Arial" panose="020B0604020202020204" pitchFamily="34" charset="0"/>
              </a:rPr>
              <a:t>copier = </a:t>
            </a:r>
            <a:r>
              <a:rPr lang="fr-FR" sz="1600" dirty="0" smtClean="0">
                <a:ln w="0"/>
                <a:effectLst>
                  <a:outerShdw blurRad="38100" dist="19050" dir="2700000" algn="tl" rotWithShape="0">
                    <a:schemeClr val="dk1">
                      <a:alpha val="40000"/>
                    </a:schemeClr>
                  </a:outerShdw>
                </a:effectLst>
                <a:latin typeface="Sylfaen" panose="010A0502050306030303" pitchFamily="18" charset="0"/>
                <a:cs typeface="Arial" panose="020B0604020202020204" pitchFamily="34" charset="0"/>
              </a:rPr>
              <a:t>photocopier  (</a:t>
            </a:r>
            <a:r>
              <a:rPr lang="ka-GE" sz="1600" dirty="0" smtClean="0">
                <a:ln w="0"/>
                <a:effectLst>
                  <a:outerShdw blurRad="38100" dist="19050" dir="2700000" algn="tl" rotWithShape="0">
                    <a:schemeClr val="dk1">
                      <a:alpha val="40000"/>
                    </a:schemeClr>
                  </a:outerShdw>
                </a:effectLst>
                <a:latin typeface="Sylfaen" panose="010A0502050306030303" pitchFamily="18" charset="0"/>
                <a:cs typeface="Arial" panose="020B0604020202020204" pitchFamily="34" charset="0"/>
              </a:rPr>
              <a:t>გადაწერა</a:t>
            </a:r>
            <a:r>
              <a:rPr lang="ka-GE" sz="1600" dirty="0">
                <a:ln w="0"/>
                <a:effectLst>
                  <a:outerShdw blurRad="38100" dist="19050" dir="2700000" algn="tl" rotWithShape="0">
                    <a:schemeClr val="dk1">
                      <a:alpha val="40000"/>
                    </a:schemeClr>
                  </a:outerShdw>
                </a:effectLst>
                <a:latin typeface="Sylfaen" panose="010A0502050306030303" pitchFamily="18" charset="0"/>
                <a:cs typeface="Arial" panose="020B0604020202020204" pitchFamily="34" charset="0"/>
              </a:rPr>
              <a:t>).</a:t>
            </a:r>
          </a:p>
        </p:txBody>
      </p:sp>
      <p:sp>
        <p:nvSpPr>
          <p:cNvPr id="3" name="მართკუთხედი 2"/>
          <p:cNvSpPr/>
          <p:nvPr/>
        </p:nvSpPr>
        <p:spPr>
          <a:xfrm>
            <a:off x="2977780" y="332656"/>
            <a:ext cx="3044423" cy="369332"/>
          </a:xfrm>
          <a:prstGeom prst="rect">
            <a:avLst/>
          </a:prstGeom>
        </p:spPr>
        <p:txBody>
          <a:bodyPr wrap="none">
            <a:spAutoFit/>
          </a:bodyPr>
          <a:lstStyle/>
          <a:p>
            <a:pPr algn="ctr"/>
            <a:r>
              <a:rPr lang="fr-FR" b="1"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Abrègement (abréviation</a:t>
            </a:r>
            <a:r>
              <a:rPr lang="fr-FR" b="1" dirty="0"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a:t>
            </a:r>
            <a:endParaRPr lang="ka-GE" dirty="0"/>
          </a:p>
        </p:txBody>
      </p:sp>
    </p:spTree>
    <p:extLst>
      <p:ext uri="{BB962C8B-B14F-4D97-AF65-F5344CB8AC3E}">
        <p14:creationId xmlns:p14="http://schemas.microsoft.com/office/powerpoint/2010/main" val="342594503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მთავარი ღონისძიება">
  <a:themeElements>
    <a:clrScheme name="მთავარი ღონისძიება">
      <a:dk1>
        <a:sysClr val="windowText" lastClr="000000"/>
      </a:dk1>
      <a:lt1>
        <a:sysClr val="window" lastClr="FFFFFF"/>
      </a:lt1>
      <a:dk2>
        <a:srgbClr val="424242"/>
      </a:dk2>
      <a:lt2>
        <a:srgbClr val="C8C8C8"/>
      </a:lt2>
      <a:accent1>
        <a:srgbClr val="B80E0F"/>
      </a:accent1>
      <a:accent2>
        <a:srgbClr val="A6987D"/>
      </a:accent2>
      <a:accent3>
        <a:srgbClr val="7F9A71"/>
      </a:accent3>
      <a:accent4>
        <a:srgbClr val="64969F"/>
      </a:accent4>
      <a:accent5>
        <a:srgbClr val="9B75B2"/>
      </a:accent5>
      <a:accent6>
        <a:srgbClr val="80737A"/>
      </a:accent6>
      <a:hlink>
        <a:srgbClr val="F21213"/>
      </a:hlink>
      <a:folHlink>
        <a:srgbClr val="B6A394"/>
      </a:folHlink>
    </a:clrScheme>
    <a:fontScheme name="მთავარი ღონისძიება">
      <a:majorFont>
        <a:latin typeface="Impact" panose="020B080603090205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Impact" panose="020B080603090205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მთავარი ღონისძიება">
      <a:fillStyleLst>
        <a:solidFill>
          <a:schemeClr val="phClr"/>
        </a:solidFill>
        <a:solidFill>
          <a:schemeClr val="phClr">
            <a:tint val="69000"/>
            <a:satMod val="105000"/>
            <a:lumMod val="110000"/>
          </a:schemeClr>
        </a:solidFill>
        <a:blipFill>
          <a:blip xmlns:r="http://schemas.openxmlformats.org/officeDocument/2006/relationships" r:embed="rId1">
            <a:duotone>
              <a:schemeClr val="phClr">
                <a:shade val="88000"/>
                <a:lumMod val="88000"/>
              </a:schemeClr>
              <a:schemeClr val="phClr"/>
            </a:duotone>
          </a:blip>
          <a:tile tx="0" ty="0" sx="100000" sy="100000" flip="none" algn="tl"/>
        </a:blipFill>
      </a:fillStyleLst>
      <a:lnStyleLst>
        <a:ln w="9525" cap="flat" cmpd="sng" algn="ctr">
          <a:solidFill>
            <a:schemeClr val="phClr">
              <a:shade val="60000"/>
            </a:scheme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25400" dist="12700" dir="5400000" rotWithShape="0">
              <a:srgbClr val="000000">
                <a:alpha val="60000"/>
              </a:srgbClr>
            </a:outerShdw>
          </a:effectLst>
        </a:effectStyle>
      </a:effectStyleLst>
      <a:bgFillStyleLst>
        <a:solidFill>
          <a:schemeClr val="phClr"/>
        </a:solidFill>
        <a:gradFill rotWithShape="1">
          <a:gsLst>
            <a:gs pos="0">
              <a:schemeClr val="phClr">
                <a:tint val="90000"/>
                <a:lumMod val="110000"/>
              </a:schemeClr>
            </a:gs>
            <a:gs pos="100000">
              <a:schemeClr val="phClr">
                <a:shade val="88000"/>
                <a:lumMod val="88000"/>
              </a:schemeClr>
            </a:gs>
          </a:gsLst>
          <a:lin ang="5400000" scaled="0"/>
        </a:gradFill>
        <a:blipFill>
          <a:blip xmlns:r="http://schemas.openxmlformats.org/officeDocument/2006/relationships" r:embed="rId2">
            <a:duotone>
              <a:schemeClr val="phClr">
                <a:shade val="48000"/>
                <a:satMod val="110000"/>
                <a:lumMod val="40000"/>
              </a:schemeClr>
              <a:schemeClr val="phClr">
                <a:tint val="90000"/>
                <a:lumMod val="106000"/>
              </a:schemeClr>
            </a:duotone>
          </a:blip>
          <a:stretch/>
        </a:blipFill>
      </a:bgFillStyleLst>
    </a:fmtScheme>
  </a:themeElements>
  <a:objectDefaults/>
  <a:extraClrSchemeLst/>
  <a:extLst>
    <a:ext uri="{05A4C25C-085E-4340-85A3-A5531E510DB2}">
      <thm15:themeFamily xmlns:thm15="http://schemas.microsoft.com/office/thememl/2012/main" name="Main Event" id="{AC372BB4-D83D-411E-B849-B641926BA760}" vid="{F1EFBDE3-1A95-4E3D-81AD-1F53D65BEA01}"/>
    </a:ext>
  </a:extLst>
</a:theme>
</file>

<file path=ppt/theme/theme2.xml><?xml version="1.0" encoding="utf-8"?>
<a:theme xmlns:a="http://schemas.openxmlformats.org/drawingml/2006/main" name="Office-ის თემა">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TM04033927[[fn=Main Event]]</Template>
  <TotalTime>738</TotalTime>
  <Words>2146</Words>
  <Application>Microsoft Office PowerPoint</Application>
  <PresentationFormat>ეკრანი (4:3)</PresentationFormat>
  <Paragraphs>172</Paragraphs>
  <Slides>20</Slides>
  <Notes>2</Notes>
  <HiddenSlides>0</HiddenSlides>
  <MMClips>0</MMClips>
  <ScaleCrop>false</ScaleCrop>
  <HeadingPairs>
    <vt:vector size="6" baseType="variant">
      <vt:variant>
        <vt:lpstr>გამოყენებული შრიფტები</vt:lpstr>
      </vt:variant>
      <vt:variant>
        <vt:i4>5</vt:i4>
      </vt:variant>
      <vt:variant>
        <vt:lpstr>თემა</vt:lpstr>
      </vt:variant>
      <vt:variant>
        <vt:i4>1</vt:i4>
      </vt:variant>
      <vt:variant>
        <vt:lpstr>სლაიდების სათაურები</vt:lpstr>
      </vt:variant>
      <vt:variant>
        <vt:i4>20</vt:i4>
      </vt:variant>
    </vt:vector>
  </HeadingPairs>
  <TitlesOfParts>
    <vt:vector size="26" baseType="lpstr">
      <vt:lpstr>Acad Nusx Geo</vt:lpstr>
      <vt:lpstr>Arial</vt:lpstr>
      <vt:lpstr>Impact</vt:lpstr>
      <vt:lpstr>Sylfaen</vt:lpstr>
      <vt:lpstr>Wingdings</vt:lpstr>
      <vt:lpstr>მთავარი ღონისძიება</vt:lpstr>
      <vt:lpstr>PowerPoint-ის პრეზენტაცია</vt:lpstr>
      <vt:lpstr>PowerPoint-ის პრეზენტაცია</vt:lpstr>
      <vt:lpstr>PowerPoint-ის პრეზენტაცია</vt:lpstr>
      <vt:lpstr>PowerPoint-ის პრეზენტაცია</vt:lpstr>
      <vt:lpstr>           Robert Merle     1908-2004</vt:lpstr>
      <vt:lpstr>PowerPoint-ის პრეზენტაცია</vt:lpstr>
      <vt:lpstr>PowerPoint-ის პრეზენტაცია</vt:lpstr>
      <vt:lpstr>PowerPoint-ის პრეზენტაცია</vt:lpstr>
      <vt:lpstr>PowerPoint-ის პრეზენტაცია</vt:lpstr>
      <vt:lpstr>PowerPoint-ის პრეზენტაცია</vt:lpstr>
      <vt:lpstr>PowerPoint-ის პრეზენტაცია</vt:lpstr>
      <vt:lpstr>PowerPoint-ის პრეზენტაცია</vt:lpstr>
      <vt:lpstr>PowerPoint-ის პრეზენტაცია</vt:lpstr>
      <vt:lpstr>PowerPoint-ის პრეზენტაცია</vt:lpstr>
      <vt:lpstr>Mort aux vaches!  Je t‘aime! Oh! dites-le avec des pavés!   Ni Dieu ni maître!  Soyons cruels!  Travailleurs de tous les pays, amusez-vous!   L‘alcool tue. Prenez du L.S.D.  Debout les damnés  (დაწყევლილი) de l‘Université!  L‘art est mort, ne consommez pas son cadavre!  Imagine : c’est la guerre et personne n’y va!   Il est interdit d’interdire!</vt:lpstr>
      <vt:lpstr>PowerPoint-ის პრეზენტაცია</vt:lpstr>
      <vt:lpstr>PowerPoint-ის პრეზენტაცია</vt:lpstr>
      <vt:lpstr>PowerPoint-ის პრეზენტაცია</vt:lpstr>
      <vt:lpstr>PowerPoint-ის პრეზენტაცია</vt:lpstr>
      <vt:lpstr>PowerPoint-ის პრეზენტაცია</vt:lpstr>
    </vt:vector>
  </TitlesOfParts>
  <Company>bs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bs</dc:creator>
  <cp:lastModifiedBy>user</cp:lastModifiedBy>
  <cp:revision>152</cp:revision>
  <dcterms:created xsi:type="dcterms:W3CDTF">2016-10-11T22:54:12Z</dcterms:created>
  <dcterms:modified xsi:type="dcterms:W3CDTF">2021-06-14T22:05:41Z</dcterms:modified>
</cp:coreProperties>
</file>