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6822"/>
    <a:srgbClr val="0066FF"/>
    <a:srgbClr val="1109B7"/>
    <a:srgbClr val="6F156F"/>
    <a:srgbClr val="80008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09.06.2021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09.06.2021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09.06.2021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09.06.2021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09.06.2021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1412776"/>
            <a:ext cx="9073008" cy="2832720"/>
          </a:xfrm>
        </p:spPr>
        <p:txBody>
          <a:bodyPr>
            <a:normAutofit/>
          </a:bodyPr>
          <a:lstStyle/>
          <a:p>
            <a:r>
              <a:rPr lang="ka-GE" sz="3600" dirty="0" smtClean="0">
                <a:solidFill>
                  <a:schemeClr val="tx1"/>
                </a:solidFill>
                <a:effectLst>
                  <a:outerShdw blurRad="38100" dist="38100" dir="2700000" algn="tl">
                    <a:srgbClr val="000000">
                      <a:alpha val="43137"/>
                    </a:srgbClr>
                  </a:outerShdw>
                </a:effectLst>
              </a:rPr>
              <a:t>მეტყველების  ნაწილების  პრობლემა </a:t>
            </a:r>
          </a:p>
          <a:p>
            <a:r>
              <a:rPr lang="ka-GE" sz="3600" dirty="0" smtClean="0">
                <a:solidFill>
                  <a:srgbClr val="FF0000"/>
                </a:solidFill>
                <a:effectLst>
                  <a:outerShdw blurRad="38100" dist="38100" dir="2700000" algn="tl">
                    <a:srgbClr val="000000">
                      <a:alpha val="43137"/>
                    </a:srgbClr>
                  </a:outerShdw>
                </a:effectLst>
              </a:rPr>
              <a:t>       ბაზისური ცნება               ქრონიკული </a:t>
            </a:r>
            <a:endParaRPr lang="ka-GE" sz="3600" dirty="0" smtClean="0">
              <a:solidFill>
                <a:srgbClr val="FF0000"/>
              </a:solidFill>
              <a:effectLst>
                <a:outerShdw blurRad="38100" dist="38100" dir="2700000" algn="tl">
                  <a:srgbClr val="000000">
                    <a:alpha val="43137"/>
                  </a:srgbClr>
                </a:outerShdw>
              </a:effectLst>
            </a:endParaRPr>
          </a:p>
          <a:p>
            <a:r>
              <a:rPr lang="ka-GE" sz="3600" dirty="0" smtClean="0">
                <a:solidFill>
                  <a:schemeClr val="tx1"/>
                </a:solidFill>
                <a:effectLst>
                  <a:outerShdw blurRad="38100" dist="38100" dir="2700000" algn="tl">
                    <a:srgbClr val="000000">
                      <a:alpha val="43137"/>
                    </a:srgbClr>
                  </a:outerShdw>
                </a:effectLst>
              </a:rPr>
              <a:t>ლინგვისტიკაში</a:t>
            </a:r>
            <a:endParaRPr lang="ru-RU" sz="3600" dirty="0">
              <a:solidFill>
                <a:schemeClr val="tx1"/>
              </a:solidFill>
            </a:endParaRPr>
          </a:p>
        </p:txBody>
      </p:sp>
      <p:cxnSp>
        <p:nvCxnSpPr>
          <p:cNvPr id="6" name="Прямая со стрелкой 5"/>
          <p:cNvCxnSpPr/>
          <p:nvPr/>
        </p:nvCxnSpPr>
        <p:spPr>
          <a:xfrm>
            <a:off x="7020272" y="1916832"/>
            <a:ext cx="0" cy="2880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 name="Прямая со стрелкой 7"/>
          <p:cNvCxnSpPr/>
          <p:nvPr/>
        </p:nvCxnSpPr>
        <p:spPr>
          <a:xfrm>
            <a:off x="3491880" y="1916832"/>
            <a:ext cx="0" cy="36004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49491"/>
          </a:xfrm>
        </p:spPr>
        <p:txBody>
          <a:bodyPr>
            <a:normAutofit/>
          </a:bodyPr>
          <a:lstStyle/>
          <a:p>
            <a:pPr>
              <a:buNone/>
            </a:pPr>
            <a:r>
              <a:rPr lang="ka-GE" sz="2800" dirty="0" smtClean="0">
                <a:solidFill>
                  <a:srgbClr val="FF0000"/>
                </a:solidFill>
              </a:rPr>
              <a:t>ზმნა</a:t>
            </a:r>
            <a:r>
              <a:rPr lang="ka-GE" sz="2400" dirty="0" smtClean="0"/>
              <a:t> დაწერილი    </a:t>
            </a:r>
            <a:r>
              <a:rPr lang="ka-GE" sz="2400" dirty="0" smtClean="0">
                <a:solidFill>
                  <a:srgbClr val="FF0000"/>
                </a:solidFill>
              </a:rPr>
              <a:t>ზედსართავი</a:t>
            </a:r>
            <a:r>
              <a:rPr lang="ka-GE" sz="2400" dirty="0" smtClean="0"/>
              <a:t>  დაწერილი      </a:t>
            </a:r>
            <a:r>
              <a:rPr lang="ka-GE" sz="2400" dirty="0" smtClean="0">
                <a:solidFill>
                  <a:srgbClr val="FF0000"/>
                </a:solidFill>
              </a:rPr>
              <a:t>არსებითი</a:t>
            </a:r>
            <a:r>
              <a:rPr lang="ka-GE" sz="2400" dirty="0" smtClean="0"/>
              <a:t> </a:t>
            </a:r>
          </a:p>
          <a:p>
            <a:pPr>
              <a:buNone/>
            </a:pPr>
            <a:r>
              <a:rPr lang="ka-GE" sz="2400" dirty="0" smtClean="0"/>
              <a:t>           დასაწერი          </a:t>
            </a:r>
            <a:r>
              <a:rPr lang="ka-GE" sz="2400" dirty="0" smtClean="0">
                <a:solidFill>
                  <a:srgbClr val="FF0000"/>
                </a:solidFill>
              </a:rPr>
              <a:t>სახელი </a:t>
            </a:r>
            <a:r>
              <a:rPr lang="ka-GE" sz="2400" dirty="0" smtClean="0"/>
              <a:t>          დასაწერი         </a:t>
            </a:r>
            <a:r>
              <a:rPr lang="ka-GE" sz="2400" dirty="0" smtClean="0">
                <a:solidFill>
                  <a:srgbClr val="FF0000"/>
                </a:solidFill>
              </a:rPr>
              <a:t>სახელი</a:t>
            </a:r>
          </a:p>
          <a:p>
            <a:pPr>
              <a:buNone/>
            </a:pPr>
            <a:r>
              <a:rPr lang="ka-GE" sz="2400" dirty="0" smtClean="0"/>
              <a:t>           დამწერი                                       დამწერი </a:t>
            </a:r>
          </a:p>
          <a:p>
            <a:pPr>
              <a:buNone/>
            </a:pPr>
            <a:r>
              <a:rPr lang="ka-GE" sz="2400" dirty="0" smtClean="0"/>
              <a:t>           გაკეთებული                              გაკეთებული</a:t>
            </a:r>
          </a:p>
          <a:p>
            <a:pPr>
              <a:buNone/>
            </a:pPr>
            <a:r>
              <a:rPr lang="ka-GE" sz="2400" dirty="0" smtClean="0"/>
              <a:t> </a:t>
            </a:r>
            <a:r>
              <a:rPr lang="ka-GE" sz="2400" dirty="0" smtClean="0"/>
              <a:t>          გასაკეთებელი                           გასაკეთებელი</a:t>
            </a:r>
          </a:p>
          <a:p>
            <a:pPr>
              <a:buNone/>
            </a:pPr>
            <a:r>
              <a:rPr lang="ka-GE" sz="2400" dirty="0" smtClean="0"/>
              <a:t> </a:t>
            </a:r>
            <a:r>
              <a:rPr lang="ka-GE" sz="2400" dirty="0" smtClean="0"/>
              <a:t>          გამკეთებელი                             გამკეთებელი</a:t>
            </a:r>
          </a:p>
          <a:p>
            <a:pPr>
              <a:buNone/>
            </a:pPr>
            <a:r>
              <a:rPr lang="en-US" sz="2400" dirty="0" smtClean="0"/>
              <a:t> </a:t>
            </a:r>
            <a:r>
              <a:rPr lang="en-US" sz="2400" dirty="0" smtClean="0"/>
              <a:t>          being                                                      </a:t>
            </a:r>
            <a:r>
              <a:rPr lang="ru-RU" sz="2400" dirty="0" smtClean="0"/>
              <a:t>шампанское </a:t>
            </a:r>
            <a:endParaRPr lang="en-US" sz="2400" dirty="0" smtClean="0"/>
          </a:p>
          <a:p>
            <a:pPr>
              <a:buNone/>
            </a:pPr>
            <a:r>
              <a:rPr lang="en-US" sz="2400" dirty="0" smtClean="0"/>
              <a:t> </a:t>
            </a:r>
            <a:r>
              <a:rPr lang="en-US" sz="2400" dirty="0" smtClean="0"/>
              <a:t>          staying</a:t>
            </a:r>
            <a:r>
              <a:rPr lang="ru-RU" sz="2400" dirty="0" smtClean="0"/>
              <a:t>                                                    булочная</a:t>
            </a:r>
            <a:endParaRPr lang="en-US" sz="2400" dirty="0" smtClean="0"/>
          </a:p>
          <a:p>
            <a:pPr>
              <a:buNone/>
            </a:pPr>
            <a:r>
              <a:rPr lang="en-US" sz="2400" dirty="0" smtClean="0"/>
              <a:t> </a:t>
            </a:r>
            <a:r>
              <a:rPr lang="en-US" sz="2400" dirty="0" smtClean="0"/>
              <a:t>          laughing</a:t>
            </a:r>
            <a:r>
              <a:rPr lang="ru-RU" sz="2400" dirty="0" smtClean="0"/>
              <a:t>                                                 столовая </a:t>
            </a:r>
          </a:p>
          <a:p>
            <a:pPr>
              <a:buNone/>
            </a:pPr>
            <a:r>
              <a:rPr lang="ru-RU" sz="2400" dirty="0" smtClean="0"/>
              <a:t> </a:t>
            </a:r>
            <a:r>
              <a:rPr lang="ru-RU" sz="2400" dirty="0" smtClean="0"/>
              <a:t>                                                                           мастерская</a:t>
            </a:r>
          </a:p>
          <a:p>
            <a:pPr>
              <a:buNone/>
            </a:pPr>
            <a:r>
              <a:rPr lang="ru-RU" sz="2400" dirty="0" smtClean="0"/>
              <a:t> </a:t>
            </a:r>
            <a:r>
              <a:rPr lang="ru-RU" sz="2400" dirty="0" smtClean="0"/>
              <a:t>                                                                           кондитерская </a:t>
            </a:r>
            <a:endParaRPr lang="ka-GE" sz="2400" dirty="0" smtClean="0"/>
          </a:p>
          <a:p>
            <a:pPr>
              <a:buNone/>
            </a:pPr>
            <a:r>
              <a:rPr lang="ka-GE" sz="2400" dirty="0" smtClean="0"/>
              <a:t> </a:t>
            </a:r>
            <a:r>
              <a:rPr lang="ka-GE" sz="2400" dirty="0" smtClean="0"/>
              <a:t>        </a:t>
            </a:r>
            <a:endParaRPr lang="ru-RU"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lstStyle/>
          <a:p>
            <a:pPr>
              <a:buNone/>
            </a:pPr>
            <a:r>
              <a:rPr lang="ru-RU" dirty="0" smtClean="0"/>
              <a:t>  </a:t>
            </a:r>
            <a:r>
              <a:rPr lang="ru-RU" dirty="0" smtClean="0">
                <a:solidFill>
                  <a:srgbClr val="FF0000"/>
                </a:solidFill>
              </a:rPr>
              <a:t> </a:t>
            </a:r>
            <a:r>
              <a:rPr lang="ka-GE" dirty="0" smtClean="0">
                <a:solidFill>
                  <a:srgbClr val="FF0000"/>
                </a:solidFill>
              </a:rPr>
              <a:t>ზმნა</a:t>
            </a:r>
            <a:r>
              <a:rPr lang="ru-RU" dirty="0" smtClean="0">
                <a:solidFill>
                  <a:srgbClr val="FF0000"/>
                </a:solidFill>
              </a:rPr>
              <a:t>                </a:t>
            </a:r>
            <a:r>
              <a:rPr lang="ru-RU" dirty="0" smtClean="0"/>
              <a:t>с</a:t>
            </a:r>
            <a:r>
              <a:rPr lang="ru-RU" dirty="0" smtClean="0"/>
              <a:t>тоя</a:t>
            </a:r>
            <a:r>
              <a:rPr lang="ka-GE" dirty="0" smtClean="0"/>
              <a:t>             </a:t>
            </a:r>
            <a:r>
              <a:rPr lang="ka-GE" dirty="0" smtClean="0">
                <a:solidFill>
                  <a:srgbClr val="FF0000"/>
                </a:solidFill>
              </a:rPr>
              <a:t>ზმნიზედა</a:t>
            </a:r>
            <a:endParaRPr lang="ru-RU" dirty="0" smtClean="0">
              <a:solidFill>
                <a:srgbClr val="FF0000"/>
              </a:solidFill>
            </a:endParaRPr>
          </a:p>
          <a:p>
            <a:pPr>
              <a:buNone/>
            </a:pPr>
            <a:r>
              <a:rPr lang="ru-RU" dirty="0" smtClean="0"/>
              <a:t> </a:t>
            </a:r>
            <a:r>
              <a:rPr lang="ru-RU" dirty="0" smtClean="0"/>
              <a:t>                           сидя</a:t>
            </a:r>
          </a:p>
          <a:p>
            <a:pPr>
              <a:buNone/>
            </a:pPr>
            <a:r>
              <a:rPr lang="ru-RU" dirty="0" smtClean="0"/>
              <a:t> </a:t>
            </a:r>
            <a:r>
              <a:rPr lang="ru-RU" dirty="0" smtClean="0"/>
              <a:t>                           улыбаясь</a:t>
            </a:r>
          </a:p>
          <a:p>
            <a:pPr>
              <a:buNone/>
            </a:pPr>
            <a:r>
              <a:rPr lang="ru-RU" dirty="0" smtClean="0"/>
              <a:t> </a:t>
            </a:r>
            <a:r>
              <a:rPr lang="ru-RU" dirty="0" smtClean="0"/>
              <a:t>                           качаясь</a:t>
            </a:r>
          </a:p>
          <a:p>
            <a:pPr>
              <a:buNone/>
            </a:pPr>
            <a:r>
              <a:rPr lang="ru-RU" dirty="0" smtClean="0"/>
              <a:t> </a:t>
            </a:r>
            <a:r>
              <a:rPr lang="ru-RU" dirty="0" smtClean="0"/>
              <a:t>                           не закусывая</a:t>
            </a:r>
          </a:p>
          <a:p>
            <a:pPr>
              <a:buNone/>
            </a:pPr>
            <a:r>
              <a:rPr lang="ru-RU" dirty="0" smtClean="0"/>
              <a:t> </a:t>
            </a:r>
            <a:r>
              <a:rPr lang="ru-RU" dirty="0" smtClean="0"/>
              <a:t>                           не раздумывая</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lstStyle/>
          <a:p>
            <a:pPr>
              <a:buNone/>
            </a:pPr>
            <a:r>
              <a:rPr lang="ka-GE" dirty="0" smtClean="0"/>
              <a:t>   </a:t>
            </a:r>
          </a:p>
          <a:p>
            <a:pPr>
              <a:buNone/>
            </a:pPr>
            <a:r>
              <a:rPr lang="ka-GE" dirty="0" smtClean="0">
                <a:solidFill>
                  <a:srgbClr val="FF0000"/>
                </a:solidFill>
              </a:rPr>
              <a:t>        გარეთ დარჩენილი სიტყვები:</a:t>
            </a:r>
          </a:p>
          <a:p>
            <a:pPr>
              <a:buNone/>
            </a:pPr>
            <a:r>
              <a:rPr lang="ka-GE" sz="3600" dirty="0" smtClean="0"/>
              <a:t>     კი, არა, თუნდაც, ალბათ, მართლაც, ეტყობა, თითქოს, სამწუხაროდ, მაშასადამე, ამრიგად, ამასთანავე, ბუნებრივია ...</a:t>
            </a:r>
            <a:endParaRPr lang="ru-RU"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p:txBody>
          <a:bodyPr/>
          <a:lstStyle/>
          <a:p>
            <a:pPr>
              <a:buNone/>
            </a:pPr>
            <a:r>
              <a:rPr lang="ka-GE" dirty="0" smtClean="0"/>
              <a:t> </a:t>
            </a:r>
            <a:r>
              <a:rPr lang="ka-GE" dirty="0" smtClean="0"/>
              <a:t>               </a:t>
            </a:r>
            <a:endParaRPr lang="ru-RU" dirty="0"/>
          </a:p>
        </p:txBody>
      </p:sp>
      <p:graphicFrame>
        <p:nvGraphicFramePr>
          <p:cNvPr id="5" name="Таблица 4"/>
          <p:cNvGraphicFramePr>
            <a:graphicFrameLocks noGrp="1"/>
          </p:cNvGraphicFramePr>
          <p:nvPr/>
        </p:nvGraphicFramePr>
        <p:xfrm>
          <a:off x="2915816" y="2204864"/>
          <a:ext cx="3240360" cy="2520280"/>
        </p:xfrm>
        <a:graphic>
          <a:graphicData uri="http://schemas.openxmlformats.org/drawingml/2006/table">
            <a:tbl>
              <a:tblPr firstRow="1" bandRow="1">
                <a:tableStyleId>{5C22544A-7EE6-4342-B048-85BDC9FD1C3A}</a:tableStyleId>
              </a:tblPr>
              <a:tblGrid>
                <a:gridCol w="3240360"/>
              </a:tblGrid>
              <a:tr h="1260140">
                <a:tc>
                  <a:txBody>
                    <a:bodyPr/>
                    <a:lstStyle/>
                    <a:p>
                      <a:r>
                        <a:rPr lang="ka-GE" sz="5400" dirty="0" smtClean="0"/>
                        <a:t> ბგერითი</a:t>
                      </a:r>
                      <a:endParaRPr lang="ru-RU" sz="5400" dirty="0"/>
                    </a:p>
                  </a:txBody>
                  <a:tcPr/>
                </a:tc>
              </a:tr>
              <a:tr h="1260140">
                <a:tc>
                  <a:txBody>
                    <a:bodyPr/>
                    <a:lstStyle/>
                    <a:p>
                      <a:r>
                        <a:rPr lang="ka-GE" sz="3600" dirty="0" smtClean="0">
                          <a:solidFill>
                            <a:srgbClr val="FF0000"/>
                          </a:solidFill>
                        </a:rPr>
                        <a:t>სემანტიკური</a:t>
                      </a:r>
                      <a:endParaRPr lang="ru-RU" sz="3600" dirty="0">
                        <a:solidFill>
                          <a:srgbClr val="FF0000"/>
                        </a:solidFill>
                      </a:endParaRPr>
                    </a:p>
                  </a:txBody>
                  <a:tcPr/>
                </a:tc>
              </a:tr>
            </a:tbl>
          </a:graphicData>
        </a:graphic>
      </p:graphicFrame>
      <p:sp>
        <p:nvSpPr>
          <p:cNvPr id="6" name="TextBox 5"/>
          <p:cNvSpPr txBox="1"/>
          <p:nvPr/>
        </p:nvSpPr>
        <p:spPr>
          <a:xfrm>
            <a:off x="1907704" y="1340768"/>
            <a:ext cx="4968552" cy="584775"/>
          </a:xfrm>
          <a:prstGeom prst="rect">
            <a:avLst/>
          </a:prstGeom>
          <a:noFill/>
        </p:spPr>
        <p:txBody>
          <a:bodyPr wrap="square" rtlCol="0">
            <a:spAutoFit/>
          </a:bodyPr>
          <a:lstStyle/>
          <a:p>
            <a:r>
              <a:rPr lang="ka-GE" sz="2800" dirty="0" smtClean="0"/>
              <a:t> </a:t>
            </a:r>
            <a:r>
              <a:rPr lang="ka-GE" sz="3200" dirty="0" smtClean="0"/>
              <a:t>სიტყვის რთული ბუნება</a:t>
            </a:r>
            <a:r>
              <a:rPr lang="ka-GE" sz="2800" dirty="0" smtClean="0"/>
              <a:t>:</a:t>
            </a:r>
            <a:endParaRPr lang="ru-RU"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ka-GE" dirty="0" smtClean="0"/>
              <a:t> ერთი და იგივე მნიშვნელობა გვხვდება სხვადასხვა მეტყველების ნაწილში</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71800" y="188640"/>
            <a:ext cx="3462807" cy="523220"/>
          </a:xfrm>
          <a:prstGeom prst="rect">
            <a:avLst/>
          </a:prstGeom>
          <a:noFill/>
        </p:spPr>
        <p:txBody>
          <a:bodyPr wrap="none" rtlCol="0">
            <a:spAutoFit/>
          </a:bodyPr>
          <a:lstStyle/>
          <a:p>
            <a:r>
              <a:rPr lang="ka-GE" sz="2800" dirty="0" smtClean="0">
                <a:solidFill>
                  <a:srgbClr val="FF0000"/>
                </a:solidFill>
              </a:rPr>
              <a:t>პირის მნიშვნელობა</a:t>
            </a:r>
            <a:endParaRPr lang="ru-RU" sz="2800" dirty="0">
              <a:solidFill>
                <a:srgbClr val="FF0000"/>
              </a:solidFill>
            </a:endParaRPr>
          </a:p>
        </p:txBody>
      </p:sp>
      <p:cxnSp>
        <p:nvCxnSpPr>
          <p:cNvPr id="6" name="Прямая со стрелкой 5"/>
          <p:cNvCxnSpPr/>
          <p:nvPr/>
        </p:nvCxnSpPr>
        <p:spPr>
          <a:xfrm flipH="1">
            <a:off x="2123728" y="836712"/>
            <a:ext cx="1584176" cy="21602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 name="Прямая со стрелкой 7"/>
          <p:cNvCxnSpPr/>
          <p:nvPr/>
        </p:nvCxnSpPr>
        <p:spPr>
          <a:xfrm>
            <a:off x="4788024" y="836712"/>
            <a:ext cx="1584176" cy="21602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755576" y="1124744"/>
            <a:ext cx="1784463" cy="523220"/>
          </a:xfrm>
          <a:prstGeom prst="rect">
            <a:avLst/>
          </a:prstGeom>
          <a:noFill/>
        </p:spPr>
        <p:txBody>
          <a:bodyPr wrap="none" rtlCol="0">
            <a:spAutoFit/>
          </a:bodyPr>
          <a:lstStyle/>
          <a:p>
            <a:r>
              <a:rPr lang="ka-GE" sz="2800" dirty="0" smtClean="0"/>
              <a:t>მე, შენ, ის</a:t>
            </a:r>
            <a:endParaRPr lang="ru-RU" sz="2800" dirty="0"/>
          </a:p>
        </p:txBody>
      </p:sp>
      <p:sp>
        <p:nvSpPr>
          <p:cNvPr id="10" name="TextBox 9"/>
          <p:cNvSpPr txBox="1"/>
          <p:nvPr/>
        </p:nvSpPr>
        <p:spPr>
          <a:xfrm>
            <a:off x="4852441" y="1196752"/>
            <a:ext cx="4291559" cy="523220"/>
          </a:xfrm>
          <a:prstGeom prst="rect">
            <a:avLst/>
          </a:prstGeom>
          <a:noFill/>
        </p:spPr>
        <p:txBody>
          <a:bodyPr wrap="none" rtlCol="0">
            <a:spAutoFit/>
          </a:bodyPr>
          <a:lstStyle/>
          <a:p>
            <a:r>
              <a:rPr lang="ka-GE" sz="2800" dirty="0" smtClean="0"/>
              <a:t>ვაკეთებ, აკეთებ, აკეთებს</a:t>
            </a:r>
            <a:endParaRPr lang="ru-RU" sz="2800" dirty="0"/>
          </a:p>
        </p:txBody>
      </p:sp>
      <p:sp>
        <p:nvSpPr>
          <p:cNvPr id="11" name="TextBox 10"/>
          <p:cNvSpPr txBox="1"/>
          <p:nvPr/>
        </p:nvSpPr>
        <p:spPr>
          <a:xfrm>
            <a:off x="2483768" y="1772816"/>
            <a:ext cx="3866764" cy="523220"/>
          </a:xfrm>
          <a:prstGeom prst="rect">
            <a:avLst/>
          </a:prstGeom>
          <a:noFill/>
        </p:spPr>
        <p:txBody>
          <a:bodyPr wrap="none" rtlCol="0">
            <a:spAutoFit/>
          </a:bodyPr>
          <a:lstStyle/>
          <a:p>
            <a:r>
              <a:rPr lang="ka-GE" sz="2800" dirty="0" smtClean="0">
                <a:solidFill>
                  <a:srgbClr val="FF0000"/>
                </a:solidFill>
              </a:rPr>
              <a:t>რიცხვის მნიშვნელობა</a:t>
            </a:r>
            <a:endParaRPr lang="ru-RU" sz="2800" dirty="0">
              <a:solidFill>
                <a:srgbClr val="FF0000"/>
              </a:solidFill>
            </a:endParaRPr>
          </a:p>
        </p:txBody>
      </p:sp>
      <p:sp>
        <p:nvSpPr>
          <p:cNvPr id="12" name="TextBox 11"/>
          <p:cNvSpPr txBox="1"/>
          <p:nvPr/>
        </p:nvSpPr>
        <p:spPr>
          <a:xfrm>
            <a:off x="395536" y="2636912"/>
            <a:ext cx="3126177" cy="523220"/>
          </a:xfrm>
          <a:prstGeom prst="rect">
            <a:avLst/>
          </a:prstGeom>
          <a:noFill/>
        </p:spPr>
        <p:txBody>
          <a:bodyPr wrap="none" rtlCol="0">
            <a:spAutoFit/>
          </a:bodyPr>
          <a:lstStyle/>
          <a:p>
            <a:r>
              <a:rPr lang="ka-GE" sz="2800" dirty="0" smtClean="0"/>
              <a:t>ერთი, ორი, სამი...</a:t>
            </a:r>
            <a:endParaRPr lang="ru-RU" sz="2800" dirty="0"/>
          </a:p>
        </p:txBody>
      </p:sp>
      <p:sp>
        <p:nvSpPr>
          <p:cNvPr id="13" name="TextBox 12"/>
          <p:cNvSpPr txBox="1"/>
          <p:nvPr/>
        </p:nvSpPr>
        <p:spPr>
          <a:xfrm>
            <a:off x="5796136" y="2492896"/>
            <a:ext cx="2802370" cy="1200329"/>
          </a:xfrm>
          <a:prstGeom prst="rect">
            <a:avLst/>
          </a:prstGeom>
          <a:noFill/>
        </p:spPr>
        <p:txBody>
          <a:bodyPr wrap="none" rtlCol="0">
            <a:spAutoFit/>
          </a:bodyPr>
          <a:lstStyle/>
          <a:p>
            <a:r>
              <a:rPr lang="ka-GE" sz="2400" dirty="0" smtClean="0"/>
              <a:t>კაცი-კაცები</a:t>
            </a:r>
          </a:p>
          <a:p>
            <a:r>
              <a:rPr lang="ka-GE" sz="2400" dirty="0" smtClean="0"/>
              <a:t>ლამაზი-ლამაზები</a:t>
            </a:r>
          </a:p>
          <a:p>
            <a:r>
              <a:rPr lang="ka-GE" sz="2400" dirty="0" smtClean="0"/>
              <a:t>ვაკეთებ-ვაკეთებთ</a:t>
            </a:r>
            <a:endParaRPr lang="ru-RU" sz="2400" dirty="0"/>
          </a:p>
        </p:txBody>
      </p:sp>
      <p:sp>
        <p:nvSpPr>
          <p:cNvPr id="14" name="TextBox 13"/>
          <p:cNvSpPr txBox="1"/>
          <p:nvPr/>
        </p:nvSpPr>
        <p:spPr>
          <a:xfrm>
            <a:off x="2267744" y="3573016"/>
            <a:ext cx="4440639" cy="523220"/>
          </a:xfrm>
          <a:prstGeom prst="rect">
            <a:avLst/>
          </a:prstGeom>
          <a:noFill/>
        </p:spPr>
        <p:txBody>
          <a:bodyPr wrap="none" rtlCol="0">
            <a:spAutoFit/>
          </a:bodyPr>
          <a:lstStyle/>
          <a:p>
            <a:r>
              <a:rPr lang="ka-GE" sz="2800" dirty="0" smtClean="0">
                <a:solidFill>
                  <a:srgbClr val="FF0000"/>
                </a:solidFill>
              </a:rPr>
              <a:t>მოქმედების მნიშვნელობა</a:t>
            </a:r>
            <a:endParaRPr lang="ru-RU" sz="2800" dirty="0">
              <a:solidFill>
                <a:srgbClr val="FF0000"/>
              </a:solidFill>
            </a:endParaRPr>
          </a:p>
        </p:txBody>
      </p:sp>
      <p:sp>
        <p:nvSpPr>
          <p:cNvPr id="15" name="TextBox 14"/>
          <p:cNvSpPr txBox="1"/>
          <p:nvPr/>
        </p:nvSpPr>
        <p:spPr>
          <a:xfrm>
            <a:off x="0" y="4293096"/>
            <a:ext cx="5006499" cy="523220"/>
          </a:xfrm>
          <a:prstGeom prst="rect">
            <a:avLst/>
          </a:prstGeom>
          <a:noFill/>
        </p:spPr>
        <p:txBody>
          <a:bodyPr wrap="none" rtlCol="0">
            <a:spAutoFit/>
          </a:bodyPr>
          <a:lstStyle/>
          <a:p>
            <a:r>
              <a:rPr lang="ka-GE" sz="2800" dirty="0" smtClean="0"/>
              <a:t>სიარული, სირბილი, სიცილი</a:t>
            </a:r>
            <a:endParaRPr lang="ru-RU" sz="2800" dirty="0"/>
          </a:p>
        </p:txBody>
      </p:sp>
      <p:sp>
        <p:nvSpPr>
          <p:cNvPr id="16" name="TextBox 15"/>
          <p:cNvSpPr txBox="1"/>
          <p:nvPr/>
        </p:nvSpPr>
        <p:spPr>
          <a:xfrm>
            <a:off x="5364088" y="4365104"/>
            <a:ext cx="3456384" cy="461665"/>
          </a:xfrm>
          <a:prstGeom prst="rect">
            <a:avLst/>
          </a:prstGeom>
          <a:noFill/>
        </p:spPr>
        <p:txBody>
          <a:bodyPr wrap="square" rtlCol="0">
            <a:spAutoFit/>
          </a:bodyPr>
          <a:lstStyle/>
          <a:p>
            <a:r>
              <a:rPr lang="ka-GE" sz="2400" dirty="0" smtClean="0"/>
              <a:t>მიდის, მორბის, იცინის</a:t>
            </a:r>
            <a:endParaRPr lang="ru-RU" sz="2400" dirty="0"/>
          </a:p>
        </p:txBody>
      </p:sp>
      <p:sp>
        <p:nvSpPr>
          <p:cNvPr id="17" name="TextBox 16"/>
          <p:cNvSpPr txBox="1"/>
          <p:nvPr/>
        </p:nvSpPr>
        <p:spPr>
          <a:xfrm>
            <a:off x="2411760" y="4941168"/>
            <a:ext cx="4398961" cy="523220"/>
          </a:xfrm>
          <a:prstGeom prst="rect">
            <a:avLst/>
          </a:prstGeom>
          <a:noFill/>
        </p:spPr>
        <p:txBody>
          <a:bodyPr wrap="none" rtlCol="0">
            <a:spAutoFit/>
          </a:bodyPr>
          <a:lstStyle/>
          <a:p>
            <a:r>
              <a:rPr lang="ka-GE" sz="2800" dirty="0" smtClean="0">
                <a:solidFill>
                  <a:srgbClr val="FF0000"/>
                </a:solidFill>
              </a:rPr>
              <a:t>თვისებების მნიშვნელობა</a:t>
            </a:r>
            <a:endParaRPr lang="ru-RU" sz="2800" dirty="0">
              <a:solidFill>
                <a:srgbClr val="FF0000"/>
              </a:solidFill>
            </a:endParaRPr>
          </a:p>
        </p:txBody>
      </p:sp>
      <p:sp>
        <p:nvSpPr>
          <p:cNvPr id="18" name="TextBox 17"/>
          <p:cNvSpPr txBox="1"/>
          <p:nvPr/>
        </p:nvSpPr>
        <p:spPr>
          <a:xfrm>
            <a:off x="323528" y="5949280"/>
            <a:ext cx="3562194" cy="461665"/>
          </a:xfrm>
          <a:prstGeom prst="rect">
            <a:avLst/>
          </a:prstGeom>
          <a:noFill/>
        </p:spPr>
        <p:txBody>
          <a:bodyPr wrap="none" rtlCol="0">
            <a:spAutoFit/>
          </a:bodyPr>
          <a:lstStyle/>
          <a:p>
            <a:r>
              <a:rPr lang="ka-GE" sz="2400" dirty="0" smtClean="0"/>
              <a:t>ლამაზი, ლურჯი, ხარბი</a:t>
            </a:r>
            <a:endParaRPr lang="ru-RU" sz="2400" dirty="0"/>
          </a:p>
        </p:txBody>
      </p:sp>
      <p:sp>
        <p:nvSpPr>
          <p:cNvPr id="19" name="TextBox 18"/>
          <p:cNvSpPr txBox="1"/>
          <p:nvPr/>
        </p:nvSpPr>
        <p:spPr>
          <a:xfrm>
            <a:off x="4687331" y="6021288"/>
            <a:ext cx="4456669" cy="461665"/>
          </a:xfrm>
          <a:prstGeom prst="rect">
            <a:avLst/>
          </a:prstGeom>
          <a:noFill/>
        </p:spPr>
        <p:txBody>
          <a:bodyPr wrap="none" rtlCol="0">
            <a:spAutoFit/>
          </a:bodyPr>
          <a:lstStyle/>
          <a:p>
            <a:r>
              <a:rPr lang="ka-GE" sz="2400" dirty="0" smtClean="0"/>
              <a:t>სილამაზე, სილურჯე, სიხარბე</a:t>
            </a:r>
            <a:endParaRPr lang="ru-RU" sz="2400" dirty="0"/>
          </a:p>
        </p:txBody>
      </p:sp>
      <p:cxnSp>
        <p:nvCxnSpPr>
          <p:cNvPr id="21" name="Прямая со стрелкой 20"/>
          <p:cNvCxnSpPr/>
          <p:nvPr/>
        </p:nvCxnSpPr>
        <p:spPr>
          <a:xfrm flipH="1">
            <a:off x="2411760" y="2348880"/>
            <a:ext cx="1080120" cy="21602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Прямая со стрелкой 22"/>
          <p:cNvCxnSpPr/>
          <p:nvPr/>
        </p:nvCxnSpPr>
        <p:spPr>
          <a:xfrm>
            <a:off x="5148064" y="2348880"/>
            <a:ext cx="864096" cy="21602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Прямая со стрелкой 25"/>
          <p:cNvCxnSpPr/>
          <p:nvPr/>
        </p:nvCxnSpPr>
        <p:spPr>
          <a:xfrm flipH="1">
            <a:off x="3347864" y="4077072"/>
            <a:ext cx="792088" cy="21602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8" name="Прямая со стрелкой 27"/>
          <p:cNvCxnSpPr/>
          <p:nvPr/>
        </p:nvCxnSpPr>
        <p:spPr>
          <a:xfrm>
            <a:off x="4860032" y="4077072"/>
            <a:ext cx="648072" cy="2880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0" name="Прямая со стрелкой 29"/>
          <p:cNvCxnSpPr/>
          <p:nvPr/>
        </p:nvCxnSpPr>
        <p:spPr>
          <a:xfrm flipH="1">
            <a:off x="3347864" y="5445224"/>
            <a:ext cx="864096" cy="50405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Прямая со стрелкой 31"/>
          <p:cNvCxnSpPr/>
          <p:nvPr/>
        </p:nvCxnSpPr>
        <p:spPr>
          <a:xfrm>
            <a:off x="4644008" y="5445224"/>
            <a:ext cx="1080120" cy="57606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404664"/>
            <a:ext cx="9144000" cy="5721499"/>
          </a:xfrm>
        </p:spPr>
        <p:txBody>
          <a:bodyPr>
            <a:normAutofit/>
          </a:bodyPr>
          <a:lstStyle/>
          <a:p>
            <a:pPr>
              <a:buNone/>
            </a:pPr>
            <a:r>
              <a:rPr lang="ka-GE" sz="2800" dirty="0" smtClean="0"/>
              <a:t>“იმის მიხედვით, რომ სიტყვა გამოხატავს თვისებას, შეუძლებელია დავადგინოთ არსებითი სახელია იგი თუ ზედსართავი.” </a:t>
            </a:r>
            <a:r>
              <a:rPr lang="ka-GE" sz="3600" dirty="0" smtClean="0">
                <a:solidFill>
                  <a:srgbClr val="316822"/>
                </a:solidFill>
              </a:rPr>
              <a:t>ჰ.გლისონი</a:t>
            </a:r>
            <a:endParaRPr lang="ka-GE" sz="2800" dirty="0" smtClean="0">
              <a:solidFill>
                <a:srgbClr val="316822"/>
              </a:solidFill>
            </a:endParaRPr>
          </a:p>
          <a:p>
            <a:pPr>
              <a:buNone/>
            </a:pPr>
            <a:r>
              <a:rPr lang="ka-GE" sz="2800" dirty="0" smtClean="0"/>
              <a:t> </a:t>
            </a:r>
            <a:r>
              <a:rPr lang="ka-GE" sz="2800" dirty="0" smtClean="0"/>
              <a:t> </a:t>
            </a:r>
          </a:p>
          <a:p>
            <a:pPr>
              <a:buNone/>
            </a:pPr>
            <a:r>
              <a:rPr lang="ka-GE" sz="2800" dirty="0" smtClean="0">
                <a:solidFill>
                  <a:srgbClr val="00B050"/>
                </a:solidFill>
              </a:rPr>
              <a:t>მეტყველების ნაწილების პარადიგმათა კონცეფცია</a:t>
            </a:r>
          </a:p>
          <a:p>
            <a:pPr>
              <a:buNone/>
            </a:pPr>
            <a:r>
              <a:rPr lang="ka-GE" sz="2800" dirty="0" smtClean="0"/>
              <a:t> </a:t>
            </a:r>
            <a:r>
              <a:rPr lang="ka-GE" sz="2800" dirty="0" smtClean="0"/>
              <a:t>   </a:t>
            </a:r>
            <a:r>
              <a:rPr lang="ka-GE" dirty="0" smtClean="0">
                <a:solidFill>
                  <a:srgbClr val="316822"/>
                </a:solidFill>
              </a:rPr>
              <a:t>არსებითი  </a:t>
            </a:r>
            <a:r>
              <a:rPr lang="ka-GE" dirty="0" smtClean="0"/>
              <a:t>                                       </a:t>
            </a:r>
            <a:r>
              <a:rPr lang="ka-GE" dirty="0" smtClean="0">
                <a:solidFill>
                  <a:srgbClr val="316822"/>
                </a:solidFill>
              </a:rPr>
              <a:t>ზედსართავი</a:t>
            </a:r>
            <a:endParaRPr lang="ka-GE" sz="2800" dirty="0" smtClean="0">
              <a:solidFill>
                <a:srgbClr val="316822"/>
              </a:solidFill>
            </a:endParaRPr>
          </a:p>
          <a:p>
            <a:pPr>
              <a:buNone/>
            </a:pPr>
            <a:r>
              <a:rPr lang="en-US" sz="2800" dirty="0" smtClean="0"/>
              <a:t>Table-tables-table’s-tables’                fine-finer-finest</a:t>
            </a:r>
            <a:endParaRPr lang="ka-GE" sz="2800" dirty="0" smtClean="0"/>
          </a:p>
          <a:p>
            <a:pPr>
              <a:buNone/>
            </a:pPr>
            <a:r>
              <a:rPr lang="en-US" sz="2800" dirty="0" smtClean="0"/>
              <a:t>Man-men-man’s- man’s</a:t>
            </a:r>
            <a:endParaRPr lang="ka-GE" sz="2800" dirty="0" smtClean="0"/>
          </a:p>
          <a:p>
            <a:pPr>
              <a:buNone/>
            </a:pPr>
            <a:r>
              <a:rPr lang="ka-GE" dirty="0" smtClean="0"/>
              <a:t> </a:t>
            </a:r>
            <a:r>
              <a:rPr lang="ka-GE" dirty="0" smtClean="0"/>
              <a:t>       </a:t>
            </a:r>
            <a:r>
              <a:rPr lang="ka-GE" dirty="0" smtClean="0">
                <a:solidFill>
                  <a:srgbClr val="316822"/>
                </a:solidFill>
              </a:rPr>
              <a:t>ზმნები</a:t>
            </a:r>
            <a:endParaRPr lang="en-US" dirty="0" smtClean="0">
              <a:solidFill>
                <a:srgbClr val="316822"/>
              </a:solidFill>
            </a:endParaRPr>
          </a:p>
          <a:p>
            <a:pPr>
              <a:buNone/>
            </a:pPr>
            <a:r>
              <a:rPr lang="en-US" sz="2800" dirty="0" smtClean="0"/>
              <a:t>Ride-rides-rode-ridden-riding </a:t>
            </a:r>
            <a:endParaRPr lang="ka-GE" sz="28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800" dirty="0" smtClean="0"/>
              <a:t>“ბუნებრივ ცეცხლს უფრო შეესაბამება ზმნა </a:t>
            </a:r>
            <a:r>
              <a:rPr lang="en-US" sz="2800" dirty="0" smtClean="0"/>
              <a:t>to burn </a:t>
            </a:r>
            <a:r>
              <a:rPr lang="ka-GE" sz="2800" dirty="0" smtClean="0"/>
              <a:t>“წვა”.” </a:t>
            </a:r>
            <a:r>
              <a:rPr lang="ka-GE" sz="2800" dirty="0" smtClean="0">
                <a:solidFill>
                  <a:srgbClr val="FF0000"/>
                </a:solidFill>
              </a:rPr>
              <a:t>ლ.ბლუმფილდი</a:t>
            </a:r>
            <a:r>
              <a:rPr lang="ka-GE" sz="2800" dirty="0" smtClean="0"/>
              <a:t> </a:t>
            </a:r>
            <a:endParaRPr lang="ru-RU" sz="2800" dirty="0"/>
          </a:p>
        </p:txBody>
      </p:sp>
      <p:sp>
        <p:nvSpPr>
          <p:cNvPr id="3" name="Содержимое 2"/>
          <p:cNvSpPr>
            <a:spLocks noGrp="1"/>
          </p:cNvSpPr>
          <p:nvPr>
            <p:ph idx="1"/>
          </p:nvPr>
        </p:nvSpPr>
        <p:spPr>
          <a:xfrm>
            <a:off x="0" y="1600200"/>
            <a:ext cx="9144000" cy="4853136"/>
          </a:xfrm>
        </p:spPr>
        <p:txBody>
          <a:bodyPr>
            <a:normAutofit fontScale="92500" lnSpcReduction="10000"/>
          </a:bodyPr>
          <a:lstStyle/>
          <a:p>
            <a:pPr>
              <a:buNone/>
            </a:pPr>
            <a:r>
              <a:rPr lang="ka-GE" sz="2800" dirty="0" smtClean="0"/>
              <a:t> “ლოგიკისა და მეტაფიზიკის უმნიშვნელოვანესი ნაწილი წარმოადგენს ფილოსოფოსების მიერ მშობლიური ენის უხეიროდ პერიფრაზირებულ კატეგორიებს”</a:t>
            </a:r>
          </a:p>
          <a:p>
            <a:pPr>
              <a:buNone/>
            </a:pPr>
            <a:r>
              <a:rPr lang="ka-GE" sz="2800" dirty="0" smtClean="0"/>
              <a:t> </a:t>
            </a:r>
            <a:r>
              <a:rPr lang="ka-GE" sz="2800" dirty="0" smtClean="0"/>
              <a:t>                                                          </a:t>
            </a:r>
            <a:r>
              <a:rPr lang="ka-GE" sz="2800" dirty="0" smtClean="0">
                <a:solidFill>
                  <a:srgbClr val="FF0000"/>
                </a:solidFill>
              </a:rPr>
              <a:t> ლ.ბლუმფილდი</a:t>
            </a:r>
          </a:p>
          <a:p>
            <a:pPr>
              <a:buNone/>
            </a:pPr>
            <a:r>
              <a:rPr lang="ka-GE" sz="3000" b="1" dirty="0" smtClean="0">
                <a:solidFill>
                  <a:srgbClr val="FF0000"/>
                </a:solidFill>
              </a:rPr>
              <a:t> </a:t>
            </a:r>
            <a:r>
              <a:rPr lang="ka-GE" sz="3000" b="1" dirty="0" smtClean="0">
                <a:solidFill>
                  <a:srgbClr val="FF0000"/>
                </a:solidFill>
              </a:rPr>
              <a:t> </a:t>
            </a:r>
            <a:r>
              <a:rPr lang="ka-GE" sz="3500" b="1" dirty="0" smtClean="0">
                <a:solidFill>
                  <a:srgbClr val="316822"/>
                </a:solidFill>
              </a:rPr>
              <a:t>მეტყველების ნაწილების </a:t>
            </a:r>
            <a:r>
              <a:rPr lang="ka-GE" sz="3500" b="1" dirty="0" smtClean="0"/>
              <a:t>დესკრიფციული ანალიზი</a:t>
            </a:r>
            <a:endParaRPr lang="ka-GE" sz="3000" b="1" dirty="0" smtClean="0"/>
          </a:p>
          <a:p>
            <a:pPr>
              <a:buNone/>
            </a:pPr>
            <a:r>
              <a:rPr lang="ka-GE" sz="2800" dirty="0" smtClean="0">
                <a:solidFill>
                  <a:srgbClr val="316822"/>
                </a:solidFill>
              </a:rPr>
              <a:t>სუბსტანტივები </a:t>
            </a:r>
            <a:r>
              <a:rPr lang="en-US" sz="2800" dirty="0" smtClean="0">
                <a:solidFill>
                  <a:srgbClr val="316822"/>
                </a:solidFill>
              </a:rPr>
              <a:t>               </a:t>
            </a:r>
            <a:r>
              <a:rPr lang="ka-GE" sz="2800" dirty="0" smtClean="0">
                <a:solidFill>
                  <a:srgbClr val="316822"/>
                </a:solidFill>
              </a:rPr>
              <a:t>ზმნები </a:t>
            </a:r>
            <a:r>
              <a:rPr lang="ka-GE" sz="2800" dirty="0" smtClean="0"/>
              <a:t>(მოქმედების პოზიციაში)</a:t>
            </a:r>
          </a:p>
          <a:p>
            <a:pPr>
              <a:buNone/>
            </a:pPr>
            <a:r>
              <a:rPr lang="en-US" sz="2800" dirty="0" smtClean="0"/>
              <a:t>  John ran                                John runs</a:t>
            </a:r>
          </a:p>
          <a:p>
            <a:pPr>
              <a:buNone/>
            </a:pPr>
            <a:r>
              <a:rPr lang="en-US" sz="2800" dirty="0" smtClean="0"/>
              <a:t> Hit john                                  ran away </a:t>
            </a:r>
          </a:p>
          <a:p>
            <a:pPr>
              <a:buNone/>
            </a:pPr>
            <a:r>
              <a:rPr lang="en-US" sz="2800" dirty="0" smtClean="0"/>
              <a:t> Beside John                            </a:t>
            </a:r>
            <a:r>
              <a:rPr lang="en-US" sz="2800" dirty="0" smtClean="0"/>
              <a:t>J</a:t>
            </a:r>
            <a:r>
              <a:rPr lang="en-US" sz="2800" dirty="0" smtClean="0"/>
              <a:t>ohn is very kind</a:t>
            </a:r>
          </a:p>
          <a:p>
            <a:pPr>
              <a:buNone/>
            </a:pPr>
            <a:r>
              <a:rPr lang="en-US" sz="2800" dirty="0" smtClean="0"/>
              <a:t> John’s                                      scolded the boys</a:t>
            </a:r>
            <a:endParaRPr lang="ka-GE" sz="2800" dirty="0" smtClean="0"/>
          </a:p>
          <a:p>
            <a:pPr>
              <a:buNone/>
            </a:pPr>
            <a:endParaRPr lang="ru-RU"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ka-GE" dirty="0" smtClean="0"/>
              <a:t>“კომუნიკაცია შეუძლებელია ინდექსაციის გარეშე”                 </a:t>
            </a:r>
            <a:r>
              <a:rPr lang="ka-GE" dirty="0" smtClean="0">
                <a:solidFill>
                  <a:srgbClr val="6F156F"/>
                </a:solidFill>
              </a:rPr>
              <a:t>ჩ.პირსი</a:t>
            </a:r>
            <a:endParaRPr lang="ru-RU" dirty="0">
              <a:solidFill>
                <a:srgbClr val="6F156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858218"/>
          </a:xfrm>
        </p:spPr>
        <p:txBody>
          <a:bodyPr>
            <a:noAutofit/>
          </a:bodyPr>
          <a:lstStyle/>
          <a:p>
            <a:r>
              <a:rPr lang="ka-GE" sz="2800" dirty="0" smtClean="0"/>
              <a:t>“ყველა ძირითად მეტყველების ნაწილს უნდა ჰქონდეს ონტოლოგიური საფუძველი” </a:t>
            </a:r>
            <a:r>
              <a:rPr lang="ka-GE" sz="3200" dirty="0" smtClean="0">
                <a:solidFill>
                  <a:srgbClr val="FF0000"/>
                </a:solidFill>
              </a:rPr>
              <a:t>ჯ.ლაიონზი</a:t>
            </a:r>
            <a:endParaRPr lang="ru-RU" sz="2800" dirty="0">
              <a:solidFill>
                <a:srgbClr val="FF0000"/>
              </a:solidFill>
            </a:endParaRPr>
          </a:p>
        </p:txBody>
      </p:sp>
      <p:sp>
        <p:nvSpPr>
          <p:cNvPr id="3" name="Содержимое 2"/>
          <p:cNvSpPr>
            <a:spLocks noGrp="1"/>
          </p:cNvSpPr>
          <p:nvPr>
            <p:ph idx="1"/>
          </p:nvPr>
        </p:nvSpPr>
        <p:spPr>
          <a:xfrm>
            <a:off x="611560" y="2564904"/>
            <a:ext cx="8229600" cy="4525963"/>
          </a:xfrm>
        </p:spPr>
        <p:txBody>
          <a:bodyPr/>
          <a:lstStyle/>
          <a:p>
            <a:pPr>
              <a:buNone/>
            </a:pPr>
            <a:r>
              <a:rPr lang="ka-GE" dirty="0" smtClean="0"/>
              <a:t> </a:t>
            </a:r>
            <a:r>
              <a:rPr lang="ka-GE" dirty="0" smtClean="0"/>
              <a:t>                   </a:t>
            </a:r>
            <a:r>
              <a:rPr lang="ka-GE" sz="3600" b="1" dirty="0" smtClean="0">
                <a:solidFill>
                  <a:srgbClr val="316822"/>
                </a:solidFill>
              </a:rPr>
              <a:t>არსებითი სახელი</a:t>
            </a:r>
            <a:endParaRPr lang="ka-GE" b="1" dirty="0" smtClean="0">
              <a:solidFill>
                <a:srgbClr val="316822"/>
              </a:solidFill>
            </a:endParaRPr>
          </a:p>
          <a:p>
            <a:pPr>
              <a:buNone/>
            </a:pPr>
            <a:r>
              <a:rPr lang="ka-GE" dirty="0" smtClean="0"/>
              <a:t> </a:t>
            </a:r>
            <a:r>
              <a:rPr lang="ka-GE" dirty="0" smtClean="0"/>
              <a:t>               ფორმალური კლასი </a:t>
            </a:r>
          </a:p>
          <a:p>
            <a:pPr>
              <a:buNone/>
            </a:pPr>
            <a:r>
              <a:rPr lang="en-US" dirty="0" smtClean="0">
                <a:solidFill>
                  <a:srgbClr val="FF0000"/>
                </a:solidFill>
              </a:rPr>
              <a:t>Boy, woman, grass, atom, free, cow, </a:t>
            </a:r>
            <a:r>
              <a:rPr lang="ka-GE" dirty="0" smtClean="0">
                <a:solidFill>
                  <a:srgbClr val="FF0000"/>
                </a:solidFill>
              </a:rPr>
              <a:t>(ცნებითი კლასი)</a:t>
            </a:r>
            <a:r>
              <a:rPr lang="en-US" dirty="0" smtClean="0"/>
              <a:t> truth,</a:t>
            </a:r>
            <a:r>
              <a:rPr lang="ka-GE" dirty="0" smtClean="0"/>
              <a:t> </a:t>
            </a:r>
            <a:r>
              <a:rPr lang="en-US" dirty="0" smtClean="0"/>
              <a:t>beauty, electricity</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000" dirty="0" smtClean="0"/>
              <a:t>“</a:t>
            </a:r>
            <a:r>
              <a:rPr lang="ka-GE" sz="2800" dirty="0" smtClean="0"/>
              <a:t>ჩინური ენა ფორმალურად არ განასხვავებს მეტყველების ნაწილებს” </a:t>
            </a:r>
            <a:r>
              <a:rPr lang="ka-GE" sz="2800" dirty="0" smtClean="0">
                <a:solidFill>
                  <a:srgbClr val="FF0000"/>
                </a:solidFill>
              </a:rPr>
              <a:t>მაქს მიულერი </a:t>
            </a:r>
            <a:endParaRPr lang="ru-RU" sz="2000" dirty="0">
              <a:solidFill>
                <a:srgbClr val="FF0000"/>
              </a:solidFill>
            </a:endParaRPr>
          </a:p>
        </p:txBody>
      </p:sp>
      <p:sp>
        <p:nvSpPr>
          <p:cNvPr id="3" name="Содержимое 2"/>
          <p:cNvSpPr>
            <a:spLocks noGrp="1"/>
          </p:cNvSpPr>
          <p:nvPr>
            <p:ph idx="1"/>
          </p:nvPr>
        </p:nvSpPr>
        <p:spPr>
          <a:xfrm>
            <a:off x="395536" y="1844824"/>
            <a:ext cx="8229600" cy="4525963"/>
          </a:xfrm>
        </p:spPr>
        <p:txBody>
          <a:bodyPr/>
          <a:lstStyle/>
          <a:p>
            <a:pPr>
              <a:buNone/>
            </a:pPr>
            <a:r>
              <a:rPr lang="ka-GE" dirty="0" smtClean="0"/>
              <a:t>                </a:t>
            </a:r>
            <a:r>
              <a:rPr lang="ka-GE" dirty="0" smtClean="0">
                <a:solidFill>
                  <a:srgbClr val="316822"/>
                </a:solidFill>
              </a:rPr>
              <a:t>სიტყვათა კლასები ჩინურში </a:t>
            </a:r>
          </a:p>
          <a:p>
            <a:pPr>
              <a:buNone/>
            </a:pPr>
            <a:r>
              <a:rPr lang="ka-GE" sz="3600" dirty="0" smtClean="0">
                <a:solidFill>
                  <a:srgbClr val="00B050"/>
                </a:solidFill>
              </a:rPr>
              <a:t>საგნის</a:t>
            </a:r>
            <a:r>
              <a:rPr lang="ka-GE" sz="3600" dirty="0" smtClean="0"/>
              <a:t>:</a:t>
            </a:r>
            <a:r>
              <a:rPr lang="en-US" sz="3600" dirty="0" smtClean="0"/>
              <a:t> </a:t>
            </a:r>
            <a:r>
              <a:rPr lang="en-US" sz="3600" dirty="0" err="1" smtClean="0"/>
              <a:t>chá</a:t>
            </a:r>
            <a:r>
              <a:rPr lang="en-US" sz="3600" dirty="0" smtClean="0"/>
              <a:t>, </a:t>
            </a:r>
            <a:r>
              <a:rPr lang="en-US" sz="3600" dirty="0" err="1" smtClean="0"/>
              <a:t>guo</a:t>
            </a:r>
            <a:r>
              <a:rPr lang="en-US" sz="3600" dirty="0" smtClean="0"/>
              <a:t>, </a:t>
            </a:r>
            <a:r>
              <a:rPr lang="en-US" sz="3600" dirty="0" err="1" smtClean="0"/>
              <a:t>shu</a:t>
            </a:r>
            <a:r>
              <a:rPr lang="en-US" sz="3600" dirty="0" smtClean="0"/>
              <a:t>, </a:t>
            </a:r>
            <a:r>
              <a:rPr lang="en-US" sz="3600" dirty="0" err="1" smtClean="0"/>
              <a:t>láoshī</a:t>
            </a:r>
            <a:r>
              <a:rPr lang="en-US" sz="3600" dirty="0" smtClean="0"/>
              <a:t>, </a:t>
            </a:r>
            <a:r>
              <a:rPr lang="en-US" sz="3600" dirty="0" err="1" smtClean="0"/>
              <a:t>pengyou</a:t>
            </a:r>
            <a:r>
              <a:rPr lang="en-US" sz="3600" dirty="0" smtClean="0"/>
              <a:t>…</a:t>
            </a:r>
            <a:endParaRPr lang="ka-GE" sz="3600" dirty="0" smtClean="0"/>
          </a:p>
          <a:p>
            <a:pPr>
              <a:buNone/>
            </a:pPr>
            <a:r>
              <a:rPr lang="ka-GE" sz="3600" dirty="0" smtClean="0">
                <a:solidFill>
                  <a:srgbClr val="00B050"/>
                </a:solidFill>
              </a:rPr>
              <a:t>მოქმედების</a:t>
            </a:r>
            <a:r>
              <a:rPr lang="ka-GE" sz="3600" dirty="0" smtClean="0"/>
              <a:t>:</a:t>
            </a:r>
            <a:r>
              <a:rPr lang="en-US" sz="3600" dirty="0" smtClean="0"/>
              <a:t> </a:t>
            </a:r>
            <a:r>
              <a:rPr lang="en-US" sz="3600" dirty="0" err="1" smtClean="0"/>
              <a:t>shi</a:t>
            </a:r>
            <a:r>
              <a:rPr lang="en-US" sz="3600" dirty="0" smtClean="0"/>
              <a:t>, </a:t>
            </a:r>
            <a:r>
              <a:rPr lang="en-US" sz="3600" dirty="0" err="1" smtClean="0"/>
              <a:t>xue</a:t>
            </a:r>
            <a:r>
              <a:rPr lang="en-US" sz="3600" dirty="0" smtClean="0"/>
              <a:t>, </a:t>
            </a:r>
            <a:r>
              <a:rPr lang="en-US" sz="3600" dirty="0" err="1" smtClean="0"/>
              <a:t>ai</a:t>
            </a:r>
            <a:r>
              <a:rPr lang="en-US" sz="3600" dirty="0" smtClean="0"/>
              <a:t>, </a:t>
            </a:r>
            <a:r>
              <a:rPr lang="en-US" sz="3600" dirty="0" err="1" smtClean="0"/>
              <a:t>lai</a:t>
            </a:r>
            <a:r>
              <a:rPr lang="en-US" sz="3600" dirty="0" smtClean="0"/>
              <a:t>, </a:t>
            </a:r>
            <a:r>
              <a:rPr lang="en-US" sz="3600" dirty="0" err="1" smtClean="0"/>
              <a:t>mai</a:t>
            </a:r>
            <a:r>
              <a:rPr lang="en-US" sz="3600" dirty="0" smtClean="0"/>
              <a:t>…</a:t>
            </a:r>
            <a:endParaRPr lang="ka-GE" sz="3600" dirty="0" smtClean="0"/>
          </a:p>
          <a:p>
            <a:pPr>
              <a:buNone/>
            </a:pPr>
            <a:r>
              <a:rPr lang="ka-GE" sz="3600" dirty="0" smtClean="0">
                <a:solidFill>
                  <a:srgbClr val="00B050"/>
                </a:solidFill>
              </a:rPr>
              <a:t>თვისების:</a:t>
            </a:r>
            <a:r>
              <a:rPr lang="en-US" sz="3600" dirty="0" smtClean="0">
                <a:solidFill>
                  <a:srgbClr val="00B050"/>
                </a:solidFill>
              </a:rPr>
              <a:t> </a:t>
            </a:r>
            <a:r>
              <a:rPr lang="en-US" sz="3600" dirty="0" err="1" smtClean="0"/>
              <a:t>da</a:t>
            </a:r>
            <a:r>
              <a:rPr lang="en-US" sz="3600" dirty="0" smtClean="0"/>
              <a:t>, </a:t>
            </a:r>
            <a:r>
              <a:rPr lang="en-US" sz="3600" dirty="0" err="1" smtClean="0"/>
              <a:t>lan</a:t>
            </a:r>
            <a:r>
              <a:rPr lang="en-US" sz="3600" dirty="0" smtClean="0"/>
              <a:t>, </a:t>
            </a:r>
            <a:r>
              <a:rPr lang="en-US" sz="3600" dirty="0" err="1" smtClean="0"/>
              <a:t>lu</a:t>
            </a:r>
            <a:r>
              <a:rPr lang="en-US" sz="2800" dirty="0" smtClean="0"/>
              <a:t>, </a:t>
            </a:r>
            <a:r>
              <a:rPr lang="en-US" sz="3600" dirty="0" err="1" smtClean="0"/>
              <a:t>jiu</a:t>
            </a:r>
            <a:r>
              <a:rPr lang="en-US" sz="3600" dirty="0" smtClean="0"/>
              <a:t>, </a:t>
            </a:r>
            <a:r>
              <a:rPr lang="en-US" sz="3600" dirty="0" err="1" smtClean="0"/>
              <a:t>xin</a:t>
            </a:r>
            <a:r>
              <a:rPr lang="en-US" dirty="0" smtClean="0"/>
              <a:t>…</a:t>
            </a:r>
          </a:p>
          <a:p>
            <a:pPr>
              <a:buNone/>
            </a:pPr>
            <a:r>
              <a:rPr lang="en-US" sz="3600" dirty="0" smtClean="0"/>
              <a:t>    …………….</a:t>
            </a:r>
            <a:endParaRPr lang="en-US" sz="3600" dirty="0" smtClean="0"/>
          </a:p>
          <a:p>
            <a:pP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dirty="0" smtClean="0">
                <a:solidFill>
                  <a:srgbClr val="1109B7"/>
                </a:solidFill>
              </a:rPr>
              <a:t>აღქმითი სამყარო</a:t>
            </a:r>
            <a:endParaRPr lang="ru-RU" dirty="0">
              <a:solidFill>
                <a:srgbClr val="1109B7"/>
              </a:solidFill>
            </a:endParaRPr>
          </a:p>
        </p:txBody>
      </p:sp>
      <p:sp>
        <p:nvSpPr>
          <p:cNvPr id="3" name="Содержимое 2"/>
          <p:cNvSpPr>
            <a:spLocks noGrp="1"/>
          </p:cNvSpPr>
          <p:nvPr>
            <p:ph idx="1"/>
          </p:nvPr>
        </p:nvSpPr>
        <p:spPr>
          <a:xfrm>
            <a:off x="0" y="1412776"/>
            <a:ext cx="9361040" cy="5184576"/>
          </a:xfrm>
        </p:spPr>
        <p:txBody>
          <a:bodyPr/>
          <a:lstStyle/>
          <a:p>
            <a:pPr>
              <a:buNone/>
            </a:pPr>
            <a:r>
              <a:rPr lang="ka-GE" dirty="0" smtClean="0"/>
              <a:t> ქვა, ხე, სახლი, ძაღლი, კოღო ...</a:t>
            </a:r>
          </a:p>
          <a:p>
            <a:pPr>
              <a:buNone/>
            </a:pPr>
            <a:r>
              <a:rPr lang="ka-GE" dirty="0" smtClean="0"/>
              <a:t>მზე, დღე, ცისარტყელა, ქარიშხალი, ჰაერი ...</a:t>
            </a:r>
          </a:p>
          <a:p>
            <a:pPr>
              <a:buNone/>
            </a:pPr>
            <a:r>
              <a:rPr lang="ka-GE" dirty="0" smtClean="0"/>
              <a:t>ცა, გალაქტიკა, ევროპა, დედამიწა, სამყარო </a:t>
            </a:r>
            <a:r>
              <a:rPr lang="ka-GE" dirty="0" smtClean="0"/>
              <a:t>...</a:t>
            </a:r>
            <a:endParaRPr lang="en-US" dirty="0" smtClean="0"/>
          </a:p>
          <a:p>
            <a:pPr>
              <a:buNone/>
            </a:pPr>
            <a:r>
              <a:rPr lang="ka-GE" dirty="0" smtClean="0"/>
              <a:t>მოლეკულა, უჯრედი, გენი, გლიცინი,ლიზინი ...</a:t>
            </a:r>
          </a:p>
          <a:p>
            <a:pPr>
              <a:buNone/>
            </a:pPr>
            <a:r>
              <a:rPr lang="ka-GE" dirty="0" smtClean="0"/>
              <a:t>აზოტი, წყალბადი, მაგნიუმი, ნატრიუმი ...</a:t>
            </a:r>
          </a:p>
          <a:p>
            <a:pPr>
              <a:buNone/>
            </a:pPr>
            <a:r>
              <a:rPr lang="ka-GE" dirty="0" smtClean="0"/>
              <a:t>მირაჟი, მოჩვენება, მოლანდება, ხილვა ...</a:t>
            </a:r>
          </a:p>
          <a:p>
            <a:pPr>
              <a:buNone/>
            </a:pPr>
            <a:r>
              <a:rPr lang="ka-GE" dirty="0" smtClean="0"/>
              <a:t>ღიმილი, სიცილი, დაცინვა, ხუმრობა ..... </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dirty="0" smtClean="0">
                <a:solidFill>
                  <a:srgbClr val="0066FF"/>
                </a:solidFill>
              </a:rPr>
              <a:t>არისტოტელე</a:t>
            </a:r>
            <a:endParaRPr lang="ru-RU" dirty="0">
              <a:solidFill>
                <a:srgbClr val="0066FF"/>
              </a:solidFill>
            </a:endParaRPr>
          </a:p>
        </p:txBody>
      </p:sp>
      <p:sp>
        <p:nvSpPr>
          <p:cNvPr id="3" name="Содержимое 2"/>
          <p:cNvSpPr>
            <a:spLocks noGrp="1"/>
          </p:cNvSpPr>
          <p:nvPr>
            <p:ph idx="1"/>
          </p:nvPr>
        </p:nvSpPr>
        <p:spPr>
          <a:xfrm>
            <a:off x="179512" y="1484784"/>
            <a:ext cx="8784976" cy="5040560"/>
          </a:xfrm>
        </p:spPr>
        <p:txBody>
          <a:bodyPr/>
          <a:lstStyle/>
          <a:p>
            <a:pPr>
              <a:buNone/>
            </a:pPr>
            <a:r>
              <a:rPr lang="ka-GE" dirty="0" smtClean="0">
                <a:solidFill>
                  <a:srgbClr val="FF0000"/>
                </a:solidFill>
              </a:rPr>
              <a:t>სუბიექტი</a:t>
            </a:r>
            <a:r>
              <a:rPr lang="ka-GE" dirty="0" smtClean="0"/>
              <a:t>                             </a:t>
            </a:r>
            <a:r>
              <a:rPr lang="ka-GE" dirty="0" smtClean="0">
                <a:solidFill>
                  <a:srgbClr val="316822"/>
                </a:solidFill>
              </a:rPr>
              <a:t>პრედიკატი </a:t>
            </a:r>
          </a:p>
          <a:p>
            <a:pPr>
              <a:buNone/>
            </a:pPr>
            <a:r>
              <a:rPr lang="ka-GE" dirty="0" smtClean="0"/>
              <a:t>ქვა დევს                              ეს  არის    ქვა</a:t>
            </a:r>
          </a:p>
          <a:p>
            <a:pPr>
              <a:buNone/>
            </a:pPr>
            <a:r>
              <a:rPr lang="ka-GE" dirty="0" smtClean="0"/>
              <a:t>სახლი დგას                       ეს  არის    სახლი </a:t>
            </a:r>
          </a:p>
          <a:p>
            <a:pPr>
              <a:buNone/>
            </a:pPr>
            <a:r>
              <a:rPr lang="ka-GE" dirty="0" smtClean="0"/>
              <a:t>ძაღლი ყეფს                        ეს  არის   ძაღლი</a:t>
            </a:r>
            <a:endParaRPr lang="ru-RU" dirty="0"/>
          </a:p>
        </p:txBody>
      </p:sp>
      <p:cxnSp>
        <p:nvCxnSpPr>
          <p:cNvPr id="5" name="Прямая соединительная линия 4"/>
          <p:cNvCxnSpPr/>
          <p:nvPr/>
        </p:nvCxnSpPr>
        <p:spPr>
          <a:xfrm>
            <a:off x="251520" y="2708920"/>
            <a:ext cx="57606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8" name="Прямая соединительная линия 7"/>
          <p:cNvCxnSpPr/>
          <p:nvPr/>
        </p:nvCxnSpPr>
        <p:spPr>
          <a:xfrm>
            <a:off x="251520" y="3212976"/>
            <a:ext cx="1152128"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0" name="Прямая соединительная линия 9"/>
          <p:cNvCxnSpPr/>
          <p:nvPr/>
        </p:nvCxnSpPr>
        <p:spPr>
          <a:xfrm>
            <a:off x="251520" y="3861048"/>
            <a:ext cx="129614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2" name="Прямая соединительная линия 11"/>
          <p:cNvCxnSpPr/>
          <p:nvPr/>
        </p:nvCxnSpPr>
        <p:spPr>
          <a:xfrm>
            <a:off x="6444208" y="2636912"/>
            <a:ext cx="720080"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17" name="Прямая соединительная линия 16"/>
          <p:cNvCxnSpPr/>
          <p:nvPr/>
        </p:nvCxnSpPr>
        <p:spPr>
          <a:xfrm>
            <a:off x="6444208" y="3212976"/>
            <a:ext cx="1224136"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19" name="Прямая соединительная линия 18"/>
          <p:cNvCxnSpPr/>
          <p:nvPr/>
        </p:nvCxnSpPr>
        <p:spPr>
          <a:xfrm>
            <a:off x="6516216" y="3789040"/>
            <a:ext cx="1296144"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21" name="Прямая со стрелкой 20"/>
          <p:cNvCxnSpPr/>
          <p:nvPr/>
        </p:nvCxnSpPr>
        <p:spPr>
          <a:xfrm>
            <a:off x="2483768" y="2348880"/>
            <a:ext cx="1728192" cy="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3" name="Прямая со стрелкой 22"/>
          <p:cNvCxnSpPr/>
          <p:nvPr/>
        </p:nvCxnSpPr>
        <p:spPr>
          <a:xfrm>
            <a:off x="2699792" y="2996952"/>
            <a:ext cx="1728192" cy="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5" name="Прямая со стрелкой 24"/>
          <p:cNvCxnSpPr/>
          <p:nvPr/>
        </p:nvCxnSpPr>
        <p:spPr>
          <a:xfrm>
            <a:off x="2699792" y="3573016"/>
            <a:ext cx="1800200" cy="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ka-GE" dirty="0" smtClean="0"/>
              <a:t>           </a:t>
            </a:r>
            <a:r>
              <a:rPr lang="ka-GE" sz="3600" dirty="0" smtClean="0">
                <a:solidFill>
                  <a:srgbClr val="FF0000"/>
                </a:solidFill>
              </a:rPr>
              <a:t>სუბიექტი</a:t>
            </a:r>
            <a:r>
              <a:rPr lang="ka-GE" dirty="0" smtClean="0"/>
              <a:t> </a:t>
            </a:r>
          </a:p>
          <a:p>
            <a:pPr>
              <a:buNone/>
            </a:pPr>
            <a:r>
              <a:rPr lang="ka-GE" dirty="0" smtClean="0"/>
              <a:t>                             ვარჯიში       სასარგებლოა</a:t>
            </a:r>
            <a:endParaRPr lang="ka-GE" dirty="0" smtClean="0"/>
          </a:p>
          <a:p>
            <a:pPr>
              <a:buNone/>
            </a:pPr>
            <a:r>
              <a:rPr lang="ka-GE" dirty="0" smtClean="0">
                <a:solidFill>
                  <a:srgbClr val="FF0000"/>
                </a:solidFill>
              </a:rPr>
              <a:t>მოქმედება</a:t>
            </a:r>
            <a:r>
              <a:rPr lang="ka-GE" dirty="0" smtClean="0"/>
              <a:t>       მოძრაობა      აუცილებელია</a:t>
            </a:r>
          </a:p>
          <a:p>
            <a:pPr>
              <a:buNone/>
            </a:pPr>
            <a:r>
              <a:rPr lang="ka-GE" dirty="0" smtClean="0"/>
              <a:t> </a:t>
            </a:r>
            <a:r>
              <a:rPr lang="ka-GE" dirty="0" smtClean="0"/>
              <a:t>                            სიყვარული  აგვამაღლებს</a:t>
            </a:r>
            <a:endParaRPr lang="ru-RU" dirty="0"/>
          </a:p>
        </p:txBody>
      </p:sp>
      <p:sp>
        <p:nvSpPr>
          <p:cNvPr id="4" name="Левая фигурная скобка 3"/>
          <p:cNvSpPr/>
          <p:nvPr/>
        </p:nvSpPr>
        <p:spPr>
          <a:xfrm>
            <a:off x="2555776" y="2276872"/>
            <a:ext cx="360040" cy="16561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cxnSp>
        <p:nvCxnSpPr>
          <p:cNvPr id="6" name="Прямая соединительная линия 5"/>
          <p:cNvCxnSpPr/>
          <p:nvPr/>
        </p:nvCxnSpPr>
        <p:spPr>
          <a:xfrm>
            <a:off x="3203848" y="2852936"/>
            <a:ext cx="1656184"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8" name="Прямая соединительная линия 7"/>
          <p:cNvCxnSpPr/>
          <p:nvPr/>
        </p:nvCxnSpPr>
        <p:spPr>
          <a:xfrm>
            <a:off x="3203848" y="3356992"/>
            <a:ext cx="18002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0" name="Прямая соединительная линия 9"/>
          <p:cNvCxnSpPr/>
          <p:nvPr/>
        </p:nvCxnSpPr>
        <p:spPr>
          <a:xfrm>
            <a:off x="3203848" y="4005064"/>
            <a:ext cx="2160240" cy="0"/>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260648"/>
            <a:ext cx="8784976" cy="5865515"/>
          </a:xfrm>
        </p:spPr>
        <p:txBody>
          <a:bodyPr/>
          <a:lstStyle/>
          <a:p>
            <a:pPr>
              <a:buNone/>
            </a:pPr>
            <a:r>
              <a:rPr lang="ka-GE" dirty="0" smtClean="0"/>
              <a:t>“ცალკე სიტყვა გამოხატავს ცნებას”</a:t>
            </a:r>
          </a:p>
          <a:p>
            <a:pPr>
              <a:buNone/>
            </a:pPr>
            <a:r>
              <a:rPr lang="ka-GE" dirty="0" smtClean="0"/>
              <a:t> </a:t>
            </a:r>
            <a:r>
              <a:rPr lang="ka-GE" dirty="0" smtClean="0"/>
              <a:t>                                                               </a:t>
            </a:r>
            <a:r>
              <a:rPr lang="ka-GE" dirty="0" smtClean="0">
                <a:solidFill>
                  <a:srgbClr val="FF0000"/>
                </a:solidFill>
              </a:rPr>
              <a:t>ჰუმბოლდტი</a:t>
            </a:r>
          </a:p>
          <a:p>
            <a:pPr>
              <a:buNone/>
            </a:pPr>
            <a:endParaRPr lang="ka-GE" sz="2800" dirty="0" smtClean="0"/>
          </a:p>
          <a:p>
            <a:pPr>
              <a:buNone/>
            </a:pPr>
            <a:r>
              <a:rPr lang="ka-GE" sz="2800" dirty="0" smtClean="0"/>
              <a:t>ბულბულის გალობა        დღეს ბაღში ბულბული</a:t>
            </a:r>
          </a:p>
          <a:p>
            <a:pPr>
              <a:buNone/>
            </a:pPr>
            <a:r>
              <a:rPr lang="ka-GE" sz="2800" dirty="0" smtClean="0"/>
              <a:t>      ყველას უყვარს                         გალობდა</a:t>
            </a:r>
          </a:p>
          <a:p>
            <a:pPr>
              <a:buNone/>
            </a:pPr>
            <a:endParaRPr lang="en-US" sz="2800" dirty="0" smtClean="0"/>
          </a:p>
          <a:p>
            <a:pPr>
              <a:buNone/>
            </a:pPr>
            <a:r>
              <a:rPr lang="ka-GE" sz="2800" dirty="0" smtClean="0"/>
              <a:t>ავი ძაღლი იკბინება             ამ ძაღლმა მიკბინა</a:t>
            </a:r>
            <a:endParaRPr lang="ru-RU" sz="2800" dirty="0"/>
          </a:p>
        </p:txBody>
      </p:sp>
      <p:cxnSp>
        <p:nvCxnSpPr>
          <p:cNvPr id="5" name="Прямая соединительная линия 4"/>
          <p:cNvCxnSpPr/>
          <p:nvPr/>
        </p:nvCxnSpPr>
        <p:spPr>
          <a:xfrm>
            <a:off x="3635896" y="2564904"/>
            <a:ext cx="648072"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7" name="Прямая соединительная линия 6"/>
          <p:cNvCxnSpPr/>
          <p:nvPr/>
        </p:nvCxnSpPr>
        <p:spPr>
          <a:xfrm>
            <a:off x="3707904" y="3789040"/>
            <a:ext cx="648072" cy="0"/>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143000"/>
          </a:xfrm>
        </p:spPr>
        <p:txBody>
          <a:bodyPr/>
          <a:lstStyle/>
          <a:p>
            <a:r>
              <a:rPr lang="ka-GE" dirty="0" smtClean="0"/>
              <a:t>აბსტრაქტი</a:t>
            </a:r>
            <a:endParaRPr lang="ru-RU" dirty="0"/>
          </a:p>
        </p:txBody>
      </p:sp>
      <p:sp>
        <p:nvSpPr>
          <p:cNvPr id="3" name="Содержимое 2"/>
          <p:cNvSpPr>
            <a:spLocks noGrp="1"/>
          </p:cNvSpPr>
          <p:nvPr>
            <p:ph idx="1"/>
          </p:nvPr>
        </p:nvSpPr>
        <p:spPr>
          <a:xfrm>
            <a:off x="0" y="1268760"/>
            <a:ext cx="9144000" cy="5589240"/>
          </a:xfrm>
        </p:spPr>
        <p:txBody>
          <a:bodyPr>
            <a:normAutofit/>
          </a:bodyPr>
          <a:lstStyle/>
          <a:p>
            <a:pPr>
              <a:buNone/>
            </a:pPr>
            <a:r>
              <a:rPr lang="ka-GE" sz="2800" dirty="0" smtClean="0"/>
              <a:t> </a:t>
            </a:r>
            <a:r>
              <a:rPr lang="ka-GE" sz="2800" dirty="0" smtClean="0"/>
              <a:t>     </a:t>
            </a:r>
            <a:r>
              <a:rPr lang="ka-GE" sz="2400" dirty="0" smtClean="0"/>
              <a:t>მეტყველების ნაწილები გრამატიკის ბაზისური ცნებაა, მათი გამოყენების გარეშე შეუძლებელია წინადადების, როგორც ჩამოყალიბება, ისე გაგებაც. ფაქტია, რომ გრამატიკის შედგენა ვერ მოხერხდება მეტყველების ნაწილების, სხვაგვარად სიტყვათა კლასების, გამოყოფის გარეშე. საკითხავია ამგვარი კლასების გამოყოფის საფუძველი. მეტყველების ნაწილების გამოყოფას გრძელი  ისტორია აქვს. მიუხედავად ამისა, დღეს არავინ არის კმაყოფილი მეტყველების ნაწილიების არსებული თეორიით. </a:t>
            </a:r>
          </a:p>
          <a:p>
            <a:pPr>
              <a:buNone/>
            </a:pPr>
            <a:r>
              <a:rPr lang="ka-GE" sz="2400" dirty="0" smtClean="0"/>
              <a:t> </a:t>
            </a:r>
            <a:r>
              <a:rPr lang="ka-GE" sz="2400" dirty="0" smtClean="0"/>
              <a:t>       ჩვენ განვიხილავთ მიზეზებს, რომელთა გამო ვერ ხერხდება მეტყველების ნაწილების კორექტული თეორიის ჩამოყალიბება. </a:t>
            </a:r>
            <a:endParaRPr lang="ru-RU"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361459"/>
          </a:xfrm>
        </p:spPr>
        <p:txBody>
          <a:bodyPr>
            <a:normAutofit/>
          </a:bodyPr>
          <a:lstStyle/>
          <a:p>
            <a:pPr>
              <a:buNone/>
            </a:pPr>
            <a:r>
              <a:rPr lang="ka-GE" sz="4000" dirty="0" smtClean="0"/>
              <a:t>“</a:t>
            </a:r>
            <a:r>
              <a:rPr lang="ka-GE" sz="4400" dirty="0" smtClean="0"/>
              <a:t>ევროპაში მეტყველების ნაწილები პირველად დასახელდნენ პლატონის ფილოსოფიაში “</a:t>
            </a:r>
          </a:p>
          <a:p>
            <a:pPr>
              <a:buNone/>
            </a:pPr>
            <a:r>
              <a:rPr lang="ka-GE" sz="4400" dirty="0" smtClean="0">
                <a:solidFill>
                  <a:srgbClr val="FF0000"/>
                </a:solidFill>
              </a:rPr>
              <a:t> </a:t>
            </a:r>
            <a:r>
              <a:rPr lang="ka-GE" sz="4400" dirty="0" smtClean="0">
                <a:solidFill>
                  <a:srgbClr val="FF0000"/>
                </a:solidFill>
              </a:rPr>
              <a:t>                             ჯონ ლაიონზი</a:t>
            </a:r>
            <a:endParaRPr lang="ru-RU" sz="40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dirty="0" smtClean="0">
                <a:solidFill>
                  <a:srgbClr val="0066FF"/>
                </a:solidFill>
              </a:rPr>
              <a:t>არისტოტელე </a:t>
            </a:r>
            <a:endParaRPr lang="ru-RU" dirty="0">
              <a:solidFill>
                <a:srgbClr val="0066FF"/>
              </a:solidFill>
            </a:endParaRPr>
          </a:p>
        </p:txBody>
      </p:sp>
      <p:sp>
        <p:nvSpPr>
          <p:cNvPr id="3" name="Содержимое 2"/>
          <p:cNvSpPr>
            <a:spLocks noGrp="1"/>
          </p:cNvSpPr>
          <p:nvPr>
            <p:ph idx="1"/>
          </p:nvPr>
        </p:nvSpPr>
        <p:spPr/>
        <p:txBody>
          <a:bodyPr>
            <a:normAutofit/>
          </a:bodyPr>
          <a:lstStyle/>
          <a:p>
            <a:pPr marL="514350" indent="-514350">
              <a:buNone/>
            </a:pPr>
            <a:r>
              <a:rPr lang="ka-GE" sz="2800" dirty="0" smtClean="0">
                <a:solidFill>
                  <a:srgbClr val="0066FF"/>
                </a:solidFill>
              </a:rPr>
              <a:t>1.</a:t>
            </a:r>
            <a:r>
              <a:rPr lang="ka-GE" sz="2800" dirty="0" smtClean="0"/>
              <a:t>ასო-ნიშანი </a:t>
            </a:r>
            <a:r>
              <a:rPr lang="ka-GE" sz="2800" dirty="0" smtClean="0">
                <a:solidFill>
                  <a:srgbClr val="0066FF"/>
                </a:solidFill>
              </a:rPr>
              <a:t>2. </a:t>
            </a:r>
            <a:r>
              <a:rPr lang="ka-GE" sz="2800" dirty="0" smtClean="0"/>
              <a:t>მარცვალი </a:t>
            </a:r>
            <a:r>
              <a:rPr lang="ka-GE" sz="2800" dirty="0" smtClean="0">
                <a:solidFill>
                  <a:srgbClr val="0066FF"/>
                </a:solidFill>
              </a:rPr>
              <a:t>3.</a:t>
            </a:r>
            <a:r>
              <a:rPr lang="ka-GE" sz="2800" dirty="0" smtClean="0"/>
              <a:t>მაერთი  </a:t>
            </a:r>
            <a:r>
              <a:rPr lang="ka-GE" sz="2800" dirty="0" smtClean="0">
                <a:solidFill>
                  <a:srgbClr val="0066FF"/>
                </a:solidFill>
              </a:rPr>
              <a:t>4.</a:t>
            </a:r>
            <a:r>
              <a:rPr lang="ka-GE" sz="2800" dirty="0" smtClean="0"/>
              <a:t>ნაწევარი </a:t>
            </a:r>
          </a:p>
          <a:p>
            <a:pPr marL="514350" indent="-514350">
              <a:buNone/>
            </a:pPr>
            <a:r>
              <a:rPr lang="ka-GE" sz="2800" dirty="0" smtClean="0">
                <a:solidFill>
                  <a:srgbClr val="0066FF"/>
                </a:solidFill>
              </a:rPr>
              <a:t>5.</a:t>
            </a:r>
            <a:r>
              <a:rPr lang="ka-GE" sz="2800" dirty="0" smtClean="0"/>
              <a:t>სახელი    </a:t>
            </a:r>
            <a:r>
              <a:rPr lang="ka-GE" sz="2800" dirty="0" smtClean="0">
                <a:solidFill>
                  <a:srgbClr val="0066FF"/>
                </a:solidFill>
              </a:rPr>
              <a:t>6.</a:t>
            </a:r>
            <a:r>
              <a:rPr lang="ka-GE" sz="2800" dirty="0" smtClean="0"/>
              <a:t>ზმნა        </a:t>
            </a:r>
            <a:r>
              <a:rPr lang="ka-GE" sz="2800" dirty="0" smtClean="0">
                <a:solidFill>
                  <a:srgbClr val="0066FF"/>
                </a:solidFill>
              </a:rPr>
              <a:t>7.</a:t>
            </a:r>
            <a:r>
              <a:rPr lang="ka-GE" sz="2800" dirty="0" smtClean="0"/>
              <a:t>გადახრა    </a:t>
            </a:r>
            <a:r>
              <a:rPr lang="ka-GE" sz="2800" dirty="0" smtClean="0">
                <a:solidFill>
                  <a:srgbClr val="0066FF"/>
                </a:solidFill>
              </a:rPr>
              <a:t>8.</a:t>
            </a:r>
            <a:r>
              <a:rPr lang="ka-GE" sz="2800" dirty="0" smtClean="0"/>
              <a:t>გამონათქვამი</a:t>
            </a:r>
          </a:p>
          <a:p>
            <a:pPr marL="514350" indent="-514350">
              <a:buNone/>
            </a:pPr>
            <a:endParaRPr lang="ka-GE" sz="2800" dirty="0" smtClean="0"/>
          </a:p>
          <a:p>
            <a:pPr marL="514350" indent="-514350">
              <a:buNone/>
            </a:pPr>
            <a:r>
              <a:rPr lang="ka-GE" sz="2800" dirty="0" smtClean="0"/>
              <a:t>                                </a:t>
            </a:r>
            <a:r>
              <a:rPr lang="ka-GE" sz="4400" dirty="0" smtClean="0">
                <a:solidFill>
                  <a:srgbClr val="FF0000"/>
                </a:solidFill>
              </a:rPr>
              <a:t>დიონისე</a:t>
            </a:r>
          </a:p>
          <a:p>
            <a:pPr marL="514350" indent="-514350">
              <a:buNone/>
            </a:pPr>
            <a:r>
              <a:rPr lang="en-US" sz="2800" dirty="0" smtClean="0">
                <a:solidFill>
                  <a:srgbClr val="FF0000"/>
                </a:solidFill>
              </a:rPr>
              <a:t>1.</a:t>
            </a:r>
            <a:r>
              <a:rPr lang="ka-GE" sz="2800" dirty="0" smtClean="0"/>
              <a:t>სახელი       </a:t>
            </a:r>
            <a:r>
              <a:rPr lang="en-US" sz="2800" dirty="0" smtClean="0">
                <a:solidFill>
                  <a:srgbClr val="FF0000"/>
                </a:solidFill>
              </a:rPr>
              <a:t>2.</a:t>
            </a:r>
            <a:r>
              <a:rPr lang="ka-GE" sz="2800" dirty="0" smtClean="0"/>
              <a:t>ზმნა          </a:t>
            </a:r>
            <a:r>
              <a:rPr lang="en-US" sz="2800" dirty="0" smtClean="0">
                <a:solidFill>
                  <a:srgbClr val="FF0000"/>
                </a:solidFill>
              </a:rPr>
              <a:t>3.</a:t>
            </a:r>
            <a:r>
              <a:rPr lang="ka-GE" sz="2800" dirty="0" smtClean="0"/>
              <a:t>მიმღეობა      </a:t>
            </a:r>
            <a:r>
              <a:rPr lang="en-US" sz="2800" dirty="0" smtClean="0">
                <a:solidFill>
                  <a:srgbClr val="FF0000"/>
                </a:solidFill>
              </a:rPr>
              <a:t>4.</a:t>
            </a:r>
            <a:r>
              <a:rPr lang="ka-GE" sz="2800" dirty="0" smtClean="0"/>
              <a:t>არტიკლი </a:t>
            </a:r>
          </a:p>
          <a:p>
            <a:pPr marL="514350" indent="-514350">
              <a:buNone/>
            </a:pPr>
            <a:r>
              <a:rPr lang="en-US" sz="2800" dirty="0" smtClean="0">
                <a:solidFill>
                  <a:srgbClr val="FF0000"/>
                </a:solidFill>
              </a:rPr>
              <a:t>5.</a:t>
            </a:r>
            <a:r>
              <a:rPr lang="ka-GE" sz="2800" dirty="0" smtClean="0"/>
              <a:t>კავშირი  </a:t>
            </a:r>
            <a:r>
              <a:rPr lang="en-US" sz="2800" dirty="0" smtClean="0">
                <a:solidFill>
                  <a:srgbClr val="FF0000"/>
                </a:solidFill>
              </a:rPr>
              <a:t>6.</a:t>
            </a:r>
            <a:r>
              <a:rPr lang="ka-GE" sz="2800" dirty="0" smtClean="0"/>
              <a:t>ნაცვალსახელი  </a:t>
            </a:r>
            <a:r>
              <a:rPr lang="en-US" sz="2800" dirty="0" smtClean="0">
                <a:solidFill>
                  <a:srgbClr val="FF0000"/>
                </a:solidFill>
              </a:rPr>
              <a:t>7.</a:t>
            </a:r>
            <a:r>
              <a:rPr lang="ka-GE" sz="2800" dirty="0" smtClean="0"/>
              <a:t>წინდებული </a:t>
            </a:r>
            <a:endParaRPr lang="en-US" sz="2800" dirty="0" smtClean="0"/>
          </a:p>
          <a:p>
            <a:pPr marL="514350" indent="-514350">
              <a:buNone/>
            </a:pPr>
            <a:r>
              <a:rPr lang="en-US" sz="2800" dirty="0" smtClean="0">
                <a:solidFill>
                  <a:srgbClr val="FF0000"/>
                </a:solidFill>
              </a:rPr>
              <a:t> </a:t>
            </a:r>
            <a:r>
              <a:rPr lang="en-US" sz="2800" dirty="0" smtClean="0">
                <a:solidFill>
                  <a:srgbClr val="FF0000"/>
                </a:solidFill>
              </a:rPr>
              <a:t>8.</a:t>
            </a:r>
            <a:r>
              <a:rPr lang="ka-GE" sz="2800" dirty="0" smtClean="0"/>
              <a:t>ზმნიზედა</a:t>
            </a:r>
            <a:endParaRPr lang="ru-RU"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dirty="0" smtClean="0">
                <a:solidFill>
                  <a:srgbClr val="0066FF"/>
                </a:solidFill>
              </a:rPr>
              <a:t>არისტოტელე</a:t>
            </a:r>
            <a:endParaRPr lang="ru-RU" dirty="0">
              <a:solidFill>
                <a:srgbClr val="0066FF"/>
              </a:solidFill>
            </a:endParaRPr>
          </a:p>
        </p:txBody>
      </p:sp>
      <p:sp>
        <p:nvSpPr>
          <p:cNvPr id="3" name="Содержимое 2"/>
          <p:cNvSpPr>
            <a:spLocks noGrp="1"/>
          </p:cNvSpPr>
          <p:nvPr>
            <p:ph idx="1"/>
          </p:nvPr>
        </p:nvSpPr>
        <p:spPr/>
        <p:txBody>
          <a:bodyPr/>
          <a:lstStyle/>
          <a:p>
            <a:pPr>
              <a:buNone/>
            </a:pPr>
            <a:r>
              <a:rPr lang="ka-GE" dirty="0" smtClean="0"/>
              <a:t>                         </a:t>
            </a:r>
            <a:r>
              <a:rPr lang="ka-GE" sz="4400" dirty="0" smtClean="0">
                <a:solidFill>
                  <a:schemeClr val="tx1">
                    <a:lumMod val="85000"/>
                    <a:lumOff val="15000"/>
                  </a:schemeClr>
                </a:solidFill>
              </a:rPr>
              <a:t>კატეგორ</a:t>
            </a:r>
            <a:r>
              <a:rPr lang="ka-GE" sz="4400" dirty="0" smtClean="0">
                <a:solidFill>
                  <a:schemeClr val="tx1">
                    <a:lumMod val="85000"/>
                    <a:lumOff val="15000"/>
                  </a:schemeClr>
                </a:solidFill>
              </a:rPr>
              <a:t>ი</a:t>
            </a:r>
            <a:r>
              <a:rPr lang="ka-GE" sz="4400" dirty="0" smtClean="0">
                <a:solidFill>
                  <a:schemeClr val="tx1">
                    <a:lumMod val="85000"/>
                    <a:lumOff val="15000"/>
                  </a:schemeClr>
                </a:solidFill>
              </a:rPr>
              <a:t>ები</a:t>
            </a:r>
          </a:p>
          <a:p>
            <a:pPr>
              <a:buNone/>
            </a:pPr>
            <a:r>
              <a:rPr lang="ka-GE" sz="4400" dirty="0" smtClean="0"/>
              <a:t> </a:t>
            </a:r>
            <a:r>
              <a:rPr lang="ka-GE" sz="2800" dirty="0" smtClean="0">
                <a:solidFill>
                  <a:srgbClr val="0066FF"/>
                </a:solidFill>
              </a:rPr>
              <a:t>1.</a:t>
            </a:r>
            <a:r>
              <a:rPr lang="ka-GE" sz="2800" dirty="0" smtClean="0"/>
              <a:t>სუბსტანცია (საგანი),  </a:t>
            </a:r>
            <a:r>
              <a:rPr lang="ka-GE" sz="2800" dirty="0" smtClean="0">
                <a:solidFill>
                  <a:srgbClr val="0066FF"/>
                </a:solidFill>
              </a:rPr>
              <a:t>2.</a:t>
            </a:r>
            <a:r>
              <a:rPr lang="ka-GE" sz="2800" dirty="0" smtClean="0"/>
              <a:t>რაოდენობა,  </a:t>
            </a:r>
            <a:r>
              <a:rPr lang="ka-GE" sz="2800" dirty="0" smtClean="0">
                <a:solidFill>
                  <a:srgbClr val="0066FF"/>
                </a:solidFill>
              </a:rPr>
              <a:t>3.</a:t>
            </a:r>
            <a:r>
              <a:rPr lang="ka-GE" sz="2800" dirty="0" smtClean="0"/>
              <a:t>თვისება, </a:t>
            </a:r>
            <a:r>
              <a:rPr lang="ka-GE" sz="2800" dirty="0" smtClean="0">
                <a:solidFill>
                  <a:srgbClr val="0066FF"/>
                </a:solidFill>
              </a:rPr>
              <a:t>4.</a:t>
            </a:r>
            <a:r>
              <a:rPr lang="ka-GE" sz="2800" dirty="0" smtClean="0"/>
              <a:t>მიმართება,     </a:t>
            </a:r>
            <a:r>
              <a:rPr lang="ka-GE" sz="2800" dirty="0" smtClean="0">
                <a:solidFill>
                  <a:srgbClr val="0066FF"/>
                </a:solidFill>
              </a:rPr>
              <a:t>5.</a:t>
            </a:r>
            <a:r>
              <a:rPr lang="ka-GE" sz="2800" dirty="0" smtClean="0"/>
              <a:t>ადგილი,       </a:t>
            </a:r>
            <a:r>
              <a:rPr lang="ka-GE" sz="2800" dirty="0" smtClean="0">
                <a:solidFill>
                  <a:srgbClr val="0066FF"/>
                </a:solidFill>
              </a:rPr>
              <a:t>6.</a:t>
            </a:r>
            <a:r>
              <a:rPr lang="ka-GE" sz="2800" dirty="0" smtClean="0"/>
              <a:t>დრო, </a:t>
            </a:r>
            <a:r>
              <a:rPr lang="ka-GE" sz="2800" dirty="0" smtClean="0">
                <a:solidFill>
                  <a:srgbClr val="0066FF"/>
                </a:solidFill>
              </a:rPr>
              <a:t>7.</a:t>
            </a:r>
            <a:r>
              <a:rPr lang="ka-GE" sz="2800" dirty="0" smtClean="0"/>
              <a:t>მდგომარეობა,    </a:t>
            </a:r>
            <a:r>
              <a:rPr lang="ka-GE" sz="2800" dirty="0" smtClean="0">
                <a:solidFill>
                  <a:srgbClr val="0066FF"/>
                </a:solidFill>
              </a:rPr>
              <a:t>8.</a:t>
            </a:r>
            <a:r>
              <a:rPr lang="ka-GE" sz="2800" dirty="0" smtClean="0"/>
              <a:t>მფლობელობა, </a:t>
            </a:r>
            <a:r>
              <a:rPr lang="ka-GE" sz="2800" dirty="0" smtClean="0">
                <a:solidFill>
                  <a:srgbClr val="0066FF"/>
                </a:solidFill>
              </a:rPr>
              <a:t>9.</a:t>
            </a:r>
            <a:r>
              <a:rPr lang="ka-GE" sz="2800" dirty="0" smtClean="0"/>
              <a:t>მოქმედება </a:t>
            </a:r>
            <a:r>
              <a:rPr lang="ka-GE" sz="2800" dirty="0" smtClean="0">
                <a:solidFill>
                  <a:srgbClr val="0066FF"/>
                </a:solidFill>
              </a:rPr>
              <a:t>10.</a:t>
            </a:r>
            <a:r>
              <a:rPr lang="ka-GE" sz="2800" dirty="0" smtClean="0"/>
              <a:t>ვნებითობა.</a:t>
            </a:r>
            <a:endParaRPr lang="ru-RU"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a-GE" dirty="0" smtClean="0">
                <a:solidFill>
                  <a:srgbClr val="316822"/>
                </a:solidFill>
              </a:rPr>
              <a:t>მეტყველების ნაწილების </a:t>
            </a:r>
            <a:r>
              <a:rPr lang="ka-GE" dirty="0" smtClean="0">
                <a:solidFill>
                  <a:srgbClr val="6F156F"/>
                </a:solidFill>
              </a:rPr>
              <a:t>დიაქრონიული ანალიზი</a:t>
            </a:r>
            <a:br>
              <a:rPr lang="ka-GE" dirty="0" smtClean="0">
                <a:solidFill>
                  <a:srgbClr val="6F156F"/>
                </a:solidFill>
              </a:rPr>
            </a:br>
            <a:r>
              <a:rPr lang="ka-GE" sz="4900" dirty="0" smtClean="0">
                <a:solidFill>
                  <a:srgbClr val="FF0000"/>
                </a:solidFill>
              </a:rPr>
              <a:t>ფრ. ბოპი </a:t>
            </a:r>
            <a:endParaRPr lang="ru-RU" dirty="0">
              <a:solidFill>
                <a:srgbClr val="FF0000"/>
              </a:solidFill>
            </a:endParaRPr>
          </a:p>
        </p:txBody>
      </p:sp>
      <p:sp>
        <p:nvSpPr>
          <p:cNvPr id="3" name="Содержимое 2"/>
          <p:cNvSpPr>
            <a:spLocks noGrp="1"/>
          </p:cNvSpPr>
          <p:nvPr>
            <p:ph idx="1"/>
          </p:nvPr>
        </p:nvSpPr>
        <p:spPr/>
        <p:txBody>
          <a:bodyPr/>
          <a:lstStyle/>
          <a:p>
            <a:pPr>
              <a:buNone/>
            </a:pPr>
            <a:r>
              <a:rPr lang="ka-GE" dirty="0" smtClean="0"/>
              <a:t>                                  </a:t>
            </a:r>
            <a:r>
              <a:rPr lang="ka-GE" sz="4000" dirty="0" smtClean="0"/>
              <a:t>ძირები</a:t>
            </a:r>
            <a:r>
              <a:rPr lang="ka-GE" sz="4000" dirty="0" smtClean="0">
                <a:solidFill>
                  <a:srgbClr val="FF0000"/>
                </a:solidFill>
              </a:rPr>
              <a:t> </a:t>
            </a:r>
          </a:p>
          <a:p>
            <a:pPr>
              <a:buNone/>
            </a:pPr>
            <a:endParaRPr lang="ka-GE" sz="4000" dirty="0" smtClean="0">
              <a:solidFill>
                <a:srgbClr val="FF0000"/>
              </a:solidFill>
            </a:endParaRPr>
          </a:p>
          <a:p>
            <a:pPr>
              <a:buNone/>
            </a:pPr>
            <a:r>
              <a:rPr lang="ka-GE" dirty="0" smtClean="0">
                <a:solidFill>
                  <a:srgbClr val="FF0000"/>
                </a:solidFill>
              </a:rPr>
              <a:t>         </a:t>
            </a:r>
            <a:r>
              <a:rPr lang="ka-GE" dirty="0" smtClean="0"/>
              <a:t>ზმნური</a:t>
            </a:r>
            <a:r>
              <a:rPr lang="ka-GE" dirty="0" smtClean="0">
                <a:solidFill>
                  <a:srgbClr val="FF0000"/>
                </a:solidFill>
              </a:rPr>
              <a:t>  </a:t>
            </a:r>
            <a:r>
              <a:rPr lang="ka-GE" sz="4000" dirty="0" smtClean="0">
                <a:solidFill>
                  <a:srgbClr val="FF0000"/>
                </a:solidFill>
              </a:rPr>
              <a:t>                    </a:t>
            </a:r>
            <a:endParaRPr lang="ka-GE" dirty="0" smtClean="0">
              <a:solidFill>
                <a:srgbClr val="FF0000"/>
              </a:solidFill>
            </a:endParaRPr>
          </a:p>
        </p:txBody>
      </p:sp>
      <p:cxnSp>
        <p:nvCxnSpPr>
          <p:cNvPr id="5" name="Прямая со стрелкой 4"/>
          <p:cNvCxnSpPr/>
          <p:nvPr/>
        </p:nvCxnSpPr>
        <p:spPr>
          <a:xfrm flipH="1">
            <a:off x="2051720" y="2420888"/>
            <a:ext cx="1728192" cy="72008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Прямая со стрелкой 8"/>
          <p:cNvCxnSpPr/>
          <p:nvPr/>
        </p:nvCxnSpPr>
        <p:spPr>
          <a:xfrm>
            <a:off x="4572000" y="2420888"/>
            <a:ext cx="1872208" cy="6480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5364088" y="3212976"/>
            <a:ext cx="3578224" cy="584775"/>
          </a:xfrm>
          <a:prstGeom prst="rect">
            <a:avLst/>
          </a:prstGeom>
          <a:noFill/>
        </p:spPr>
        <p:txBody>
          <a:bodyPr wrap="none" rtlCol="0">
            <a:spAutoFit/>
          </a:bodyPr>
          <a:lstStyle/>
          <a:p>
            <a:r>
              <a:rPr lang="ka-GE" sz="3200" dirty="0" smtClean="0"/>
              <a:t>ნაცვალსახელური</a:t>
            </a:r>
            <a:endParaRPr lang="ru-RU" sz="3200" dirty="0"/>
          </a:p>
        </p:txBody>
      </p:sp>
      <p:sp>
        <p:nvSpPr>
          <p:cNvPr id="11" name="TextBox 10"/>
          <p:cNvSpPr txBox="1"/>
          <p:nvPr/>
        </p:nvSpPr>
        <p:spPr>
          <a:xfrm>
            <a:off x="395536" y="4581128"/>
            <a:ext cx="1359668" cy="523220"/>
          </a:xfrm>
          <a:prstGeom prst="rect">
            <a:avLst/>
          </a:prstGeom>
          <a:noFill/>
        </p:spPr>
        <p:txBody>
          <a:bodyPr wrap="none" rtlCol="0">
            <a:spAutoFit/>
          </a:bodyPr>
          <a:lstStyle/>
          <a:p>
            <a:r>
              <a:rPr lang="ka-GE" sz="2800" dirty="0" smtClean="0"/>
              <a:t>ზმნები</a:t>
            </a:r>
            <a:endParaRPr lang="ru-RU" sz="2800" dirty="0"/>
          </a:p>
        </p:txBody>
      </p:sp>
      <p:cxnSp>
        <p:nvCxnSpPr>
          <p:cNvPr id="13" name="Прямая со стрелкой 12"/>
          <p:cNvCxnSpPr/>
          <p:nvPr/>
        </p:nvCxnSpPr>
        <p:spPr>
          <a:xfrm flipH="1">
            <a:off x="1259632" y="3789040"/>
            <a:ext cx="648072"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1979712" y="3789040"/>
            <a:ext cx="72008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H="1">
            <a:off x="4499992" y="4005064"/>
            <a:ext cx="2376264" cy="17281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endCxn id="35" idx="0"/>
          </p:cNvCxnSpPr>
          <p:nvPr/>
        </p:nvCxnSpPr>
        <p:spPr>
          <a:xfrm flipH="1">
            <a:off x="6336196" y="4005064"/>
            <a:ext cx="61207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endCxn id="40" idx="0"/>
          </p:cNvCxnSpPr>
          <p:nvPr/>
        </p:nvCxnSpPr>
        <p:spPr>
          <a:xfrm>
            <a:off x="7092280" y="4005064"/>
            <a:ext cx="408633" cy="20162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a:off x="7164288" y="4005064"/>
            <a:ext cx="108012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195736" y="4797152"/>
            <a:ext cx="1773242" cy="523220"/>
          </a:xfrm>
          <a:prstGeom prst="rect">
            <a:avLst/>
          </a:prstGeom>
          <a:noFill/>
        </p:spPr>
        <p:txBody>
          <a:bodyPr wrap="none" rtlCol="0">
            <a:spAutoFit/>
          </a:bodyPr>
          <a:lstStyle/>
          <a:p>
            <a:r>
              <a:rPr lang="ka-GE" sz="2800" dirty="0" smtClean="0"/>
              <a:t>სახელები</a:t>
            </a:r>
            <a:endParaRPr lang="ru-RU" sz="2800" dirty="0"/>
          </a:p>
        </p:txBody>
      </p:sp>
      <p:sp>
        <p:nvSpPr>
          <p:cNvPr id="33" name="TextBox 32"/>
          <p:cNvSpPr txBox="1"/>
          <p:nvPr/>
        </p:nvSpPr>
        <p:spPr>
          <a:xfrm>
            <a:off x="2699792" y="5949280"/>
            <a:ext cx="2985113" cy="523220"/>
          </a:xfrm>
          <a:prstGeom prst="rect">
            <a:avLst/>
          </a:prstGeom>
          <a:noFill/>
        </p:spPr>
        <p:txBody>
          <a:bodyPr wrap="none" rtlCol="0">
            <a:spAutoFit/>
          </a:bodyPr>
          <a:lstStyle/>
          <a:p>
            <a:r>
              <a:rPr lang="ka-GE" sz="2800" dirty="0" smtClean="0"/>
              <a:t>ნაცვალსახელები</a:t>
            </a:r>
            <a:endParaRPr lang="ru-RU" sz="2800" dirty="0"/>
          </a:p>
        </p:txBody>
      </p:sp>
      <p:sp>
        <p:nvSpPr>
          <p:cNvPr id="35" name="TextBox 34"/>
          <p:cNvSpPr txBox="1"/>
          <p:nvPr/>
        </p:nvSpPr>
        <p:spPr>
          <a:xfrm>
            <a:off x="5220072" y="5085184"/>
            <a:ext cx="2232248" cy="461665"/>
          </a:xfrm>
          <a:prstGeom prst="rect">
            <a:avLst/>
          </a:prstGeom>
          <a:noFill/>
        </p:spPr>
        <p:txBody>
          <a:bodyPr wrap="square" rtlCol="0">
            <a:spAutoFit/>
          </a:bodyPr>
          <a:lstStyle/>
          <a:p>
            <a:r>
              <a:rPr lang="ka-GE" sz="2400" dirty="0" smtClean="0"/>
              <a:t>წინდებულები</a:t>
            </a:r>
            <a:endParaRPr lang="ru-RU" sz="2400" dirty="0"/>
          </a:p>
        </p:txBody>
      </p:sp>
      <p:sp>
        <p:nvSpPr>
          <p:cNvPr id="40" name="TextBox 39"/>
          <p:cNvSpPr txBox="1"/>
          <p:nvPr/>
        </p:nvSpPr>
        <p:spPr>
          <a:xfrm>
            <a:off x="6804248" y="6021288"/>
            <a:ext cx="1393330" cy="461665"/>
          </a:xfrm>
          <a:prstGeom prst="rect">
            <a:avLst/>
          </a:prstGeom>
          <a:noFill/>
        </p:spPr>
        <p:txBody>
          <a:bodyPr wrap="none" rtlCol="0">
            <a:spAutoFit/>
          </a:bodyPr>
          <a:lstStyle/>
          <a:p>
            <a:r>
              <a:rPr lang="ka-GE" sz="2400" dirty="0" smtClean="0"/>
              <a:t>კავშირი </a:t>
            </a:r>
            <a:endParaRPr lang="ru-RU" sz="2400" dirty="0"/>
          </a:p>
        </p:txBody>
      </p:sp>
      <p:sp>
        <p:nvSpPr>
          <p:cNvPr id="42" name="TextBox 41"/>
          <p:cNvSpPr txBox="1"/>
          <p:nvPr/>
        </p:nvSpPr>
        <p:spPr>
          <a:xfrm>
            <a:off x="7303432" y="4653136"/>
            <a:ext cx="1840568" cy="461665"/>
          </a:xfrm>
          <a:prstGeom prst="rect">
            <a:avLst/>
          </a:prstGeom>
          <a:noFill/>
        </p:spPr>
        <p:txBody>
          <a:bodyPr wrap="none" rtlCol="0">
            <a:spAutoFit/>
          </a:bodyPr>
          <a:lstStyle/>
          <a:p>
            <a:r>
              <a:rPr lang="ka-GE" sz="2400" dirty="0" smtClean="0"/>
              <a:t>ნაწილაკები</a:t>
            </a:r>
            <a:endParaRPr 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dirty="0" smtClean="0">
                <a:solidFill>
                  <a:srgbClr val="6F156F"/>
                </a:solidFill>
              </a:rPr>
              <a:t>ნ.გრეჩი</a:t>
            </a:r>
            <a:endParaRPr lang="ru-RU" dirty="0">
              <a:solidFill>
                <a:srgbClr val="6F156F"/>
              </a:solidFill>
            </a:endParaRPr>
          </a:p>
        </p:txBody>
      </p:sp>
      <p:sp>
        <p:nvSpPr>
          <p:cNvPr id="3" name="Содержимое 2"/>
          <p:cNvSpPr>
            <a:spLocks noGrp="1"/>
          </p:cNvSpPr>
          <p:nvPr>
            <p:ph idx="1"/>
          </p:nvPr>
        </p:nvSpPr>
        <p:spPr/>
        <p:txBody>
          <a:bodyPr>
            <a:normAutofit/>
          </a:bodyPr>
          <a:lstStyle/>
          <a:p>
            <a:pPr>
              <a:buNone/>
            </a:pPr>
            <a:r>
              <a:rPr lang="en-US" sz="2800" dirty="0" smtClean="0">
                <a:solidFill>
                  <a:srgbClr val="92D050"/>
                </a:solidFill>
              </a:rPr>
              <a:t>I </a:t>
            </a:r>
            <a:r>
              <a:rPr lang="ka-GE" sz="2800" dirty="0" smtClean="0">
                <a:solidFill>
                  <a:srgbClr val="92D050"/>
                </a:solidFill>
              </a:rPr>
              <a:t>საფეხური</a:t>
            </a:r>
            <a:r>
              <a:rPr lang="ka-GE" sz="2800" dirty="0" smtClean="0"/>
              <a:t>: პირველყოფილი ბგერა (შორისდებული); ხმაბაძვითი ბგერა</a:t>
            </a:r>
            <a:endParaRPr lang="en-US" sz="2800" dirty="0" smtClean="0"/>
          </a:p>
          <a:p>
            <a:pPr>
              <a:buNone/>
            </a:pPr>
            <a:r>
              <a:rPr lang="en-US" sz="2800" dirty="0" smtClean="0">
                <a:solidFill>
                  <a:srgbClr val="00B050"/>
                </a:solidFill>
              </a:rPr>
              <a:t>II</a:t>
            </a:r>
            <a:r>
              <a:rPr lang="ka-GE" sz="2800" dirty="0" smtClean="0">
                <a:solidFill>
                  <a:srgbClr val="00B050"/>
                </a:solidFill>
              </a:rPr>
              <a:t> საფეხური: </a:t>
            </a:r>
            <a:r>
              <a:rPr lang="ka-GE" sz="2800" dirty="0" smtClean="0"/>
              <a:t>პირველადი სიტყვა (საგნის თვისებისა და თვით საგნის აღმნიშვნელი)</a:t>
            </a:r>
            <a:endParaRPr lang="en-US" sz="2800" dirty="0" smtClean="0"/>
          </a:p>
          <a:p>
            <a:pPr>
              <a:buNone/>
            </a:pPr>
            <a:r>
              <a:rPr lang="en-US" sz="2800" dirty="0" smtClean="0">
                <a:solidFill>
                  <a:srgbClr val="00B0F0"/>
                </a:solidFill>
              </a:rPr>
              <a:t>III</a:t>
            </a:r>
            <a:r>
              <a:rPr lang="ka-GE" sz="2800" dirty="0" smtClean="0">
                <a:solidFill>
                  <a:srgbClr val="00B0F0"/>
                </a:solidFill>
              </a:rPr>
              <a:t> საფეხური: </a:t>
            </a:r>
            <a:r>
              <a:rPr lang="ka-GE" sz="2800" dirty="0" smtClean="0"/>
              <a:t>პირველადი არსებითი სახელი, საკუთარი (სქესი, სახელობითი ბრუნვა)</a:t>
            </a:r>
          </a:p>
          <a:p>
            <a:pPr>
              <a:buNone/>
            </a:pPr>
            <a:r>
              <a:rPr lang="ka-GE" sz="2800" dirty="0" smtClean="0"/>
              <a:t> </a:t>
            </a:r>
            <a:r>
              <a:rPr lang="ka-GE" sz="2800" dirty="0" smtClean="0"/>
              <a:t> ზედსართავი, მიმღეობა, ზმნა, ნაწილაკი</a:t>
            </a:r>
          </a:p>
          <a:p>
            <a:pPr>
              <a:buNone/>
            </a:pPr>
            <a:r>
              <a:rPr lang="ka-GE" sz="2800" dirty="0" smtClean="0"/>
              <a:t> </a:t>
            </a:r>
            <a:r>
              <a:rPr lang="ka-GE" sz="2800" dirty="0" smtClean="0"/>
              <a:t>    . . . . . . . . . . . . . </a:t>
            </a:r>
            <a:endParaRPr lang="ru-RU"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1143000"/>
          </a:xfrm>
        </p:spPr>
        <p:txBody>
          <a:bodyPr>
            <a:normAutofit fontScale="90000"/>
          </a:bodyPr>
          <a:lstStyle/>
          <a:p>
            <a:r>
              <a:rPr lang="ka-GE" dirty="0" smtClean="0">
                <a:solidFill>
                  <a:srgbClr val="316822"/>
                </a:solidFill>
              </a:rPr>
              <a:t>გ.ნებიერიძე</a:t>
            </a:r>
            <a:r>
              <a:rPr lang="ka-GE" dirty="0" smtClean="0"/>
              <a:t/>
            </a:r>
            <a:br>
              <a:rPr lang="ka-GE" dirty="0" smtClean="0"/>
            </a:br>
            <a:r>
              <a:rPr lang="ka-GE" sz="4000" dirty="0" smtClean="0">
                <a:solidFill>
                  <a:srgbClr val="00B050"/>
                </a:solidFill>
              </a:rPr>
              <a:t>მეტყველების ნაწილები </a:t>
            </a:r>
            <a:r>
              <a:rPr lang="ka-GE" sz="4000" dirty="0" smtClean="0"/>
              <a:t>სემიოტიკურად</a:t>
            </a:r>
            <a:endParaRPr lang="ru-RU" dirty="0"/>
          </a:p>
        </p:txBody>
      </p:sp>
      <p:sp>
        <p:nvSpPr>
          <p:cNvPr id="3" name="Содержимое 2"/>
          <p:cNvSpPr>
            <a:spLocks noGrp="1"/>
          </p:cNvSpPr>
          <p:nvPr>
            <p:ph idx="1"/>
          </p:nvPr>
        </p:nvSpPr>
        <p:spPr>
          <a:xfrm>
            <a:off x="251520" y="1628800"/>
            <a:ext cx="8892480" cy="4525963"/>
          </a:xfrm>
        </p:spPr>
        <p:txBody>
          <a:bodyPr>
            <a:normAutofit/>
          </a:bodyPr>
          <a:lstStyle/>
          <a:p>
            <a:pPr>
              <a:buNone/>
            </a:pPr>
            <a:endParaRPr lang="ka-GE" sz="2800" dirty="0" smtClean="0"/>
          </a:p>
          <a:p>
            <a:pPr>
              <a:buNone/>
            </a:pPr>
            <a:r>
              <a:rPr lang="ka-GE" sz="2800" dirty="0" smtClean="0"/>
              <a:t>არსებითი........     ...........      ნაცვალსახელი    ზმნა</a:t>
            </a:r>
          </a:p>
          <a:p>
            <a:pPr>
              <a:buNone/>
            </a:pPr>
            <a:r>
              <a:rPr lang="ka-GE" sz="2800" dirty="0" smtClean="0"/>
              <a:t>                                                         ...............</a:t>
            </a:r>
          </a:p>
          <a:p>
            <a:pPr>
              <a:buNone/>
            </a:pPr>
            <a:r>
              <a:rPr lang="ka-GE" sz="2800" dirty="0" smtClean="0"/>
              <a:t>................      ............          ...........                      ...............</a:t>
            </a:r>
          </a:p>
          <a:p>
            <a:pPr>
              <a:buNone/>
            </a:pPr>
            <a:r>
              <a:rPr lang="ka-GE" sz="2800" dirty="0" smtClean="0"/>
              <a:t>           </a:t>
            </a:r>
            <a:r>
              <a:rPr lang="ka-GE" sz="2400" dirty="0" smtClean="0">
                <a:solidFill>
                  <a:srgbClr val="FF0000"/>
                </a:solidFill>
              </a:rPr>
              <a:t>ზედსართავი </a:t>
            </a:r>
            <a:r>
              <a:rPr lang="ka-GE" sz="2800" dirty="0" smtClean="0">
                <a:solidFill>
                  <a:srgbClr val="FF0000"/>
                </a:solidFill>
              </a:rPr>
              <a:t>     </a:t>
            </a:r>
            <a:r>
              <a:rPr lang="ka-GE" sz="2400" dirty="0" smtClean="0">
                <a:solidFill>
                  <a:srgbClr val="FF0000"/>
                </a:solidFill>
              </a:rPr>
              <a:t>რიცხვითი             ზმნიზედა</a:t>
            </a:r>
            <a:endParaRPr lang="ka-GE" sz="2800" dirty="0" smtClean="0">
              <a:solidFill>
                <a:srgbClr val="FF0000"/>
              </a:solidFill>
            </a:endParaRPr>
          </a:p>
          <a:p>
            <a:pPr>
              <a:buNone/>
            </a:pPr>
            <a:r>
              <a:rPr lang="ka-GE" sz="2400" dirty="0" smtClean="0">
                <a:solidFill>
                  <a:srgbClr val="FF0000"/>
                </a:solidFill>
              </a:rPr>
              <a:t>წინდებული</a:t>
            </a:r>
          </a:p>
          <a:p>
            <a:pPr>
              <a:buNone/>
            </a:pPr>
            <a:r>
              <a:rPr lang="ka-GE" sz="2400" dirty="0" smtClean="0">
                <a:solidFill>
                  <a:srgbClr val="FF0000"/>
                </a:solidFill>
              </a:rPr>
              <a:t>თანდებული       </a:t>
            </a:r>
            <a:r>
              <a:rPr lang="ka-GE" sz="2000" dirty="0" smtClean="0">
                <a:solidFill>
                  <a:srgbClr val="FF0000"/>
                </a:solidFill>
              </a:rPr>
              <a:t>   </a:t>
            </a:r>
            <a:r>
              <a:rPr lang="ka-GE" sz="2400" dirty="0" smtClean="0">
                <a:solidFill>
                  <a:srgbClr val="FF0000"/>
                </a:solidFill>
              </a:rPr>
              <a:t>კავშირი             ნაწილაკი     შორისდებული</a:t>
            </a:r>
            <a:endParaRPr lang="ka-GE" sz="2800" dirty="0" smtClean="0">
              <a:solidFill>
                <a:srgbClr val="FF0000"/>
              </a:solidFill>
            </a:endParaRPr>
          </a:p>
        </p:txBody>
      </p:sp>
      <p:cxnSp>
        <p:nvCxnSpPr>
          <p:cNvPr id="5" name="Прямая со стрелкой 4"/>
          <p:cNvCxnSpPr/>
          <p:nvPr/>
        </p:nvCxnSpPr>
        <p:spPr>
          <a:xfrm flipH="1">
            <a:off x="2051720" y="2564904"/>
            <a:ext cx="288032" cy="115212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 name="Прямая со стрелкой 6"/>
          <p:cNvCxnSpPr/>
          <p:nvPr/>
        </p:nvCxnSpPr>
        <p:spPr>
          <a:xfrm flipH="1">
            <a:off x="1043608" y="3573016"/>
            <a:ext cx="144016" cy="6480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Прямая со стрелкой 8"/>
          <p:cNvCxnSpPr/>
          <p:nvPr/>
        </p:nvCxnSpPr>
        <p:spPr>
          <a:xfrm>
            <a:off x="2987824" y="3717032"/>
            <a:ext cx="432048" cy="9361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Прямая со стрелкой 11"/>
          <p:cNvCxnSpPr/>
          <p:nvPr/>
        </p:nvCxnSpPr>
        <p:spPr>
          <a:xfrm>
            <a:off x="3779912" y="2636912"/>
            <a:ext cx="288032" cy="108012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Прямая со стрелкой 13"/>
          <p:cNvCxnSpPr/>
          <p:nvPr/>
        </p:nvCxnSpPr>
        <p:spPr>
          <a:xfrm>
            <a:off x="5940152" y="3140968"/>
            <a:ext cx="576064" cy="57606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Прямая со стрелкой 15"/>
          <p:cNvCxnSpPr/>
          <p:nvPr/>
        </p:nvCxnSpPr>
        <p:spPr>
          <a:xfrm>
            <a:off x="5004048" y="3717032"/>
            <a:ext cx="504056" cy="86409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Прямая со стрелкой 17"/>
          <p:cNvCxnSpPr/>
          <p:nvPr/>
        </p:nvCxnSpPr>
        <p:spPr>
          <a:xfrm>
            <a:off x="7812360" y="3645024"/>
            <a:ext cx="0" cy="9361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a-GE" sz="3600" dirty="0" smtClean="0"/>
              <a:t>სიტყვათა კლასიფიკაცია არ ემორჩილება</a:t>
            </a:r>
            <a:br>
              <a:rPr lang="ka-GE" sz="3600" dirty="0" smtClean="0"/>
            </a:br>
            <a:r>
              <a:rPr lang="ka-GE" sz="3600" dirty="0" smtClean="0"/>
              <a:t>ლოგიკას</a:t>
            </a:r>
            <a:endParaRPr lang="ru-RU" sz="3600" dirty="0"/>
          </a:p>
        </p:txBody>
      </p:sp>
      <p:sp>
        <p:nvSpPr>
          <p:cNvPr id="3" name="Содержимое 2"/>
          <p:cNvSpPr>
            <a:spLocks noGrp="1"/>
          </p:cNvSpPr>
          <p:nvPr>
            <p:ph idx="1"/>
          </p:nvPr>
        </p:nvSpPr>
        <p:spPr/>
        <p:txBody>
          <a:bodyPr>
            <a:normAutofit fontScale="92500" lnSpcReduction="20000"/>
          </a:bodyPr>
          <a:lstStyle/>
          <a:p>
            <a:pPr>
              <a:buNone/>
            </a:pPr>
            <a:r>
              <a:rPr lang="ka-GE" dirty="0" smtClean="0"/>
              <a:t>                                  </a:t>
            </a:r>
            <a:r>
              <a:rPr lang="ka-GE" sz="2800" dirty="0" smtClean="0"/>
              <a:t>შემოდგომით</a:t>
            </a:r>
          </a:p>
          <a:p>
            <a:pPr>
              <a:buNone/>
            </a:pPr>
            <a:r>
              <a:rPr lang="ka-GE" sz="2800" dirty="0" smtClean="0"/>
              <a:t> </a:t>
            </a:r>
            <a:r>
              <a:rPr lang="ka-GE" sz="2800" dirty="0" smtClean="0"/>
              <a:t>                                      საღამოს</a:t>
            </a:r>
          </a:p>
          <a:p>
            <a:pPr>
              <a:buNone/>
            </a:pPr>
            <a:r>
              <a:rPr lang="ka-GE" sz="2800" dirty="0" smtClean="0"/>
              <a:t> </a:t>
            </a:r>
            <a:r>
              <a:rPr lang="ka-GE" sz="2800" dirty="0" smtClean="0"/>
              <a:t>                                      გაზაფხულზე</a:t>
            </a:r>
          </a:p>
          <a:p>
            <a:pPr>
              <a:buNone/>
            </a:pPr>
            <a:r>
              <a:rPr lang="ka-GE" sz="2800" dirty="0" smtClean="0"/>
              <a:t> </a:t>
            </a:r>
            <a:r>
              <a:rPr lang="ka-GE" sz="2800" dirty="0" smtClean="0"/>
              <a:t>                                      დილით</a:t>
            </a:r>
          </a:p>
          <a:p>
            <a:pPr>
              <a:buNone/>
            </a:pPr>
            <a:r>
              <a:rPr lang="ka-GE" sz="2800" dirty="0" smtClean="0"/>
              <a:t> </a:t>
            </a:r>
            <a:r>
              <a:rPr lang="ka-GE" sz="2800" dirty="0" smtClean="0"/>
              <a:t>                                      მოთმინებით</a:t>
            </a:r>
          </a:p>
          <a:p>
            <a:pPr>
              <a:buNone/>
            </a:pPr>
            <a:r>
              <a:rPr lang="ka-GE" sz="2800" dirty="0" smtClean="0"/>
              <a:t> </a:t>
            </a:r>
            <a:r>
              <a:rPr lang="ka-GE" sz="2800" dirty="0" smtClean="0"/>
              <a:t>                                 </a:t>
            </a:r>
          </a:p>
          <a:p>
            <a:pPr>
              <a:buNone/>
            </a:pPr>
            <a:r>
              <a:rPr lang="ka-GE" sz="2800" dirty="0" smtClean="0"/>
              <a:t> </a:t>
            </a:r>
            <a:r>
              <a:rPr lang="ka-GE" sz="2800" dirty="0" smtClean="0"/>
              <a:t>                                     ყოფნა</a:t>
            </a:r>
          </a:p>
          <a:p>
            <a:pPr>
              <a:buNone/>
            </a:pPr>
            <a:r>
              <a:rPr lang="ka-GE" sz="2800" dirty="0" smtClean="0"/>
              <a:t> </a:t>
            </a:r>
            <a:r>
              <a:rPr lang="ka-GE" sz="2800" dirty="0" smtClean="0"/>
              <a:t>                                     ყოლა</a:t>
            </a:r>
          </a:p>
          <a:p>
            <a:pPr>
              <a:buNone/>
            </a:pPr>
            <a:r>
              <a:rPr lang="ka-GE" sz="2800" dirty="0" smtClean="0"/>
              <a:t> </a:t>
            </a:r>
            <a:r>
              <a:rPr lang="ka-GE" sz="2800" dirty="0" smtClean="0"/>
              <a:t>                                     მისვლა</a:t>
            </a:r>
          </a:p>
          <a:p>
            <a:pPr>
              <a:buNone/>
            </a:pPr>
            <a:r>
              <a:rPr lang="ka-GE" sz="2800" dirty="0" smtClean="0"/>
              <a:t> </a:t>
            </a:r>
            <a:r>
              <a:rPr lang="ka-GE" sz="2800" dirty="0" smtClean="0"/>
              <a:t>                                     ჭამა</a:t>
            </a:r>
          </a:p>
          <a:p>
            <a:pPr>
              <a:buNone/>
            </a:pPr>
            <a:r>
              <a:rPr lang="ka-GE" sz="2800" dirty="0" smtClean="0"/>
              <a:t> </a:t>
            </a:r>
            <a:r>
              <a:rPr lang="ka-GE" sz="2800" dirty="0" smtClean="0"/>
              <a:t>                                     ქსოვა</a:t>
            </a:r>
            <a:endParaRPr lang="ru-RU" dirty="0"/>
          </a:p>
        </p:txBody>
      </p:sp>
      <p:sp>
        <p:nvSpPr>
          <p:cNvPr id="4" name="TextBox 3"/>
          <p:cNvSpPr txBox="1"/>
          <p:nvPr/>
        </p:nvSpPr>
        <p:spPr>
          <a:xfrm>
            <a:off x="251520" y="1844824"/>
            <a:ext cx="3211135" cy="523220"/>
          </a:xfrm>
          <a:prstGeom prst="rect">
            <a:avLst/>
          </a:prstGeom>
          <a:noFill/>
        </p:spPr>
        <p:txBody>
          <a:bodyPr wrap="none" rtlCol="0">
            <a:spAutoFit/>
          </a:bodyPr>
          <a:lstStyle/>
          <a:p>
            <a:r>
              <a:rPr lang="ka-GE" sz="2800" dirty="0" smtClean="0">
                <a:solidFill>
                  <a:srgbClr val="FF0000"/>
                </a:solidFill>
              </a:rPr>
              <a:t>არსებითი სახელი </a:t>
            </a:r>
            <a:endParaRPr lang="ru-RU" sz="2800" dirty="0">
              <a:solidFill>
                <a:srgbClr val="FF0000"/>
              </a:solidFill>
            </a:endParaRPr>
          </a:p>
        </p:txBody>
      </p:sp>
      <p:sp>
        <p:nvSpPr>
          <p:cNvPr id="5" name="TextBox 4"/>
          <p:cNvSpPr txBox="1"/>
          <p:nvPr/>
        </p:nvSpPr>
        <p:spPr>
          <a:xfrm>
            <a:off x="6012160" y="1700808"/>
            <a:ext cx="2141933" cy="584775"/>
          </a:xfrm>
          <a:prstGeom prst="rect">
            <a:avLst/>
          </a:prstGeom>
          <a:noFill/>
        </p:spPr>
        <p:txBody>
          <a:bodyPr wrap="none" rtlCol="0">
            <a:spAutoFit/>
          </a:bodyPr>
          <a:lstStyle/>
          <a:p>
            <a:r>
              <a:rPr lang="ka-GE" sz="3200" dirty="0" smtClean="0">
                <a:solidFill>
                  <a:srgbClr val="FF0000"/>
                </a:solidFill>
              </a:rPr>
              <a:t>ზმნიზედა</a:t>
            </a:r>
            <a:endParaRPr lang="ru-RU" sz="3200" dirty="0">
              <a:solidFill>
                <a:srgbClr val="FF0000"/>
              </a:solidFill>
            </a:endParaRPr>
          </a:p>
        </p:txBody>
      </p:sp>
      <p:sp>
        <p:nvSpPr>
          <p:cNvPr id="6" name="TextBox 5"/>
          <p:cNvSpPr txBox="1"/>
          <p:nvPr/>
        </p:nvSpPr>
        <p:spPr>
          <a:xfrm>
            <a:off x="1259632" y="4077072"/>
            <a:ext cx="1656184" cy="584775"/>
          </a:xfrm>
          <a:prstGeom prst="rect">
            <a:avLst/>
          </a:prstGeom>
          <a:noFill/>
        </p:spPr>
        <p:txBody>
          <a:bodyPr wrap="square" rtlCol="0">
            <a:spAutoFit/>
          </a:bodyPr>
          <a:lstStyle/>
          <a:p>
            <a:r>
              <a:rPr lang="ka-GE" sz="3200" dirty="0" smtClean="0">
                <a:solidFill>
                  <a:srgbClr val="FF0000"/>
                </a:solidFill>
              </a:rPr>
              <a:t>ზმნა</a:t>
            </a:r>
            <a:endParaRPr lang="ru-RU" sz="3200" dirty="0">
              <a:solidFill>
                <a:srgbClr val="FF0000"/>
              </a:solidFill>
            </a:endParaRPr>
          </a:p>
        </p:txBody>
      </p:sp>
      <p:sp>
        <p:nvSpPr>
          <p:cNvPr id="7" name="TextBox 6"/>
          <p:cNvSpPr txBox="1"/>
          <p:nvPr/>
        </p:nvSpPr>
        <p:spPr>
          <a:xfrm>
            <a:off x="4716016" y="4077072"/>
            <a:ext cx="3555782" cy="584775"/>
          </a:xfrm>
          <a:prstGeom prst="rect">
            <a:avLst/>
          </a:prstGeom>
          <a:noFill/>
        </p:spPr>
        <p:txBody>
          <a:bodyPr wrap="none" rtlCol="0">
            <a:spAutoFit/>
          </a:bodyPr>
          <a:lstStyle/>
          <a:p>
            <a:r>
              <a:rPr lang="ka-GE" sz="3200" dirty="0" smtClean="0">
                <a:solidFill>
                  <a:srgbClr val="FF0000"/>
                </a:solidFill>
              </a:rPr>
              <a:t>არსებითი სახელი</a:t>
            </a:r>
            <a:endParaRPr lang="ru-RU" sz="3200" dirty="0">
              <a:solidFill>
                <a:srgbClr val="FF0000"/>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739</Words>
  <Application>Microsoft Office PowerPoint</Application>
  <PresentationFormat>Экран (4:3)</PresentationFormat>
  <Paragraphs>152</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Слайд 1</vt:lpstr>
      <vt:lpstr>“ჩინური ენა ფორმალურად არ განასხვავებს მეტყველების ნაწილებს” მაქს მიულერი </vt:lpstr>
      <vt:lpstr>Слайд 3</vt:lpstr>
      <vt:lpstr>არისტოტელე </vt:lpstr>
      <vt:lpstr>არისტოტელე</vt:lpstr>
      <vt:lpstr>მეტყველების ნაწილების დიაქრონიული ანალიზი ფრ. ბოპი </vt:lpstr>
      <vt:lpstr>ნ.გრეჩი</vt:lpstr>
      <vt:lpstr>გ.ნებიერიძე მეტყველების ნაწილები სემიოტიკურად</vt:lpstr>
      <vt:lpstr>სიტყვათა კლასიფიკაცია არ ემორჩილება ლოგიკას</vt:lpstr>
      <vt:lpstr>Слайд 10</vt:lpstr>
      <vt:lpstr>Слайд 11</vt:lpstr>
      <vt:lpstr>Слайд 12</vt:lpstr>
      <vt:lpstr>Слайд 13</vt:lpstr>
      <vt:lpstr>Слайд 14</vt:lpstr>
      <vt:lpstr>Слайд 15</vt:lpstr>
      <vt:lpstr>Слайд 16</vt:lpstr>
      <vt:lpstr>“ბუნებრივ ცეცხლს უფრო შეესაბამება ზმნა to burn “წვა”.” ლ.ბლუმფილდი </vt:lpstr>
      <vt:lpstr>Слайд 18</vt:lpstr>
      <vt:lpstr>“ყველა ძირითად მეტყველების ნაწილს უნდა ჰქონდეს ონტოლოგიური საფუძველი” ჯ.ლაიონზი</vt:lpstr>
      <vt:lpstr>აღქმითი სამყარო</vt:lpstr>
      <vt:lpstr>არისტოტელე</vt:lpstr>
      <vt:lpstr>Слайд 22</vt:lpstr>
      <vt:lpstr>Слайд 23</vt:lpstr>
      <vt:lpstr>აბსტრაქტი</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Администратор</dc:creator>
  <cp:lastModifiedBy>SSS</cp:lastModifiedBy>
  <cp:revision>65</cp:revision>
  <dcterms:created xsi:type="dcterms:W3CDTF">2021-06-09T17:03:44Z</dcterms:created>
  <dcterms:modified xsi:type="dcterms:W3CDTF">2021-06-09T20:58:20Z</dcterms:modified>
</cp:coreProperties>
</file>