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120" y="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1-06-16T14:09:26.991" idx="1">
    <p:pos x="2818" y="2242"/>
    <p:text>პროფესორ აჯით დე ალვისის მიერ შემოღებულ იქნა ტერმინი "კორონომიკა", რომელიც შეისწავლის კორონავირუსის უარყოფით შედეგებს. </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17.06.2021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17.06.2021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17.06.2021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17.06.2021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17.06.2021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17.06.2021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4C71EC6-210F-42DE-9C53-41977AD35B3D}" type="datetimeFigureOut">
              <a:rPr lang="ru-RU" smtClean="0"/>
              <a:t>17.06.2021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4C71EC6-210F-42DE-9C53-41977AD35B3D}" type="datetimeFigureOut">
              <a:rPr lang="ru-RU" smtClean="0"/>
              <a:t>17.06.2021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17.06.2021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4C71EC6-210F-42DE-9C53-41977AD35B3D}" type="datetimeFigureOut">
              <a:rPr lang="ru-RU" smtClean="0"/>
              <a:t>17.06.2021</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9B0651-EE4F-4900-A07F-96A6BFA9D0F0}" type="slidenum">
              <a:rPr lang="ru-RU" smtClean="0"/>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548680"/>
            <a:ext cx="7772400" cy="2592288"/>
          </a:xfrm>
        </p:spPr>
        <p:txBody>
          <a:bodyPr>
            <a:normAutofit fontScale="90000"/>
          </a:bodyPr>
          <a:lstStyle/>
          <a:p>
            <a:r>
              <a:rPr lang="en-US" sz="3600" b="1" dirty="0" smtClean="0">
                <a:solidFill>
                  <a:schemeClr val="tx1"/>
                </a:solidFill>
              </a:rPr>
              <a:t/>
            </a:r>
            <a:br>
              <a:rPr lang="en-US" sz="3600" b="1" dirty="0" smtClean="0">
                <a:solidFill>
                  <a:schemeClr val="tx1"/>
                </a:solidFill>
              </a:rPr>
            </a:br>
            <a:r>
              <a:rPr lang="en-US" sz="3600" b="1" dirty="0">
                <a:solidFill>
                  <a:schemeClr val="tx1"/>
                </a:solidFill>
              </a:rPr>
              <a:t/>
            </a:r>
            <a:br>
              <a:rPr lang="en-US" sz="3600" b="1" dirty="0">
                <a:solidFill>
                  <a:schemeClr val="tx1"/>
                </a:solidFill>
              </a:rPr>
            </a:br>
            <a:r>
              <a:rPr lang="en-US" sz="3600" b="1" dirty="0" smtClean="0">
                <a:solidFill>
                  <a:schemeClr val="tx1"/>
                </a:solidFill>
              </a:rPr>
              <a:t/>
            </a:r>
            <a:br>
              <a:rPr lang="en-US" sz="3600" b="1" dirty="0" smtClean="0">
                <a:solidFill>
                  <a:schemeClr val="tx1"/>
                </a:solidFill>
              </a:rPr>
            </a:br>
            <a:r>
              <a:rPr lang="ka-GE" sz="3600" b="1" dirty="0" smtClean="0">
                <a:solidFill>
                  <a:schemeClr val="tx2">
                    <a:lumMod val="75000"/>
                  </a:schemeClr>
                </a:solidFill>
              </a:rPr>
              <a:t>ატიპური </a:t>
            </a:r>
            <a:r>
              <a:rPr lang="ka-GE" sz="3600" b="1" dirty="0">
                <a:solidFill>
                  <a:schemeClr val="tx2">
                    <a:lumMod val="75000"/>
                  </a:schemeClr>
                </a:solidFill>
              </a:rPr>
              <a:t>ეკონომიკური კრიზისის მართვის საკითხებზე </a:t>
            </a:r>
            <a:r>
              <a:rPr lang="ka-GE" sz="3600" b="1" dirty="0" smtClean="0">
                <a:solidFill>
                  <a:schemeClr val="tx2">
                    <a:lumMod val="75000"/>
                  </a:schemeClr>
                </a:solidFill>
              </a:rPr>
              <a:t>აკად. </a:t>
            </a:r>
            <a:r>
              <a:rPr lang="ka-GE" sz="3600" b="1" dirty="0">
                <a:solidFill>
                  <a:schemeClr val="tx2">
                    <a:lumMod val="75000"/>
                  </a:schemeClr>
                </a:solidFill>
              </a:rPr>
              <a:t>ვლ. პაპავას ზოგიერთი დებულების მნიშვნელობის შესახებ</a:t>
            </a:r>
            <a:r>
              <a:rPr lang="ru-RU" sz="3600" dirty="0">
                <a:solidFill>
                  <a:schemeClr val="tx2">
                    <a:lumMod val="75000"/>
                  </a:schemeClr>
                </a:solidFill>
              </a:rPr>
              <a:t/>
            </a:r>
            <a:br>
              <a:rPr lang="ru-RU" sz="3600" dirty="0">
                <a:solidFill>
                  <a:schemeClr val="tx2">
                    <a:lumMod val="75000"/>
                  </a:schemeClr>
                </a:solidFill>
              </a:rPr>
            </a:br>
            <a:endParaRPr lang="ru-RU" sz="3600" dirty="0">
              <a:solidFill>
                <a:schemeClr val="tx2">
                  <a:lumMod val="75000"/>
                </a:schemeClr>
              </a:solidFill>
            </a:endParaRPr>
          </a:p>
        </p:txBody>
      </p:sp>
      <p:sp>
        <p:nvSpPr>
          <p:cNvPr id="3" name="Подзаголовок 2"/>
          <p:cNvSpPr>
            <a:spLocks noGrp="1"/>
          </p:cNvSpPr>
          <p:nvPr>
            <p:ph type="subTitle" idx="1"/>
          </p:nvPr>
        </p:nvSpPr>
        <p:spPr>
          <a:xfrm>
            <a:off x="1371600" y="3933055"/>
            <a:ext cx="7232848" cy="1512169"/>
          </a:xfrm>
        </p:spPr>
        <p:txBody>
          <a:bodyPr/>
          <a:lstStyle/>
          <a:p>
            <a:pPr algn="r"/>
            <a:r>
              <a:rPr lang="ka-GE" dirty="0" smtClean="0">
                <a:solidFill>
                  <a:schemeClr val="tx1"/>
                </a:solidFill>
              </a:rPr>
              <a:t>რეზო მანველიძე, ბსუ–ს პროფესორი</a:t>
            </a:r>
          </a:p>
          <a:p>
            <a:pPr algn="r"/>
            <a:r>
              <a:rPr lang="ka-GE" dirty="0" smtClean="0">
                <a:solidFill>
                  <a:schemeClr val="tx1"/>
                </a:solidFill>
              </a:rPr>
              <a:t>ლეილა ცეცხლაძე, ბსუ–ს ასისტენტ–პროფესორი</a:t>
            </a:r>
            <a:endParaRPr lang="ru-RU" dirty="0">
              <a:solidFill>
                <a:schemeClr val="tx1"/>
              </a:solidFill>
            </a:endParaRPr>
          </a:p>
        </p:txBody>
      </p:sp>
    </p:spTree>
    <p:extLst>
      <p:ext uri="{BB962C8B-B14F-4D97-AF65-F5344CB8AC3E}">
        <p14:creationId xmlns:p14="http://schemas.microsoft.com/office/powerpoint/2010/main" val="3308672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539552" y="1772816"/>
            <a:ext cx="8136904" cy="4353347"/>
          </a:xfrm>
        </p:spPr>
        <p:txBody>
          <a:bodyPr>
            <a:normAutofit fontScale="92500" lnSpcReduction="20000"/>
          </a:bodyPr>
          <a:lstStyle/>
          <a:p>
            <a:r>
              <a:rPr lang="ka-GE" dirty="0"/>
              <a:t>წარმატებული კომპანიები - ყველაზე მეტად შექმნილი სიტუაციით მიტანის კომპანიებმა ისარგებლეს, გაჩნდნენ ახალი კომპანიები რომლებიც საკურიერო სერვისს თავაზობენ მომხმარებელს და გაიზარდნენ ძველი, უკვე არსებული კომპანიებიც. ფარმაცევტული და სასურსათო ქსელების მიმართ, როგორც მოსალოდნელი იყო, მოთხოვნა გაიზარდა თუმცა უნდა აღინიშნოს ის ფაქტიც, რომ მომხმარებლების იგივე რაოდენობის მომსახურებას ვერ ახერხებენ უსაფრთხოების ნორმების გამკაცრების გამო და მათ ქსელებში დასაქმებულთა რაოდენობაც შემცირდა. სასურსათო მაღაზიების სამუშაო გრაფიკი მაქსიმალურად მოერგო კომენდანტის საათს და მაღაზიებში დასაქმებული პირების ტრანსპორტირებას კომპანიები საკუთარი ხარჯებით უზრუნველყოფენ, ხშირად საკუთარი ავტომობილებით. </a:t>
            </a:r>
            <a:endParaRPr lang="ru-RU" dirty="0"/>
          </a:p>
        </p:txBody>
      </p:sp>
      <p:sp>
        <p:nvSpPr>
          <p:cNvPr id="3" name="Заголовок 2"/>
          <p:cNvSpPr>
            <a:spLocks noGrp="1"/>
          </p:cNvSpPr>
          <p:nvPr>
            <p:ph type="title"/>
          </p:nvPr>
        </p:nvSpPr>
        <p:spPr>
          <a:xfrm>
            <a:off x="457200" y="338328"/>
            <a:ext cx="8229600" cy="786416"/>
          </a:xfrm>
        </p:spPr>
        <p:txBody>
          <a:bodyPr>
            <a:normAutofit/>
          </a:bodyPr>
          <a:lstStyle/>
          <a:p>
            <a:r>
              <a:rPr lang="ka-GE" sz="3200" dirty="0" smtClean="0">
                <a:solidFill>
                  <a:schemeClr val="tx2">
                    <a:lumMod val="75000"/>
                  </a:schemeClr>
                </a:solidFill>
              </a:rPr>
              <a:t>პანდემია და საქართველო</a:t>
            </a:r>
            <a:endParaRPr lang="ru-RU" sz="3200" dirty="0">
              <a:solidFill>
                <a:schemeClr val="tx2">
                  <a:lumMod val="75000"/>
                </a:schemeClr>
              </a:solidFill>
            </a:endParaRPr>
          </a:p>
        </p:txBody>
      </p:sp>
    </p:spTree>
    <p:extLst>
      <p:ext uri="{BB962C8B-B14F-4D97-AF65-F5344CB8AC3E}">
        <p14:creationId xmlns:p14="http://schemas.microsoft.com/office/powerpoint/2010/main" val="2504253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00808"/>
            <a:ext cx="7408333" cy="4425355"/>
          </a:xfrm>
        </p:spPr>
        <p:txBody>
          <a:bodyPr/>
          <a:lstStyle/>
          <a:p>
            <a:r>
              <a:rPr lang="ka-GE" dirty="0"/>
              <a:t>შუალედური კომპანიები - აღნიშნულ ჯგუფს მივაკუთვნეთ კომპანიები, რომელთა საქმიანობაზე პანდემიას საგრძნობი გავლენა ქონდა, გარკვეული ზარალი მიიღეს მაგრამ სრულიად არ გაჩერებულან. ასეთი კომპანიებია გამომცემლობები, საგანმანათლებლო, სამედიცინო სერვისები, საკონსულტაციო / სარეკლამო კომპანიები, საკონდიტრო საცხობები, ტექნიკის მაღაზიები.</a:t>
            </a:r>
            <a:endParaRPr lang="ru-RU" dirty="0"/>
          </a:p>
        </p:txBody>
      </p:sp>
    </p:spTree>
    <p:extLst>
      <p:ext uri="{BB962C8B-B14F-4D97-AF65-F5344CB8AC3E}">
        <p14:creationId xmlns:p14="http://schemas.microsoft.com/office/powerpoint/2010/main" val="4180280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772816"/>
            <a:ext cx="7408333" cy="4353347"/>
          </a:xfrm>
        </p:spPr>
        <p:txBody>
          <a:bodyPr>
            <a:normAutofit fontScale="92500" lnSpcReduction="10000"/>
          </a:bodyPr>
          <a:lstStyle/>
          <a:p>
            <a:r>
              <a:rPr lang="ka-GE" dirty="0"/>
              <a:t>დაზარალებული კომპანიები - როგორც აქამდეც აღვნიშნეთ, ყველაზე დიდი დარტყმა გამაჯანსაღებელ კომპლექსებს, ფუფუნების საგნების გამყიდველებს და ბარ-რესტორნებს მიადგა. სპორტდარბაზები, სილამაზის ცენტრები და აუზები სრულად დაიხურა. კვების ობიექტებისთვის, რომლებიც ადგილზე მიტანის სერვისის მეშვეობით აგრძელებენ მუშაობას, დიდ დაბრკოლებას მომწოდებლების ნაკლებობა წარმოადგენს. პროდუქტები, რომლების მათთვის აქამდე უფრო ხელმისაწვდომი იყო, რთული მოსაპოვებელი გახდა. კვების ის ობიექტები, რომლებიც უსაფრთხოების ნორმებს სათანადოდ ვერ იცავენ ან ადგილზე მიტანის სერვისი ვერ გამართეს, დროებით დაიხურა. </a:t>
            </a:r>
            <a:endParaRPr lang="ru-RU" dirty="0"/>
          </a:p>
        </p:txBody>
      </p:sp>
    </p:spTree>
    <p:extLst>
      <p:ext uri="{BB962C8B-B14F-4D97-AF65-F5344CB8AC3E}">
        <p14:creationId xmlns:p14="http://schemas.microsoft.com/office/powerpoint/2010/main" val="1706236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a-GE" sz="3200" dirty="0" smtClean="0">
                <a:solidFill>
                  <a:schemeClr val="tx2">
                    <a:lumMod val="75000"/>
                  </a:schemeClr>
                </a:solidFill>
              </a:rPr>
              <a:t>მთლიანი შიდა პროდუქტი</a:t>
            </a:r>
            <a:endParaRPr lang="ru-RU" sz="3200" dirty="0">
              <a:solidFill>
                <a:schemeClr val="tx2">
                  <a:lumMod val="75000"/>
                </a:schemeClr>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420888"/>
            <a:ext cx="864096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8821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ka-GE" sz="3200" dirty="0" smtClean="0">
                <a:solidFill>
                  <a:schemeClr val="tx2">
                    <a:lumMod val="75000"/>
                  </a:schemeClr>
                </a:solidFill>
              </a:rPr>
              <a:t>სამომხმარებლო ფასების ინდექსი</a:t>
            </a:r>
            <a:endParaRPr lang="ru-RU" sz="3200" dirty="0">
              <a:solidFill>
                <a:schemeClr val="tx2">
                  <a:lumMod val="75000"/>
                </a:schemeClr>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276872"/>
            <a:ext cx="8064896"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6420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88640"/>
            <a:ext cx="8964488" cy="6669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1171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ru-RU"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5827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237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12994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a-GE" dirty="0" smtClean="0">
                <a:solidFill>
                  <a:schemeClr val="tx1"/>
                </a:solidFill>
              </a:rPr>
              <a:t>მადლობა ყურადღებისათვის!</a:t>
            </a:r>
            <a:endParaRPr lang="ru-RU" dirty="0">
              <a:solidFill>
                <a:schemeClr val="tx1"/>
              </a:solidFill>
            </a:endParaRPr>
          </a:p>
        </p:txBody>
      </p:sp>
    </p:spTree>
    <p:extLst>
      <p:ext uri="{BB962C8B-B14F-4D97-AF65-F5344CB8AC3E}">
        <p14:creationId xmlns:p14="http://schemas.microsoft.com/office/powerpoint/2010/main" val="3711593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0" y="1844824"/>
            <a:ext cx="8424935" cy="4281339"/>
          </a:xfrm>
        </p:spPr>
        <p:txBody>
          <a:bodyPr>
            <a:normAutofit/>
          </a:bodyPr>
          <a:lstStyle/>
          <a:p>
            <a:r>
              <a:rPr lang="ka-GE" dirty="0"/>
              <a:t>კორონარული ვირუსი (</a:t>
            </a:r>
            <a:r>
              <a:rPr lang="en-US" dirty="0"/>
              <a:t>COVID-19) </a:t>
            </a:r>
            <a:r>
              <a:rPr lang="ka-GE" dirty="0"/>
              <a:t>რთული გამოწვევა და მნიშვნელოვანი საფრთხეა არამხოლოდ მსოფლიო ჯანდაცვისათვის, არამედ გლობალური ეკონომიკისთვისაც. ინფიცირებულთა სწრაფად მზარდმა რაოდენობამ და ვირუსის გავრცელების ფართო არეალმა 2019 წლის მიწურულს ვუჰანში გაჩენილი ვირუსი სულ რამდენიმე თვეში პანდემიად აქცია. მსოფლიო ეკონომიკაზე </a:t>
            </a:r>
            <a:r>
              <a:rPr lang="en-US" dirty="0"/>
              <a:t>COVID-19-</a:t>
            </a:r>
            <a:r>
              <a:rPr lang="ka-GE" dirty="0"/>
              <a:t>ის ნეგატიური ეფექტი ახლა უკვე შეუქცევადი მოცემულობაა. თუმცა კითხვები </a:t>
            </a:r>
            <a:r>
              <a:rPr lang="en-US" dirty="0"/>
              <a:t>COVID-19-</a:t>
            </a:r>
            <a:r>
              <a:rPr lang="ka-GE" dirty="0"/>
              <a:t>ის ზეგავლენის მასშტაბსა და ხარისხზე ჯერ კიდევ პასუხგაუცემელია.</a:t>
            </a:r>
            <a:endParaRPr lang="ru-RU" dirty="0"/>
          </a:p>
        </p:txBody>
      </p:sp>
      <p:sp>
        <p:nvSpPr>
          <p:cNvPr id="3" name="Заголовок 2"/>
          <p:cNvSpPr>
            <a:spLocks noGrp="1"/>
          </p:cNvSpPr>
          <p:nvPr>
            <p:ph type="title"/>
          </p:nvPr>
        </p:nvSpPr>
        <p:spPr/>
        <p:txBody>
          <a:bodyPr>
            <a:normAutofit/>
          </a:bodyPr>
          <a:lstStyle/>
          <a:p>
            <a:r>
              <a:rPr lang="en-US" sz="2800" dirty="0">
                <a:solidFill>
                  <a:schemeClr val="tx2">
                    <a:lumMod val="75000"/>
                  </a:schemeClr>
                </a:solidFill>
              </a:rPr>
              <a:t>COVID</a:t>
            </a:r>
            <a:r>
              <a:rPr lang="ka-GE" sz="2800" dirty="0" smtClean="0">
                <a:solidFill>
                  <a:schemeClr val="tx2">
                    <a:lumMod val="75000"/>
                  </a:schemeClr>
                </a:solidFill>
              </a:rPr>
              <a:t>–19</a:t>
            </a:r>
            <a:endParaRPr lang="ru-RU" sz="2800" dirty="0">
              <a:solidFill>
                <a:schemeClr val="tx2">
                  <a:lumMod val="75000"/>
                </a:schemeClr>
              </a:solidFill>
            </a:endParaRPr>
          </a:p>
        </p:txBody>
      </p:sp>
    </p:spTree>
    <p:extLst>
      <p:ext uri="{BB962C8B-B14F-4D97-AF65-F5344CB8AC3E}">
        <p14:creationId xmlns:p14="http://schemas.microsoft.com/office/powerpoint/2010/main" val="41864976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95536" y="1628800"/>
            <a:ext cx="8280919" cy="4497363"/>
          </a:xfrm>
        </p:spPr>
        <p:txBody>
          <a:bodyPr/>
          <a:lstStyle/>
          <a:p>
            <a:endParaRPr lang="ka-GE" dirty="0" smtClean="0"/>
          </a:p>
          <a:p>
            <a:r>
              <a:rPr lang="ka-GE" dirty="0" smtClean="0"/>
              <a:t>ტრადიციული </a:t>
            </a:r>
            <a:r>
              <a:rPr lang="ka-GE" dirty="0"/>
              <a:t>ეკონომიკური კრიზისები ენდოგენურია, რაც ნიშნავს იმას, რომ მათი გამოწვევის მიზეზები თავად ეკონომიკაში უნდა ვეძებოთ. </a:t>
            </a:r>
            <a:endParaRPr lang="ka-GE" dirty="0" smtClean="0"/>
          </a:p>
          <a:p>
            <a:endParaRPr lang="ka-GE" dirty="0" smtClean="0"/>
          </a:p>
          <a:p>
            <a:r>
              <a:rPr lang="ka-GE" dirty="0" smtClean="0"/>
              <a:t>„კორონომიკური კრიზისი“ </a:t>
            </a:r>
            <a:r>
              <a:rPr lang="ka-GE" dirty="0"/>
              <a:t>კი გამოწვეულია ვირუსული პანდემიით, რაც თავისთავად გარეგანი მიზეზია. აქედან გამომდინარე, შეიძლება ითქვას, რომ თავისი არსით კორონომიკური კრიზისი </a:t>
            </a:r>
            <a:r>
              <a:rPr lang="ka-GE" dirty="0" smtClean="0"/>
              <a:t>ეგზოგენურია. </a:t>
            </a:r>
            <a:endParaRPr lang="ka-GE" dirty="0"/>
          </a:p>
          <a:p>
            <a:endParaRPr lang="ru-RU" dirty="0"/>
          </a:p>
        </p:txBody>
      </p:sp>
      <p:sp>
        <p:nvSpPr>
          <p:cNvPr id="3" name="Заголовок 2"/>
          <p:cNvSpPr>
            <a:spLocks noGrp="1"/>
          </p:cNvSpPr>
          <p:nvPr>
            <p:ph type="title"/>
          </p:nvPr>
        </p:nvSpPr>
        <p:spPr>
          <a:xfrm>
            <a:off x="457200" y="338328"/>
            <a:ext cx="8229600" cy="786416"/>
          </a:xfrm>
        </p:spPr>
        <p:txBody>
          <a:bodyPr>
            <a:normAutofit/>
          </a:bodyPr>
          <a:lstStyle/>
          <a:p>
            <a:r>
              <a:rPr lang="ka-GE" sz="3200" dirty="0" smtClean="0">
                <a:solidFill>
                  <a:schemeClr val="tx2">
                    <a:lumMod val="75000"/>
                  </a:schemeClr>
                </a:solidFill>
              </a:rPr>
              <a:t>„კორონომიკური კრიზისი“</a:t>
            </a:r>
            <a:endParaRPr lang="ru-RU" sz="3200" dirty="0">
              <a:solidFill>
                <a:schemeClr val="tx2">
                  <a:lumMod val="75000"/>
                </a:schemeClr>
              </a:solidFill>
            </a:endParaRPr>
          </a:p>
        </p:txBody>
      </p:sp>
    </p:spTree>
    <p:extLst>
      <p:ext uri="{BB962C8B-B14F-4D97-AF65-F5344CB8AC3E}">
        <p14:creationId xmlns:p14="http://schemas.microsoft.com/office/powerpoint/2010/main" val="2923536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251521" y="692696"/>
            <a:ext cx="8496944" cy="5433467"/>
          </a:xfrm>
        </p:spPr>
        <p:txBody>
          <a:bodyPr>
            <a:normAutofit/>
          </a:bodyPr>
          <a:lstStyle/>
          <a:p>
            <a:pPr algn="just"/>
            <a:endParaRPr lang="ka-GE" dirty="0" smtClean="0"/>
          </a:p>
          <a:p>
            <a:pPr algn="just"/>
            <a:r>
              <a:rPr lang="ka-GE" dirty="0" smtClean="0"/>
              <a:t>მართალია ეკ­ონ­ომ­იკ­ური რე­ცე­სია დღეისათვის პანდემიით არის გა­მოწ­ვე­ული, მაგრამ სახეზე გვაქვს </a:t>
            </a:r>
            <a:r>
              <a:rPr lang="ka-GE" dirty="0"/>
              <a:t>წმინ­და ეკ­ონ­ომ­იკ­ური ხა­სი­ათ­ის ნე­გა­ტი­ური </a:t>
            </a:r>
            <a:r>
              <a:rPr lang="ka-GE" dirty="0" smtClean="0"/>
              <a:t>პრო­ცე­სე­ბი: </a:t>
            </a:r>
            <a:r>
              <a:rPr lang="ka-GE" dirty="0"/>
              <a:t>ინ­ფლა­ცია, ვა­ლუ­ტის </a:t>
            </a:r>
            <a:r>
              <a:rPr lang="ka-GE" dirty="0" smtClean="0"/>
              <a:t>გა­უფ­ას­ურ­ება, უმ­უშ­ევ­რო­ბა</a:t>
            </a:r>
            <a:r>
              <a:rPr lang="ka-GE" dirty="0"/>
              <a:t>, სი­ღა­რი­ბის ზრდა</a:t>
            </a:r>
            <a:r>
              <a:rPr lang="ka-GE" dirty="0" smtClean="0"/>
              <a:t>, </a:t>
            </a:r>
            <a:r>
              <a:rPr lang="ka-GE" dirty="0"/>
              <a:t>ერ­ოვ­ნუ­ლი ად­ამი­ან­ისე­ული კა­პი­ტა­ლის, და­ნა­ზო­გე­ბის, ში­გა და უცხო­ური ინ­ვეს­ტი­ცი­ებ­ის, საზღვარ­გა­რე­თი­დან ფუ­ლა­დი გზავ­ნი­ლე­ბის შემ­ცი­რე­ბა და </a:t>
            </a:r>
            <a:r>
              <a:rPr lang="ka-GE" dirty="0" smtClean="0"/>
              <a:t>სხვ.</a:t>
            </a:r>
          </a:p>
          <a:p>
            <a:pPr algn="just"/>
            <a:endParaRPr lang="ka-GE" dirty="0" smtClean="0"/>
          </a:p>
          <a:p>
            <a:pPr algn="just"/>
            <a:r>
              <a:rPr lang="ka-GE" dirty="0" smtClean="0"/>
              <a:t>პან­დე­მი­ური </a:t>
            </a:r>
            <a:r>
              <a:rPr lang="ka-GE" dirty="0"/>
              <a:t>შო­კი </a:t>
            </a:r>
            <a:r>
              <a:rPr lang="ka-GE" dirty="0" smtClean="0"/>
              <a:t>შესაძლო ღრმა </a:t>
            </a:r>
            <a:r>
              <a:rPr lang="ka-GE" dirty="0"/>
              <a:t>ეკ­ონ­ომ­იკ­ურ კრი­ზის­ში გა­და­იზ­არ­დოს, რომ­ლის დაძ­ლე­ვა </a:t>
            </a:r>
            <a:r>
              <a:rPr lang="ka-GE" dirty="0" smtClean="0"/>
              <a:t>ბევრ სირ­თუ­ლესთან </a:t>
            </a:r>
            <a:r>
              <a:rPr lang="ka-GE" dirty="0"/>
              <a:t>იქ­ნე­ბა </a:t>
            </a:r>
            <a:r>
              <a:rPr lang="ka-GE" dirty="0" smtClean="0"/>
              <a:t>და­კავ­ში­რე­ბუ­ლი და პანდემიის შემდეგაც გაგრძელდება.</a:t>
            </a:r>
            <a:endParaRPr lang="ru-RU" dirty="0"/>
          </a:p>
        </p:txBody>
      </p:sp>
    </p:spTree>
    <p:extLst>
      <p:ext uri="{BB962C8B-B14F-4D97-AF65-F5344CB8AC3E}">
        <p14:creationId xmlns:p14="http://schemas.microsoft.com/office/powerpoint/2010/main" val="3663081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4" y="764704"/>
            <a:ext cx="8208911" cy="5361459"/>
          </a:xfrm>
        </p:spPr>
        <p:txBody>
          <a:bodyPr>
            <a:normAutofit fontScale="92500" lnSpcReduction="10000"/>
          </a:bodyPr>
          <a:lstStyle/>
          <a:p>
            <a:r>
              <a:rPr lang="ka-GE" dirty="0"/>
              <a:t>მი­უხ­ედ­ავ­ად პან­დე­მი­ებ­ის მდი­და­რი გა­მოც­დი­ლე­ბი­სა, მსოფ­ლიო მა­ინც ძალ­ზე მო­უმ­ზა­დე­ბე­ლი შეხ­ვდა კო­რო­ნა­ვი­რუ­სის პან­დე­მი­ას არა სა­მე­დი­ცი­ნო, არ­ამ­ედ მის წი­ნა­აღ­მდეგ გლო­ბა­ლუ­რი ბრძო­ლის თვალ­საზ­რი­სით. </a:t>
            </a:r>
            <a:endParaRPr lang="ka-GE" dirty="0" smtClean="0"/>
          </a:p>
          <a:p>
            <a:endParaRPr lang="ka-GE" dirty="0" smtClean="0"/>
          </a:p>
          <a:p>
            <a:r>
              <a:rPr lang="ka-GE" dirty="0" smtClean="0"/>
              <a:t>ბი­ოლ­ოგი­ური </a:t>
            </a:r>
            <a:r>
              <a:rPr lang="ka-GE" dirty="0"/>
              <a:t>კა­ტას­ტრო­ფის საფ­რთხის და­საძ­ლე­ვად 85 ტრი­ლი­ონი­ანი მშპ-ს მქო­ნე მსოფ­ლი­ომ სა­ჭი­რო სახ­სრე­ბი ვერ </a:t>
            </a:r>
            <a:r>
              <a:rPr lang="ka-GE" dirty="0" smtClean="0"/>
              <a:t>გა­მო­ნა­ხა</a:t>
            </a:r>
          </a:p>
          <a:p>
            <a:endParaRPr lang="ka-GE" dirty="0"/>
          </a:p>
          <a:p>
            <a:r>
              <a:rPr lang="ka-GE" dirty="0" smtClean="0"/>
              <a:t>ეს </a:t>
            </a:r>
            <a:r>
              <a:rPr lang="ka-GE" dirty="0"/>
              <a:t>გა­მოწ­ვე­ულია იმ­ით, რომ ეკ­ონ­ომ­იკ­ის გლო­ბა­ლი­ზა­ცი­ის დო­ნე წინ უს­წრებს პო­ლი­ტი­კუ­რი გლო­ბა­ლი­ზა­ცი­ის დო­ნეს. </a:t>
            </a:r>
            <a:endParaRPr lang="ka-GE" dirty="0" smtClean="0"/>
          </a:p>
          <a:p>
            <a:endParaRPr lang="ka-GE" dirty="0"/>
          </a:p>
          <a:p>
            <a:r>
              <a:rPr lang="ka-GE" dirty="0" smtClean="0"/>
              <a:t>პან­დე­მი­ის </a:t>
            </a:r>
            <a:r>
              <a:rPr lang="ka-GE" dirty="0"/>
              <a:t>აღ­მოფხვრა შე­უძ­ლე­ბე­ლია ძა­ლე­ბის გა­ერ­თი­ან­ებ­ის გა­რე­შე. თუ ინ­ფექ­ცი­ის კე­რა რო­მე­ლი­მე ქვე­ყა­ნა­ში დარ­ჩე­ბა, არ­სე­ბობს მი­სი თა­ვი­დან გავ­რცე­ლე­ბის სა­შიშ­რო­ება სხვა ქვეყ­ნებ­ში.</a:t>
            </a:r>
            <a:endParaRPr lang="ru-RU" dirty="0"/>
          </a:p>
        </p:txBody>
      </p:sp>
    </p:spTree>
    <p:extLst>
      <p:ext uri="{BB962C8B-B14F-4D97-AF65-F5344CB8AC3E}">
        <p14:creationId xmlns:p14="http://schemas.microsoft.com/office/powerpoint/2010/main" val="17095774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11561" y="2132856"/>
            <a:ext cx="8136904" cy="4248472"/>
          </a:xfrm>
        </p:spPr>
        <p:txBody>
          <a:bodyPr/>
          <a:lstStyle/>
          <a:p>
            <a:pPr marL="0" indent="0">
              <a:buNone/>
            </a:pPr>
            <a:r>
              <a:rPr lang="ka-GE" dirty="0" smtClean="0"/>
              <a:t>გლობალური ეკონომიკური და ფინანსური კრიზისების მართვის ინსტრუმენტებია:</a:t>
            </a:r>
          </a:p>
          <a:p>
            <a:pPr>
              <a:buFont typeface="Arial" pitchFamily="34" charset="0"/>
              <a:buChar char="•"/>
            </a:pPr>
            <a:r>
              <a:rPr lang="ka-GE" dirty="0" smtClean="0"/>
              <a:t>საგადასახადო შეღავათების დაწესება;</a:t>
            </a:r>
          </a:p>
          <a:p>
            <a:pPr>
              <a:buFont typeface="Arial" pitchFamily="34" charset="0"/>
              <a:buChar char="•"/>
            </a:pPr>
            <a:r>
              <a:rPr lang="ka-GE" dirty="0" smtClean="0"/>
              <a:t>საგადასახადო განაკვეთების შემცირება;</a:t>
            </a:r>
          </a:p>
          <a:p>
            <a:pPr>
              <a:buFont typeface="Arial" pitchFamily="34" charset="0"/>
              <a:buChar char="•"/>
            </a:pPr>
            <a:r>
              <a:rPr lang="ka-GE" dirty="0" smtClean="0"/>
              <a:t>საპროცენტო განაკვეთების შემცირება ცენტრალური </a:t>
            </a:r>
            <a:r>
              <a:rPr lang="ka-GE" dirty="0"/>
              <a:t>ბანკების </a:t>
            </a:r>
            <a:r>
              <a:rPr lang="ka-GE" dirty="0" smtClean="0"/>
              <a:t>მიერ;</a:t>
            </a:r>
          </a:p>
          <a:p>
            <a:pPr>
              <a:buFont typeface="Arial" pitchFamily="34" charset="0"/>
              <a:buChar char="•"/>
            </a:pPr>
            <a:r>
              <a:rPr lang="ka-GE" dirty="0" smtClean="0"/>
              <a:t>სოციალური დაცვის გაძლიერება და სხვა.</a:t>
            </a:r>
          </a:p>
          <a:p>
            <a:pPr>
              <a:buFont typeface="Arial" pitchFamily="34" charset="0"/>
              <a:buChar char="•"/>
            </a:pPr>
            <a:endParaRPr lang="ka-GE" dirty="0" smtClean="0"/>
          </a:p>
          <a:p>
            <a:pPr>
              <a:buFont typeface="Arial" pitchFamily="34" charset="0"/>
              <a:buChar char="•"/>
            </a:pPr>
            <a:endParaRPr lang="ru-RU" dirty="0"/>
          </a:p>
        </p:txBody>
      </p:sp>
      <p:sp>
        <p:nvSpPr>
          <p:cNvPr id="3" name="Заголовок 2"/>
          <p:cNvSpPr>
            <a:spLocks noGrp="1"/>
          </p:cNvSpPr>
          <p:nvPr>
            <p:ph type="title"/>
          </p:nvPr>
        </p:nvSpPr>
        <p:spPr>
          <a:xfrm>
            <a:off x="457200" y="338328"/>
            <a:ext cx="8229600" cy="1146456"/>
          </a:xfrm>
        </p:spPr>
        <p:txBody>
          <a:bodyPr>
            <a:normAutofit/>
          </a:bodyPr>
          <a:lstStyle/>
          <a:p>
            <a:r>
              <a:rPr lang="ka-GE" sz="3200" dirty="0" smtClean="0">
                <a:solidFill>
                  <a:schemeClr val="tx2">
                    <a:lumMod val="75000"/>
                  </a:schemeClr>
                </a:solidFill>
              </a:rPr>
              <a:t>ეკონომიკური კრიზისის მართვის ინსტრუმენტები</a:t>
            </a:r>
            <a:endParaRPr lang="ru-RU" sz="3200" dirty="0">
              <a:solidFill>
                <a:schemeClr val="tx2">
                  <a:lumMod val="75000"/>
                </a:schemeClr>
              </a:solidFill>
            </a:endParaRPr>
          </a:p>
        </p:txBody>
      </p:sp>
    </p:spTree>
    <p:extLst>
      <p:ext uri="{BB962C8B-B14F-4D97-AF65-F5344CB8AC3E}">
        <p14:creationId xmlns:p14="http://schemas.microsoft.com/office/powerpoint/2010/main" val="21950955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67545" y="1628800"/>
            <a:ext cx="7704855" cy="4497363"/>
          </a:xfrm>
        </p:spPr>
        <p:txBody>
          <a:bodyPr>
            <a:normAutofit fontScale="85000" lnSpcReduction="20000"/>
          </a:bodyPr>
          <a:lstStyle/>
          <a:p>
            <a:pPr marL="0" indent="0">
              <a:buNone/>
            </a:pPr>
            <a:endParaRPr lang="ka-GE" dirty="0" smtClean="0"/>
          </a:p>
          <a:p>
            <a:pPr marL="0" indent="0" algn="ctr">
              <a:buNone/>
            </a:pPr>
            <a:r>
              <a:rPr lang="ka-GE" dirty="0" smtClean="0"/>
              <a:t>ეკონომიკური კრიზისების მართვის ინსტრუმენტების შედეგიანობა დღეისათვის დამოკიდებულია კორონავირუსის დამარცხებაში მედიცინის წარმატებასთან.</a:t>
            </a:r>
          </a:p>
          <a:p>
            <a:pPr marL="0" indent="0" algn="ctr">
              <a:buNone/>
            </a:pPr>
            <a:endParaRPr lang="ka-GE" dirty="0" smtClean="0"/>
          </a:p>
          <a:p>
            <a:pPr marL="0" indent="0" algn="ctr">
              <a:buNone/>
            </a:pPr>
            <a:r>
              <a:rPr lang="ka-GE" dirty="0"/>
              <a:t>წარსულში აპრობირებული მეთოდები ეკონომიკური კრიზისის წინააღმდეგ, შეიძლება არაეფექტური აღმოჩნდეს დღევანდელ რეალობაში, რადგანაც საქმე ატიპურ კრიზისთან გვაქვს. </a:t>
            </a:r>
            <a:endParaRPr lang="ka-GE" dirty="0" smtClean="0"/>
          </a:p>
          <a:p>
            <a:pPr marL="0" indent="0" algn="ctr">
              <a:buNone/>
            </a:pPr>
            <a:endParaRPr lang="ka-GE" dirty="0"/>
          </a:p>
          <a:p>
            <a:pPr marL="0" indent="0" algn="ctr">
              <a:buNone/>
            </a:pPr>
            <a:r>
              <a:rPr lang="ka-GE" dirty="0" smtClean="0"/>
              <a:t>უნდა გაიმიჯნოს ღონისძიებები, რომლებიც უნდა გატარდეს კორონომიკური კრიზისის დროს და პოსტკრიზისულ პერიოდში. </a:t>
            </a:r>
          </a:p>
          <a:p>
            <a:pPr marL="0" indent="0" algn="ctr">
              <a:buNone/>
            </a:pPr>
            <a:endParaRPr lang="ka-GE" dirty="0"/>
          </a:p>
          <a:p>
            <a:pPr marL="0" indent="0" algn="ctr">
              <a:buNone/>
            </a:pPr>
            <a:r>
              <a:rPr lang="ka-GE" dirty="0" smtClean="0"/>
              <a:t>პოსტკრიზისული პერიოდისათვის საჭიროა ეკონომიკის აღორძინების სტიმულირებისათვის სპეციალური პროგრამა.  </a:t>
            </a:r>
          </a:p>
          <a:p>
            <a:pPr marL="0" indent="0" algn="ctr">
              <a:buNone/>
            </a:pPr>
            <a:endParaRPr lang="ka-GE" dirty="0"/>
          </a:p>
          <a:p>
            <a:pPr marL="0" indent="0" algn="ctr">
              <a:buNone/>
            </a:pPr>
            <a:endParaRPr lang="ru-RU" dirty="0"/>
          </a:p>
        </p:txBody>
      </p:sp>
      <p:sp>
        <p:nvSpPr>
          <p:cNvPr id="3" name="Заголовок 2"/>
          <p:cNvSpPr>
            <a:spLocks noGrp="1"/>
          </p:cNvSpPr>
          <p:nvPr>
            <p:ph type="title"/>
          </p:nvPr>
        </p:nvSpPr>
        <p:spPr>
          <a:xfrm>
            <a:off x="457200" y="338328"/>
            <a:ext cx="8229600" cy="930432"/>
          </a:xfrm>
        </p:spPr>
        <p:txBody>
          <a:bodyPr>
            <a:normAutofit/>
          </a:bodyPr>
          <a:lstStyle/>
          <a:p>
            <a:r>
              <a:rPr lang="ka-GE" sz="3200" dirty="0" smtClean="0">
                <a:solidFill>
                  <a:schemeClr val="tx2">
                    <a:lumMod val="75000"/>
                  </a:schemeClr>
                </a:solidFill>
              </a:rPr>
              <a:t>„ეკონომიკა მედიცინის მძევალია“</a:t>
            </a:r>
            <a:endParaRPr lang="ru-RU" sz="3200" dirty="0">
              <a:solidFill>
                <a:schemeClr val="tx2">
                  <a:lumMod val="75000"/>
                </a:schemeClr>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04382" y="764705"/>
            <a:ext cx="816089" cy="1224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26325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268760"/>
            <a:ext cx="7408333" cy="4857403"/>
          </a:xfrm>
        </p:spPr>
        <p:txBody>
          <a:bodyPr>
            <a:normAutofit/>
          </a:bodyPr>
          <a:lstStyle/>
          <a:p>
            <a:r>
              <a:rPr lang="ka-GE" dirty="0"/>
              <a:t>კოვიდ–19 პანდემიის დამანგრეველი სოციალურ–ეკონომიკური ზემოქმედება უახლოეს წლებში კიდევ უფრო გაიზრდება პრაქტიკულად მთელს მსოფლიოში. გაერთიანებული ერების ორგანიზაციის ექსპერტთა მოსაზრებით მსოფლიო ეკონომიკის საიმედო და მდგრადი აღდგენა მხოლოდ იმ შემთხვევაში შეიძლება თუკი განხორციელდება შესაბამისი ინვესტიციები ეკონომიკური, სოციალური და კლიმატური მდგრადობის უზრუნველყოფისათვის მთელს მსოფლიოში. </a:t>
            </a:r>
            <a:endParaRPr lang="ru-RU" dirty="0"/>
          </a:p>
          <a:p>
            <a:endParaRPr lang="ru-RU" dirty="0"/>
          </a:p>
        </p:txBody>
      </p:sp>
    </p:spTree>
    <p:extLst>
      <p:ext uri="{BB962C8B-B14F-4D97-AF65-F5344CB8AC3E}">
        <p14:creationId xmlns:p14="http://schemas.microsoft.com/office/powerpoint/2010/main" val="41133981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72067" y="1988840"/>
            <a:ext cx="7408333" cy="4137323"/>
          </a:xfrm>
        </p:spPr>
        <p:txBody>
          <a:bodyPr/>
          <a:lstStyle/>
          <a:p>
            <a:r>
              <a:rPr lang="ka-GE" dirty="0"/>
              <a:t>უპრეცედენტო კრიზისმა ორ მილიონზე მეტი ადამიანის სიცოცხლე შეიწირა და მილიონობით ოჯახი გააღარიბა, გაზარდა უთანაბრობა შემოსავლებში, დაარღვია საერთაშორისო ვაჭრობა და გამოიწვია მსოფლიო ეკონომიკის პარალიზება, რომელიც 2020 წელს შემცირდა 4,3%–ით, რაც ორნახევარჯერ აღემატება  2008–2009 წლებში გლობალური ფინანსური კრიზისით გამოწვეულ შედეგებს. </a:t>
            </a:r>
            <a:endParaRPr lang="ru-RU" dirty="0"/>
          </a:p>
          <a:p>
            <a:endParaRPr lang="ru-RU" dirty="0"/>
          </a:p>
        </p:txBody>
      </p:sp>
    </p:spTree>
    <p:extLst>
      <p:ext uri="{BB962C8B-B14F-4D97-AF65-F5344CB8AC3E}">
        <p14:creationId xmlns:p14="http://schemas.microsoft.com/office/powerpoint/2010/main" val="27358765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210</TotalTime>
  <Words>657</Words>
  <Application>Microsoft Office PowerPoint</Application>
  <PresentationFormat>Экран (4:3)</PresentationFormat>
  <Paragraphs>45</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Волна</vt:lpstr>
      <vt:lpstr>   ატიპური ეკონომიკური კრიზისის მართვის საკითხებზე აკად. ვლ. პაპავას ზოგიერთი დებულების მნიშვნელობის შესახებ </vt:lpstr>
      <vt:lpstr>COVID–19</vt:lpstr>
      <vt:lpstr>„კორონომიკური კრიზისი“</vt:lpstr>
      <vt:lpstr>Презентация PowerPoint</vt:lpstr>
      <vt:lpstr>Презентация PowerPoint</vt:lpstr>
      <vt:lpstr>ეკონომიკური კრიზისის მართვის ინსტრუმენტები</vt:lpstr>
      <vt:lpstr>„ეკონომიკა მედიცინის მძევალია“</vt:lpstr>
      <vt:lpstr>Презентация PowerPoint</vt:lpstr>
      <vt:lpstr>Презентация PowerPoint</vt:lpstr>
      <vt:lpstr>პანდემია და საქართველო</vt:lpstr>
      <vt:lpstr>Презентация PowerPoint</vt:lpstr>
      <vt:lpstr>Презентация PowerPoint</vt:lpstr>
      <vt:lpstr>მთლიანი შიდა პროდუქტი</vt:lpstr>
      <vt:lpstr>სამომხმარებლო ფასების ინდექსი</vt:lpstr>
      <vt:lpstr>Презентация PowerPoint</vt:lpstr>
      <vt:lpstr>Презентация PowerPoint</vt:lpstr>
      <vt:lpstr>Презентация PowerPoint</vt:lpstr>
      <vt:lpstr>მადლობა ყურადღებისათვის!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Acer</cp:lastModifiedBy>
  <cp:revision>37</cp:revision>
  <dcterms:created xsi:type="dcterms:W3CDTF">2021-06-16T10:16:55Z</dcterms:created>
  <dcterms:modified xsi:type="dcterms:W3CDTF">2021-06-17T09:15:54Z</dcterms:modified>
</cp:coreProperties>
</file>