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0AE76-D305-4FB9-B579-B0F76388F6A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C4B9E7-26E2-4803-8C90-36CA62FFCF13}">
      <dgm:prSet phldrT="[Текст]" custT="1"/>
      <dgm:spPr/>
      <dgm:t>
        <a:bodyPr/>
        <a:lstStyle/>
        <a:p>
          <a:r>
            <a:rPr lang="ka-GE" sz="1800" dirty="0" smtClean="0">
              <a:latin typeface="Sylfaen" pitchFamily="18" charset="0"/>
            </a:rPr>
            <a:t>მოთხოვნის აღდგენის ხელშეწყობა</a:t>
          </a:r>
          <a:endParaRPr lang="ru-RU" sz="1800" dirty="0">
            <a:latin typeface="Sylfaen" pitchFamily="18" charset="0"/>
          </a:endParaRPr>
        </a:p>
      </dgm:t>
    </dgm:pt>
    <dgm:pt modelId="{BFAFC9C7-0AF7-46BF-913A-9CB77D396C63}" type="parTrans" cxnId="{A8DBE90D-9D36-4A51-B728-3454E2B1CBD6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BF0ADEDE-C926-40FA-838C-A5B4177BF7BA}" type="sibTrans" cxnId="{A8DBE90D-9D36-4A51-B728-3454E2B1CBD6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3EA6DFCC-9FF9-4A26-8D86-96F93B4728F7}">
      <dgm:prSet phldrT="[Текст]" custT="1"/>
      <dgm:spPr/>
      <dgm:t>
        <a:bodyPr/>
        <a:lstStyle/>
        <a:p>
          <a:r>
            <a:rPr lang="ka-GE" sz="1800" dirty="0" smtClean="0">
              <a:latin typeface="Sylfaen" pitchFamily="18" charset="0"/>
            </a:rPr>
            <a:t>„მწვანე ზონების“ პოლიტიკა</a:t>
          </a:r>
          <a:endParaRPr lang="ru-RU" sz="1800" dirty="0">
            <a:latin typeface="Sylfaen" pitchFamily="18" charset="0"/>
          </a:endParaRPr>
        </a:p>
      </dgm:t>
    </dgm:pt>
    <dgm:pt modelId="{FDCDA84A-24D1-46C9-8382-AC2309DBC900}" type="parTrans" cxnId="{E8F31581-ECB3-4893-ABDD-DF8AA99FA459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8CD66BDB-212A-438D-8F85-CCBECE7EDC87}" type="sibTrans" cxnId="{E8F31581-ECB3-4893-ABDD-DF8AA99FA459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D43A7B05-FDAC-458F-A53B-FF7D6A40D49C}">
      <dgm:prSet phldrT="[Текст]" custT="1"/>
      <dgm:spPr/>
      <dgm:t>
        <a:bodyPr/>
        <a:lstStyle/>
        <a:p>
          <a:endParaRPr lang="ru-RU" sz="1800" dirty="0">
            <a:latin typeface="Sylfaen" pitchFamily="18" charset="0"/>
          </a:endParaRPr>
        </a:p>
      </dgm:t>
    </dgm:pt>
    <dgm:pt modelId="{3B3D70F5-084B-4D9E-AE36-4028051EAEF7}" type="parTrans" cxnId="{EF002517-530F-4B02-A215-80BA6584243D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2D1744B6-1A04-4084-8669-F4201EF09D7D}" type="sibTrans" cxnId="{EF002517-530F-4B02-A215-80BA6584243D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D19BAF4C-787C-47B8-8E3E-664F2A6820C7}">
      <dgm:prSet phldrT="[Текст]" custT="1"/>
      <dgm:spPr/>
      <dgm:t>
        <a:bodyPr/>
        <a:lstStyle/>
        <a:p>
          <a:r>
            <a:rPr lang="ka-GE" sz="1800" dirty="0" smtClean="0">
              <a:latin typeface="Sylfaen" pitchFamily="18" charset="0"/>
            </a:rPr>
            <a:t>ინდუსტრიის ხელშეწყობა</a:t>
          </a:r>
          <a:endParaRPr lang="ru-RU" sz="1800" dirty="0">
            <a:latin typeface="Sylfaen" pitchFamily="18" charset="0"/>
          </a:endParaRPr>
        </a:p>
      </dgm:t>
    </dgm:pt>
    <dgm:pt modelId="{A69843D9-0ED8-4AF9-8525-1D1187E41D3C}" type="parTrans" cxnId="{D68A02D2-CC98-4001-976F-370DF87DD171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3343E629-B033-4549-88EB-CEBA5B076B91}" type="sibTrans" cxnId="{D68A02D2-CC98-4001-976F-370DF87DD171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7743C7FE-3660-401B-ABAC-4F174C9EA769}">
      <dgm:prSet phldrT="[Текст]" custT="1"/>
      <dgm:spPr/>
      <dgm:t>
        <a:bodyPr/>
        <a:lstStyle/>
        <a:p>
          <a:r>
            <a:rPr lang="ka-GE" sz="1800" dirty="0" smtClean="0">
              <a:latin typeface="Sylfaen" pitchFamily="18" charset="0"/>
            </a:rPr>
            <a:t>„პანდემიის საგადასახადო შეღავათის“ პოლიტიკა</a:t>
          </a:r>
          <a:endParaRPr lang="ru-RU" sz="1800" dirty="0">
            <a:latin typeface="Sylfaen" pitchFamily="18" charset="0"/>
          </a:endParaRPr>
        </a:p>
      </dgm:t>
    </dgm:pt>
    <dgm:pt modelId="{D244F6E7-E871-4150-9F18-4E4AEFB46768}" type="parTrans" cxnId="{EBE5DBF1-3C13-4BC0-AD25-9B98D11D806B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79EEA1CB-7052-4555-81A6-2E9A9E4ACCE7}" type="sibTrans" cxnId="{EBE5DBF1-3C13-4BC0-AD25-9B98D11D806B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EDFDA2C0-0C0B-4DFE-BB23-EFD6EC2C5299}">
      <dgm:prSet phldrT="[Текст]" custT="1"/>
      <dgm:spPr/>
      <dgm:t>
        <a:bodyPr/>
        <a:lstStyle/>
        <a:p>
          <a:endParaRPr lang="ru-RU" sz="1800" dirty="0">
            <a:latin typeface="Sylfaen" pitchFamily="18" charset="0"/>
          </a:endParaRPr>
        </a:p>
      </dgm:t>
    </dgm:pt>
    <dgm:pt modelId="{48B5E769-8C22-4BF9-A3D7-92C75423C382}" type="parTrans" cxnId="{6878DB76-8A31-477E-BD90-D5080EC2737D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79170FF8-6532-4BD3-81B2-B2FA4E777688}" type="sibTrans" cxnId="{6878DB76-8A31-477E-BD90-D5080EC2737D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014DA251-4617-4AD2-8EDB-A3403416CE83}">
      <dgm:prSet phldrT="[Текст]" custT="1"/>
      <dgm:spPr/>
      <dgm:t>
        <a:bodyPr/>
        <a:lstStyle/>
        <a:p>
          <a:r>
            <a:rPr lang="ka-GE" sz="1800" dirty="0" smtClean="0">
              <a:latin typeface="Sylfaen" pitchFamily="18" charset="0"/>
            </a:rPr>
            <a:t>სამუშაო ძალის ხელშეწყობა</a:t>
          </a:r>
          <a:endParaRPr lang="ru-RU" sz="1800" dirty="0">
            <a:latin typeface="Sylfaen" pitchFamily="18" charset="0"/>
          </a:endParaRPr>
        </a:p>
      </dgm:t>
    </dgm:pt>
    <dgm:pt modelId="{5ACDB674-36CC-4D22-8BA0-CBC4E0BABC82}" type="parTrans" cxnId="{B2ABF6A3-10CE-413B-A412-C6B51D87066D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3CF7A455-0E21-493D-BFF7-EEB864D6CC44}" type="sibTrans" cxnId="{B2ABF6A3-10CE-413B-A412-C6B51D87066D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AA383C74-F31E-4B3B-BDC0-1D3A75CFBBF8}">
      <dgm:prSet phldrT="[Текст]" custT="1"/>
      <dgm:spPr/>
      <dgm:t>
        <a:bodyPr/>
        <a:lstStyle/>
        <a:p>
          <a:r>
            <a:rPr lang="ka-GE" sz="1800" dirty="0" smtClean="0">
              <a:latin typeface="Sylfaen" pitchFamily="18" charset="0"/>
            </a:rPr>
            <a:t>„ახალი კვალიფიკაციის“ პოლიტიკა</a:t>
          </a:r>
          <a:endParaRPr lang="ru-RU" sz="1800" dirty="0">
            <a:latin typeface="Sylfaen" pitchFamily="18" charset="0"/>
          </a:endParaRPr>
        </a:p>
      </dgm:t>
    </dgm:pt>
    <dgm:pt modelId="{4229D2A6-F1BE-480C-8A7C-E58FB0EEA2E0}" type="parTrans" cxnId="{4FEBCDA0-AA82-4FCD-88AB-3479DFFC4ED0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49BD4AFB-9D0C-4AD7-BE33-118D8603E014}" type="sibTrans" cxnId="{4FEBCDA0-AA82-4FCD-88AB-3479DFFC4ED0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88C4505D-394D-4B43-B188-20099890F8BC}">
      <dgm:prSet phldrT="[Текст]" custT="1"/>
      <dgm:spPr/>
      <dgm:t>
        <a:bodyPr/>
        <a:lstStyle/>
        <a:p>
          <a:endParaRPr lang="ru-RU" sz="1800" dirty="0">
            <a:latin typeface="Sylfaen" pitchFamily="18" charset="0"/>
          </a:endParaRPr>
        </a:p>
      </dgm:t>
    </dgm:pt>
    <dgm:pt modelId="{DAFE4A2B-7733-49E1-9CA7-97104A7B76E8}" type="parTrans" cxnId="{E5929112-7E72-481F-A549-7AEE2CBDC95D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C2861AE3-04A9-41F6-ABAC-60C924E813B5}" type="sibTrans" cxnId="{E5929112-7E72-481F-A549-7AEE2CBDC95D}">
      <dgm:prSet/>
      <dgm:spPr/>
      <dgm:t>
        <a:bodyPr/>
        <a:lstStyle/>
        <a:p>
          <a:endParaRPr lang="ru-RU" sz="1800">
            <a:latin typeface="Sylfaen" pitchFamily="18" charset="0"/>
          </a:endParaRPr>
        </a:p>
      </dgm:t>
    </dgm:pt>
    <dgm:pt modelId="{F06EA3FE-A5C8-44E3-BD2D-2FFA91238B06}" type="pres">
      <dgm:prSet presAssocID="{03E0AE76-D305-4FB9-B579-B0F76388F6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809B63-F1B9-4C01-8FCF-E7038512BA35}" type="pres">
      <dgm:prSet presAssocID="{49C4B9E7-26E2-4803-8C90-36CA62FFCF13}" presName="linNode" presStyleCnt="0"/>
      <dgm:spPr/>
    </dgm:pt>
    <dgm:pt modelId="{8115CC2E-9C2F-49B3-BE70-23BFABF75C53}" type="pres">
      <dgm:prSet presAssocID="{49C4B9E7-26E2-4803-8C90-36CA62FFCF1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05E008-0981-4138-A502-EF3A099E8B94}" type="pres">
      <dgm:prSet presAssocID="{49C4B9E7-26E2-4803-8C90-36CA62FFCF1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BF2D0F-F15C-431D-9F3F-5A912F2B8A0D}" type="pres">
      <dgm:prSet presAssocID="{BF0ADEDE-C926-40FA-838C-A5B4177BF7BA}" presName="sp" presStyleCnt="0"/>
      <dgm:spPr/>
    </dgm:pt>
    <dgm:pt modelId="{118357F4-68C1-4B8C-8739-1E9315755454}" type="pres">
      <dgm:prSet presAssocID="{D19BAF4C-787C-47B8-8E3E-664F2A6820C7}" presName="linNode" presStyleCnt="0"/>
      <dgm:spPr/>
    </dgm:pt>
    <dgm:pt modelId="{3C88B12C-E1F5-45C8-9CF2-41AF9428AFC8}" type="pres">
      <dgm:prSet presAssocID="{D19BAF4C-787C-47B8-8E3E-664F2A6820C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24587-49E8-46CC-896C-34532B376823}" type="pres">
      <dgm:prSet presAssocID="{D19BAF4C-787C-47B8-8E3E-664F2A6820C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AC01F-EB6B-4885-88E6-5EC3C411F6C1}" type="pres">
      <dgm:prSet presAssocID="{3343E629-B033-4549-88EB-CEBA5B076B91}" presName="sp" presStyleCnt="0"/>
      <dgm:spPr/>
    </dgm:pt>
    <dgm:pt modelId="{333BAAE1-3138-4E3B-A94E-16308356E71C}" type="pres">
      <dgm:prSet presAssocID="{014DA251-4617-4AD2-8EDB-A3403416CE83}" presName="linNode" presStyleCnt="0"/>
      <dgm:spPr/>
    </dgm:pt>
    <dgm:pt modelId="{7B76535D-15BB-4D1F-A3FD-1D47BF0C8B70}" type="pres">
      <dgm:prSet presAssocID="{014DA251-4617-4AD2-8EDB-A3403416CE8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6872D-3222-4448-9BED-BF14794DB0B5}" type="pres">
      <dgm:prSet presAssocID="{014DA251-4617-4AD2-8EDB-A3403416CE8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E5DBF1-3C13-4BC0-AD25-9B98D11D806B}" srcId="{D19BAF4C-787C-47B8-8E3E-664F2A6820C7}" destId="{7743C7FE-3660-401B-ABAC-4F174C9EA769}" srcOrd="0" destOrd="0" parTransId="{D244F6E7-E871-4150-9F18-4E4AEFB46768}" sibTransId="{79EEA1CB-7052-4555-81A6-2E9A9E4ACCE7}"/>
    <dgm:cxn modelId="{ECA1E49D-404D-445E-8374-1C716FA54248}" type="presOf" srcId="{49C4B9E7-26E2-4803-8C90-36CA62FFCF13}" destId="{8115CC2E-9C2F-49B3-BE70-23BFABF75C53}" srcOrd="0" destOrd="0" presId="urn:microsoft.com/office/officeart/2005/8/layout/vList5"/>
    <dgm:cxn modelId="{B2ABF6A3-10CE-413B-A412-C6B51D87066D}" srcId="{03E0AE76-D305-4FB9-B579-B0F76388F6AE}" destId="{014DA251-4617-4AD2-8EDB-A3403416CE83}" srcOrd="2" destOrd="0" parTransId="{5ACDB674-36CC-4D22-8BA0-CBC4E0BABC82}" sibTransId="{3CF7A455-0E21-493D-BFF7-EEB864D6CC44}"/>
    <dgm:cxn modelId="{7EC4B098-573D-46CC-9993-0B4EA75CCD40}" type="presOf" srcId="{014DA251-4617-4AD2-8EDB-A3403416CE83}" destId="{7B76535D-15BB-4D1F-A3FD-1D47BF0C8B70}" srcOrd="0" destOrd="0" presId="urn:microsoft.com/office/officeart/2005/8/layout/vList5"/>
    <dgm:cxn modelId="{13D21AC1-89FB-4923-BC41-6E43513FF2E1}" type="presOf" srcId="{88C4505D-394D-4B43-B188-20099890F8BC}" destId="{7406872D-3222-4448-9BED-BF14794DB0B5}" srcOrd="0" destOrd="1" presId="urn:microsoft.com/office/officeart/2005/8/layout/vList5"/>
    <dgm:cxn modelId="{1F9A6DA3-F882-4456-87BF-703C7E013CE4}" type="presOf" srcId="{EDFDA2C0-0C0B-4DFE-BB23-EFD6EC2C5299}" destId="{88F24587-49E8-46CC-896C-34532B376823}" srcOrd="0" destOrd="1" presId="urn:microsoft.com/office/officeart/2005/8/layout/vList5"/>
    <dgm:cxn modelId="{5C1B78C1-05F8-4AEB-8F96-73252527C942}" type="presOf" srcId="{3EA6DFCC-9FF9-4A26-8D86-96F93B4728F7}" destId="{BB05E008-0981-4138-A502-EF3A099E8B94}" srcOrd="0" destOrd="0" presId="urn:microsoft.com/office/officeart/2005/8/layout/vList5"/>
    <dgm:cxn modelId="{4FEBCDA0-AA82-4FCD-88AB-3479DFFC4ED0}" srcId="{014DA251-4617-4AD2-8EDB-A3403416CE83}" destId="{AA383C74-F31E-4B3B-BDC0-1D3A75CFBBF8}" srcOrd="0" destOrd="0" parTransId="{4229D2A6-F1BE-480C-8A7C-E58FB0EEA2E0}" sibTransId="{49BD4AFB-9D0C-4AD7-BE33-118D8603E014}"/>
    <dgm:cxn modelId="{EF002517-530F-4B02-A215-80BA6584243D}" srcId="{49C4B9E7-26E2-4803-8C90-36CA62FFCF13}" destId="{D43A7B05-FDAC-458F-A53B-FF7D6A40D49C}" srcOrd="1" destOrd="0" parTransId="{3B3D70F5-084B-4D9E-AE36-4028051EAEF7}" sibTransId="{2D1744B6-1A04-4084-8669-F4201EF09D7D}"/>
    <dgm:cxn modelId="{6878DB76-8A31-477E-BD90-D5080EC2737D}" srcId="{D19BAF4C-787C-47B8-8E3E-664F2A6820C7}" destId="{EDFDA2C0-0C0B-4DFE-BB23-EFD6EC2C5299}" srcOrd="1" destOrd="0" parTransId="{48B5E769-8C22-4BF9-A3D7-92C75423C382}" sibTransId="{79170FF8-6532-4BD3-81B2-B2FA4E777688}"/>
    <dgm:cxn modelId="{0E50AB6C-7A73-4CC5-B3B2-176CDE9938D5}" type="presOf" srcId="{AA383C74-F31E-4B3B-BDC0-1D3A75CFBBF8}" destId="{7406872D-3222-4448-9BED-BF14794DB0B5}" srcOrd="0" destOrd="0" presId="urn:microsoft.com/office/officeart/2005/8/layout/vList5"/>
    <dgm:cxn modelId="{E8F31581-ECB3-4893-ABDD-DF8AA99FA459}" srcId="{49C4B9E7-26E2-4803-8C90-36CA62FFCF13}" destId="{3EA6DFCC-9FF9-4A26-8D86-96F93B4728F7}" srcOrd="0" destOrd="0" parTransId="{FDCDA84A-24D1-46C9-8382-AC2309DBC900}" sibTransId="{8CD66BDB-212A-438D-8F85-CCBECE7EDC87}"/>
    <dgm:cxn modelId="{7EE886F1-2CDB-485F-96C1-33B9612E4FDF}" type="presOf" srcId="{03E0AE76-D305-4FB9-B579-B0F76388F6AE}" destId="{F06EA3FE-A5C8-44E3-BD2D-2FFA91238B06}" srcOrd="0" destOrd="0" presId="urn:microsoft.com/office/officeart/2005/8/layout/vList5"/>
    <dgm:cxn modelId="{A8DBE90D-9D36-4A51-B728-3454E2B1CBD6}" srcId="{03E0AE76-D305-4FB9-B579-B0F76388F6AE}" destId="{49C4B9E7-26E2-4803-8C90-36CA62FFCF13}" srcOrd="0" destOrd="0" parTransId="{BFAFC9C7-0AF7-46BF-913A-9CB77D396C63}" sibTransId="{BF0ADEDE-C926-40FA-838C-A5B4177BF7BA}"/>
    <dgm:cxn modelId="{974A5A00-16D0-451F-B04A-1AA7F15B8DCC}" type="presOf" srcId="{D19BAF4C-787C-47B8-8E3E-664F2A6820C7}" destId="{3C88B12C-E1F5-45C8-9CF2-41AF9428AFC8}" srcOrd="0" destOrd="0" presId="urn:microsoft.com/office/officeart/2005/8/layout/vList5"/>
    <dgm:cxn modelId="{E5929112-7E72-481F-A549-7AEE2CBDC95D}" srcId="{014DA251-4617-4AD2-8EDB-A3403416CE83}" destId="{88C4505D-394D-4B43-B188-20099890F8BC}" srcOrd="1" destOrd="0" parTransId="{DAFE4A2B-7733-49E1-9CA7-97104A7B76E8}" sibTransId="{C2861AE3-04A9-41F6-ABAC-60C924E813B5}"/>
    <dgm:cxn modelId="{D68A02D2-CC98-4001-976F-370DF87DD171}" srcId="{03E0AE76-D305-4FB9-B579-B0F76388F6AE}" destId="{D19BAF4C-787C-47B8-8E3E-664F2A6820C7}" srcOrd="1" destOrd="0" parTransId="{A69843D9-0ED8-4AF9-8525-1D1187E41D3C}" sibTransId="{3343E629-B033-4549-88EB-CEBA5B076B91}"/>
    <dgm:cxn modelId="{48A05AEE-8E74-46C5-BD24-7C1B4E5715D6}" type="presOf" srcId="{D43A7B05-FDAC-458F-A53B-FF7D6A40D49C}" destId="{BB05E008-0981-4138-A502-EF3A099E8B94}" srcOrd="0" destOrd="1" presId="urn:microsoft.com/office/officeart/2005/8/layout/vList5"/>
    <dgm:cxn modelId="{D6A1A795-7582-49F9-9DA0-B7900AB6A5E0}" type="presOf" srcId="{7743C7FE-3660-401B-ABAC-4F174C9EA769}" destId="{88F24587-49E8-46CC-896C-34532B376823}" srcOrd="0" destOrd="0" presId="urn:microsoft.com/office/officeart/2005/8/layout/vList5"/>
    <dgm:cxn modelId="{DE5454A9-EE2A-45A1-946C-0D2D4DED9527}" type="presParOf" srcId="{F06EA3FE-A5C8-44E3-BD2D-2FFA91238B06}" destId="{77809B63-F1B9-4C01-8FCF-E7038512BA35}" srcOrd="0" destOrd="0" presId="urn:microsoft.com/office/officeart/2005/8/layout/vList5"/>
    <dgm:cxn modelId="{042DDF3F-1FAC-4C85-B135-592496B2A1A5}" type="presParOf" srcId="{77809B63-F1B9-4C01-8FCF-E7038512BA35}" destId="{8115CC2E-9C2F-49B3-BE70-23BFABF75C53}" srcOrd="0" destOrd="0" presId="urn:microsoft.com/office/officeart/2005/8/layout/vList5"/>
    <dgm:cxn modelId="{FC0AE7E0-197C-418F-BDB9-640BD26F1446}" type="presParOf" srcId="{77809B63-F1B9-4C01-8FCF-E7038512BA35}" destId="{BB05E008-0981-4138-A502-EF3A099E8B94}" srcOrd="1" destOrd="0" presId="urn:microsoft.com/office/officeart/2005/8/layout/vList5"/>
    <dgm:cxn modelId="{669E80F6-2B98-45AA-861A-C8E0C323CC65}" type="presParOf" srcId="{F06EA3FE-A5C8-44E3-BD2D-2FFA91238B06}" destId="{D3BF2D0F-F15C-431D-9F3F-5A912F2B8A0D}" srcOrd="1" destOrd="0" presId="urn:microsoft.com/office/officeart/2005/8/layout/vList5"/>
    <dgm:cxn modelId="{9040236E-A8F1-44CF-BE9A-2F0B781ED0BE}" type="presParOf" srcId="{F06EA3FE-A5C8-44E3-BD2D-2FFA91238B06}" destId="{118357F4-68C1-4B8C-8739-1E9315755454}" srcOrd="2" destOrd="0" presId="urn:microsoft.com/office/officeart/2005/8/layout/vList5"/>
    <dgm:cxn modelId="{23D83B20-FC73-468C-81CF-85728D7A76D0}" type="presParOf" srcId="{118357F4-68C1-4B8C-8739-1E9315755454}" destId="{3C88B12C-E1F5-45C8-9CF2-41AF9428AFC8}" srcOrd="0" destOrd="0" presId="urn:microsoft.com/office/officeart/2005/8/layout/vList5"/>
    <dgm:cxn modelId="{BDDD2B46-4846-4726-BB00-518803A66262}" type="presParOf" srcId="{118357F4-68C1-4B8C-8739-1E9315755454}" destId="{88F24587-49E8-46CC-896C-34532B376823}" srcOrd="1" destOrd="0" presId="urn:microsoft.com/office/officeart/2005/8/layout/vList5"/>
    <dgm:cxn modelId="{8F1F5953-BA36-44CF-8520-733EEF43A83F}" type="presParOf" srcId="{F06EA3FE-A5C8-44E3-BD2D-2FFA91238B06}" destId="{75AAC01F-EB6B-4885-88E6-5EC3C411F6C1}" srcOrd="3" destOrd="0" presId="urn:microsoft.com/office/officeart/2005/8/layout/vList5"/>
    <dgm:cxn modelId="{9901CF52-55D8-4462-A61E-24E29657DB84}" type="presParOf" srcId="{F06EA3FE-A5C8-44E3-BD2D-2FFA91238B06}" destId="{333BAAE1-3138-4E3B-A94E-16308356E71C}" srcOrd="4" destOrd="0" presId="urn:microsoft.com/office/officeart/2005/8/layout/vList5"/>
    <dgm:cxn modelId="{A4C7FAD7-030F-4DFD-8684-053966DFFB13}" type="presParOf" srcId="{333BAAE1-3138-4E3B-A94E-16308356E71C}" destId="{7B76535D-15BB-4D1F-A3FD-1D47BF0C8B70}" srcOrd="0" destOrd="0" presId="urn:microsoft.com/office/officeart/2005/8/layout/vList5"/>
    <dgm:cxn modelId="{C1AB0CDE-15BA-41E7-B5CE-86581644CF97}" type="presParOf" srcId="{333BAAE1-3138-4E3B-A94E-16308356E71C}" destId="{7406872D-3222-4448-9BED-BF14794DB0B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5E008-0981-4138-A502-EF3A099E8B94}">
      <dsp:nvSpPr>
        <dsp:cNvPr id="0" name=""/>
        <dsp:cNvSpPr/>
      </dsp:nvSpPr>
      <dsp:spPr>
        <a:xfrm rot="5400000">
          <a:off x="4449727" y="-1601951"/>
          <a:ext cx="1256481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800" kern="1200" dirty="0" smtClean="0">
              <a:latin typeface="Sylfaen" pitchFamily="18" charset="0"/>
            </a:rPr>
            <a:t>„მწვანე ზონების“ პოლიტიკა</a:t>
          </a:r>
          <a:endParaRPr lang="ru-RU" sz="1800" kern="1200" dirty="0">
            <a:latin typeface="Sylfae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Sylfaen" pitchFamily="18" charset="0"/>
          </a:endParaRPr>
        </a:p>
      </dsp:txBody>
      <dsp:txXfrm rot="-5400000">
        <a:off x="2688336" y="220776"/>
        <a:ext cx="4717928" cy="1133809"/>
      </dsp:txXfrm>
    </dsp:sp>
    <dsp:sp modelId="{8115CC2E-9C2F-49B3-BE70-23BFABF75C53}">
      <dsp:nvSpPr>
        <dsp:cNvPr id="0" name=""/>
        <dsp:cNvSpPr/>
      </dsp:nvSpPr>
      <dsp:spPr>
        <a:xfrm>
          <a:off x="0" y="2379"/>
          <a:ext cx="2688336" cy="1570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latin typeface="Sylfaen" pitchFamily="18" charset="0"/>
            </a:rPr>
            <a:t>მოთხოვნის აღდგენის ხელშეწყობა</a:t>
          </a:r>
          <a:endParaRPr lang="ru-RU" sz="1800" kern="1200" dirty="0">
            <a:latin typeface="Sylfaen" pitchFamily="18" charset="0"/>
          </a:endParaRPr>
        </a:p>
      </dsp:txBody>
      <dsp:txXfrm>
        <a:off x="76670" y="79049"/>
        <a:ext cx="2534996" cy="1417261"/>
      </dsp:txXfrm>
    </dsp:sp>
    <dsp:sp modelId="{88F24587-49E8-46CC-896C-34532B376823}">
      <dsp:nvSpPr>
        <dsp:cNvPr id="0" name=""/>
        <dsp:cNvSpPr/>
      </dsp:nvSpPr>
      <dsp:spPr>
        <a:xfrm rot="5400000">
          <a:off x="4449727" y="47180"/>
          <a:ext cx="1256481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800" kern="1200" dirty="0" smtClean="0">
              <a:latin typeface="Sylfaen" pitchFamily="18" charset="0"/>
            </a:rPr>
            <a:t>„პანდემიის საგადასახადო შეღავათის“ პოლიტიკა</a:t>
          </a:r>
          <a:endParaRPr lang="ru-RU" sz="1800" kern="1200" dirty="0">
            <a:latin typeface="Sylfae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Sylfaen" pitchFamily="18" charset="0"/>
          </a:endParaRPr>
        </a:p>
      </dsp:txBody>
      <dsp:txXfrm rot="-5400000">
        <a:off x="2688336" y="1869907"/>
        <a:ext cx="4717928" cy="1133809"/>
      </dsp:txXfrm>
    </dsp:sp>
    <dsp:sp modelId="{3C88B12C-E1F5-45C8-9CF2-41AF9428AFC8}">
      <dsp:nvSpPr>
        <dsp:cNvPr id="0" name=""/>
        <dsp:cNvSpPr/>
      </dsp:nvSpPr>
      <dsp:spPr>
        <a:xfrm>
          <a:off x="0" y="1651511"/>
          <a:ext cx="2688336" cy="1570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latin typeface="Sylfaen" pitchFamily="18" charset="0"/>
            </a:rPr>
            <a:t>ინდუსტრიის ხელშეწყობა</a:t>
          </a:r>
          <a:endParaRPr lang="ru-RU" sz="1800" kern="1200" dirty="0">
            <a:latin typeface="Sylfaen" pitchFamily="18" charset="0"/>
          </a:endParaRPr>
        </a:p>
      </dsp:txBody>
      <dsp:txXfrm>
        <a:off x="76670" y="1728181"/>
        <a:ext cx="2534996" cy="1417261"/>
      </dsp:txXfrm>
    </dsp:sp>
    <dsp:sp modelId="{7406872D-3222-4448-9BED-BF14794DB0B5}">
      <dsp:nvSpPr>
        <dsp:cNvPr id="0" name=""/>
        <dsp:cNvSpPr/>
      </dsp:nvSpPr>
      <dsp:spPr>
        <a:xfrm rot="5400000">
          <a:off x="4449727" y="1696312"/>
          <a:ext cx="1256481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800" kern="1200" dirty="0" smtClean="0">
              <a:latin typeface="Sylfaen" pitchFamily="18" charset="0"/>
            </a:rPr>
            <a:t>„ახალი კვალიფიკაციის“ პოლიტიკა</a:t>
          </a:r>
          <a:endParaRPr lang="ru-RU" sz="1800" kern="1200" dirty="0">
            <a:latin typeface="Sylfae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Sylfaen" pitchFamily="18" charset="0"/>
          </a:endParaRPr>
        </a:p>
      </dsp:txBody>
      <dsp:txXfrm rot="-5400000">
        <a:off x="2688336" y="3519039"/>
        <a:ext cx="4717928" cy="1133809"/>
      </dsp:txXfrm>
    </dsp:sp>
    <dsp:sp modelId="{7B76535D-15BB-4D1F-A3FD-1D47BF0C8B70}">
      <dsp:nvSpPr>
        <dsp:cNvPr id="0" name=""/>
        <dsp:cNvSpPr/>
      </dsp:nvSpPr>
      <dsp:spPr>
        <a:xfrm>
          <a:off x="0" y="3300643"/>
          <a:ext cx="2688336" cy="1570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latin typeface="Sylfaen" pitchFamily="18" charset="0"/>
            </a:rPr>
            <a:t>სამუშაო ძალის ხელშეწყობა</a:t>
          </a:r>
          <a:endParaRPr lang="ru-RU" sz="1800" kern="1200" dirty="0">
            <a:latin typeface="Sylfaen" pitchFamily="18" charset="0"/>
          </a:endParaRPr>
        </a:p>
      </dsp:txBody>
      <dsp:txXfrm>
        <a:off x="76670" y="3377313"/>
        <a:ext cx="2534996" cy="1417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dirty="0" smtClean="0">
                <a:latin typeface="Sylfaen" pitchFamily="18" charset="0"/>
              </a:rPr>
              <a:t>ტურისტული სერვისების ბაზრების შეგუება პანდემიის და პოსტ-პანდემიის პერიოდებში</a:t>
            </a:r>
            <a:endParaRPr lang="ru-RU" dirty="0">
              <a:latin typeface="Sylfae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sz="1600" dirty="0" smtClean="0">
                <a:latin typeface="Sylfaen" pitchFamily="18" charset="0"/>
              </a:rPr>
              <a:t>პაატა ჩაგანავა</a:t>
            </a:r>
          </a:p>
          <a:p>
            <a:r>
              <a:rPr lang="ka-GE" sz="1600" dirty="0" smtClean="0">
                <a:latin typeface="Sylfaen" pitchFamily="18" charset="0"/>
              </a:rPr>
              <a:t>ეკონომიკურ მეცნიერებათა კანდიდატი</a:t>
            </a:r>
          </a:p>
          <a:p>
            <a:r>
              <a:rPr lang="ka-GE" sz="1600" dirty="0" smtClean="0">
                <a:latin typeface="Sylfaen" pitchFamily="18" charset="0"/>
              </a:rPr>
              <a:t>ასოცირებული პროფესორი</a:t>
            </a:r>
            <a:endParaRPr lang="ru-RU" sz="1600" dirty="0">
              <a:latin typeface="Sylfaen" pitchFamily="18" charset="0"/>
            </a:endParaRPr>
          </a:p>
        </p:txBody>
      </p:sp>
      <p:pic>
        <p:nvPicPr>
          <p:cNvPr id="6246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60648"/>
            <a:ext cx="1190533" cy="1296144"/>
          </a:xfrm>
          <a:prstGeom prst="rect">
            <a:avLst/>
          </a:prstGeom>
          <a:noFill/>
        </p:spPr>
      </p:pic>
      <p:sp>
        <p:nvSpPr>
          <p:cNvPr id="4" name="AutoShape 2" descr="BSU - Tourism Faculty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652" y="332656"/>
            <a:ext cx="1404157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dirty="0" smtClean="0">
                <a:latin typeface="Sylfaen" pitchFamily="18" charset="0"/>
              </a:rPr>
              <a:t>გმადლობთ ყურადღებისთვის!</a:t>
            </a:r>
            <a:endParaRPr lang="ru-RU" dirty="0">
              <a:latin typeface="Sylfae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>
                <a:latin typeface="Sylfaen" pitchFamily="18" charset="0"/>
              </a:rPr>
              <a:t>შესავალი</a:t>
            </a:r>
            <a:endParaRPr lang="ru-RU" dirty="0">
              <a:latin typeface="Sylfae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ka-GE" sz="1600" dirty="0" smtClean="0">
                <a:latin typeface="Sylfaen" pitchFamily="18" charset="0"/>
              </a:rPr>
              <a:t>აქტუალობა.</a:t>
            </a:r>
          </a:p>
          <a:p>
            <a:pPr algn="just">
              <a:buNone/>
            </a:pPr>
            <a:r>
              <a:rPr lang="en-US" sz="1600" dirty="0" smtClean="0">
                <a:latin typeface="Sylfaen" pitchFamily="18" charset="0"/>
              </a:rPr>
              <a:t>Covid-19 </a:t>
            </a:r>
            <a:r>
              <a:rPr lang="ka-GE" sz="1600" dirty="0" smtClean="0">
                <a:latin typeface="Sylfaen" pitchFamily="18" charset="0"/>
              </a:rPr>
              <a:t>პანდემია და გამოწვევები ტურიზმისთვის.</a:t>
            </a:r>
          </a:p>
          <a:p>
            <a:pPr algn="just"/>
            <a:r>
              <a:rPr lang="ka-GE" sz="1600" dirty="0" smtClean="0">
                <a:latin typeface="Sylfaen" pitchFamily="18" charset="0"/>
              </a:rPr>
              <a:t>კვლევის მიზანი. </a:t>
            </a:r>
          </a:p>
          <a:p>
            <a:pPr algn="just">
              <a:buNone/>
            </a:pPr>
            <a:r>
              <a:rPr lang="ka-GE" sz="1600" dirty="0" smtClean="0">
                <a:latin typeface="Sylfaen" pitchFamily="18" charset="0"/>
              </a:rPr>
              <a:t>პანდემიის პირობებში ტურიზმის დარგის ადაპტაციის კანონზომიერებების გამოვლენა</a:t>
            </a:r>
          </a:p>
          <a:p>
            <a:pPr algn="just"/>
            <a:r>
              <a:rPr lang="ka-GE" sz="1600" dirty="0" smtClean="0">
                <a:latin typeface="Sylfaen" pitchFamily="18" charset="0"/>
              </a:rPr>
              <a:t>კვლევის მეთოდოლოგია.</a:t>
            </a:r>
          </a:p>
          <a:p>
            <a:pPr algn="just">
              <a:buNone/>
            </a:pPr>
            <a:r>
              <a:rPr lang="ka-GE" sz="1600" dirty="0" smtClean="0">
                <a:latin typeface="Sylfaen" pitchFamily="18" charset="0"/>
              </a:rPr>
              <a:t>მიკროეკონომიკური ანალიზი ორი პროდუქტის და ორი ტიპის სამუშაო ძალის ურთიერთდაკავშირებული მოდელის გამოყენებით.</a:t>
            </a:r>
          </a:p>
          <a:p>
            <a:pPr algn="just"/>
            <a:r>
              <a:rPr lang="ka-GE" sz="1600" dirty="0" smtClean="0">
                <a:latin typeface="Sylfaen" pitchFamily="18" charset="0"/>
              </a:rPr>
              <a:t>კვლევის შედეგები.</a:t>
            </a:r>
          </a:p>
          <a:p>
            <a:pPr algn="just">
              <a:buNone/>
            </a:pPr>
            <a:r>
              <a:rPr lang="ka-GE" sz="1600" dirty="0" smtClean="0">
                <a:latin typeface="Sylfaen" pitchFamily="18" charset="0"/>
              </a:rPr>
              <a:t>მოკლევადიან პერიოდში პანდემიის გამო შეკვეცილი ტურიზმის სფერო დაიწყებს აღდგენას გრძელვადიან პერიოდში თუმცა მისი სტრუქტურა მასობრივიდან ნიშური ტურიზმისკენ შეიცვლება, რასაც უნდა შეეგუოს შრომის შესაბამისი ბაზრები.</a:t>
            </a:r>
            <a:endParaRPr lang="ru-RU" sz="1600" dirty="0">
              <a:latin typeface="Sylfae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dirty="0" smtClean="0">
                <a:latin typeface="Sylfaen" pitchFamily="18" charset="0"/>
              </a:rPr>
              <a:t>ტურიზმი პანდემიის პირობებში</a:t>
            </a:r>
            <a:endParaRPr lang="ru-RU" dirty="0">
              <a:latin typeface="Sylfae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6262855"/>
              </p:ext>
            </p:extLst>
          </p:nvPr>
        </p:nvGraphicFramePr>
        <p:xfrm>
          <a:off x="457200" y="1600200"/>
          <a:ext cx="7467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ka-GE" sz="1600" dirty="0" smtClean="0">
                          <a:latin typeface="Sylfaen" pitchFamily="18" charset="0"/>
                        </a:rPr>
                        <a:t>ტურისტი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dirty="0" smtClean="0">
                          <a:latin typeface="Sylfaen" pitchFamily="18" charset="0"/>
                        </a:rPr>
                        <a:t>უცვლელი</a:t>
                      </a:r>
                      <a:r>
                        <a:rPr lang="ka-GE" sz="1600" baseline="0" dirty="0" smtClean="0">
                          <a:latin typeface="Sylfaen" pitchFamily="18" charset="0"/>
                        </a:rPr>
                        <a:t> მოთხოვნა მოგზაურობაზე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baseline="0" dirty="0" smtClean="0">
                          <a:latin typeface="Sylfaen" pitchFamily="18" charset="0"/>
                        </a:rPr>
                        <a:t>ადაპტირების მცდელობა</a:t>
                      </a:r>
                      <a:endParaRPr lang="ka-GE" sz="1600" dirty="0" smtClean="0">
                        <a:latin typeface="Sylfaen" pitchFamily="18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ka-GE" sz="1600" dirty="0" smtClean="0">
                          <a:latin typeface="Sylfaen" pitchFamily="18" charset="0"/>
                        </a:rPr>
                        <a:t>ინდუსტრია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dirty="0" smtClean="0">
                          <a:latin typeface="Sylfaen" pitchFamily="18" charset="0"/>
                        </a:rPr>
                        <a:t>წარმოების და დასაქმების შემცირება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dirty="0" smtClean="0">
                          <a:latin typeface="Sylfaen" pitchFamily="18" charset="0"/>
                        </a:rPr>
                        <a:t>მოლოდინის</a:t>
                      </a:r>
                      <a:r>
                        <a:rPr lang="ka-GE" sz="1600" baseline="0" dirty="0" smtClean="0">
                          <a:latin typeface="Sylfaen" pitchFamily="18" charset="0"/>
                        </a:rPr>
                        <a:t> რეჟიმი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baseline="0" dirty="0" smtClean="0">
                          <a:latin typeface="Sylfaen" pitchFamily="18" charset="0"/>
                        </a:rPr>
                        <a:t>ახალი სტანდარტები</a:t>
                      </a:r>
                      <a:endParaRPr lang="ru-RU" sz="1600" dirty="0">
                        <a:latin typeface="Sylfaen" pitchFamily="18" charset="0"/>
                      </a:endParaRPr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a-GE" sz="1600" dirty="0" smtClean="0">
                          <a:latin typeface="Sylfaen" pitchFamily="18" charset="0"/>
                        </a:rPr>
                        <a:t>დასაქმებული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dirty="0" smtClean="0">
                          <a:latin typeface="Sylfaen" pitchFamily="18" charset="0"/>
                        </a:rPr>
                        <a:t>უმუშევარი მოკლევადიან პერიოდში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dirty="0" smtClean="0">
                          <a:latin typeface="Sylfaen" pitchFamily="18" charset="0"/>
                        </a:rPr>
                        <a:t>სხვა სამუშაოს მოძებნის აუცილებლობა გრძელვადიან პერიოდში</a:t>
                      </a:r>
                      <a:endParaRPr lang="ru-RU" sz="1600" dirty="0">
                        <a:latin typeface="Sylfaen" pitchFamily="18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ka-GE" sz="1600" dirty="0" smtClean="0">
                          <a:latin typeface="Sylfaen" pitchFamily="18" charset="0"/>
                        </a:rPr>
                        <a:t>მთავრობა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dirty="0" smtClean="0">
                          <a:latin typeface="Sylfaen" pitchFamily="18" charset="0"/>
                        </a:rPr>
                        <a:t>ინდუსტრიის და უმუშევართა ფინანსური მხარდაჭერა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dirty="0" smtClean="0">
                          <a:latin typeface="Sylfaen" pitchFamily="18" charset="0"/>
                        </a:rPr>
                        <a:t>სტანდარტების</a:t>
                      </a:r>
                      <a:r>
                        <a:rPr lang="ka-GE" sz="1600" baseline="0" dirty="0" smtClean="0">
                          <a:latin typeface="Sylfaen" pitchFamily="18" charset="0"/>
                        </a:rPr>
                        <a:t> დამკვიდრება</a:t>
                      </a:r>
                      <a:endParaRPr lang="ru-RU" sz="1600" dirty="0">
                        <a:latin typeface="Sylfaen" pitchFamily="18" charset="0"/>
                      </a:endParaRPr>
                    </a:p>
                  </a:txBody>
                  <a:tcPr marL="91442" marR="91442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dirty="0" smtClean="0">
                <a:latin typeface="Sylfaen" pitchFamily="18" charset="0"/>
              </a:rPr>
              <a:t>ტურიზმი პოსტ-პანდემიურ ეპოქაში</a:t>
            </a:r>
            <a:endParaRPr lang="ru-RU" dirty="0">
              <a:latin typeface="Sylfae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63016178"/>
              </p:ext>
            </p:extLst>
          </p:nvPr>
        </p:nvGraphicFramePr>
        <p:xfrm>
          <a:off x="457200" y="1600200"/>
          <a:ext cx="7467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ka-GE" sz="1600" dirty="0" smtClean="0">
                          <a:latin typeface="Sylfaen" pitchFamily="18" charset="0"/>
                        </a:rPr>
                        <a:t>ტურისტი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dirty="0" smtClean="0">
                          <a:latin typeface="Sylfaen" pitchFamily="18" charset="0"/>
                        </a:rPr>
                        <a:t>სწრაფი აღდგენა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a-GE" sz="1600" dirty="0" smtClean="0">
                          <a:latin typeface="Sylfaen" pitchFamily="18" charset="0"/>
                        </a:rPr>
                        <a:t>სტრუქტურის შეცვლა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ka-GE" sz="1600" dirty="0" smtClean="0">
                          <a:latin typeface="Sylfaen" pitchFamily="18" charset="0"/>
                        </a:rPr>
                        <a:t>ინდუსტრია</a:t>
                      </a:r>
                    </a:p>
                    <a:p>
                      <a:pPr algn="just"/>
                      <a:r>
                        <a:rPr lang="ka-GE" sz="1600" dirty="0" smtClean="0">
                          <a:latin typeface="Sylfaen" pitchFamily="18" charset="0"/>
                        </a:rPr>
                        <a:t>- ადაპტირების აუცილებლობა</a:t>
                      </a:r>
                      <a:endParaRPr lang="ru-RU" sz="1600" dirty="0">
                        <a:latin typeface="Sylfaen" pitchFamily="18" charset="0"/>
                      </a:endParaRPr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a-GE" sz="1600" dirty="0" smtClean="0">
                          <a:latin typeface="Sylfaen" pitchFamily="18" charset="0"/>
                        </a:rPr>
                        <a:t>დასაქმებული</a:t>
                      </a:r>
                    </a:p>
                    <a:p>
                      <a:pPr algn="just"/>
                      <a:r>
                        <a:rPr lang="ka-GE" sz="1600" dirty="0" smtClean="0">
                          <a:latin typeface="Sylfaen" pitchFamily="18" charset="0"/>
                        </a:rPr>
                        <a:t>- კვალიფიკაციის შეცვლის აუცილებლობა</a:t>
                      </a:r>
                      <a:endParaRPr lang="ru-RU" sz="1600" dirty="0">
                        <a:latin typeface="Sylfaen" pitchFamily="18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ka-GE" sz="1600" dirty="0" smtClean="0">
                          <a:latin typeface="Sylfaen" pitchFamily="18" charset="0"/>
                        </a:rPr>
                        <a:t>მთავრობა</a:t>
                      </a:r>
                    </a:p>
                    <a:p>
                      <a:pPr algn="just"/>
                      <a:r>
                        <a:rPr lang="ka-GE" sz="1600" dirty="0" smtClean="0">
                          <a:latin typeface="Sylfaen" pitchFamily="18" charset="0"/>
                        </a:rPr>
                        <a:t>- მთავრობის როლის შემცირება</a:t>
                      </a:r>
                      <a:endParaRPr lang="ru-RU" sz="1600" dirty="0">
                        <a:latin typeface="Sylfaen" pitchFamily="18" charset="0"/>
                      </a:endParaRPr>
                    </a:p>
                  </a:txBody>
                  <a:tcPr marL="91442" marR="91442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 smtClean="0">
                <a:latin typeface="Sylfaen" pitchFamily="18" charset="0"/>
              </a:rPr>
              <a:t>ორი ბაზრის მოდელი</a:t>
            </a:r>
            <a:endParaRPr lang="ru-RU" dirty="0">
              <a:latin typeface="Sylfaen" pitchFamily="18" charset="0"/>
            </a:endParaRPr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54716"/>
            <a:ext cx="6984776" cy="610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600" dirty="0" smtClean="0">
                <a:latin typeface="Sylfaen" pitchFamily="18" charset="0"/>
              </a:rPr>
              <a:t>პანდემია და ბაზრების მოკლევადიანი შეგუება</a:t>
            </a:r>
            <a:endParaRPr lang="ru-RU" sz="2600" dirty="0">
              <a:latin typeface="Sylfaen" pitchFamily="18" charset="0"/>
            </a:endParaRPr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64122"/>
            <a:ext cx="6999167" cy="619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>
                <a:latin typeface="Sylfaen" pitchFamily="18" charset="0"/>
              </a:rPr>
              <a:t>პოსტ-პანდემიური ეპოქა და ბაზრების გრძელვადიანი შეგუება</a:t>
            </a:r>
            <a:endParaRPr lang="ru-RU" sz="2000" dirty="0">
              <a:latin typeface="Sylfaen" pitchFamily="18" charset="0"/>
            </a:endParaRPr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6329"/>
            <a:ext cx="7272808" cy="609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>
                <a:latin typeface="Sylfaen" pitchFamily="18" charset="0"/>
              </a:rPr>
              <a:t>მთავრობის როლი</a:t>
            </a:r>
            <a:endParaRPr lang="ru-RU" dirty="0">
              <a:latin typeface="Sylfae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34880374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>
                <a:latin typeface="Sylfaen" pitchFamily="18" charset="0"/>
              </a:rPr>
              <a:t>დასკვნები</a:t>
            </a:r>
            <a:endParaRPr lang="ru-RU" dirty="0">
              <a:latin typeface="Sylfae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ka-GE" sz="1600" dirty="0" smtClean="0">
                <a:latin typeface="Sylfaen" pitchFamily="18" charset="0"/>
              </a:rPr>
              <a:t>პანდემია ცვლის ტურიზმის რეალობას დღეს - აფერხებს მის განვითარებას როგორც მოთხოვნის, ისე მიწოდების მხრიდან, ამასთან ცვლის დარგის სტრუქტურას, რაც ნათლად გამოვლინდება უკვე პოსტ-პანდემიურ პერიოდში</a:t>
            </a:r>
          </a:p>
          <a:p>
            <a:pPr algn="just"/>
            <a:r>
              <a:rPr lang="ka-GE" sz="1600" dirty="0" smtClean="0">
                <a:latin typeface="Sylfaen" pitchFamily="18" charset="0"/>
              </a:rPr>
              <a:t>როგორც მასობრივი ტურიზმის და ნიშური ტურიზმის, ასევე შესაბამისი შრომითი ბაზრების ანალიზის აჩევენებს მოთხოვნის შემცირება ყველა ბაზარზე იქონიებს ნეგატიურ გავლენას მოკლევადიან პერიოდში.</a:t>
            </a:r>
          </a:p>
          <a:p>
            <a:pPr algn="just"/>
            <a:r>
              <a:rPr lang="ka-GE" sz="1600" dirty="0" smtClean="0">
                <a:latin typeface="Sylfaen" pitchFamily="18" charset="0"/>
              </a:rPr>
              <a:t>გრძელვადია პერიოდში კი მოთხოვნა უკან დაბრუნდება, თუმცა მასობრივი ტურიზმის შემთვევაში არ მიაღწევს თავდაპირველ ნიშნულს, ნიშური ტურიზმის შემთხვევაში კი გადააჭარბებს მას. ამასთან გაჩნდება სამუშაო ძალის მოთხოვნებთან შესაბამისობის პრობლემა. </a:t>
            </a:r>
          </a:p>
          <a:p>
            <a:pPr algn="just"/>
            <a:r>
              <a:rPr lang="ka-GE" sz="1600" dirty="0" smtClean="0">
                <a:latin typeface="Sylfaen" pitchFamily="18" charset="0"/>
              </a:rPr>
              <a:t>სახელმწიფო პოლიტიკა ამ შემთხვევაში სამი მიმართულებით უნდა განვითარდეს: 1) ხელი შეეწყოს მაქსიმალურად უსაფრთხო ტერიტორიების ჩამოყალიბებას; 2) უნდა მიეცეს საგადასახადო შეღავათები ტურიზმის ინდუსტრიას; 3) ხელი შეეწყოს დასაქმების მსურველათვის ახალი კვალიფიკაციის მიღებას.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299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ტურისტული სერვისების ბაზრების შეგუება პანდემიის და პოსტ-პანდემიის პერიოდებში</vt:lpstr>
      <vt:lpstr>შესავალი</vt:lpstr>
      <vt:lpstr>ტურიზმი პანდემიის პირობებში</vt:lpstr>
      <vt:lpstr>ტურიზმი პოსტ-პანდემიურ ეპოქაში</vt:lpstr>
      <vt:lpstr>ორი ბაზრის მოდელი</vt:lpstr>
      <vt:lpstr>პანდემია და ბაზრების მოკლევადიანი შეგუება</vt:lpstr>
      <vt:lpstr>პოსტ-პანდემიური ეპოქა და ბაზრების გრძელვადიანი შეგუება</vt:lpstr>
      <vt:lpstr>მთავრობის როლი</vt:lpstr>
      <vt:lpstr>დასკვნები</vt:lpstr>
      <vt:lpstr>გმადლობთ ყურადღებისთვის!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ტურისტული სერვისების ბაზრების შეგუება პანდემიის და პოსტ-პანდემიის პერიოდებში</dc:title>
  <dc:creator>paata chaganava</dc:creator>
  <cp:lastModifiedBy>Пользователь Windows</cp:lastModifiedBy>
  <cp:revision>12</cp:revision>
  <dcterms:created xsi:type="dcterms:W3CDTF">2021-06-24T22:04:18Z</dcterms:created>
  <dcterms:modified xsi:type="dcterms:W3CDTF">2021-06-25T17:40:36Z</dcterms:modified>
</cp:coreProperties>
</file>