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7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4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42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0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0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7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17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15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0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8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5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7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963A96"/>
            </a:gs>
            <a:gs pos="100000">
              <a:srgbClr val="F0EBD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1611560"/>
            <a:ext cx="8148740" cy="4752528"/>
          </a:xfrm>
        </p:spPr>
        <p:txBody>
          <a:bodyPr/>
          <a:lstStyle/>
          <a:p>
            <a:pPr algn="ctr"/>
            <a:r>
              <a:rPr lang="ka-GE" sz="4000" b="1" dirty="0" smtClean="0">
                <a:solidFill>
                  <a:schemeClr val="bg1"/>
                </a:solidFill>
              </a:rPr>
              <a:t>ინტელექტი – გენეტიკური  თუ სოციალური მახასიათებელი?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Sony\Desktop\depositphotos_191686088-stock-photo-man-and-woman-thin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35208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6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ka-GE" dirty="0" smtClean="0">
                <a:solidFill>
                  <a:srgbClr val="FF0000"/>
                </a:solidFill>
              </a:rPr>
              <a:t>,,თუკი მოსწავლე ადვილად ითვისებს ერთ რომელიმე საგანს, მაშინ დანარჩენ საგნებსაც ადვილად სწავლობს.’’</a:t>
            </a:r>
          </a:p>
          <a:p>
            <a:pPr marL="0" indent="0">
              <a:buNone/>
            </a:pPr>
            <a:r>
              <a:rPr lang="ka-GE" dirty="0"/>
              <a:t> </a:t>
            </a:r>
            <a:r>
              <a:rPr lang="ka-GE" dirty="0" smtClean="0"/>
              <a:t>                                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</a:t>
            </a:r>
            <a:r>
              <a:rPr lang="ka-GE" dirty="0" smtClean="0"/>
              <a:t>  1904 წ.ჩარლზ სპირმანი</a:t>
            </a:r>
            <a:endParaRPr lang="en-US" dirty="0"/>
          </a:p>
        </p:txBody>
      </p:sp>
      <p:pic>
        <p:nvPicPr>
          <p:cNvPr id="1026" name="Picture 2" descr="C:\Users\Sony\Desktop\715vwvP5Z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37247"/>
            <a:ext cx="3720751" cy="37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– intelligence quotient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0" name="Picture 2" descr="C:\Users\Sony\Desktop\slid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71813" cy="47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4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\Desktop\iq-lev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048672" cy="51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ფლინის ეფექტი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სოციალური გარემოს გაუმჯობესება</a:t>
            </a:r>
          </a:p>
          <a:p>
            <a:r>
              <a:rPr lang="ka-GE" dirty="0" smtClean="0"/>
              <a:t>კვების ხარისხის გაუმჯობესება</a:t>
            </a:r>
          </a:p>
          <a:p>
            <a:r>
              <a:rPr lang="ka-GE" dirty="0" smtClean="0"/>
              <a:t>სწავლების ხარისხის გაუმჯობესება</a:t>
            </a:r>
          </a:p>
          <a:p>
            <a:r>
              <a:rPr lang="ka-GE" dirty="0" smtClean="0"/>
              <a:t>მრავალრიცხოვანი ვიზუალური ინფორმაცია</a:t>
            </a:r>
            <a:endParaRPr lang="en-US" dirty="0"/>
          </a:p>
        </p:txBody>
      </p:sp>
      <p:pic>
        <p:nvPicPr>
          <p:cNvPr id="1026" name="Picture 2" descr="C:\Users\Sony\Desktop\26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27" y="3980303"/>
            <a:ext cx="2876737" cy="28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ინტელექტის გენი– </a:t>
            </a:r>
            <a:r>
              <a:rPr lang="en-US" dirty="0" smtClean="0"/>
              <a:t>IGF2R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1997 წელი–რობერტ პლომინი</a:t>
            </a:r>
          </a:p>
        </p:txBody>
      </p:sp>
      <p:pic>
        <p:nvPicPr>
          <p:cNvPr id="2050" name="Picture 2" descr="C:\Users\Sony\Desktop\_methode_sundaytimes_prod_web_bin_880f9312-cbd5-11e8-b379-c268e57d77d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475656" y="2564904"/>
            <a:ext cx="5883855" cy="330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გენი </a:t>
            </a:r>
            <a:r>
              <a:rPr lang="en-US" dirty="0" smtClean="0"/>
              <a:t>DTNBP1-</a:t>
            </a:r>
            <a:r>
              <a:rPr lang="ka-GE" dirty="0" smtClean="0"/>
              <a:t>კ.ბარდიკმა აღმოაჩინა 2006 წ.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მონაწილეობს შუბლის წილის ქერქის, ჰიპოკამპის და შუა ტვინის მოქმედებაში</a:t>
            </a:r>
          </a:p>
          <a:p>
            <a:r>
              <a:rPr lang="ka-GE" sz="1800" dirty="0" smtClean="0"/>
              <a:t>მისი მუტაცია იწვევს შიზოფრენიას</a:t>
            </a:r>
          </a:p>
          <a:p>
            <a:r>
              <a:rPr lang="ka-GE" sz="1800" dirty="0" smtClean="0"/>
              <a:t>მისი მუტაცია ხელს უწყობს ინტელექტუალურობის განვითარებას.</a:t>
            </a:r>
          </a:p>
          <a:p>
            <a:r>
              <a:rPr lang="ka-GE" sz="1800" dirty="0" smtClean="0"/>
              <a:t>მის გვერდით განლაგებული გენების მუტაცია იწვევს დისლექციას</a:t>
            </a:r>
            <a:endParaRPr lang="en-US" sz="1800" dirty="0"/>
          </a:p>
        </p:txBody>
      </p:sp>
      <p:pic>
        <p:nvPicPr>
          <p:cNvPr id="1026" name="Picture 2" descr="C:\Users\Sony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25400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y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18" y="3717032"/>
            <a:ext cx="2651396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ny\Desktop\201712081607491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38" y="4167370"/>
            <a:ext cx="3760658" cy="216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„ზარის ფორმის  მრუდი“–</a:t>
            </a:r>
            <a:r>
              <a:rPr lang="ka-GE" sz="2200" dirty="0"/>
              <a:t>რიჩარდ</a:t>
            </a:r>
            <a:r>
              <a:rPr lang="ka-GE" dirty="0"/>
              <a:t> </a:t>
            </a:r>
            <a:r>
              <a:rPr lang="ka-GE" sz="2700" dirty="0"/>
              <a:t>ჰერშტაინი, ჩარლზ მურიე. </a:t>
            </a:r>
            <a:r>
              <a:rPr lang="ka-GE" dirty="0"/>
              <a:t>1994 წ.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dirty="0" smtClean="0"/>
              <a:t>. აშშ–ში 50 </a:t>
            </a:r>
            <a:r>
              <a:rPr lang="en-US" dirty="0" smtClean="0"/>
              <a:t>%-</a:t>
            </a:r>
            <a:r>
              <a:rPr lang="ka-GE" dirty="0" smtClean="0"/>
              <a:t>ს აქვს </a:t>
            </a:r>
            <a:r>
              <a:rPr lang="en-US" dirty="0" smtClean="0"/>
              <a:t>IQ </a:t>
            </a:r>
            <a:r>
              <a:rPr lang="ka-GE" dirty="0" smtClean="0"/>
              <a:t>ნორმის ფაგლებში (90–110)</a:t>
            </a:r>
            <a:br>
              <a:rPr lang="ka-GE" dirty="0" smtClean="0"/>
            </a:br>
            <a:r>
              <a:rPr lang="ka-GE" dirty="0" smtClean="0"/>
              <a:t>. 20 </a:t>
            </a:r>
            <a:r>
              <a:rPr lang="en-US" dirty="0" smtClean="0"/>
              <a:t>%-</a:t>
            </a:r>
            <a:r>
              <a:rPr lang="ka-GE" dirty="0" smtClean="0"/>
              <a:t>ს (აფროამერიკელები, ლათინოსები)–დაბალი</a:t>
            </a:r>
            <a:br>
              <a:rPr lang="ka-GE" dirty="0" smtClean="0"/>
            </a:br>
            <a:r>
              <a:rPr lang="ka-GE" dirty="0" smtClean="0"/>
              <a:t>.თეთრკანიანები 15 </a:t>
            </a:r>
            <a:r>
              <a:rPr lang="en-US" dirty="0" smtClean="0"/>
              <a:t>%-</a:t>
            </a:r>
            <a:r>
              <a:rPr lang="ka-GE" dirty="0" smtClean="0"/>
              <a:t>ით უსწრებენ აფროამერიკელებს</a:t>
            </a:r>
            <a:endParaRPr lang="en-US" dirty="0"/>
          </a:p>
        </p:txBody>
      </p:sp>
      <p:pic>
        <p:nvPicPr>
          <p:cNvPr id="1026" name="Picture 2" descr="C:\Users\Sony\Desktop\7782.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65" y="4149080"/>
            <a:ext cx="4680521" cy="24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a-GE" dirty="0" smtClean="0"/>
              <a:t>გენიოსი</a:t>
            </a:r>
            <a:br>
              <a:rPr lang="ka-GE" dirty="0" smtClean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dirty="0" smtClean="0"/>
              <a:t>                                         სოციუმი</a:t>
            </a:r>
            <a:br>
              <a:rPr lang="ka-GE" dirty="0" smtClean="0"/>
            </a:br>
            <a:r>
              <a:rPr lang="ka-GE" dirty="0"/>
              <a:t/>
            </a:r>
            <a:br>
              <a:rPr lang="ka-GE" dirty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dirty="0"/>
              <a:t/>
            </a:r>
            <a:br>
              <a:rPr lang="ka-GE" dirty="0"/>
            </a:br>
            <a:r>
              <a:rPr lang="ka-GE" dirty="0" smtClean="0"/>
              <a:t>ტალანტი</a:t>
            </a:r>
            <a:endParaRPr lang="en-US" dirty="0"/>
          </a:p>
        </p:txBody>
      </p:sp>
      <p:sp>
        <p:nvSpPr>
          <p:cNvPr id="10" name="Стрелка вправо 9"/>
          <p:cNvSpPr/>
          <p:nvPr/>
        </p:nvSpPr>
        <p:spPr>
          <a:xfrm rot="2684856">
            <a:off x="5325808" y="2420889"/>
            <a:ext cx="93610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трелка вправо 10"/>
          <p:cNvSpPr/>
          <p:nvPr/>
        </p:nvSpPr>
        <p:spPr>
          <a:xfrm rot="18774639">
            <a:off x="5290110" y="4173097"/>
            <a:ext cx="108012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88905"/>
            <a:ext cx="2684140" cy="234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001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65253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ka-GE" dirty="0" smtClean="0"/>
              <a:t>გენიოსი აკეთებს  იმას,  რაც აუცილებლად საჭიროა, ტალანტი იმას–რაც შეუძლია!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0688"/>
            <a:ext cx="1828800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5013176"/>
            <a:ext cx="288031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87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3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chemeClr val="bg1"/>
                </a:solidFill>
              </a:rPr>
              <a:t>ინტელექტი??????????????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>
                <a:solidFill>
                  <a:srgbClr val="FF0000"/>
                </a:solidFill>
              </a:rPr>
              <a:t>კოგნიტური პროცესები</a:t>
            </a:r>
          </a:p>
          <a:p>
            <a:r>
              <a:rPr lang="ka-GE" dirty="0" smtClean="0">
                <a:solidFill>
                  <a:srgbClr val="FF0000"/>
                </a:solidFill>
              </a:rPr>
              <a:t>ლოგიკური მსჯელობა</a:t>
            </a:r>
          </a:p>
          <a:p>
            <a:r>
              <a:rPr lang="ka-GE" dirty="0" smtClean="0">
                <a:solidFill>
                  <a:srgbClr val="FF0000"/>
                </a:solidFill>
              </a:rPr>
              <a:t>მოქმედებების დაგეგმვა, პრობლემების გადაჭრა</a:t>
            </a:r>
          </a:p>
          <a:p>
            <a:r>
              <a:rPr lang="ka-GE" dirty="0" smtClean="0">
                <a:solidFill>
                  <a:srgbClr val="FF0000"/>
                </a:solidFill>
              </a:rPr>
              <a:t>აბსტრაქტული და რთული იდეების წვდომა</a:t>
            </a:r>
          </a:p>
          <a:p>
            <a:r>
              <a:rPr lang="ka-GE" dirty="0" smtClean="0">
                <a:solidFill>
                  <a:srgbClr val="FF0000"/>
                </a:solidFill>
              </a:rPr>
              <a:t>სწრაფად დასწავლა</a:t>
            </a:r>
          </a:p>
          <a:p>
            <a:r>
              <a:rPr lang="ka-GE" dirty="0" smtClean="0">
                <a:solidFill>
                  <a:srgbClr val="FF0000"/>
                </a:solidFill>
              </a:rPr>
              <a:t>გამოცდილების მიღების უნარი</a:t>
            </a:r>
          </a:p>
          <a:p>
            <a:endParaRPr lang="ka-G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>
                <a:solidFill>
                  <a:schemeClr val="bg1"/>
                </a:solidFill>
              </a:rPr>
              <a:t>გენეტიკური განპირობებულობა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ka-GE" sz="2400" b="1" dirty="0" smtClean="0">
                <a:solidFill>
                  <a:srgbClr val="FF0000"/>
                </a:solidFill>
              </a:rPr>
              <a:t>ედვარდსების</a:t>
            </a:r>
            <a:r>
              <a:rPr lang="ka-GE" sz="2400" dirty="0" smtClean="0">
                <a:solidFill>
                  <a:srgbClr val="FF0000"/>
                </a:solidFill>
              </a:rPr>
              <a:t> საგვარეულო აშშ–ში – 1394 შთამომავლიდან 20 % აქტიურად იყო ჩართული საზოგადოებრივ საქმიანობაში.</a:t>
            </a:r>
          </a:p>
          <a:p>
            <a:r>
              <a:rPr lang="ka-GE" sz="2400" b="1" dirty="0" smtClean="0">
                <a:solidFill>
                  <a:srgbClr val="FF0000"/>
                </a:solidFill>
              </a:rPr>
              <a:t>ბახების</a:t>
            </a:r>
            <a:r>
              <a:rPr lang="ka-GE" sz="2400" dirty="0" smtClean="0">
                <a:solidFill>
                  <a:srgbClr val="FF0000"/>
                </a:solidFill>
              </a:rPr>
              <a:t> საგვარეულო – 56 კომპოზიტორი</a:t>
            </a:r>
          </a:p>
          <a:p>
            <a:r>
              <a:rPr lang="ka-GE" sz="2400" b="1" dirty="0" smtClean="0">
                <a:solidFill>
                  <a:srgbClr val="FF0000"/>
                </a:solidFill>
              </a:rPr>
              <a:t>მედიჩების </a:t>
            </a:r>
            <a:r>
              <a:rPr lang="ka-GE" sz="2400" dirty="0" smtClean="0">
                <a:solidFill>
                  <a:srgbClr val="FF0000"/>
                </a:solidFill>
              </a:rPr>
              <a:t>დინასტია – 3 რომის პაპი, რამდენიმე მეფე და კარდინალი</a:t>
            </a:r>
          </a:p>
          <a:p>
            <a:endParaRPr lang="en-US" dirty="0"/>
          </a:p>
        </p:txBody>
      </p:sp>
      <p:pic>
        <p:nvPicPr>
          <p:cNvPr id="2050" name="Picture 2" descr="C:\Users\Sony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21254"/>
            <a:ext cx="2603035" cy="32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ny\Desktop\257px-Pontormo_-_Ritratto_di_Cosimo_il_Vecchio_-_Google_Art_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69584"/>
            <a:ext cx="2304256" cy="310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2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>
                <a:solidFill>
                  <a:schemeClr val="bg1"/>
                </a:solidFill>
              </a:rPr>
              <a:t>გენეტიკური განპირობებულობა – დევიაციური ქცევა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800" dirty="0" smtClean="0"/>
              <a:t>ჯუკების საგვარეულო – 2005 შთამომავლიდან 600 გონებაჩლუნგი, 50% ქურდი, ლოთი, ყალთაბანდი ან მეძავი.</a:t>
            </a:r>
          </a:p>
          <a:p>
            <a:r>
              <a:rPr lang="ka-GE" sz="2800" dirty="0" smtClean="0"/>
              <a:t>ადა იურკეს მოდგმა – 700–დან 181 მეძავი, 142 ქურდი, 76 სხვადასხვა სახის დამნაშავე.</a:t>
            </a:r>
            <a:endParaRPr lang="en-US" sz="2800" dirty="0"/>
          </a:p>
        </p:txBody>
      </p:sp>
      <p:pic>
        <p:nvPicPr>
          <p:cNvPr id="1026" name="Picture 2" descr="C:\Users\Sony\Desktop\jukes_family_pic_fa_rsz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579639" cy="248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y\Desktop\1282-prison-mug-shot-of-vi153-and-corresponding-entry-in-estabrook-s-typescript-the-jukes-data-photo-laid-in-estabrook-s-copy-of-r-dugdale-s-the-juke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00" y="4149080"/>
            <a:ext cx="291159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>
                <a:solidFill>
                  <a:schemeClr val="bg1"/>
                </a:solidFill>
              </a:rPr>
              <a:t>ინტელექტის შეფასების ისტორია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400" dirty="0" smtClean="0"/>
              <a:t>ძველ ბაბილონში გამოცდა უტარდებოდა ,,გადამწერებს’’</a:t>
            </a:r>
          </a:p>
          <a:p>
            <a:r>
              <a:rPr lang="ka-GE" sz="2400" dirty="0" smtClean="0"/>
              <a:t>ძველ ეგვიპტეში ქურუმებს უტარდებოდათ გასაუბრებები</a:t>
            </a:r>
          </a:p>
          <a:p>
            <a:r>
              <a:rPr lang="ka-GE" sz="2400" dirty="0" smtClean="0"/>
              <a:t>ჩინეთში 4000 წლის წინ ტარდებოდა სახელმწიფო მოხელეების ტესტირებები</a:t>
            </a:r>
          </a:p>
          <a:p>
            <a:r>
              <a:rPr lang="ka-GE" sz="2400" dirty="0" smtClean="0"/>
              <a:t>2000 წლის წინ ტარდებოდა ჰანის დინასტიის მმართველობისას წერითი ტესტირებები</a:t>
            </a:r>
          </a:p>
          <a:p>
            <a:r>
              <a:rPr lang="en-US" sz="2400" dirty="0" smtClean="0"/>
              <a:t>XVIII</a:t>
            </a:r>
            <a:r>
              <a:rPr lang="ka-GE" sz="2400" dirty="0" smtClean="0"/>
              <a:t> საუკუნეში ჩინური ტესტირების ტრადიცია აღწერეს ევროპაში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15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>
                <a:solidFill>
                  <a:schemeClr val="bg1"/>
                </a:solidFill>
              </a:rPr>
              <a:t>ინტელექტის შეფასების მეთოდები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000" dirty="0" smtClean="0"/>
              <a:t>განსხვავება ინტელექტის მიხედვით რაოდენობრივი ხასიათისაა</a:t>
            </a:r>
          </a:p>
          <a:p>
            <a:r>
              <a:rPr lang="ka-GE" sz="2000" dirty="0" smtClean="0"/>
              <a:t>ინტელექტის მიხედვით განსხვავება არის მრუდის ფორმის და ადამიანთა დიდი ნაწილი შუა ნაწილშია თავმოყრილი</a:t>
            </a:r>
          </a:p>
          <a:p>
            <a:r>
              <a:rPr lang="ka-GE" sz="2000" dirty="0" smtClean="0"/>
              <a:t>ობიექტური ტესტებით შესაძლებელია ინტელექტის შეფასება</a:t>
            </a:r>
          </a:p>
          <a:p>
            <a:r>
              <a:rPr lang="ka-GE" sz="2000" dirty="0" smtClean="0"/>
              <a:t>სტატისტიკური მეთოდით შესაძლებელია ორი განსხვავებული ჯგუფის მონაცემთა შედარება</a:t>
            </a:r>
            <a:endParaRPr lang="en-US" sz="2000" dirty="0"/>
          </a:p>
        </p:txBody>
      </p:sp>
      <p:pic>
        <p:nvPicPr>
          <p:cNvPr id="1026" name="Picture 2" descr="C:\Users\Sony\Desktop\f5e9abf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7393"/>
            <a:ext cx="4132436" cy="30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 smtClean="0">
                <a:solidFill>
                  <a:schemeClr val="bg1"/>
                </a:solidFill>
              </a:rPr>
              <a:t>ინტელექტის გაზომვის ტესტური მეთოდები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ტესტური მეთოდები პირველად შეიმუშავა ალფრედ ბინემ</a:t>
            </a:r>
            <a:endParaRPr lang="en-US" dirty="0"/>
          </a:p>
        </p:txBody>
      </p:sp>
      <p:pic>
        <p:nvPicPr>
          <p:cNvPr id="2050" name="Picture 2" descr="C:\Users\Sony\Desktop\250px-Alfred_Bi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31750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ony\Desktop\depositphotos_250956422-stock-illustration-unhappy-and-tired-boy-prepa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31" y="3140968"/>
            <a:ext cx="4132461" cy="329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ka-GE" dirty="0" smtClean="0"/>
              <a:t>ტესტური მეთოდები დანერგა 1916 წ.–ს ლუის ტერმენი</a:t>
            </a:r>
            <a:endParaRPr lang="en-US" dirty="0"/>
          </a:p>
        </p:txBody>
      </p:sp>
      <p:pic>
        <p:nvPicPr>
          <p:cNvPr id="2050" name="Picture 2" descr="C:\Users\Sony\Desktop\Lewis_Madison_Ter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44" y="1268760"/>
            <a:ext cx="4129405" cy="51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ny\Desktop\How_Psychometric_tests_are_helpful_in_determining_a_candidate_s_role_and_perform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4309373" cy="321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a-GE" dirty="0" smtClean="0"/>
              <a:t>ამერიკაში დანერგა ალფრედ გოდარდმა</a:t>
            </a:r>
            <a:endParaRPr lang="en-US" dirty="0"/>
          </a:p>
        </p:txBody>
      </p:sp>
      <p:pic>
        <p:nvPicPr>
          <p:cNvPr id="3074" name="Picture 2" descr="C:\Users\Sony\Desktop\30636165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94" y="1732201"/>
            <a:ext cx="6544110" cy="511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ony\Desktop\––––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3469"/>
            <a:ext cx="2003121" cy="150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316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ინტელექტი – გენეტიკური  თუ სოციალური მახასიათებელი?</vt:lpstr>
      <vt:lpstr>ინტელექტი??????????????</vt:lpstr>
      <vt:lpstr>გენეტიკური განპირობებულობა </vt:lpstr>
      <vt:lpstr>გენეტიკური განპირობებულობა – დევიაციური ქცევა</vt:lpstr>
      <vt:lpstr>ინტელექტის შეფასების ისტორია</vt:lpstr>
      <vt:lpstr>ინტელექტის შეფასების მეთოდები</vt:lpstr>
      <vt:lpstr>ინტელექტის გაზომვის ტესტური მეთოდები</vt:lpstr>
      <vt:lpstr>Презентация PowerPoint</vt:lpstr>
      <vt:lpstr>ამერიკაში დანერგა ალფრედ გოდარდმა</vt:lpstr>
      <vt:lpstr>Презентация PowerPoint</vt:lpstr>
      <vt:lpstr>Q – intelligence quotient</vt:lpstr>
      <vt:lpstr>Презентация PowerPoint</vt:lpstr>
      <vt:lpstr>ფლინის ეფექტი</vt:lpstr>
      <vt:lpstr>ინტელექტის გენი– IGF2R</vt:lpstr>
      <vt:lpstr>გენი DTNBP1-კ.ბარდიკმა აღმოაჩინა 2006 წ.</vt:lpstr>
      <vt:lpstr>„ზარის ფორმის  მრუდი“–რიჩარდ ჰერშტაინი, ჩარლზ მურიე. 1994 წ.</vt:lpstr>
      <vt:lpstr>გენიოსი                                           სოციუმი    ტალანტი</vt:lpstr>
      <vt:lpstr>გენიოსი აკეთებს  იმას,  რაც აუცილებლად საჭიროა, ტალანტი იმას–რაც შეუძლია!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ინტელექტი – გენეტიკური  თუ სოციალური მახასიათებელი?</dc:title>
  <dc:creator>Sony</dc:creator>
  <cp:lastModifiedBy>Sony</cp:lastModifiedBy>
  <cp:revision>30</cp:revision>
  <dcterms:created xsi:type="dcterms:W3CDTF">2021-06-15T18:15:35Z</dcterms:created>
  <dcterms:modified xsi:type="dcterms:W3CDTF">2021-07-02T10:17:39Z</dcterms:modified>
</cp:coreProperties>
</file>