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5" r:id="rId3"/>
    <p:sldId id="267" r:id="rId4"/>
    <p:sldId id="257" r:id="rId5"/>
    <p:sldId id="258" r:id="rId6"/>
    <p:sldId id="259" r:id="rId7"/>
    <p:sldId id="260" r:id="rId8"/>
    <p:sldId id="262" r:id="rId9"/>
    <p:sldId id="263" r:id="rId10"/>
    <p:sldId id="266"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E2DA49E-800A-4F70-80C2-D56FE3E2B9FC}">
          <p14:sldIdLst>
            <p14:sldId id="256"/>
            <p14:sldId id="265"/>
            <p14:sldId id="267"/>
            <p14:sldId id="257"/>
          </p14:sldIdLst>
        </p14:section>
        <p14:section name="Раздел без заголовка" id="{6DEF8157-04F2-4D99-AE4E-70BB978C152A}">
          <p14:sldIdLst>
            <p14:sldId id="258"/>
            <p14:sldId id="259"/>
            <p14:sldId id="260"/>
            <p14:sldId id="262"/>
            <p14:sldId id="263"/>
            <p14:sldId id="266"/>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430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04.07.2021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71242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33257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48074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70138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38505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083320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04860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319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587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6236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591353-61BC-441F-A4B5-6BF3D8A68591}" type="datetimeFigureOut">
              <a:rPr lang="ru-RU" smtClean="0"/>
              <a:t>04.07.2021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41127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B591353-61BC-441F-A4B5-6BF3D8A68591}" type="datetimeFigureOut">
              <a:rPr lang="ru-RU" smtClean="0"/>
              <a:t>04.07.2021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994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28023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39590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3B591353-61BC-441F-A4B5-6BF3D8A68591}" type="datetimeFigureOut">
              <a:rPr lang="ru-RU" smtClean="0"/>
              <a:t>04.07.2021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6202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04.07.2021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68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B591353-61BC-441F-A4B5-6BF3D8A68591}" type="datetimeFigureOut">
              <a:rPr lang="ru-RU" smtClean="0"/>
              <a:t>04.07.2021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A9361B4-9397-4AF7-BAD3-F2CC6CF73A99}" type="slidenum">
              <a:rPr lang="ru-RU" smtClean="0"/>
              <a:t>‹#›</a:t>
            </a:fld>
            <a:endParaRPr lang="ru-RU"/>
          </a:p>
        </p:txBody>
      </p:sp>
    </p:spTree>
    <p:extLst>
      <p:ext uri="{BB962C8B-B14F-4D97-AF65-F5344CB8AC3E}">
        <p14:creationId xmlns:p14="http://schemas.microsoft.com/office/powerpoint/2010/main" val="42415857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 xmlns:a16="http://schemas.microsoft.com/office/drawing/2014/main" id="{E7A62361-8FED-478B-A82E-9D2752686611}"/>
              </a:ext>
            </a:extLst>
          </p:cNvPr>
          <p:cNvSpPr>
            <a:spLocks noGrp="1"/>
          </p:cNvSpPr>
          <p:nvPr>
            <p:ph type="subTitle" idx="1"/>
          </p:nvPr>
        </p:nvSpPr>
        <p:spPr>
          <a:xfrm>
            <a:off x="1154955" y="140676"/>
            <a:ext cx="8825658" cy="6717323"/>
          </a:xfrm>
        </p:spPr>
        <p:txBody>
          <a:bodyPr>
            <a:normAutofit fontScale="85000" lnSpcReduction="20000"/>
          </a:bodyPr>
          <a:lstStyle/>
          <a:p>
            <a:r>
              <a:rPr lang="ka-GE" dirty="0"/>
              <a:t>                ბათუმის შოთა რუსთვლის სახელმწიფო უნივერსიტეტი</a:t>
            </a:r>
          </a:p>
          <a:p>
            <a:r>
              <a:rPr lang="ka-GE" dirty="0"/>
              <a:t>                           ჰუმანიტარულ მეცნიერებათა ფაკულტეტი</a:t>
            </a:r>
          </a:p>
          <a:p>
            <a:r>
              <a:rPr lang="ka-GE" dirty="0"/>
              <a:t>                                                    ფილოსოფია</a:t>
            </a:r>
          </a:p>
          <a:p>
            <a:endParaRPr lang="ka-GE" dirty="0"/>
          </a:p>
          <a:p>
            <a:r>
              <a:rPr lang="ka-GE" dirty="0"/>
              <a:t>                                            </a:t>
            </a:r>
          </a:p>
          <a:p>
            <a:endParaRPr lang="ka-GE" dirty="0"/>
          </a:p>
          <a:p>
            <a:endParaRPr lang="ka-GE" dirty="0"/>
          </a:p>
          <a:p>
            <a:endParaRPr lang="ka-GE" dirty="0"/>
          </a:p>
          <a:p>
            <a:r>
              <a:rPr lang="ka-GE" dirty="0"/>
              <a:t>                                                </a:t>
            </a:r>
            <a:endParaRPr lang="ka-GE" dirty="0" smtClean="0"/>
          </a:p>
          <a:p>
            <a:endParaRPr lang="ka-GE" dirty="0"/>
          </a:p>
          <a:p>
            <a:r>
              <a:rPr lang="ka-GE" dirty="0" smtClean="0"/>
              <a:t>                                                სამეცნიერო სემინარი თემაზე:</a:t>
            </a:r>
          </a:p>
          <a:p>
            <a:r>
              <a:rPr lang="ka-GE" dirty="0" smtClean="0"/>
              <a:t>    ედმუნდ ჰუსერლი და ფილოსოფიური ანთროპოლოგია </a:t>
            </a:r>
            <a:r>
              <a:rPr lang="en-US" dirty="0" smtClean="0"/>
              <a:t>XX </a:t>
            </a:r>
            <a:r>
              <a:rPr lang="ka-GE" dirty="0" smtClean="0"/>
              <a:t>საუკუნეში</a:t>
            </a:r>
            <a:endParaRPr lang="ka-GE" dirty="0"/>
          </a:p>
          <a:p>
            <a:r>
              <a:rPr lang="ka-GE" b="1" dirty="0"/>
              <a:t>                    </a:t>
            </a:r>
          </a:p>
          <a:p>
            <a:r>
              <a:rPr lang="ka-GE" b="1" dirty="0" smtClean="0"/>
              <a:t>    </a:t>
            </a:r>
            <a:r>
              <a:rPr lang="ka-GE" dirty="0" smtClean="0"/>
              <a:t>                                              </a:t>
            </a:r>
            <a:endParaRPr lang="ru-RU" dirty="0"/>
          </a:p>
          <a:p>
            <a:r>
              <a:rPr lang="ka-GE" dirty="0"/>
              <a:t>     </a:t>
            </a:r>
            <a:r>
              <a:rPr lang="ka-GE" dirty="0" smtClean="0"/>
              <a:t> სემინარის ავტორი:</a:t>
            </a:r>
          </a:p>
          <a:p>
            <a:r>
              <a:rPr lang="ka-GE" dirty="0"/>
              <a:t> </a:t>
            </a:r>
            <a:r>
              <a:rPr lang="ka-GE" dirty="0" smtClean="0"/>
              <a:t>ასოც. პროფ. ვარდო ბერიძე</a:t>
            </a:r>
            <a:endParaRPr lang="ka-GE" dirty="0"/>
          </a:p>
          <a:p>
            <a:r>
              <a:rPr lang="ka-GE" dirty="0"/>
              <a:t>                                                     </a:t>
            </a:r>
          </a:p>
          <a:p>
            <a:r>
              <a:rPr lang="ka-GE" dirty="0"/>
              <a:t>                                                           ბათუმი- </a:t>
            </a:r>
            <a:r>
              <a:rPr lang="ka-GE" dirty="0" smtClean="0"/>
              <a:t>2021</a:t>
            </a:r>
            <a:endParaRPr lang="ru-RU" dirty="0"/>
          </a:p>
          <a:p>
            <a:r>
              <a:rPr lang="ka-GE" dirty="0"/>
              <a:t>                              </a:t>
            </a:r>
            <a:endParaRPr lang="ru-RU" dirty="0"/>
          </a:p>
          <a:p>
            <a:r>
              <a:rPr lang="ka-GE" dirty="0"/>
              <a:t>                                   </a:t>
            </a:r>
            <a:endParaRPr lang="ru-RU" dirty="0"/>
          </a:p>
        </p:txBody>
      </p:sp>
      <p:pic>
        <p:nvPicPr>
          <p:cNvPr id="4" name="Рисунок 3">
            <a:extLst>
              <a:ext uri="{FF2B5EF4-FFF2-40B4-BE49-F238E27FC236}">
                <a16:creationId xmlns="" xmlns:a16="http://schemas.microsoft.com/office/drawing/2014/main" id="{D53248C4-7E1F-44EC-96B3-ECB828560E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5369" y="1499480"/>
            <a:ext cx="1424305" cy="1551940"/>
          </a:xfrm>
          <a:prstGeom prst="rect">
            <a:avLst/>
          </a:prstGeom>
          <a:noFill/>
          <a:ln>
            <a:noFill/>
          </a:ln>
        </p:spPr>
      </p:pic>
    </p:spTree>
    <p:extLst>
      <p:ext uri="{BB962C8B-B14F-4D97-AF65-F5344CB8AC3E}">
        <p14:creationId xmlns:p14="http://schemas.microsoft.com/office/powerpoint/2010/main" val="85762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B0C7873-0048-4384-B545-59789C305B1B}"/>
              </a:ext>
            </a:extLst>
          </p:cNvPr>
          <p:cNvSpPr>
            <a:spLocks noGrp="1"/>
          </p:cNvSpPr>
          <p:nvPr>
            <p:ph idx="1"/>
          </p:nvPr>
        </p:nvSpPr>
        <p:spPr>
          <a:xfrm>
            <a:off x="1103312" y="346364"/>
            <a:ext cx="8946541" cy="5860472"/>
          </a:xfrm>
        </p:spPr>
        <p:txBody>
          <a:bodyPr>
            <a:normAutofit/>
          </a:bodyPr>
          <a:lstStyle/>
          <a:p>
            <a:pPr marL="0" indent="0">
              <a:buNone/>
            </a:pPr>
            <a:r>
              <a:rPr lang="ka-GE" sz="2400" dirty="0"/>
              <a:t>                                 </a:t>
            </a:r>
            <a:r>
              <a:rPr lang="ka-GE" sz="2400" dirty="0" smtClean="0"/>
              <a:t>დასკვნა</a:t>
            </a:r>
          </a:p>
          <a:p>
            <a:pPr algn="just">
              <a:buFont typeface="Wingdings" panose="05000000000000000000" pitchFamily="2" charset="2"/>
              <a:buChar char="§"/>
            </a:pPr>
            <a:r>
              <a:rPr lang="ka-GE" dirty="0"/>
              <a:t>ჰუსერლის ტრანსცენდეტალურ ფილოსოფიურ კვლევებს შორს მიმავალი იმპლიკაციები გააჩნია სუბიექტურობასა და სამყაროს შორის კავშირის ფუნდამენტური გაგებისთვის</a:t>
            </a:r>
            <a:r>
              <a:rPr lang="ka-GE" dirty="0" smtClean="0"/>
              <a:t>.</a:t>
            </a:r>
          </a:p>
          <a:p>
            <a:pPr algn="just">
              <a:buFont typeface="Wingdings" panose="05000000000000000000" pitchFamily="2" charset="2"/>
              <a:buChar char="§"/>
            </a:pPr>
            <a:r>
              <a:rPr lang="ka-GE" dirty="0" smtClean="0"/>
              <a:t>ჰუსერლთან წინა პლანზე წამოწეულია ცნობიერების და არა ყოფიერების კატეგორია და იდეა უნივერსალურ მეცნიერებაზე, ფენომენზე - მეცნიერებაზე ცნობიერების ფენომენის შესახებ.</a:t>
            </a:r>
          </a:p>
          <a:p>
            <a:pPr algn="just">
              <a:buFont typeface="Wingdings" panose="05000000000000000000" pitchFamily="2" charset="2"/>
              <a:buChar char="§"/>
            </a:pPr>
            <a:r>
              <a:rPr lang="ka-GE" dirty="0" smtClean="0"/>
              <a:t>ჰუსერლმა მოახდინა კლასიკური მეტაფიზიკის დეკონსტრუქცია, მან ადამიანის იმანენტური ცნობიერება მოაბრუნა ფილოსოფიური ანთროპოლოგიისკენ.</a:t>
            </a:r>
          </a:p>
          <a:p>
            <a:pPr algn="just">
              <a:buFont typeface="Wingdings" panose="05000000000000000000" pitchFamily="2" charset="2"/>
              <a:buChar char="§"/>
            </a:pPr>
            <a:r>
              <a:rPr lang="ka-GE" dirty="0" smtClean="0"/>
              <a:t>ჰუსერლს თავისი მეთოდი მისაღებად მიაჩნია ყველა მეცნიერებისთვის, მათ რიცხვში ანთროპლოგისთვისაც. თუმცა ჰუსერლს ცალკე მოძღვრება ადამიანის შესახებ არ ჩამოუყალიბებია.</a:t>
            </a:r>
          </a:p>
          <a:p>
            <a:pPr algn="just">
              <a:buFont typeface="Wingdings" panose="05000000000000000000" pitchFamily="2" charset="2"/>
              <a:buChar char="§"/>
            </a:pPr>
            <a:r>
              <a:rPr lang="ka-GE" dirty="0" smtClean="0"/>
              <a:t>ჰუსერლის მოსწავლემ, </a:t>
            </a:r>
            <a:r>
              <a:rPr lang="en-US" dirty="0" smtClean="0"/>
              <a:t>XX</a:t>
            </a:r>
            <a:r>
              <a:rPr lang="ka-GE" dirty="0" smtClean="0"/>
              <a:t> საუკუნეში ფილოსოფიური ანთროპოლოგიის ფუძემდებელმა მაქს შელერმა  ფენომენოლოგიური მეთოდი გამოიყენა ადამიანის ახლებური განსაზღვრებისთვის.</a:t>
            </a:r>
          </a:p>
          <a:p>
            <a:pPr algn="just">
              <a:buFont typeface="Wingdings" panose="05000000000000000000" pitchFamily="2" charset="2"/>
              <a:buChar char="§"/>
            </a:pPr>
            <a:endParaRPr lang="ka-GE" dirty="0" smtClean="0"/>
          </a:p>
          <a:p>
            <a:pPr algn="just">
              <a:buFont typeface="Wingdings" panose="05000000000000000000" pitchFamily="2" charset="2"/>
              <a:buChar char="§"/>
            </a:pPr>
            <a:endParaRPr lang="ru-RU" dirty="0"/>
          </a:p>
        </p:txBody>
      </p:sp>
    </p:spTree>
    <p:extLst>
      <p:ext uri="{BB962C8B-B14F-4D97-AF65-F5344CB8AC3E}">
        <p14:creationId xmlns:p14="http://schemas.microsoft.com/office/powerpoint/2010/main" val="138076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000" dirty="0" smtClean="0"/>
              <a:t>                                    </a:t>
            </a:r>
            <a:r>
              <a:rPr lang="ka-GE" sz="2000" dirty="0" smtClean="0">
                <a:solidFill>
                  <a:srgbClr val="C00000"/>
                </a:solidFill>
              </a:rPr>
              <a:t>გამოყენებული ლიტერატურა</a:t>
            </a:r>
            <a:endParaRPr lang="en-US" sz="2000" dirty="0">
              <a:solidFill>
                <a:srgbClr val="C00000"/>
              </a:solidFill>
            </a:endParaRPr>
          </a:p>
        </p:txBody>
      </p:sp>
      <p:sp>
        <p:nvSpPr>
          <p:cNvPr id="3" name="Объект 2"/>
          <p:cNvSpPr>
            <a:spLocks noGrp="1"/>
          </p:cNvSpPr>
          <p:nvPr>
            <p:ph idx="1"/>
          </p:nvPr>
        </p:nvSpPr>
        <p:spPr>
          <a:xfrm>
            <a:off x="1103312" y="928256"/>
            <a:ext cx="8946541" cy="5320144"/>
          </a:xfrm>
        </p:spPr>
        <p:txBody>
          <a:bodyPr>
            <a:normAutofit fontScale="92500" lnSpcReduction="20000"/>
          </a:bodyPr>
          <a:lstStyle/>
          <a:p>
            <a:pPr lvl="0"/>
            <a:r>
              <a:rPr lang="ka-GE" dirty="0"/>
              <a:t>დოლიძე მამუკა, „კვანტური ფიზიკის ფენომენოლოგიური კონცეფცია და თანამედროვე პროზის პოლიფონიურობა“. ფილოსოფიური ძიებანი, ტ.</a:t>
            </a:r>
            <a:r>
              <a:rPr lang="en-US" dirty="0"/>
              <a:t> XIV.  </a:t>
            </a:r>
            <a:r>
              <a:rPr lang="ka-GE" dirty="0"/>
              <a:t>გამომცემლობა „უნივერსალი“, თბილისი, 2010. </a:t>
            </a:r>
            <a:endParaRPr lang="en-US" dirty="0"/>
          </a:p>
          <a:p>
            <a:pPr lvl="0"/>
            <a:r>
              <a:rPr lang="ka-GE" dirty="0"/>
              <a:t>დოლიძე მამუკა, „კულტურის ფენომენოლოგია და კვანტური ფიზიკის ფილოსოფიური პრობლემები“. თბილისი, 2007. </a:t>
            </a:r>
            <a:endParaRPr lang="en-US" dirty="0"/>
          </a:p>
          <a:p>
            <a:pPr lvl="0"/>
            <a:r>
              <a:rPr lang="ka-GE" dirty="0"/>
              <a:t>თევზაძე გურამ, </a:t>
            </a:r>
            <a:r>
              <a:rPr lang="en-US" dirty="0"/>
              <a:t>XX  </a:t>
            </a:r>
            <a:r>
              <a:rPr lang="ka-GE" dirty="0"/>
              <a:t>საუკუნის ფილოსოფიის ისტორია, თბილისის უნივერსიტეტის გამომცემლობა,  თბილისი, 2002.</a:t>
            </a:r>
            <a:endParaRPr lang="en-US" dirty="0"/>
          </a:p>
          <a:p>
            <a:pPr lvl="0"/>
            <a:r>
              <a:rPr lang="ka-GE" dirty="0"/>
              <a:t>კაკაბაძე ზურაბ, რჩეული ფილოსოფიური შრომები, ერთტომეული, გამომცემლობა „ბათუმის შოთა რუსთაველის სახელმწიფო უნივერსიტეტი“, ბათუმი, 2012.</a:t>
            </a:r>
            <a:endParaRPr lang="en-US" dirty="0"/>
          </a:p>
          <a:p>
            <a:pPr lvl="0"/>
            <a:r>
              <a:rPr lang="ka-GE" dirty="0"/>
              <a:t>რამიშვილი ვალერიან, </a:t>
            </a:r>
            <a:r>
              <a:rPr lang="en-US" dirty="0"/>
              <a:t>XX  </a:t>
            </a:r>
            <a:r>
              <a:rPr lang="ka-GE" dirty="0"/>
              <a:t>საუკუნის ფილოსოფია, </a:t>
            </a:r>
            <a:r>
              <a:rPr lang="en-US" dirty="0"/>
              <a:t>I </a:t>
            </a:r>
            <a:r>
              <a:rPr lang="ka-GE" dirty="0"/>
              <a:t>ნაწილი, გამომცემლობა „მერიდიანი“. თბილისი, 2016.</a:t>
            </a:r>
            <a:endParaRPr lang="en-US" dirty="0"/>
          </a:p>
          <a:p>
            <a:pPr lvl="0"/>
            <a:r>
              <a:rPr lang="ka-GE" dirty="0"/>
              <a:t>ჰაზავი დან, ჰუსერლის ფენომენოლოგია, ილიას სახელმწიფო უნივერსიტეტის გამომცემლობა,</a:t>
            </a:r>
            <a:r>
              <a:rPr lang="en-US" dirty="0"/>
              <a:t>”</a:t>
            </a:r>
            <a:r>
              <a:rPr lang="ka-GE" dirty="0"/>
              <a:t>თბილისი, 2016.</a:t>
            </a:r>
            <a:endParaRPr lang="en-US" dirty="0"/>
          </a:p>
          <a:p>
            <a:pPr lvl="0"/>
            <a:r>
              <a:rPr lang="ka-GE" dirty="0"/>
              <a:t>ჰუსერლი ედმუნდ, პარიზული მოხსენებები, გამომცემლობა „</a:t>
            </a:r>
            <a:r>
              <a:rPr lang="en-US" dirty="0"/>
              <a:t>Carpe diem</a:t>
            </a:r>
            <a:r>
              <a:rPr lang="ka-GE" dirty="0"/>
              <a:t>“, თბილისი. 2010</a:t>
            </a:r>
            <a:r>
              <a:rPr lang="ka-GE" dirty="0" smtClean="0"/>
              <a:t>.</a:t>
            </a:r>
          </a:p>
          <a:p>
            <a:r>
              <a:rPr lang="ru-RU" dirty="0"/>
              <a:t> Э. </a:t>
            </a:r>
            <a:r>
              <a:rPr lang="ru-RU" dirty="0" err="1"/>
              <a:t>Гуссерль</a:t>
            </a:r>
            <a:r>
              <a:rPr lang="ru-RU" dirty="0"/>
              <a:t>. Феноменология как обоснование антропологии</a:t>
            </a:r>
          </a:p>
          <a:p>
            <a:pPr marL="0" lvl="0" indent="0">
              <a:buNone/>
            </a:pPr>
            <a:r>
              <a:rPr lang="en-US" dirty="0" smtClean="0"/>
              <a:t>https</a:t>
            </a:r>
            <a:r>
              <a:rPr lang="en-US" dirty="0"/>
              <a:t>://pa.iph.ras.ru/article/view/3651</a:t>
            </a:r>
          </a:p>
          <a:p>
            <a:endParaRPr lang="en-US" dirty="0"/>
          </a:p>
        </p:txBody>
      </p:sp>
    </p:spTree>
    <p:extLst>
      <p:ext uri="{BB962C8B-B14F-4D97-AF65-F5344CB8AC3E}">
        <p14:creationId xmlns:p14="http://schemas.microsoft.com/office/powerpoint/2010/main" val="226712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41791"/>
          </a:xfrm>
        </p:spPr>
        <p:txBody>
          <a:bodyPr/>
          <a:lstStyle/>
          <a:p>
            <a:r>
              <a:rPr lang="ka-GE" sz="2400" dirty="0" smtClean="0">
                <a:solidFill>
                  <a:srgbClr val="C00000"/>
                </a:solidFill>
              </a:rPr>
              <a:t>             ფილოსოფიური ანთროპოლოგია</a:t>
            </a:r>
            <a:endParaRPr lang="en-US" sz="2400" dirty="0">
              <a:solidFill>
                <a:srgbClr val="C00000"/>
              </a:solidFill>
            </a:endParaRPr>
          </a:p>
        </p:txBody>
      </p:sp>
      <p:sp>
        <p:nvSpPr>
          <p:cNvPr id="3" name="Объект 2">
            <a:extLst>
              <a:ext uri="{FF2B5EF4-FFF2-40B4-BE49-F238E27FC236}">
                <a16:creationId xmlns="" xmlns:a16="http://schemas.microsoft.com/office/drawing/2014/main" id="{7E558CAC-E7EF-4706-8321-C60EE5A3D2F7}"/>
              </a:ext>
            </a:extLst>
          </p:cNvPr>
          <p:cNvSpPr>
            <a:spLocks noGrp="1"/>
          </p:cNvSpPr>
          <p:nvPr>
            <p:ph idx="1"/>
          </p:nvPr>
        </p:nvSpPr>
        <p:spPr>
          <a:xfrm>
            <a:off x="1103312" y="1233054"/>
            <a:ext cx="8946541" cy="5015345"/>
          </a:xfrm>
        </p:spPr>
        <p:txBody>
          <a:bodyPr>
            <a:normAutofit/>
          </a:bodyPr>
          <a:lstStyle/>
          <a:p>
            <a:pPr marL="0" indent="0" algn="just">
              <a:buNone/>
            </a:pPr>
            <a:r>
              <a:rPr lang="ka-GE" dirty="0" smtClean="0">
                <a:solidFill>
                  <a:srgbClr val="C00000"/>
                </a:solidFill>
              </a:rPr>
              <a:t>ფილოსოფიური ანთროპოლოგია </a:t>
            </a:r>
            <a:r>
              <a:rPr lang="ka-GE" dirty="0" smtClean="0"/>
              <a:t>- (ფილოსოფია და ანთროპოლოგია, ადამიანის ფილოსოფია) ფართო გაგებით, ფილოსოფიური მოძღვრება ადამიანის ბუნებისა და მისი არსის შესახებ. ვიწრო გაგებით, </a:t>
            </a:r>
            <a:r>
              <a:rPr lang="en-US" dirty="0" smtClean="0"/>
              <a:t>XX </a:t>
            </a:r>
            <a:r>
              <a:rPr lang="ka-GE" dirty="0" smtClean="0"/>
              <a:t>საუკუნის პირველი ნახევრის ევროპული ფილოსოფიის მიმდინარეობა (სკოლა) დაფუძნებული დილთაის სიცოცხლის ფილოსოფიის, ჰუსერლის ფენომენოლოგიისა და სხვათა იდეაზე, რომელიც ცდილობს სხვადასხვა მეცნიერების მონაცემების- ფსიქოლოგიის, ბიოლოგიის, ეთოლოგიის, სოციოლოგიის, აგრეთვე რელიგიის და სხვ. შექმნას და ჩამოაყალიბოს ერთიანი იდეა ადამიანის შესახებ.</a:t>
            </a:r>
          </a:p>
          <a:p>
            <a:pPr marL="0" indent="0" algn="just">
              <a:buNone/>
            </a:pPr>
            <a:r>
              <a:rPr lang="ka-GE" dirty="0"/>
              <a:t> </a:t>
            </a:r>
            <a:r>
              <a:rPr lang="ka-GE" dirty="0" smtClean="0"/>
              <a:t> დღეს ფილოსოფიური ანთროპოლოგია წარმოადგენს ერთ-ერთ გავლენიან მიმდინარეობას დასავლეთის ფილოსოფიაში. მის განსხვავებულ მრავალ მიმდინარეობათაგან გამოიყოფა ორი ძირითადი: ბიოლოგიური და ფუნქციონალური, რომლებიც ერთმანეთისგან განსხვავდებიან ადამიანის შემეცნებისა და მისი არსების გამოვლინების </a:t>
            </a:r>
            <a:r>
              <a:rPr lang="ka-GE" dirty="0" smtClean="0"/>
              <a:t>კრიტერიუმებით.</a:t>
            </a:r>
            <a:endParaRPr lang="ka-GE" dirty="0" smtClean="0"/>
          </a:p>
          <a:p>
            <a:pPr marL="0" indent="0" algn="just">
              <a:buNone/>
            </a:pPr>
            <a:endParaRPr lang="ru-RU" dirty="0"/>
          </a:p>
        </p:txBody>
      </p:sp>
    </p:spTree>
    <p:extLst>
      <p:ext uri="{BB962C8B-B14F-4D97-AF65-F5344CB8AC3E}">
        <p14:creationId xmlns:p14="http://schemas.microsoft.com/office/powerpoint/2010/main" val="17543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smtClean="0">
                <a:solidFill>
                  <a:srgbClr val="C00000"/>
                </a:solidFill>
              </a:rPr>
              <a:t>                       რა არის  ფენომენოლოგია</a:t>
            </a:r>
            <a:endParaRPr lang="en-US" sz="2400" dirty="0">
              <a:solidFill>
                <a:srgbClr val="C00000"/>
              </a:solidFill>
            </a:endParaRPr>
          </a:p>
        </p:txBody>
      </p:sp>
      <p:sp>
        <p:nvSpPr>
          <p:cNvPr id="3" name="Объект 2"/>
          <p:cNvSpPr>
            <a:spLocks noGrp="1"/>
          </p:cNvSpPr>
          <p:nvPr>
            <p:ph idx="1"/>
          </p:nvPr>
        </p:nvSpPr>
        <p:spPr>
          <a:xfrm>
            <a:off x="1103312" y="886692"/>
            <a:ext cx="8946541" cy="5361708"/>
          </a:xfrm>
        </p:spPr>
        <p:txBody>
          <a:bodyPr>
            <a:normAutofit fontScale="85000" lnSpcReduction="20000"/>
          </a:bodyPr>
          <a:lstStyle/>
          <a:p>
            <a:pPr algn="just"/>
            <a:endParaRPr lang="ka-GE" dirty="0" smtClean="0"/>
          </a:p>
          <a:p>
            <a:pPr algn="just"/>
            <a:r>
              <a:rPr lang="ka-GE" dirty="0" smtClean="0"/>
              <a:t>ტერმინი ფენომენოლოგია (სიტყვა-სიტყვით „იმის შესწავლა რაც ჩანს“) ჰუსერლის მიერ წამოყენებულ მეთოდოლოგიურ წინადადებას აღნიშნავს, რაც ავტორმა შეაჯამა ფრაზით „თავად საგნებთან მიბრუნება“. ფენომენოლოგიის მთავარი პრობლემა თავად ჩვენი და სამყაროს („მე“და „სამყარო“) ადამიანური გაცნობიერების ბუნების - რაობის კვლევაა. ფენომენოლოგიის როგორც სამყაროს შეცნობის საშუალების ამოცანაა სამყაროსა და გონების საიდუმლოებათა წვდომაა. ფენომენოლოგიის  აღწეროს ფენომენალურის რაობა ისე, როგორადაც იგი ევლინება ჩვენს ცნობიერებას.</a:t>
            </a:r>
          </a:p>
          <a:p>
            <a:pPr>
              <a:buFont typeface="Wingdings" panose="05000000000000000000" pitchFamily="2" charset="2"/>
              <a:buChar char="§"/>
            </a:pPr>
            <a:r>
              <a:rPr lang="ka-GE" dirty="0" smtClean="0"/>
              <a:t>   </a:t>
            </a:r>
            <a:r>
              <a:rPr lang="ka-GE" dirty="0" smtClean="0">
                <a:solidFill>
                  <a:srgbClr val="C00000"/>
                </a:solidFill>
              </a:rPr>
              <a:t>რა არის ფენომენი? </a:t>
            </a:r>
          </a:p>
          <a:p>
            <a:pPr algn="just">
              <a:buFont typeface="Wingdings" panose="05000000000000000000" pitchFamily="2" charset="2"/>
              <a:buChar char="§"/>
            </a:pPr>
            <a:r>
              <a:rPr lang="ka-GE" dirty="0" smtClean="0"/>
              <a:t>ტერმინი „ფენომენით“ </a:t>
            </a:r>
            <a:r>
              <a:rPr lang="ka-GE" dirty="0"/>
              <a:t>აღინიშნება ყველაფერი ის, რაც ინდივიდის აღქმაში ან ცნობიერებაში მოცემული და ცხადია, აშკარაა</a:t>
            </a:r>
            <a:r>
              <a:rPr lang="ka-GE" dirty="0" smtClean="0"/>
              <a:t>.</a:t>
            </a:r>
          </a:p>
          <a:p>
            <a:pPr algn="just">
              <a:buFont typeface="Wingdings" panose="05000000000000000000" pitchFamily="2" charset="2"/>
              <a:buChar char="§"/>
            </a:pPr>
            <a:r>
              <a:rPr lang="ka-GE" dirty="0" smtClean="0">
                <a:solidFill>
                  <a:srgbClr val="C00000"/>
                </a:solidFill>
              </a:rPr>
              <a:t>რა არის ცნობიერება?</a:t>
            </a:r>
          </a:p>
          <a:p>
            <a:pPr algn="just"/>
            <a:r>
              <a:rPr lang="ka-GE" dirty="0"/>
              <a:t>ჰუსერლისათვის ცნობიერება – მუდმივად რაღაცის გაცნობიერებაა. რაღაცის გააზრებაა. ამიტომ ცნობიერების ორი ურთიერთშემვსები ასპექტი არსებობს:</a:t>
            </a:r>
          </a:p>
          <a:p>
            <a:r>
              <a:rPr lang="ka-GE" dirty="0"/>
              <a:t>პირველი - გაცნობიერება - გააზრების(</a:t>
            </a:r>
            <a:r>
              <a:rPr lang="en-US" dirty="0"/>
              <a:t>cogito) </a:t>
            </a:r>
            <a:r>
              <a:rPr lang="ka-GE" dirty="0"/>
              <a:t>პროცესი,რომელსაც სხვადასხვა ფორმების (მოგონების, აღქმის, შეფასების) მიღება ძალუძს.</a:t>
            </a:r>
          </a:p>
          <a:p>
            <a:pPr algn="just"/>
            <a:r>
              <a:rPr lang="ka-GE" dirty="0"/>
              <a:t>და მეორე - ესაა ის, რაც გაიაზრება - იაზრება(</a:t>
            </a:r>
            <a:r>
              <a:rPr lang="en-US" dirty="0" err="1"/>
              <a:t>cogitatum</a:t>
            </a:r>
            <a:r>
              <a:rPr lang="en-US" dirty="0"/>
              <a:t>). </a:t>
            </a:r>
            <a:r>
              <a:rPr lang="ka-GE" dirty="0"/>
              <a:t>ცნობიერების ფენომენოლოგიური კვლევა, რომელიც მიმდინარეობს განსაკუთრებული მეთოდის-ფენომენოლოგიური რედუქციის გამოყენებით, ყოფიერების იმ სფეროს </a:t>
            </a:r>
            <a:r>
              <a:rPr lang="ka-GE" dirty="0" smtClean="0"/>
              <a:t>(„წმინდა“ </a:t>
            </a:r>
            <a:r>
              <a:rPr lang="ka-GE" dirty="0"/>
              <a:t>ცნობიერების გამოაშკარავებას - აღმოჩენას) ცდილობს, რომელიც ბუნებრივი განწყობის ჩარჩოებში ჩატარებული განაზრებებისგან ხელუხლებელი რჩება.</a:t>
            </a:r>
          </a:p>
          <a:p>
            <a:pPr algn="just">
              <a:buFont typeface="Wingdings" panose="05000000000000000000" pitchFamily="2" charset="2"/>
              <a:buChar char="§"/>
            </a:pPr>
            <a:endParaRPr lang="ka-GE" dirty="0" smtClean="0">
              <a:solidFill>
                <a:srgbClr val="C00000"/>
              </a:solidFill>
            </a:endParaRPr>
          </a:p>
          <a:p>
            <a:pPr marL="0" indent="0">
              <a:buNone/>
            </a:pPr>
            <a:endParaRPr lang="en-US" dirty="0">
              <a:solidFill>
                <a:srgbClr val="C00000"/>
              </a:solidFill>
            </a:endParaRPr>
          </a:p>
        </p:txBody>
      </p:sp>
    </p:spTree>
    <p:extLst>
      <p:ext uri="{BB962C8B-B14F-4D97-AF65-F5344CB8AC3E}">
        <p14:creationId xmlns:p14="http://schemas.microsoft.com/office/powerpoint/2010/main" val="368237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45130" y="314172"/>
            <a:ext cx="9404723" cy="1400530"/>
          </a:xfrm>
        </p:spPr>
        <p:txBody>
          <a:bodyPr/>
          <a:lstStyle/>
          <a:p>
            <a:pPr algn="ctr"/>
            <a:r>
              <a:rPr lang="ka-GE" sz="2400" dirty="0" smtClean="0">
                <a:solidFill>
                  <a:srgbClr val="C00000"/>
                </a:solidFill>
              </a:rPr>
              <a:t>ედმუნდ ჰუსერლი </a:t>
            </a:r>
            <a:r>
              <a:rPr lang="ka-GE" sz="2400" dirty="0" smtClean="0"/>
              <a:t>(1859-938). გერმანელი ფილოსოფოს-იდეალისტი, ტრანსცენდენტალური </a:t>
            </a:r>
            <a:r>
              <a:rPr lang="ka-GE" sz="2400" dirty="0"/>
              <a:t>ფენომენოლიგიის </a:t>
            </a:r>
            <a:r>
              <a:rPr lang="ka-GE" sz="2400" dirty="0" smtClean="0"/>
              <a:t>ფუძემდებელი</a:t>
            </a:r>
            <a:r>
              <a:rPr lang="ka-GE" sz="4000" dirty="0"/>
              <a:t>.</a:t>
            </a:r>
            <a:endParaRPr lang="en-US" sz="4000" dirty="0"/>
          </a:p>
        </p:txBody>
      </p:sp>
      <p:sp>
        <p:nvSpPr>
          <p:cNvPr id="3" name="Объект 2">
            <a:extLst>
              <a:ext uri="{FF2B5EF4-FFF2-40B4-BE49-F238E27FC236}">
                <a16:creationId xmlns="" xmlns:a16="http://schemas.microsoft.com/office/drawing/2014/main" id="{97753403-7E8B-4997-A109-9BF0736C00FF}"/>
              </a:ext>
            </a:extLst>
          </p:cNvPr>
          <p:cNvSpPr>
            <a:spLocks noGrp="1"/>
          </p:cNvSpPr>
          <p:nvPr>
            <p:ph idx="1"/>
          </p:nvPr>
        </p:nvSpPr>
        <p:spPr>
          <a:xfrm>
            <a:off x="2807421" y="2025210"/>
            <a:ext cx="8946541" cy="3890682"/>
          </a:xfrm>
        </p:spPr>
        <p:txBody>
          <a:bodyPr>
            <a:normAutofit/>
          </a:bodyPr>
          <a:lstStyle/>
          <a:p>
            <a:pPr marL="0" indent="0" algn="just">
              <a:buNone/>
            </a:pPr>
            <a:r>
              <a:rPr lang="ka-GE" dirty="0"/>
              <a:t> </a:t>
            </a:r>
            <a:r>
              <a:rPr lang="ka-GE" dirty="0" smtClean="0"/>
              <a:t>ედმუნდ ფუსერლი </a:t>
            </a:r>
            <a:r>
              <a:rPr lang="en-US" dirty="0" smtClean="0"/>
              <a:t>XX</a:t>
            </a:r>
            <a:r>
              <a:rPr lang="ka-GE" dirty="0" smtClean="0"/>
              <a:t> საუკუნის ფილოსოფიის კლასიკოსია. </a:t>
            </a:r>
          </a:p>
          <a:p>
            <a:pPr marL="0" indent="0" algn="just">
              <a:buNone/>
            </a:pPr>
            <a:r>
              <a:rPr lang="ka-GE" dirty="0" smtClean="0"/>
              <a:t>განავითარა</a:t>
            </a:r>
            <a:r>
              <a:rPr lang="ka-GE" dirty="0"/>
              <a:t> </a:t>
            </a:r>
            <a:r>
              <a:rPr lang="ka-GE" dirty="0" smtClean="0"/>
              <a:t>იდეები:</a:t>
            </a:r>
          </a:p>
          <a:p>
            <a:pPr algn="just">
              <a:buFont typeface="Wingdings" panose="05000000000000000000" pitchFamily="2" charset="2"/>
              <a:buChar char="§"/>
            </a:pPr>
            <a:r>
              <a:rPr lang="ka-GE" dirty="0" smtClean="0"/>
              <a:t>ფილოსოფიის, როგორც მკაცრი მეცნიერების იდეა</a:t>
            </a:r>
          </a:p>
          <a:p>
            <a:pPr algn="just">
              <a:buFont typeface="Wingdings" panose="05000000000000000000" pitchFamily="2" charset="2"/>
              <a:buChar char="§"/>
            </a:pPr>
            <a:r>
              <a:rPr lang="ka-GE" dirty="0" smtClean="0"/>
              <a:t> წმინდა სუბიექტურობის, როგორც ჩვენი ცოდნის მაკონსტრუირებელი </a:t>
            </a:r>
          </a:p>
          <a:p>
            <a:pPr algn="just">
              <a:buFont typeface="Wingdings" panose="05000000000000000000" pitchFamily="2" charset="2"/>
              <a:buChar char="§"/>
            </a:pPr>
            <a:r>
              <a:rPr lang="ka-GE" dirty="0" smtClean="0"/>
              <a:t>ტრანსცენდენტალური ეგოლოგიის, მოძღვრება აბსოლუტური „მე-ს“ შესახებ</a:t>
            </a:r>
          </a:p>
          <a:p>
            <a:pPr algn="just">
              <a:buFont typeface="Wingdings" panose="05000000000000000000" pitchFamily="2" charset="2"/>
              <a:buChar char="§"/>
            </a:pPr>
            <a:r>
              <a:rPr lang="ka-GE" dirty="0" smtClean="0"/>
              <a:t>ფენომენოლოგიური რედუქციის</a:t>
            </a:r>
          </a:p>
          <a:p>
            <a:pPr algn="just">
              <a:buFont typeface="Wingdings" panose="05000000000000000000" pitchFamily="2" charset="2"/>
              <a:buChar char="§"/>
            </a:pPr>
            <a:r>
              <a:rPr lang="ka-GE" dirty="0" smtClean="0"/>
              <a:t>ინტენციონალობის, ინტერსუბიექტურობის და სხვ.                                   </a:t>
            </a:r>
            <a:endParaRPr lang="ru-RU" dirty="0"/>
          </a:p>
          <a:p>
            <a:pPr marL="0" indent="0">
              <a:buNone/>
            </a:pP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59" y="2399001"/>
            <a:ext cx="2095500" cy="2752725"/>
          </a:xfrm>
          <a:prstGeom prst="rect">
            <a:avLst/>
          </a:prstGeom>
        </p:spPr>
      </p:pic>
    </p:spTree>
    <p:extLst>
      <p:ext uri="{BB962C8B-B14F-4D97-AF65-F5344CB8AC3E}">
        <p14:creationId xmlns:p14="http://schemas.microsoft.com/office/powerpoint/2010/main" val="3921448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97209"/>
          </a:xfrm>
        </p:spPr>
        <p:txBody>
          <a:bodyPr/>
          <a:lstStyle/>
          <a:p>
            <a:r>
              <a:rPr lang="ka-GE" sz="2400" dirty="0" smtClean="0">
                <a:solidFill>
                  <a:srgbClr val="C00000"/>
                </a:solidFill>
              </a:rPr>
              <a:t>    რატომ უწოდებენ ჰუსერლის ფილოსოფიას ფენომენოლოგიას?</a:t>
            </a:r>
            <a:endParaRPr lang="en-US" sz="2400" dirty="0">
              <a:solidFill>
                <a:srgbClr val="C00000"/>
              </a:solidFill>
            </a:endParaRPr>
          </a:p>
        </p:txBody>
      </p:sp>
      <p:sp>
        <p:nvSpPr>
          <p:cNvPr id="3" name="Объект 2">
            <a:extLst>
              <a:ext uri="{FF2B5EF4-FFF2-40B4-BE49-F238E27FC236}">
                <a16:creationId xmlns="" xmlns:a16="http://schemas.microsoft.com/office/drawing/2014/main" id="{A1D842E1-64AF-477F-A761-128B558302A3}"/>
              </a:ext>
            </a:extLst>
          </p:cNvPr>
          <p:cNvSpPr>
            <a:spLocks noGrp="1"/>
          </p:cNvSpPr>
          <p:nvPr>
            <p:ph idx="1"/>
          </p:nvPr>
        </p:nvSpPr>
        <p:spPr>
          <a:xfrm>
            <a:off x="1103312" y="1149928"/>
            <a:ext cx="8946541" cy="3713017"/>
          </a:xfrm>
        </p:spPr>
        <p:txBody>
          <a:bodyPr>
            <a:normAutofit lnSpcReduction="10000"/>
          </a:bodyPr>
          <a:lstStyle/>
          <a:p>
            <a:pPr algn="just">
              <a:buFont typeface="Wingdings" panose="05000000000000000000" pitchFamily="2" charset="2"/>
              <a:buChar char="§"/>
            </a:pPr>
            <a:r>
              <a:rPr lang="ka-GE" dirty="0" smtClean="0"/>
              <a:t>იგი ორიენტირებულია ადამიანის შემეცნებითი ცხოვრების ფენომენების (ანუ მოვლენების) მკაცრსა და სისტემურ მეცნიერულ ანალიზზე იმისგან დამოუკიდებლად (ანუ იმის გამოთიშვით განხილვის სფეროდან), თუ როგორ წყდება, ან წყდება თუ ვერ წყდება სულაც, ამ მოვლენათა და მათ მატარებელ სუბიექტთა, ისევე როგორც მათ ობიექტთა, ონტურ რაობასთან დაკავშირებული საკითხები - ე.წ. მეტაფიზიკური საკითხები</a:t>
            </a:r>
            <a:endParaRPr lang="ka-GE" dirty="0"/>
          </a:p>
          <a:p>
            <a:pPr marL="0" indent="0" algn="just">
              <a:buNone/>
            </a:pPr>
            <a:r>
              <a:rPr lang="ka-GE" sz="2400" dirty="0" smtClean="0">
                <a:solidFill>
                  <a:srgbClr val="C00000"/>
                </a:solidFill>
              </a:rPr>
              <a:t>რა იყო ჰუსერლის მსოფლმხედველობის მთავარი წყარო და საყრდენი?</a:t>
            </a:r>
          </a:p>
          <a:p>
            <a:pPr>
              <a:buFont typeface="Wingdings" panose="05000000000000000000" pitchFamily="2" charset="2"/>
              <a:buChar char="§"/>
            </a:pPr>
            <a:r>
              <a:rPr lang="ka-GE" dirty="0" smtClean="0"/>
              <a:t>დეკარტის რადიკალურ რეფორმაზე  (შემეცნების საწყისის ძებნაზე) მიმართული ფილოსოფია</a:t>
            </a:r>
          </a:p>
          <a:p>
            <a:pPr>
              <a:buFont typeface="Wingdings" panose="05000000000000000000" pitchFamily="2" charset="2"/>
              <a:buChar char="§"/>
            </a:pPr>
            <a:r>
              <a:rPr lang="ka-GE" dirty="0" smtClean="0"/>
              <a:t>კანტის ტრანსცენდენტალური ფილოსოფია</a:t>
            </a:r>
          </a:p>
          <a:p>
            <a:pPr marL="0" indent="0">
              <a:buNone/>
            </a:pPr>
            <a:endParaRPr lang="ru-RU" dirty="0"/>
          </a:p>
        </p:txBody>
      </p:sp>
    </p:spTree>
    <p:extLst>
      <p:ext uri="{BB962C8B-B14F-4D97-AF65-F5344CB8AC3E}">
        <p14:creationId xmlns:p14="http://schemas.microsoft.com/office/powerpoint/2010/main" val="4025517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smtClean="0">
                <a:solidFill>
                  <a:srgbClr val="C00000"/>
                </a:solidFill>
              </a:rPr>
              <a:t>რაში მდგომარეობს ჰუსერლის მიერ წინგადადგმული ნაბიჯი   </a:t>
            </a:r>
            <a:br>
              <a:rPr lang="ka-GE" sz="2400" dirty="0" smtClean="0">
                <a:solidFill>
                  <a:srgbClr val="C00000"/>
                </a:solidFill>
              </a:rPr>
            </a:br>
            <a:r>
              <a:rPr lang="ka-GE" sz="2400" dirty="0">
                <a:solidFill>
                  <a:srgbClr val="C00000"/>
                </a:solidFill>
              </a:rPr>
              <a:t/>
            </a:r>
            <a:br>
              <a:rPr lang="ka-GE" sz="2400" dirty="0">
                <a:solidFill>
                  <a:srgbClr val="C00000"/>
                </a:solidFill>
              </a:rPr>
            </a:br>
            <a:r>
              <a:rPr lang="ka-GE" sz="2400" dirty="0" smtClean="0">
                <a:solidFill>
                  <a:srgbClr val="C00000"/>
                </a:solidFill>
              </a:rPr>
              <a:t>                            დეკარტესთან  მიმართებაში?</a:t>
            </a:r>
            <a:endParaRPr lang="en-US" sz="2400" dirty="0">
              <a:solidFill>
                <a:srgbClr val="C00000"/>
              </a:solidFill>
            </a:endParaRPr>
          </a:p>
        </p:txBody>
      </p:sp>
      <p:sp>
        <p:nvSpPr>
          <p:cNvPr id="4" name="Объект 3"/>
          <p:cNvSpPr>
            <a:spLocks noGrp="1"/>
          </p:cNvSpPr>
          <p:nvPr>
            <p:ph idx="1"/>
          </p:nvPr>
        </p:nvSpPr>
        <p:spPr>
          <a:xfrm>
            <a:off x="2937164" y="2052918"/>
            <a:ext cx="7113670" cy="3724427"/>
          </a:xfrm>
        </p:spPr>
        <p:txBody>
          <a:bodyPr/>
          <a:lstStyle/>
          <a:p>
            <a:pPr marL="0" indent="0" algn="just">
              <a:buNone/>
            </a:pPr>
            <a:r>
              <a:rPr lang="ka-GE" dirty="0" smtClean="0"/>
              <a:t> დეკარტეს ჰუსერლი მეთოდოლოგიური მოტივით უპირისპირდება. მისი აზრით, თავისი სუბიექტურობიდან (თავისი სუბიექტური შიდა სამყაროდან და მასში მიმდინარე პროცესებიდან აზროვნების ჩათვლით) დასკვნა ობიექტურობის მიმართ, ანუ გარესამყაროს მიმართ, მეთოდურად მართებული არ არის. იგი ყურადღების ცენტრში აქცევს არა კოგიტოს, არამედ კოგიტატუმს („მოაზრებულს“, ადამიანის შინაგანი ცხოვრების შინაარსს) და მისი ტრანსცენდენტალური მკაცრი ანალიზით მიდის იმ სიღრმემდე, რომელიც მისი ფილოსოფიის მთავარი მახასითებელია.</a:t>
            </a:r>
            <a:endParaRPr lang="en-US"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57" y="2052918"/>
            <a:ext cx="2381250" cy="2905125"/>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0834" y="2052918"/>
            <a:ext cx="2095500" cy="2752725"/>
          </a:xfrm>
          <a:prstGeom prst="rect">
            <a:avLst/>
          </a:prstGeom>
        </p:spPr>
      </p:pic>
    </p:spTree>
    <p:extLst>
      <p:ext uri="{BB962C8B-B14F-4D97-AF65-F5344CB8AC3E}">
        <p14:creationId xmlns:p14="http://schemas.microsoft.com/office/powerpoint/2010/main" val="821302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solidFill>
                  <a:srgbClr val="C00000"/>
                </a:solidFill>
              </a:rPr>
              <a:t>რაში მდგომარეობს ჰუსერლის მიერ წინგადადგმული ნაბიჯი   </a:t>
            </a:r>
            <a:r>
              <a:rPr lang="ka-GE" sz="4400" dirty="0">
                <a:solidFill>
                  <a:srgbClr val="C00000"/>
                </a:solidFill>
              </a:rPr>
              <a:t/>
            </a:r>
            <a:br>
              <a:rPr lang="ka-GE" sz="4400" dirty="0">
                <a:solidFill>
                  <a:srgbClr val="C00000"/>
                </a:solidFill>
              </a:rPr>
            </a:br>
            <a:r>
              <a:rPr lang="ka-GE" sz="4400" dirty="0" smtClean="0">
                <a:solidFill>
                  <a:srgbClr val="C00000"/>
                </a:solidFill>
              </a:rPr>
              <a:t>                  </a:t>
            </a:r>
            <a:r>
              <a:rPr lang="ka-GE" sz="2400" dirty="0" smtClean="0">
                <a:solidFill>
                  <a:srgbClr val="C00000"/>
                </a:solidFill>
              </a:rPr>
              <a:t>კანტთან  </a:t>
            </a:r>
            <a:r>
              <a:rPr lang="ka-GE" sz="2400" dirty="0">
                <a:solidFill>
                  <a:srgbClr val="C00000"/>
                </a:solidFill>
              </a:rPr>
              <a:t>მიმართებაში?</a:t>
            </a:r>
            <a:endParaRPr lang="en-US" sz="2400" dirty="0"/>
          </a:p>
        </p:txBody>
      </p:sp>
      <p:sp>
        <p:nvSpPr>
          <p:cNvPr id="4" name="Объект 3"/>
          <p:cNvSpPr>
            <a:spLocks noGrp="1"/>
          </p:cNvSpPr>
          <p:nvPr>
            <p:ph idx="1"/>
          </p:nvPr>
        </p:nvSpPr>
        <p:spPr>
          <a:xfrm>
            <a:off x="2646218" y="2052918"/>
            <a:ext cx="7024255" cy="4195481"/>
          </a:xfrm>
        </p:spPr>
        <p:txBody>
          <a:bodyPr>
            <a:normAutofit fontScale="92500" lnSpcReduction="10000"/>
          </a:bodyPr>
          <a:lstStyle/>
          <a:p>
            <a:pPr marL="0" indent="0" algn="just">
              <a:buNone/>
            </a:pPr>
            <a:r>
              <a:rPr lang="ka-GE" dirty="0" smtClean="0"/>
              <a:t>კანტმა რევოლუცია მოახდინა გნოსეოლოგიაში, როცა აღმოაჩინა, რომ დრო და სივრცე აპრიორული ანუ ცდაზე უწინარესი (ჩვენი თანდაყოლილი) ფორმებია საგანთა ჭვრეტისა და ასევეა მიზან-შედეგობრივ ჯაჭვში ყოფნაც. ჰუსერლისთვის უდიდესი წონა აქვს მის ფორმულირებას, რომ „ადამიანს აქვს უზარმაზარი აპრიორი“, რომლის ყველაზე მარტივი და თვალსაჩინო ნაწილია ის, რომ ჩვენ, თურმე, ჩვენს ერთადერთ თითქოს ყველაზე მარტიც შემეცნების აქტშივე - აღქმაშივე - თან მოგვყვება წინასწარი კითხვების მთელი ზღვა, რომელთა პასუხს გვაძლევს მოცემული აღქმა. ჰუსერლის მტკიცებით, ჩვენ გვაინტერესებს არა მხოლოდის, ეს აღქმული საგანი რა არის და ვინ არის (ძაღლია, კაცია, ხეა თუ სხვა), არამედ რისთვის არის, როდიდან არის, როდემდის არის, ჩვენი საყვარელია თუ საძულველია და აუარებელი სხვა.</a:t>
            </a:r>
            <a:endParaRPr lang="en-US"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968" y="2175164"/>
            <a:ext cx="2381250" cy="3228109"/>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0473" y="2175163"/>
            <a:ext cx="2095500" cy="3228109"/>
          </a:xfrm>
          <a:prstGeom prst="rect">
            <a:avLst/>
          </a:prstGeom>
        </p:spPr>
      </p:pic>
    </p:spTree>
    <p:extLst>
      <p:ext uri="{BB962C8B-B14F-4D97-AF65-F5344CB8AC3E}">
        <p14:creationId xmlns:p14="http://schemas.microsoft.com/office/powerpoint/2010/main" val="2874888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smtClean="0">
                <a:solidFill>
                  <a:srgbClr val="C00000"/>
                </a:solidFill>
              </a:rPr>
              <a:t>როგორაა დაკავშირებული ფენომენოლოგია და ფილოსოფიური ანთროპოლოგია?</a:t>
            </a:r>
            <a:endParaRPr lang="en-US" sz="2400" dirty="0">
              <a:solidFill>
                <a:srgbClr val="C00000"/>
              </a:solidFill>
            </a:endParaRPr>
          </a:p>
        </p:txBody>
      </p:sp>
      <p:sp>
        <p:nvSpPr>
          <p:cNvPr id="3" name="Объект 2">
            <a:extLst>
              <a:ext uri="{FF2B5EF4-FFF2-40B4-BE49-F238E27FC236}">
                <a16:creationId xmlns="" xmlns:a16="http://schemas.microsoft.com/office/drawing/2014/main" id="{D09FF5FC-4185-4426-A140-0183F0FF5DE6}"/>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ka-GE" b="1" dirty="0" smtClean="0"/>
              <a:t>მსგავსი კვლევის აქტუალობა განპირობებულია ფენომენოლოგიის შემეცნებითი შესაძლებლობით, რაც გამოიხატება ჰუსერლის კრიტიკასა და  „ახალი ფენომენოლოგიის“ ძიებაში.</a:t>
            </a:r>
          </a:p>
          <a:p>
            <a:pPr algn="just">
              <a:buFont typeface="Wingdings" panose="05000000000000000000" pitchFamily="2" charset="2"/>
              <a:buChar char="§"/>
            </a:pPr>
            <a:r>
              <a:rPr lang="ka-GE" b="1" dirty="0" smtClean="0"/>
              <a:t>ჰუსერლი შრომაში „ევროპული მეცნიერების კრიზისი და ტრანსცენდენტალური ფილოსოფია“ ამოდის ფილოსოფიური ანთროპოლოგიის პრობლემიდან, რომელსაც ასე აყალიბებს:   </a:t>
            </a:r>
          </a:p>
          <a:p>
            <a:pPr algn="just">
              <a:buFont typeface="Wingdings" panose="05000000000000000000" pitchFamily="2" charset="2"/>
              <a:buChar char="§"/>
            </a:pPr>
            <a:r>
              <a:rPr lang="ka-GE" b="1" dirty="0" smtClean="0"/>
              <a:t>კაცობრიობა იბრძვის შეიცნოს თავისი თავი და ეს არის უდიდესი ისტორიული ფენომენი    </a:t>
            </a:r>
          </a:p>
          <a:p>
            <a:pPr algn="just">
              <a:buFont typeface="Wingdings" panose="05000000000000000000" pitchFamily="2" charset="2"/>
              <a:buChar char="§"/>
            </a:pPr>
            <a:r>
              <a:rPr lang="ka-GE" b="1" dirty="0" smtClean="0"/>
              <a:t>თუ ადამიანს განვიხილავთ „მეტაფიხიკურად“, ე.ი წმინდა ფილოსოფიური თვალსაზრისით, მაშინ ჩნდება კითხვა, როგორც გონიერ არსებაზე. არ შეიძლება გონება ჩაითვალოს ადამიანის სპეციფიკურ თვისებად და არც „არა-გონიერება“ არასპეციფიკურ თვისებად. ასეთ შეცდომას უშვებს ახალი ევროპული ფილოსოფია. ადამიანი „გონითი“ და „არა-გონითი“ არსება უნდა გავიგოთ ერთმანეთთან კავშირში.                  </a:t>
            </a:r>
            <a:r>
              <a:rPr lang="en-US" b="1" dirty="0" smtClean="0"/>
              <a:t>                               </a:t>
            </a:r>
            <a:r>
              <a:rPr lang="ka-GE" b="1" dirty="0" smtClean="0"/>
              <a:t> </a:t>
            </a:r>
            <a:endParaRPr lang="ka-GE" b="1" dirty="0"/>
          </a:p>
          <a:p>
            <a:pPr marL="0" indent="0">
              <a:buNone/>
            </a:pPr>
            <a:endParaRPr lang="en-US" b="1" dirty="0"/>
          </a:p>
          <a:p>
            <a:pPr marL="0" indent="0">
              <a:buNone/>
            </a:pPr>
            <a:endParaRPr lang="ru-RU" dirty="0"/>
          </a:p>
        </p:txBody>
      </p:sp>
    </p:spTree>
    <p:extLst>
      <p:ext uri="{BB962C8B-B14F-4D97-AF65-F5344CB8AC3E}">
        <p14:creationId xmlns:p14="http://schemas.microsoft.com/office/powerpoint/2010/main" val="2643916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69500"/>
          </a:xfrm>
        </p:spPr>
        <p:txBody>
          <a:bodyPr/>
          <a:lstStyle/>
          <a:p>
            <a:r>
              <a:rPr lang="ka-GE" sz="2400" dirty="0" smtClean="0">
                <a:solidFill>
                  <a:srgbClr val="C00000"/>
                </a:solidFill>
              </a:rPr>
              <a:t>ფენომენოლოგია როგორც ანთროპოლოგიის საფუძველი</a:t>
            </a:r>
            <a:endParaRPr lang="en-US" sz="2400" dirty="0">
              <a:solidFill>
                <a:srgbClr val="C00000"/>
              </a:solidFill>
            </a:endParaRPr>
          </a:p>
        </p:txBody>
      </p:sp>
      <p:sp>
        <p:nvSpPr>
          <p:cNvPr id="3" name="Объект 2">
            <a:extLst>
              <a:ext uri="{FF2B5EF4-FFF2-40B4-BE49-F238E27FC236}">
                <a16:creationId xmlns="" xmlns:a16="http://schemas.microsoft.com/office/drawing/2014/main" id="{0F07CC30-D3CA-423E-823C-BB0885533689}"/>
              </a:ext>
            </a:extLst>
          </p:cNvPr>
          <p:cNvSpPr>
            <a:spLocks noGrp="1"/>
          </p:cNvSpPr>
          <p:nvPr>
            <p:ph idx="1"/>
          </p:nvPr>
        </p:nvSpPr>
        <p:spPr>
          <a:xfrm>
            <a:off x="1103312" y="1122218"/>
            <a:ext cx="8946541" cy="5126181"/>
          </a:xfrm>
        </p:spPr>
        <p:txBody>
          <a:bodyPr>
            <a:normAutofit fontScale="92500" lnSpcReduction="10000"/>
          </a:bodyPr>
          <a:lstStyle/>
          <a:p>
            <a:pPr algn="just">
              <a:buFont typeface="Wingdings" panose="05000000000000000000" pitchFamily="2" charset="2"/>
              <a:buChar char="§"/>
            </a:pPr>
            <a:r>
              <a:rPr lang="ka-GE" b="1" dirty="0"/>
              <a:t>  </a:t>
            </a:r>
            <a:r>
              <a:rPr lang="ka-GE" b="1" dirty="0" smtClean="0"/>
              <a:t>ფილოსოფიური ანთროპოლოგიის როგორც მეცნიერების მეთოდოლოგიური საფუძვლის მცდელობად მიჩნეულია ჰუსერლის ფენომენოლოგიისა და   ფენომენოლოგიური მეთოდის გავრცელება ადამიანის შესახებ მეცნიერებაზე.</a:t>
            </a:r>
            <a:endParaRPr lang="en-US" b="1" dirty="0" smtClean="0"/>
          </a:p>
          <a:p>
            <a:pPr algn="just">
              <a:buFont typeface="Wingdings" panose="05000000000000000000" pitchFamily="2" charset="2"/>
              <a:buChar char="§"/>
            </a:pPr>
            <a:r>
              <a:rPr lang="ka-GE" b="1" dirty="0" smtClean="0"/>
              <a:t>ჰუსერლის მიერ ანთროპოლოგია გაიგებოდა არა როგორც დამოუკიდებელი ფენომენი, არამედ როგორც ფსიქოლოგიზმის ნაირსახეობა, ეს უკანასკნელი კი როგორც რელატივიზმის ფორმა.</a:t>
            </a:r>
          </a:p>
          <a:p>
            <a:pPr algn="just">
              <a:buFont typeface="Wingdings" panose="05000000000000000000" pitchFamily="2" charset="2"/>
              <a:buChar char="§"/>
            </a:pPr>
            <a:r>
              <a:rPr lang="ka-GE" b="1" dirty="0" smtClean="0"/>
              <a:t>როდესაც ფილოსოფიას თავის ცენტრალურ პრობლემად აქვს არსი და კითხულობს „რა  არის ეს“?- ეს გნოსეოლოგიაა. </a:t>
            </a:r>
          </a:p>
          <a:p>
            <a:pPr algn="just">
              <a:buFont typeface="Wingdings" panose="05000000000000000000" pitchFamily="2" charset="2"/>
              <a:buChar char="§"/>
            </a:pPr>
            <a:r>
              <a:rPr lang="ka-GE" b="1" dirty="0" smtClean="0"/>
              <a:t>როდესაც ფილოსოფიის ინტერესი მიმართულია თავად ცნობიერების მუშაობაზე და სვამს კითხვას „როგორ“? -ეს არის შემობრუნება ფილოსოფიური ანთროპოლოგიისკენ. სწორედ ამ რაკურსით განიხილება ჰუსერლის ფენომენოლოგიური რედუქცია.</a:t>
            </a:r>
          </a:p>
          <a:p>
            <a:pPr algn="just">
              <a:buFont typeface="Wingdings" panose="05000000000000000000" pitchFamily="2" charset="2"/>
              <a:buChar char="§"/>
            </a:pPr>
            <a:r>
              <a:rPr lang="ka-GE" dirty="0"/>
              <a:t> </a:t>
            </a:r>
            <a:r>
              <a:rPr lang="ka-GE" sz="2200" dirty="0"/>
              <a:t>ჰუსერლის ფენომენოლოგიის მთავარი  პარადიგმაა - ადამიანის ცხოვრების ფუნდამენტური ფაქტორების წვდომა და მათი მოჩვენებითი ირაციონალურობის დაძლევა. </a:t>
            </a:r>
            <a:endParaRPr lang="ka-GE" sz="2200" b="1" dirty="0" smtClean="0"/>
          </a:p>
          <a:p>
            <a:pPr marL="0" indent="0" algn="just">
              <a:buNone/>
            </a:pPr>
            <a:r>
              <a:rPr lang="ka-GE" b="1" dirty="0" smtClean="0"/>
              <a:t>                                                       </a:t>
            </a:r>
            <a:endParaRPr lang="en-US" dirty="0"/>
          </a:p>
        </p:txBody>
      </p:sp>
    </p:spTree>
    <p:extLst>
      <p:ext uri="{BB962C8B-B14F-4D97-AF65-F5344CB8AC3E}">
        <p14:creationId xmlns:p14="http://schemas.microsoft.com/office/powerpoint/2010/main" val="4028632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545</TotalTime>
  <Words>1123</Words>
  <Application>Microsoft Office PowerPoint</Application>
  <PresentationFormat>Широкоэкранный</PresentationFormat>
  <Paragraphs>77</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Century Gothic</vt:lpstr>
      <vt:lpstr>Sylfaen</vt:lpstr>
      <vt:lpstr>Wingdings</vt:lpstr>
      <vt:lpstr>Wingdings 3</vt:lpstr>
      <vt:lpstr>Ион</vt:lpstr>
      <vt:lpstr>Презентация PowerPoint</vt:lpstr>
      <vt:lpstr>             ფილოსოფიური ანთროპოლოგია</vt:lpstr>
      <vt:lpstr>                       რა არის  ფენომენოლოგია</vt:lpstr>
      <vt:lpstr>ედმუნდ ჰუსერლი (1859-938). გერმანელი ფილოსოფოს-იდეალისტი, ტრანსცენდენტალური ფენომენოლიგიის ფუძემდებელი.</vt:lpstr>
      <vt:lpstr>    რატომ უწოდებენ ჰუსერლის ფილოსოფიას ფენომენოლოგიას?</vt:lpstr>
      <vt:lpstr>რაში მდგომარეობს ჰუსერლის მიერ წინგადადგმული ნაბიჯი                                 დეკარტესთან  მიმართებაში?</vt:lpstr>
      <vt:lpstr>რაში მდგომარეობს ჰუსერლის მიერ წინგადადგმული ნაბიჯი                      კანტთან  მიმართებაში?</vt:lpstr>
      <vt:lpstr>როგორაა დაკავშირებული ფენომენოლოგია და ფილოსოფიური ანთროპოლოგია?</vt:lpstr>
      <vt:lpstr>ფენომენოლოგია როგორც ანთროპოლოგიის საფუძველი</vt:lpstr>
      <vt:lpstr>Презентация PowerPoint</vt:lpstr>
      <vt:lpstr>                                    გამოყენებული ლიტერატურა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nana</dc:creator>
  <cp:lastModifiedBy>Admin</cp:lastModifiedBy>
  <cp:revision>46</cp:revision>
  <dcterms:created xsi:type="dcterms:W3CDTF">2020-07-09T18:29:25Z</dcterms:created>
  <dcterms:modified xsi:type="dcterms:W3CDTF">2021-07-04T11:21:44Z</dcterms:modified>
</cp:coreProperties>
</file>