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818A-011D-4E6F-A178-6175CF0D9C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ECA8D1-EDDF-42D6-BDCC-00D1632039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B0BF6E-6F5C-4CA0-AB76-7B33CBE63DEA}"/>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5" name="Footer Placeholder 4">
            <a:extLst>
              <a:ext uri="{FF2B5EF4-FFF2-40B4-BE49-F238E27FC236}">
                <a16:creationId xmlns:a16="http://schemas.microsoft.com/office/drawing/2014/main" id="{F173C584-A043-4E26-A24B-A1EE334DA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FCCD7-7456-4719-9C14-2715C94B79E0}"/>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1878889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5387A-2778-4621-A3FC-192EE44723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FEB0EB-F299-477B-AD19-CD88038CDA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0C5FC5-3823-454B-BF9F-E409D7C65C28}"/>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5" name="Footer Placeholder 4">
            <a:extLst>
              <a:ext uri="{FF2B5EF4-FFF2-40B4-BE49-F238E27FC236}">
                <a16:creationId xmlns:a16="http://schemas.microsoft.com/office/drawing/2014/main" id="{EA32A6F2-04A2-4E79-B5D2-739C62324B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520C99-9118-4465-BAE5-D7818371FE31}"/>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264562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B7E9CE-91D2-4853-A211-062619F0CE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39F840-85EF-4FEA-954A-A55358A656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F0D3CD-788A-431D-A17C-0BAA760922A0}"/>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5" name="Footer Placeholder 4">
            <a:extLst>
              <a:ext uri="{FF2B5EF4-FFF2-40B4-BE49-F238E27FC236}">
                <a16:creationId xmlns:a16="http://schemas.microsoft.com/office/drawing/2014/main" id="{EF1962A6-00DA-4F5B-900C-7D58107C1C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4F81D7-1BA1-49A7-AAFE-5E842034FC7A}"/>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376985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BBB93-19E5-496A-81AC-F823B51ADA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FC2AD1-2937-42EB-9D2E-F0B5FE5908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9CFDB3-21DC-476C-B892-F6162B1CFB17}"/>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5" name="Footer Placeholder 4">
            <a:extLst>
              <a:ext uri="{FF2B5EF4-FFF2-40B4-BE49-F238E27FC236}">
                <a16:creationId xmlns:a16="http://schemas.microsoft.com/office/drawing/2014/main" id="{F7471AF0-C230-48AD-AC9E-F3B5DC3DF1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A73E1-D978-4CD0-A949-05AFF25161CC}"/>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49364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659D7-51D5-43D1-A431-0C35E9B8DC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AC324B-1AB1-4272-9621-9423908303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2AAF6C-0435-4F25-A790-F5FAA38E26A7}"/>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5" name="Footer Placeholder 4">
            <a:extLst>
              <a:ext uri="{FF2B5EF4-FFF2-40B4-BE49-F238E27FC236}">
                <a16:creationId xmlns:a16="http://schemas.microsoft.com/office/drawing/2014/main" id="{F437E9F3-A398-4B08-A71A-B60BF70407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2CCBFD-F479-4E4E-A627-97353DBBA65B}"/>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295841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14C39-C5D6-4FB4-9845-6014501A6A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662AD8-5239-443D-9AE3-80D3F15D93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1BCDD6-02F2-4E9B-8808-4B6606FBC4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DAB56B-DC0A-4FD3-A429-E9E7FFDC5BC0}"/>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6" name="Footer Placeholder 5">
            <a:extLst>
              <a:ext uri="{FF2B5EF4-FFF2-40B4-BE49-F238E27FC236}">
                <a16:creationId xmlns:a16="http://schemas.microsoft.com/office/drawing/2014/main" id="{A6842AA3-87B6-4096-8A7B-D543259DF2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6C0A3-567E-4634-80CB-0A161B32DA0A}"/>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378134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3137F-10CC-493D-A8F2-38D1BD00E05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2D583D-FEA2-49AE-B98E-F3361CFBD4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57C81C-9765-4B44-ADCA-9C1B58FEC5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DDAAE0-B8FC-4C34-A3B4-67DF00006E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7B75BD-10B6-47CE-A8FB-E7B1916BD2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BBD7746-0759-42CC-B5A3-7D502A2966D4}"/>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8" name="Footer Placeholder 7">
            <a:extLst>
              <a:ext uri="{FF2B5EF4-FFF2-40B4-BE49-F238E27FC236}">
                <a16:creationId xmlns:a16="http://schemas.microsoft.com/office/drawing/2014/main" id="{34E093F8-D5D3-4E17-AA27-C3550623F6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411B14-F0E6-43DF-8CFA-80A02697CAF5}"/>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369993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3AA76-4DDF-452D-833F-803A8006D5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B714AD-65E7-40BA-BD0A-EA974F4C37CC}"/>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4" name="Footer Placeholder 3">
            <a:extLst>
              <a:ext uri="{FF2B5EF4-FFF2-40B4-BE49-F238E27FC236}">
                <a16:creationId xmlns:a16="http://schemas.microsoft.com/office/drawing/2014/main" id="{21920E31-9B58-4307-B368-6E3AD10809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BCB83D-F919-4567-AED0-C83CF9F29678}"/>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152063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92C71B-BA9F-4A9B-B82D-DE5D9AB5DC2E}"/>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3" name="Footer Placeholder 2">
            <a:extLst>
              <a:ext uri="{FF2B5EF4-FFF2-40B4-BE49-F238E27FC236}">
                <a16:creationId xmlns:a16="http://schemas.microsoft.com/office/drawing/2014/main" id="{5C14B69B-8B11-4526-B695-FD1D705E35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FA6FCE-72AB-4CE9-ADF1-658C00EBAFF0}"/>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1586106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3E4DC-F50C-4456-B915-92BE4F412D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E7D438-3B4F-4DC3-A8E9-9D3343993B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6DEFEA-E925-4125-8769-708D54196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CB2B5B-F731-4E9D-A6D0-F7E151DC8EBB}"/>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6" name="Footer Placeholder 5">
            <a:extLst>
              <a:ext uri="{FF2B5EF4-FFF2-40B4-BE49-F238E27FC236}">
                <a16:creationId xmlns:a16="http://schemas.microsoft.com/office/drawing/2014/main" id="{FEEC087C-A3C7-4D57-B5C6-3C83E3790E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1B3954-0CDE-4B6C-A7C7-03CCD6878EDC}"/>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126580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DB1C5-B03C-4DC9-B578-FD23D15D53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611B87-7939-40E3-ABA7-EF9899193C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8D20F7-1995-46E1-A093-C9F367C77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0AE43-9D0A-4F57-99F5-99749C7BA7D0}"/>
              </a:ext>
            </a:extLst>
          </p:cNvPr>
          <p:cNvSpPr>
            <a:spLocks noGrp="1"/>
          </p:cNvSpPr>
          <p:nvPr>
            <p:ph type="dt" sz="half" idx="10"/>
          </p:nvPr>
        </p:nvSpPr>
        <p:spPr/>
        <p:txBody>
          <a:bodyPr/>
          <a:lstStyle/>
          <a:p>
            <a:fld id="{8D5D52DF-8730-4231-B686-B2A4FDAB5E4C}" type="datetimeFigureOut">
              <a:rPr lang="en-US" smtClean="0"/>
              <a:t>7/4/2021</a:t>
            </a:fld>
            <a:endParaRPr lang="en-US"/>
          </a:p>
        </p:txBody>
      </p:sp>
      <p:sp>
        <p:nvSpPr>
          <p:cNvPr id="6" name="Footer Placeholder 5">
            <a:extLst>
              <a:ext uri="{FF2B5EF4-FFF2-40B4-BE49-F238E27FC236}">
                <a16:creationId xmlns:a16="http://schemas.microsoft.com/office/drawing/2014/main" id="{345A6BC1-53B0-4275-915E-CF7FB3DE1E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3BBFFD-A79A-404C-8883-3E76E4A9A6B4}"/>
              </a:ext>
            </a:extLst>
          </p:cNvPr>
          <p:cNvSpPr>
            <a:spLocks noGrp="1"/>
          </p:cNvSpPr>
          <p:nvPr>
            <p:ph type="sldNum" sz="quarter" idx="12"/>
          </p:nvPr>
        </p:nvSpPr>
        <p:spPr/>
        <p:txBody>
          <a:bodyPr/>
          <a:lstStyle/>
          <a:p>
            <a:fld id="{387D2137-D645-4068-99D8-5B6B186243AB}" type="slidenum">
              <a:rPr lang="en-US" smtClean="0"/>
              <a:t>‹#›</a:t>
            </a:fld>
            <a:endParaRPr lang="en-US"/>
          </a:p>
        </p:txBody>
      </p:sp>
    </p:spTree>
    <p:extLst>
      <p:ext uri="{BB962C8B-B14F-4D97-AF65-F5344CB8AC3E}">
        <p14:creationId xmlns:p14="http://schemas.microsoft.com/office/powerpoint/2010/main" val="190358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4A2043-5584-4835-B83C-ECD75484B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E83F39-040E-43D4-91CC-4F8A52D5AF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1044D-318B-45A3-B2E2-2AA0C4A0D8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D52DF-8730-4231-B686-B2A4FDAB5E4C}" type="datetimeFigureOut">
              <a:rPr lang="en-US" smtClean="0"/>
              <a:t>7/4/2021</a:t>
            </a:fld>
            <a:endParaRPr lang="en-US"/>
          </a:p>
        </p:txBody>
      </p:sp>
      <p:sp>
        <p:nvSpPr>
          <p:cNvPr id="5" name="Footer Placeholder 4">
            <a:extLst>
              <a:ext uri="{FF2B5EF4-FFF2-40B4-BE49-F238E27FC236}">
                <a16:creationId xmlns:a16="http://schemas.microsoft.com/office/drawing/2014/main" id="{A09EBCB6-709F-43BC-B5F5-DD815196C6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5B6573-75A9-4593-AE7B-7EB7AEB286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7D2137-D645-4068-99D8-5B6B186243AB}" type="slidenum">
              <a:rPr lang="en-US" smtClean="0"/>
              <a:t>‹#›</a:t>
            </a:fld>
            <a:endParaRPr lang="en-US"/>
          </a:p>
        </p:txBody>
      </p:sp>
    </p:spTree>
    <p:extLst>
      <p:ext uri="{BB962C8B-B14F-4D97-AF65-F5344CB8AC3E}">
        <p14:creationId xmlns:p14="http://schemas.microsoft.com/office/powerpoint/2010/main" val="1950318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282B6-D111-45D5-AAA1-1DACBE819D1E}"/>
              </a:ext>
            </a:extLst>
          </p:cNvPr>
          <p:cNvSpPr>
            <a:spLocks noGrp="1"/>
          </p:cNvSpPr>
          <p:nvPr>
            <p:ph type="ctrTitle"/>
          </p:nvPr>
        </p:nvSpPr>
        <p:spPr/>
        <p:txBody>
          <a:bodyPr>
            <a:normAutofit/>
          </a:bodyPr>
          <a:lstStyle/>
          <a:p>
            <a:pPr marL="0" marR="0">
              <a:lnSpc>
                <a:spcPct val="115000"/>
              </a:lnSpc>
              <a:spcBef>
                <a:spcPts val="0"/>
              </a:spcBef>
              <a:spcAft>
                <a:spcPts val="100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Competence-based Learning in Light of the Bologna Process in Georgia </a:t>
            </a:r>
            <a:br>
              <a:rPr lang="en-US" sz="28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sz="2800" dirty="0"/>
          </a:p>
        </p:txBody>
      </p:sp>
      <p:sp>
        <p:nvSpPr>
          <p:cNvPr id="3" name="Subtitle 2">
            <a:extLst>
              <a:ext uri="{FF2B5EF4-FFF2-40B4-BE49-F238E27FC236}">
                <a16:creationId xmlns:a16="http://schemas.microsoft.com/office/drawing/2014/main" id="{4243821C-A9C3-4C32-8D6A-4A5A27DE6B8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3893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81CEB-9516-44E8-811E-AAAC53C449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7991D8-01F3-4CCA-AD64-F5A0C921538F}"/>
              </a:ext>
            </a:extLst>
          </p:cNvPr>
          <p:cNvSpPr>
            <a:spLocks noGrp="1"/>
          </p:cNvSpPr>
          <p:nvPr>
            <p:ph idx="1"/>
          </p:nvPr>
        </p:nvSpPr>
        <p:spPr/>
        <p:txBody>
          <a:bodyPr>
            <a:normAutofit/>
          </a:bodyPr>
          <a:lstStyle/>
          <a:p>
            <a:pPr marL="0" indent="0" algn="just">
              <a:lnSpc>
                <a:spcPct val="150000"/>
              </a:lnSpc>
              <a:buNone/>
            </a:pPr>
            <a:r>
              <a:rPr lang="en-US" sz="1800" dirty="0">
                <a:effectLst/>
                <a:latin typeface="Sylfaen" panose="010A0502050306030303" pitchFamily="18" charset="0"/>
                <a:ea typeface="Times New Roman" panose="02020603050405020304" pitchFamily="18" charset="0"/>
                <a:cs typeface="Times New Roman" panose="02020603050405020304" pitchFamily="18" charset="0"/>
              </a:rPr>
              <a:t>“</a:t>
            </a:r>
            <a:r>
              <a:rPr lang="en-US" sz="1800" i="1" dirty="0">
                <a:effectLst/>
                <a:latin typeface="Sylfaen" panose="010A0502050306030303" pitchFamily="18" charset="0"/>
                <a:ea typeface="Times New Roman" panose="02020603050405020304" pitchFamily="18" charset="0"/>
                <a:cs typeface="Times New Roman" panose="02020603050405020304" pitchFamily="18" charset="0"/>
              </a:rPr>
              <a:t>We can see in this text the great paradox of our time. The more developed and wide-spread that higher education is, the wider the gap between rich countries and poor. That is, the greater the progress in science, knowledge, research and technology, the greater the difference between the developed and developing countries, not to mention in the least-developed ones. This means that progress in science and knowledge is not distributed fairly. Not only are differences not reduced, but in fact they increase and get worse” (Sanchez, Ruiz, Olalla, Mora, Paredes, Otero, Ildefonso, </a:t>
            </a:r>
            <a:r>
              <a:rPr lang="en-US" sz="1800" i="1" dirty="0" err="1">
                <a:effectLst/>
                <a:latin typeface="Sylfaen" panose="010A0502050306030303" pitchFamily="18" charset="0"/>
                <a:ea typeface="Times New Roman" panose="02020603050405020304" pitchFamily="18" charset="0"/>
                <a:cs typeface="Times New Roman" panose="02020603050405020304" pitchFamily="18" charset="0"/>
              </a:rPr>
              <a:t>Eizaguirre</a:t>
            </a:r>
            <a:r>
              <a:rPr lang="en-US" sz="1800" i="1" dirty="0">
                <a:effectLst/>
                <a:latin typeface="Sylfaen" panose="010A0502050306030303" pitchFamily="18" charset="0"/>
                <a:ea typeface="Times New Roman" panose="02020603050405020304" pitchFamily="18" charset="0"/>
                <a:cs typeface="Times New Roman" panose="02020603050405020304" pitchFamily="18" charset="0"/>
              </a:rPr>
              <a:t>, 2008, p.  31). </a:t>
            </a:r>
            <a:endParaRPr lang="en-US" sz="1800" dirty="0">
              <a:effectLst/>
              <a:latin typeface="Sylfaen" panose="010A0502050306030303" pitchFamily="18" charset="0"/>
              <a:ea typeface="Times New Roman" panose="02020603050405020304" pitchFamily="18" charset="0"/>
              <a:cs typeface="Times New Roman" panose="02020603050405020304" pitchFamily="18" charset="0"/>
            </a:endParaRPr>
          </a:p>
          <a:p>
            <a:pPr marL="0" indent="0">
              <a:lnSpc>
                <a:spcPct val="150000"/>
              </a:lnSpc>
              <a:buNone/>
            </a:pPr>
            <a:endParaRPr lang="en-US" dirty="0">
              <a:latin typeface="Sylfaen" panose="010A0502050306030303" pitchFamily="18" charset="0"/>
            </a:endParaRPr>
          </a:p>
          <a:p>
            <a:pPr marL="0" indent="0" algn="just">
              <a:lnSpc>
                <a:spcPct val="150000"/>
              </a:lnSpc>
              <a:buNone/>
            </a:pPr>
            <a:r>
              <a:rPr lang="en-US" sz="1800" dirty="0">
                <a:effectLst/>
                <a:latin typeface="Sylfaen" panose="010A0502050306030303" pitchFamily="18" charset="0"/>
                <a:ea typeface="Times New Roman" panose="02020603050405020304" pitchFamily="18" charset="0"/>
                <a:cs typeface="Times New Roman" panose="02020603050405020304" pitchFamily="18" charset="0"/>
              </a:rPr>
              <a:t>Initiation of the Bologna Process was the practical step that served as the “light” in the quite confused period, which helped many countries to understand the complexity as well as the needs of reality</a:t>
            </a:r>
          </a:p>
          <a:p>
            <a:pPr marL="0" indent="0">
              <a:buNone/>
            </a:pPr>
            <a:endParaRPr lang="en-US" dirty="0"/>
          </a:p>
        </p:txBody>
      </p:sp>
    </p:spTree>
    <p:extLst>
      <p:ext uri="{BB962C8B-B14F-4D97-AF65-F5344CB8AC3E}">
        <p14:creationId xmlns:p14="http://schemas.microsoft.com/office/powerpoint/2010/main" val="1481563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E68B1-4200-437C-8F16-94B93791EF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33B1787-8694-4356-8B93-3DA35742105A}"/>
              </a:ext>
            </a:extLst>
          </p:cNvPr>
          <p:cNvSpPr>
            <a:spLocks noGrp="1"/>
          </p:cNvSpPr>
          <p:nvPr>
            <p:ph idx="1"/>
          </p:nvPr>
        </p:nvSpPr>
        <p:spPr/>
        <p:txBody>
          <a:bodyPr>
            <a:normAutofit fontScale="92500" lnSpcReduction="20000"/>
          </a:bodyPr>
          <a:lstStyle/>
          <a:p>
            <a:pPr marL="0" indent="0">
              <a:lnSpc>
                <a:spcPct val="150000"/>
              </a:lnSpc>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buNone/>
            </a:pPr>
            <a:r>
              <a:rPr lang="en-US" sz="1800" dirty="0">
                <a:effectLst/>
                <a:latin typeface="Times New Roman" panose="02020603050405020304" pitchFamily="18" charset="0"/>
                <a:ea typeface="Times New Roman" panose="02020603050405020304" pitchFamily="18" charset="0"/>
              </a:rPr>
              <a:t>Due to the mentioned reasons, Georgian educators had and still have to face numerous challenges to get the Georgian education system back to the right track and even more, make a successful converge of the strong sides of the old, traditional education, the current reality and the EU standards that tend to be the requirement not only in the system of education but all other fields of the life. </a:t>
            </a:r>
          </a:p>
          <a:p>
            <a:pPr marL="0" indent="0">
              <a:lnSpc>
                <a:spcPct val="150000"/>
              </a:lnSpc>
              <a:buNone/>
            </a:pPr>
            <a:endParaRPr lang="en-US" sz="1800" dirty="0">
              <a:latin typeface="Times New Roman" panose="02020603050405020304" pitchFamily="18" charset="0"/>
            </a:endParaRPr>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rPr>
              <a:t>Despite the fact that Georgia is closely following the development of the education system in the light of the Bologna Process and professors and other stakeholders are truly open and ready to provide their input in terms of making Georgian education system fully comply with EU standards, there is still quite some work to be done in terms of meeting the needs in the context of the competence-based learning as this is observed to be the key target of all stakeholders in the education. </a:t>
            </a:r>
            <a:endParaRPr lang="en-US" dirty="0"/>
          </a:p>
        </p:txBody>
      </p:sp>
    </p:spTree>
    <p:extLst>
      <p:ext uri="{BB962C8B-B14F-4D97-AF65-F5344CB8AC3E}">
        <p14:creationId xmlns:p14="http://schemas.microsoft.com/office/powerpoint/2010/main" val="1002840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D275B-A967-47F9-9AB7-660B0B4ADCD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DFBEBC-2BBF-4A19-A307-2CCB787518F4}"/>
              </a:ext>
            </a:extLst>
          </p:cNvPr>
          <p:cNvSpPr>
            <a:spLocks noGrp="1"/>
          </p:cNvSpPr>
          <p:nvPr>
            <p:ph idx="1"/>
          </p:nvPr>
        </p:nvSpPr>
        <p:spPr/>
        <p:txBody>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rPr>
              <a:t>The incentive for the given research is the existing reality in the country,  that turns out to be demanding towards the competences and skills despite the lack of the employment potential on the local labor market.</a:t>
            </a:r>
          </a:p>
          <a:p>
            <a:pPr marL="0" indent="0">
              <a:lnSpc>
                <a:spcPct val="150000"/>
              </a:lnSpc>
              <a:buNone/>
            </a:pPr>
            <a:endParaRPr lang="en-US" sz="1800" dirty="0">
              <a:latin typeface="Times New Roman" panose="02020603050405020304" pitchFamily="18" charset="0"/>
            </a:endParaRPr>
          </a:p>
          <a:p>
            <a:pPr marL="0" indent="0">
              <a:lnSpc>
                <a:spcPct val="150000"/>
              </a:lnSpc>
              <a:buNone/>
            </a:pPr>
            <a:r>
              <a:rPr lang="en-US" sz="1800" dirty="0">
                <a:effectLst/>
                <a:latin typeface="Times New Roman" panose="02020603050405020304" pitchFamily="18" charset="0"/>
                <a:ea typeface="Times New Roman" panose="02020603050405020304" pitchFamily="18" charset="0"/>
              </a:rPr>
              <a:t>on the one hand, we speak about the low potential of employment in the country and on the other hand, insufficient knowledge and competences in the graduates to satisfy the employers. </a:t>
            </a:r>
            <a:endParaRPr lang="en-US" dirty="0"/>
          </a:p>
        </p:txBody>
      </p:sp>
    </p:spTree>
    <p:extLst>
      <p:ext uri="{BB962C8B-B14F-4D97-AF65-F5344CB8AC3E}">
        <p14:creationId xmlns:p14="http://schemas.microsoft.com/office/powerpoint/2010/main" val="2691950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FE1E-D03D-48B0-A1A7-83977103F5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3CAEA7-A630-44CD-931E-5FEE3814B29C}"/>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rPr>
              <a:t>One of the reasons of the existing problems </a:t>
            </a:r>
            <a:r>
              <a:rPr lang="en-US" sz="1800" dirty="0">
                <a:latin typeface="Times New Roman" panose="02020603050405020304" pitchFamily="18" charset="0"/>
                <a:ea typeface="Times New Roman" panose="02020603050405020304" pitchFamily="18" charset="0"/>
              </a:rPr>
              <a:t>is </a:t>
            </a:r>
            <a:r>
              <a:rPr lang="en-US" sz="1800" dirty="0">
                <a:effectLst/>
                <a:latin typeface="Times New Roman" panose="02020603050405020304" pitchFamily="18" charset="0"/>
                <a:ea typeface="Times New Roman" panose="02020603050405020304" pitchFamily="18" charset="0"/>
              </a:rPr>
              <a:t>insufficient coordination between the industry and the system of education. Typical example could be the situation in the construction field; for example the largest-scale (in the country) water and waste water infrastructure construction project in Batumi, Autonomous Republic of </a:t>
            </a:r>
            <a:r>
              <a:rPr lang="en-US" sz="1800" dirty="0" err="1">
                <a:effectLst/>
                <a:latin typeface="Times New Roman" panose="02020603050405020304" pitchFamily="18" charset="0"/>
                <a:ea typeface="Times New Roman" panose="02020603050405020304" pitchFamily="18" charset="0"/>
              </a:rPr>
              <a:t>Ajara</a:t>
            </a:r>
            <a:r>
              <a:rPr lang="en-US" sz="1800" dirty="0">
                <a:effectLst/>
                <a:latin typeface="Times New Roman" panose="02020603050405020304" pitchFamily="18" charset="0"/>
                <a:ea typeface="Times New Roman" panose="02020603050405020304" pitchFamily="18" charset="0"/>
              </a:rPr>
              <a:t> (Black Sea Region in Georgia bothering Turkey on the North) is being implemented by the International consultant teams with the back-stopping experts the majority of whom are international too as, it is almost impossible to find a skillful engineer in Georgia (at least in the regions outside the capital) who could have the relevant competences in engineering to be able to follow international standards together with consideration of the environmental, social, health impact as well as occupational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safety issues while doing his/her job. This is already the sign of the lack of specific competences in the concrete field.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buNone/>
            </a:pPr>
            <a:endParaRPr lang="en-US" dirty="0"/>
          </a:p>
        </p:txBody>
      </p:sp>
    </p:spTree>
    <p:extLst>
      <p:ext uri="{BB962C8B-B14F-4D97-AF65-F5344CB8AC3E}">
        <p14:creationId xmlns:p14="http://schemas.microsoft.com/office/powerpoint/2010/main" val="2794115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F4D6E-B5BE-4BC1-80C4-76097C2A4F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4691A6-DFB5-4C29-ACB7-6A28346968EB}"/>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One of the examples could be the incompliance between the level of the demand on the teacher of Physics on the labor market and the less and less school-leavers willing to study Physics. On top of that, the parents of the school pupils constantly complain about the Physics teacher of their kids being dissatisfied with the specific competences as well as the methodological approaches applied by the teacher.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64456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E6BA9-3063-4953-AC65-4AFE28EC306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CEC7CA-A201-4A93-BBFF-34BF101BFB50}"/>
              </a:ext>
            </a:extLst>
          </p:cNvPr>
          <p:cNvSpPr>
            <a:spLocks noGrp="1"/>
          </p:cNvSpPr>
          <p:nvPr>
            <p:ph idx="1"/>
          </p:nvPr>
        </p:nvSpPr>
        <p:spPr/>
        <p:txBody>
          <a:bodyPr/>
          <a:lstStyle/>
          <a:p>
            <a:pPr marL="0" indent="0" algn="just">
              <a:lnSpc>
                <a:spcPct val="150000"/>
              </a:lnSpc>
              <a:buNone/>
            </a:pPr>
            <a:r>
              <a:rPr lang="en-US" sz="1800" dirty="0">
                <a:latin typeface="Times New Roman" panose="02020603050405020304" pitchFamily="18" charset="0"/>
                <a:ea typeface="Times New Roman" panose="02020603050405020304" pitchFamily="18" charset="0"/>
              </a:rPr>
              <a:t>S</a:t>
            </a:r>
            <a:r>
              <a:rPr lang="en-US" sz="1800" dirty="0">
                <a:effectLst/>
                <a:latin typeface="Times New Roman" panose="02020603050405020304" pitchFamily="18" charset="0"/>
                <a:ea typeface="Times New Roman" panose="02020603050405020304" pitchFamily="18" charset="0"/>
              </a:rPr>
              <a:t>takeholders in the field of Linguistics in Georgia have to become more alert on the importance of internationalization of the research in the field as the level of indexation and citation of international publications of the majority of the staff do not seem very much desirable so that we could be proud for the research topics and the results that could be of interest and value for the researchers worldwide. </a:t>
            </a:r>
            <a:endParaRPr lang="en-US" dirty="0"/>
          </a:p>
        </p:txBody>
      </p:sp>
    </p:spTree>
    <p:extLst>
      <p:ext uri="{BB962C8B-B14F-4D97-AF65-F5344CB8AC3E}">
        <p14:creationId xmlns:p14="http://schemas.microsoft.com/office/powerpoint/2010/main" val="211181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ACB4B-8D30-4381-8000-1A6BDA55DEDC}"/>
              </a:ext>
            </a:extLst>
          </p:cNvPr>
          <p:cNvSpPr>
            <a:spLocks noGrp="1"/>
          </p:cNvSpPr>
          <p:nvPr>
            <p:ph type="title"/>
          </p:nvPr>
        </p:nvSpPr>
        <p:spPr/>
        <p:txBody>
          <a:bodyPr/>
          <a:lstStyle/>
          <a:p>
            <a:pPr algn="ctr"/>
            <a:r>
              <a:rPr lang="en-US" b="1" dirty="0"/>
              <a:t>Methodology </a:t>
            </a:r>
          </a:p>
        </p:txBody>
      </p:sp>
      <p:sp>
        <p:nvSpPr>
          <p:cNvPr id="3" name="Content Placeholder 2">
            <a:extLst>
              <a:ext uri="{FF2B5EF4-FFF2-40B4-BE49-F238E27FC236}">
                <a16:creationId xmlns:a16="http://schemas.microsoft.com/office/drawing/2014/main" id="{6B05156B-6BBC-4984-9909-BB0DF721CE9F}"/>
              </a:ext>
            </a:extLst>
          </p:cNvPr>
          <p:cNvSpPr>
            <a:spLocks noGrp="1"/>
          </p:cNvSpPr>
          <p:nvPr>
            <p:ph idx="1"/>
          </p:nvPr>
        </p:nvSpPr>
        <p:spPr/>
        <p:txBody>
          <a:bodyPr>
            <a:normAutofit/>
          </a:bodyPr>
          <a:lstStyle/>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Methodology we applied for our research comprises mainly in-depth analysis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in certain fields in Georgian universities as well as the observation of the processes of elaboration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/curriculums in the frame of the International Projects aimed at enhancement the capacity of the stakeholders in the system of education. </a:t>
            </a: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endParaRPr lang="en-US" dirty="0"/>
          </a:p>
          <a:p>
            <a:pPr>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Involvement in the International projects (for example MAHATMA- Master in higher education management: developing leaders for managing educational transformation) allowed the authors of the presented paper to get experience in international accreditation of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including the analysis of the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syllabi as well as participate in the interviews with the stakeholders from the industry.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6642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DF786-B84C-46A8-ACE0-4ACDDEF406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D53C07-D3CB-4DC9-8772-41006483304B}"/>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above mentioned allowed the authors of the research to analyze the documentation for approximately 100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on the basis of 6 universities in Georgia. In order to keep the confidentiality and follow the ethics of academic relations, we decided not to mention the universities on the basis of which we collected the materials for our study.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buNone/>
            </a:pPr>
            <a:r>
              <a:rPr lang="en-US" dirty="0"/>
              <a:t> </a:t>
            </a:r>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results of the several-year evaluation, i.e. analysis of numerous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made it possible to get the real picture of the level the competence-based learning is being ensured in Georgian universities. The results of the work conducted within the task of the expert revealed those deficiencies that could be the potential part of the reasons of failure in building generic and specific competences in the graduates.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50000"/>
              </a:lnSpc>
              <a:buNone/>
            </a:pPr>
            <a:endParaRPr lang="en-US" dirty="0"/>
          </a:p>
        </p:txBody>
      </p:sp>
    </p:spTree>
    <p:extLst>
      <p:ext uri="{BB962C8B-B14F-4D97-AF65-F5344CB8AC3E}">
        <p14:creationId xmlns:p14="http://schemas.microsoft.com/office/powerpoint/2010/main" val="2607679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BC21-7BD5-472C-8AB0-948BD28153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1A769EF-0C4C-4A46-A67B-4E185B76B8A9}"/>
              </a:ext>
            </a:extLst>
          </p:cNvPr>
          <p:cNvSpPr>
            <a:spLocks noGrp="1"/>
          </p:cNvSpPr>
          <p:nvPr>
            <p:ph idx="1"/>
          </p:nvPr>
        </p:nvSpPr>
        <p:spPr/>
        <p:txBody>
          <a:bodyPr>
            <a:normAutofit/>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main aspects that were focused while carrying out analysis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the syllabi covered the main “pillars” of the competence-based learning approach which we put in parallel with the key principles of the four-sided pyramid of the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Duesto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University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(Sanchez, Ruiz, Olalla, Mora, Paredes, Otero, Ildefonso, </a:t>
            </a:r>
            <a:r>
              <a:rPr lang="en-US" sz="1800" i="1" dirty="0" err="1">
                <a:effectLst/>
                <a:latin typeface="Times New Roman" panose="02020603050405020304" pitchFamily="18" charset="0"/>
                <a:ea typeface="Times New Roman" panose="02020603050405020304" pitchFamily="18" charset="0"/>
                <a:cs typeface="Times New Roman" panose="02020603050405020304" pitchFamily="18" charset="0"/>
              </a:rPr>
              <a:t>Eizaguirre</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2008, p.  21).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So, the results of the research are based on the practical work carried out on the basis of the analysis of the available practical recourses as well as the data obtained from the students’ survey and professors being interviewed during the accreditation processes or the elaboration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1031877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4099F-FC28-4C0F-A49E-7376E280C0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47B06FC-328B-4A5C-8E1E-721D184D603E}"/>
              </a:ext>
            </a:extLst>
          </p:cNvPr>
          <p:cNvSpPr>
            <a:spLocks noGrp="1"/>
          </p:cNvSpPr>
          <p:nvPr>
            <p:ph idx="1"/>
          </p:nvPr>
        </p:nvSpPr>
        <p:spPr/>
        <p:txBody>
          <a:bodyPr>
            <a:normAutofit/>
          </a:bodyPr>
          <a:lstStyle/>
          <a:p>
            <a:pPr marL="0" indent="0">
              <a:lnSpc>
                <a:spcPct val="150000"/>
              </a:lnSpc>
              <a:buNone/>
            </a:pPr>
            <a:r>
              <a:rPr lang="en-US" sz="1800" dirty="0">
                <a:latin typeface="Times New Roman" panose="02020603050405020304" pitchFamily="18" charset="0"/>
                <a:ea typeface="Times New Roman" panose="02020603050405020304" pitchFamily="18" charset="0"/>
              </a:rPr>
              <a:t>The results of the research </a:t>
            </a:r>
            <a:r>
              <a:rPr lang="en-US" sz="1800" dirty="0">
                <a:effectLst/>
                <a:latin typeface="Times New Roman" panose="02020603050405020304" pitchFamily="18" charset="0"/>
                <a:ea typeface="Times New Roman" panose="02020603050405020304" pitchFamily="18" charset="0"/>
              </a:rPr>
              <a:t>revealed  not enough level of awareness of “philosophy” of the generic and the specific competences; syllabi show some blurred interface between the generic and the specific competences.</a:t>
            </a:r>
          </a:p>
          <a:p>
            <a:pPr marL="0" indent="0">
              <a:lnSpc>
                <a:spcPct val="150000"/>
              </a:lnSpc>
              <a:buNone/>
            </a:pPr>
            <a:endParaRPr lang="en-US" sz="1800" dirty="0">
              <a:latin typeface="Times New Roman" panose="02020603050405020304" pitchFamily="18" charset="0"/>
            </a:endParaRPr>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Moreover, syllabi in some specialties revealed the lack of some important for the specialty competences such as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Maths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skills, for example, in the syllabi in the frame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in engineering field.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Majority of syllabi are not clear enough about the way they are going to build interpersonal skills. This concerns the syllabi in Philological directions. </a:t>
            </a:r>
            <a:endParaRPr lang="en-US" dirty="0"/>
          </a:p>
        </p:txBody>
      </p:sp>
    </p:spTree>
    <p:extLst>
      <p:ext uri="{BB962C8B-B14F-4D97-AF65-F5344CB8AC3E}">
        <p14:creationId xmlns:p14="http://schemas.microsoft.com/office/powerpoint/2010/main" val="288583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465BE-DFCC-4AB1-B7E5-1F7C01125CB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C71C63-9687-4BD4-9762-865F33A009BA}"/>
              </a:ext>
            </a:extLst>
          </p:cNvPr>
          <p:cNvSpPr>
            <a:spLocks noGrp="1"/>
          </p:cNvSpPr>
          <p:nvPr>
            <p:ph idx="1"/>
          </p:nvPr>
        </p:nvSpPr>
        <p:spPr/>
        <p:txBody>
          <a:bodyPr/>
          <a:lstStyle/>
          <a:p>
            <a:pPr marL="0" indent="0">
              <a:buNone/>
            </a:pPr>
            <a:r>
              <a:rPr lang="en-US" dirty="0"/>
              <a:t>Authors:</a:t>
            </a:r>
          </a:p>
          <a:p>
            <a:pPr marL="0" indent="0">
              <a:buNone/>
            </a:pPr>
            <a:r>
              <a:rPr lang="en-US" dirty="0" err="1"/>
              <a:t>Turmanidze</a:t>
            </a:r>
            <a:r>
              <a:rPr lang="en-US" dirty="0"/>
              <a:t> L. –Associate Professor; Dean of the Faculty of Exact Sciences and Education</a:t>
            </a:r>
          </a:p>
          <a:p>
            <a:pPr marL="0" indent="0">
              <a:buNone/>
            </a:pPr>
            <a:endParaRPr lang="en-US" dirty="0"/>
          </a:p>
          <a:p>
            <a:pPr marL="0" indent="0">
              <a:buNone/>
            </a:pPr>
            <a:r>
              <a:rPr lang="en-US" dirty="0"/>
              <a:t>Mazmishvili N.-Assistant Professor at the Department of European Studies  </a:t>
            </a:r>
          </a:p>
        </p:txBody>
      </p:sp>
    </p:spTree>
    <p:extLst>
      <p:ext uri="{BB962C8B-B14F-4D97-AF65-F5344CB8AC3E}">
        <p14:creationId xmlns:p14="http://schemas.microsoft.com/office/powerpoint/2010/main" val="1594758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B32A3-733B-4EBD-84D0-401838D002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9E96FBA-F7B9-4768-AFB6-F27F134A1DB3}"/>
              </a:ext>
            </a:extLst>
          </p:cNvPr>
          <p:cNvSpPr>
            <a:spLocks noGrp="1"/>
          </p:cNvSpPr>
          <p:nvPr>
            <p:ph idx="1"/>
          </p:nvPr>
        </p:nvSpPr>
        <p:spPr/>
        <p:txBody>
          <a:bodyPr/>
          <a:lstStyle/>
          <a:p>
            <a:pPr marL="0" marR="0" algn="just">
              <a:lnSpc>
                <a:spcPct val="150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 many cases the professors overdo in terms of formulation of the competences and skills within one subject. In other words, the list of the competences goes beyond all possible limits of realization of the skills in the frame of one subject;</a:t>
            </a:r>
          </a:p>
          <a:p>
            <a:pPr marL="0" marR="0" algn="just">
              <a:lnSpc>
                <a:spcPct val="150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analysis of the syllabi also showed that similar competences and skills are repeated in several syllabi within one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gn="just">
              <a:lnSpc>
                <a:spcPct val="150000"/>
              </a:lnSpc>
              <a:spcBef>
                <a:spcPts val="0"/>
              </a:spcBef>
              <a:spcAft>
                <a:spcPts val="1000"/>
              </a:spcAft>
            </a:pPr>
            <a:r>
              <a:rPr lang="en-US" sz="1800" dirty="0">
                <a:effectLst/>
                <a:latin typeface="Times New Roman" panose="02020603050405020304" pitchFamily="18" charset="0"/>
                <a:ea typeface="Times New Roman" panose="02020603050405020304" pitchFamily="18" charset="0"/>
              </a:rPr>
              <a:t>Evaluation of the syllabi caused some suspicious of the experts towards the potential of building generic competences such as: independence, creativity, collaboration…by the educational </a:t>
            </a:r>
            <a:r>
              <a:rPr lang="en-US" sz="1800" dirty="0" err="1">
                <a:effectLst/>
                <a:latin typeface="Times New Roman" panose="02020603050405020304" pitchFamily="18" charset="0"/>
                <a:ea typeface="Times New Roman" panose="02020603050405020304" pitchFamily="18" charset="0"/>
              </a:rPr>
              <a:t>programme</a:t>
            </a:r>
            <a:r>
              <a:rPr lang="en-US" sz="1800" dirty="0">
                <a:effectLst/>
                <a:latin typeface="Times New Roman" panose="02020603050405020304" pitchFamily="18" charset="0"/>
                <a:ea typeface="Times New Roman" panose="02020603050405020304" pitchFamily="18" charset="0"/>
              </a:rPr>
              <a:t> as there is no evidence that could prove building these skills.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71968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A8946-D5E0-41EF-B9B3-4BFBD8C894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6AD3C8-D876-4AD9-8EED-9FC4DC4DFFE6}"/>
              </a:ext>
            </a:extLst>
          </p:cNvPr>
          <p:cNvSpPr>
            <a:spLocks noGrp="1"/>
          </p:cNvSpPr>
          <p:nvPr>
            <p:ph idx="1"/>
          </p:nvPr>
        </p:nvSpPr>
        <p:spPr/>
        <p:txBody>
          <a:bodyPr>
            <a:normAutofit fontScale="85000" lnSpcReduction="10000"/>
          </a:bodyPr>
          <a:lstStyle/>
          <a:p>
            <a:pPr algn="just">
              <a:lnSpc>
                <a:spcPct val="150000"/>
              </a:lnSpc>
            </a:pPr>
            <a:r>
              <a:rPr lang="en-US" sz="1800" dirty="0">
                <a:latin typeface="Times New Roman" panose="02020603050405020304" pitchFamily="18" charset="0"/>
                <a:ea typeface="Times New Roman" panose="02020603050405020304" pitchFamily="18" charset="0"/>
              </a:rPr>
              <a:t>A big number of syllabi can not demonstrate any effective</a:t>
            </a:r>
            <a:r>
              <a:rPr lang="en-US" sz="1800" dirty="0">
                <a:effectLst/>
                <a:latin typeface="Times New Roman" panose="02020603050405020304" pitchFamily="18" charset="0"/>
                <a:ea typeface="Times New Roman" panose="02020603050405020304" pitchFamily="18" charset="0"/>
              </a:rPr>
              <a:t> assessment tool through which the listed competences could be evaluated.  </a:t>
            </a:r>
            <a:r>
              <a:rPr lang="en-US" sz="1800" dirty="0">
                <a:latin typeface="Times New Roman" panose="02020603050405020304" pitchFamily="18" charset="0"/>
                <a:ea typeface="Times New Roman" panose="02020603050405020304" pitchFamily="18" charset="0"/>
              </a:rPr>
              <a:t>For example, </a:t>
            </a:r>
            <a:r>
              <a:rPr lang="en-US" sz="1800" dirty="0">
                <a:effectLst/>
                <a:latin typeface="Times New Roman" panose="02020603050405020304" pitchFamily="18" charset="0"/>
                <a:ea typeface="Times New Roman" panose="02020603050405020304" pitchFamily="18" charset="0"/>
              </a:rPr>
              <a:t>the so called “values”, one of the important principles of the pyramid mentioned earlier, is considered in every syllabi, however the analysis of these syllabi does not give any clear evidence that could ensure development of these values in the graduate of the educational </a:t>
            </a:r>
            <a:r>
              <a:rPr lang="en-US" sz="1800" dirty="0" err="1">
                <a:effectLst/>
                <a:latin typeface="Times New Roman" panose="02020603050405020304" pitchFamily="18" charset="0"/>
                <a:ea typeface="Times New Roman" panose="02020603050405020304" pitchFamily="18" charset="0"/>
              </a:rPr>
              <a:t>programme</a:t>
            </a:r>
            <a:r>
              <a:rPr lang="en-US" sz="1800" dirty="0">
                <a:effectLst/>
                <a:latin typeface="Times New Roman" panose="02020603050405020304" pitchFamily="18" charset="0"/>
                <a:ea typeface="Times New Roman" panose="02020603050405020304" pitchFamily="18" charset="0"/>
              </a:rPr>
              <a:t>;</a:t>
            </a:r>
          </a:p>
          <a:p>
            <a:pPr algn="just">
              <a:lnSpc>
                <a:spcPct val="150000"/>
              </a:lnSpc>
            </a:pPr>
            <a:endParaRPr lang="en-US" sz="1800" dirty="0">
              <a:latin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It must be stated that the questioners the students have to fill prove that many professors practically contribute to building those values in the students, the measures taken during the research revealed mainly professors performing in the field of languages as well as tourism, for example, apply for the teaching methodologies that serve to build the necessary skills such as: cooperation, constructive thinking, independence…as the approaches they use obviously include role plays, project work, case study which truly play a huge role in preparation of the future citizen with acknowledgment of the social values and their own role in making decisions that can be only of a benefit to the society</a:t>
            </a:r>
            <a:endParaRPr lang="en-US" dirty="0"/>
          </a:p>
        </p:txBody>
      </p:sp>
    </p:spTree>
    <p:extLst>
      <p:ext uri="{BB962C8B-B14F-4D97-AF65-F5344CB8AC3E}">
        <p14:creationId xmlns:p14="http://schemas.microsoft.com/office/powerpoint/2010/main" val="1203931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23C66-1D6D-4A40-A2CC-F65463A1C6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35133F-E46B-437C-91FD-2522235E246C}"/>
              </a:ext>
            </a:extLst>
          </p:cNvPr>
          <p:cNvSpPr>
            <a:spLocks noGrp="1"/>
          </p:cNvSpPr>
          <p:nvPr>
            <p:ph idx="1"/>
          </p:nvPr>
        </p:nvSpPr>
        <p:spPr/>
        <p:txBody>
          <a:bodyPr>
            <a:normAutofit/>
          </a:bodyPr>
          <a:lstStyle/>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main ground of the issue is the lack of knowledge in methodological literature in the professors who practically contribute; the methodologies proposed in the syllabi of some professors do not comply with what they do in actual life as, neither interviews with them, nor the survey results confirm the realization of what is given in the paper, in real life. </a:t>
            </a:r>
          </a:p>
          <a:p>
            <a:pPr algn="just">
              <a:lnSpc>
                <a:spcPct val="150000"/>
              </a:lnSpc>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Insufficient acknowledgment of the proper didactics is also demonstrated by the long list of the methodologies in the syllabi out of which at least one third is appeared not to be understood properly by the author of the syllabus;</a:t>
            </a:r>
          </a:p>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concept of group work  is understood as just a technical format of the class organization.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1422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9CA89-43D5-4E8C-A555-6EEF05A50B2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F04362-3CC7-4DA0-9B0D-39E12EE1111F}"/>
              </a:ext>
            </a:extLst>
          </p:cNvPr>
          <p:cNvSpPr>
            <a:spLocks noGrp="1"/>
          </p:cNvSpPr>
          <p:nvPr>
            <p:ph idx="1"/>
          </p:nvPr>
        </p:nvSpPr>
        <p:spPr/>
        <p:txBody>
          <a:bodyPr>
            <a:normAutofit/>
          </a:bodyPr>
          <a:lstStyle/>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Learning through the project, i.e. Project-based learning is understood as a simple task to the group that ends up in copying already existing materials from the internet resources due to what the students practically gain no skills except just collecting copied materials and briefing on them  in front of the class; </a:t>
            </a:r>
          </a:p>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 some cases it even seems that the teaching/learning methods indicated in the syllabi are selected mechanically just to be sure they are on the paper.</a:t>
            </a:r>
          </a:p>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in-depth study of the materials proved that the leaders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/curriculum have to be more prepared to identify any discrepancies within the assessment means as assessment is the tool that makes is possible to measure the knowledge/competences gained through the study course.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43267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AD82E-DE1E-4D1A-814A-FF6D1A837A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E56C09-6641-4602-B0AA-AE56DFBA617D}"/>
              </a:ext>
            </a:extLst>
          </p:cNvPr>
          <p:cNvSpPr>
            <a:spLocks noGrp="1"/>
          </p:cNvSpPr>
          <p:nvPr>
            <p:ph idx="1"/>
          </p:nvPr>
        </p:nvSpPr>
        <p:spPr/>
        <p:txBody>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professors must know first, what is going to be assessed-which generic and specific competences the class has worked on; moreover indicators for the assessment of every component must be elaborated as they can provide evidence of progress; secondly, it is necessary to know how the competences are going to be assessed; in other words it is important to know what instruments will be used to assess the field related competences; the type of the assessment means should comply with the nature of the competence the students have to develop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Sanchez, Ruiz, Olalla, Mora, Paredes, Otero, Ildefonso, </a:t>
            </a:r>
            <a:r>
              <a:rPr lang="en-US" sz="1800" i="1" dirty="0" err="1">
                <a:effectLst/>
                <a:latin typeface="Times New Roman" panose="02020603050405020304" pitchFamily="18" charset="0"/>
                <a:ea typeface="Times New Roman" panose="02020603050405020304" pitchFamily="18" charset="0"/>
                <a:cs typeface="Times New Roman" panose="02020603050405020304" pitchFamily="18" charset="0"/>
              </a:rPr>
              <a:t>Eizaguirre</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2008, p. 42).</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008427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7CE36-D8D3-4651-BB16-030E5DDCBC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41CFD5-E586-427C-ABF6-F938A2658F24}"/>
              </a:ext>
            </a:extLst>
          </p:cNvPr>
          <p:cNvSpPr>
            <a:spLocks noGrp="1"/>
          </p:cNvSpPr>
          <p:nvPr>
            <p:ph idx="1"/>
          </p:nvPr>
        </p:nvSpPr>
        <p:spPr/>
        <p:txBody>
          <a:bodyPr/>
          <a:lstStyle/>
          <a:p>
            <a:pPr algn="just">
              <a:lnSpc>
                <a:spcPct val="150000"/>
              </a:lnSpc>
            </a:pPr>
            <a:r>
              <a:rPr lang="en-US" sz="1800" dirty="0">
                <a:effectLst/>
                <a:latin typeface="Times New Roman" panose="02020603050405020304" pitchFamily="18" charset="0"/>
                <a:ea typeface="Times New Roman" panose="02020603050405020304" pitchFamily="18" charset="0"/>
              </a:rPr>
              <a:t>Approximately more than a half of the analyzed syllabi reflected incompliances between what is taught and what is measured. For example, many syllabi within different educational </a:t>
            </a:r>
            <a:r>
              <a:rPr lang="en-US" sz="1800" dirty="0" err="1">
                <a:effectLst/>
                <a:latin typeface="Times New Roman" panose="02020603050405020304" pitchFamily="18" charset="0"/>
                <a:ea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rPr>
              <a:t> state that the graduates will be able to prepare certain types of formal documents in the academic style keeping the rules of academic writing, however the list of the assessment tools proposed for the study course does not give any clear evidence that the development of the skill will be measured. Another example could be the assessment of the skill of fast decision making when no assessment means clearly shows the feasibility to assess it;</a:t>
            </a:r>
            <a:endParaRPr lang="en-US" dirty="0"/>
          </a:p>
        </p:txBody>
      </p:sp>
    </p:spTree>
    <p:extLst>
      <p:ext uri="{BB962C8B-B14F-4D97-AF65-F5344CB8AC3E}">
        <p14:creationId xmlns:p14="http://schemas.microsoft.com/office/powerpoint/2010/main" val="19426348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241D1-BAEC-4A54-B353-E43B5371A9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49B16A-1EC8-48AE-AAB4-097FA4A67999}"/>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One of the most common aspects of incompliances in the syllabi was the lack of formative assessment means what is truly a necessary tool, together with summative assessment means, for the continuous/developmental progress. A very limited number of syllabi showed the application of the formative assessment means such as: self-evaluation report or progress report, diary, etc.; </a:t>
            </a:r>
            <a:endParaRPr lang="en-US" dirty="0"/>
          </a:p>
        </p:txBody>
      </p:sp>
    </p:spTree>
    <p:extLst>
      <p:ext uri="{BB962C8B-B14F-4D97-AF65-F5344CB8AC3E}">
        <p14:creationId xmlns:p14="http://schemas.microsoft.com/office/powerpoint/2010/main" val="979307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1783-4192-419F-BD12-4FE02224F25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651C87D-76D1-4E9F-B58D-C70207FC8CCC}"/>
              </a:ext>
            </a:extLst>
          </p:cNvPr>
          <p:cNvSpPr>
            <a:spLocks noGrp="1"/>
          </p:cNvSpPr>
          <p:nvPr>
            <p:ph idx="1"/>
          </p:nvPr>
        </p:nvSpPr>
        <p:spPr/>
        <p:txBody>
          <a:bodyPr/>
          <a:lstStyle/>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Some deficiencies were also identified in selecting the assessment tools for the group work so that every person in the team is assessed fairly and transparently in accordance with his/her own contribution to the product the team creates. Thus, the need of awareness raising in setting a clear rubrics for the assessment of each student’s contribution to the group work is also one of the issues to be addressed properly by the stakeholders in Georgia.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060836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F518B-006C-40B5-BED8-94D01B6CD8FD}"/>
              </a:ext>
            </a:extLst>
          </p:cNvPr>
          <p:cNvSpPr>
            <a:spLocks noGrp="1"/>
          </p:cNvSpPr>
          <p:nvPr>
            <p:ph type="title"/>
          </p:nvPr>
        </p:nvSpPr>
        <p:spPr>
          <a:xfrm>
            <a:off x="1676400" y="0"/>
            <a:ext cx="10515600" cy="1325563"/>
          </a:xfrm>
        </p:spPr>
        <p:txBody>
          <a:bodyPr/>
          <a:lstStyle/>
          <a:p>
            <a:pPr algn="ctr"/>
            <a:r>
              <a:rPr lang="en-US" b="1" dirty="0"/>
              <a:t>Recommendations </a:t>
            </a:r>
          </a:p>
        </p:txBody>
      </p:sp>
      <p:sp>
        <p:nvSpPr>
          <p:cNvPr id="3" name="Content Placeholder 2">
            <a:extLst>
              <a:ext uri="{FF2B5EF4-FFF2-40B4-BE49-F238E27FC236}">
                <a16:creationId xmlns:a16="http://schemas.microsoft.com/office/drawing/2014/main" id="{38BADA18-83B2-47A4-8EC8-CE79C5A270CB}"/>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Experience showed that  raising awareness in the necessity and the principle of competence-based learning is crucial; however, the lack of the relevant methodological literature in Georgian language can create obstacles to disseminate the knowledge as, the low or no competences in English do not allow the majority of stakeholders (especially those who worked in the Soviet period) to read and understand properly the related literature; therefore, the best and fastest solution could be the translation of the most important documentation in Georgian language.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19095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7906-C57E-4FBC-AB49-D5B7D6E3B36F}"/>
              </a:ext>
            </a:extLst>
          </p:cNvPr>
          <p:cNvSpPr>
            <a:spLocks noGrp="1"/>
          </p:cNvSpPr>
          <p:nvPr>
            <p:ph type="title"/>
          </p:nvPr>
        </p:nvSpPr>
        <p:spPr/>
        <p:txBody>
          <a:bodyPr/>
          <a:lstStyle/>
          <a:p>
            <a:r>
              <a:rPr lang="en-US" b="1" dirty="0"/>
              <a:t>Recommendations </a:t>
            </a:r>
          </a:p>
        </p:txBody>
      </p:sp>
      <p:sp>
        <p:nvSpPr>
          <p:cNvPr id="3" name="Content Placeholder 2">
            <a:extLst>
              <a:ext uri="{FF2B5EF4-FFF2-40B4-BE49-F238E27FC236}">
                <a16:creationId xmlns:a16="http://schemas.microsoft.com/office/drawing/2014/main" id="{43360AC1-C823-4AE4-8054-784D3132B437}"/>
              </a:ext>
            </a:extLst>
          </p:cNvPr>
          <p:cNvSpPr>
            <a:spLocks noGrp="1"/>
          </p:cNvSpPr>
          <p:nvPr>
            <p:ph idx="1"/>
          </p:nvPr>
        </p:nvSpPr>
        <p:spPr/>
        <p:txBody>
          <a:bodyPr>
            <a:normAutofit fontScale="92500" lnSpcReduction="10000"/>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More opportunities to share the experience and knowledge among the institutions on the regional as well as the international levels have to be ensured through national or international projects focused on building capacities of the representatives of higher education institutions.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a:p>
            <a:pPr marL="0" indent="0" algn="just">
              <a:lnSpc>
                <a:spcPct val="150000"/>
              </a:lnSpc>
              <a:buNone/>
            </a:pPr>
            <a:endParaRPr lang="en-US" dirty="0"/>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Even though the trainings and seminars or various workshops are conducted, these do not allow to achieve continuous learning and gain real competences to design student-centered curriculums; so, for the sustainable and continuous progress more and more stakeholders should be exposed to comprehensive and longer-term trainings or seminars focused on elaboration of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application of the proper teaching/learning materials, selection of proper assessment means and other principles of competence-based learning.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14934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9AC09-67CD-492D-8DFE-23B5DE1339B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782A9BF-75EF-4750-8B7F-DCBBB8F68102}"/>
              </a:ext>
            </a:extLst>
          </p:cNvPr>
          <p:cNvSpPr>
            <a:spLocks noGrp="1"/>
          </p:cNvSpPr>
          <p:nvPr>
            <p:ph idx="1"/>
          </p:nvPr>
        </p:nvSpPr>
        <p:spPr/>
        <p:txBody>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objective of the presented research is to identify the typical deficiencies in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the related syllabi at higher education institutions in Georgia with the main focus to detect those gaps that create difficulties in building generic or specific competences in the graduates. </a:t>
            </a:r>
          </a:p>
          <a:p>
            <a:pPr marL="0" indent="0">
              <a:lnSpc>
                <a:spcPct val="150000"/>
              </a:lnSpc>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buNone/>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878361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9464F-945B-474A-BEBA-8D67B8C9D8D5}"/>
              </a:ext>
            </a:extLst>
          </p:cNvPr>
          <p:cNvSpPr>
            <a:spLocks noGrp="1"/>
          </p:cNvSpPr>
          <p:nvPr>
            <p:ph type="title"/>
          </p:nvPr>
        </p:nvSpPr>
        <p:spPr/>
        <p:txBody>
          <a:bodyPr/>
          <a:lstStyle/>
          <a:p>
            <a:r>
              <a:rPr lang="en-US" b="1" dirty="0"/>
              <a:t>Recommendations </a:t>
            </a:r>
          </a:p>
        </p:txBody>
      </p:sp>
      <p:sp>
        <p:nvSpPr>
          <p:cNvPr id="3" name="Content Placeholder 2">
            <a:extLst>
              <a:ext uri="{FF2B5EF4-FFF2-40B4-BE49-F238E27FC236}">
                <a16:creationId xmlns:a16="http://schemas.microsoft.com/office/drawing/2014/main" id="{961731BB-FDB2-4874-9938-DD43ABB02D95}"/>
              </a:ext>
            </a:extLst>
          </p:cNvPr>
          <p:cNvSpPr>
            <a:spLocks noGrp="1"/>
          </p:cNvSpPr>
          <p:nvPr>
            <p:ph idx="1"/>
          </p:nvPr>
        </p:nvSpPr>
        <p:spPr/>
        <p:txBody>
          <a:bodyPr/>
          <a:lstStyle/>
          <a:p>
            <a:pPr algn="just">
              <a:lnSpc>
                <a:spcPct val="150000"/>
              </a:lnSpc>
            </a:pPr>
            <a:r>
              <a:rPr lang="en-US" sz="1800" dirty="0">
                <a:effectLst/>
                <a:latin typeface="Times New Roman" panose="02020603050405020304" pitchFamily="18" charset="0"/>
                <a:ea typeface="Times New Roman" panose="02020603050405020304" pitchFamily="18" charset="0"/>
              </a:rPr>
              <a:t>Acceleration of the research in  didactics in different fields should become one of the top issues on the agenda of the education in the country. Didactics, like every field of life, was deeply shaped by the ideology of the Soviet Union officials for decades. The educational </a:t>
            </a:r>
            <a:r>
              <a:rPr lang="en-US" sz="1800" dirty="0" err="1">
                <a:effectLst/>
                <a:latin typeface="Times New Roman" panose="02020603050405020304" pitchFamily="18" charset="0"/>
                <a:ea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rPr>
              <a:t> and the related aspects were simply directed from the center so that adjustment to the local needs was not considered at all.  Consequently, what we need now, is to regain the research activities in didactics oriented on the regional or local needs and specifics</a:t>
            </a:r>
          </a:p>
          <a:p>
            <a:pPr algn="just">
              <a:lnSpc>
                <a:spcPct val="150000"/>
              </a:lnSpc>
            </a:pPr>
            <a:endParaRPr lang="en-US" sz="1800" dirty="0">
              <a:latin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Involvement of all stakeholders including educators, potential industries, and graduates in the preparation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/curriculum has to be guaranteed.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endParaRPr lang="en-US" dirty="0"/>
          </a:p>
        </p:txBody>
      </p:sp>
    </p:spTree>
    <p:extLst>
      <p:ext uri="{BB962C8B-B14F-4D97-AF65-F5344CB8AC3E}">
        <p14:creationId xmlns:p14="http://schemas.microsoft.com/office/powerpoint/2010/main" val="3401213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EEA5-2210-4909-B1E6-B12A29F635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BFFF8D5-F2B1-468B-8215-C0702529E62A}"/>
              </a:ext>
            </a:extLst>
          </p:cNvPr>
          <p:cNvSpPr>
            <a:spLocks noGrp="1"/>
          </p:cNvSpPr>
          <p:nvPr>
            <p:ph idx="1"/>
          </p:nvPr>
        </p:nvSpPr>
        <p:spPr/>
        <p:txBody>
          <a:bodyPr/>
          <a:lstStyle/>
          <a:p>
            <a:pPr marL="0" indent="0" algn="ctr">
              <a:buNone/>
            </a:pPr>
            <a:r>
              <a:rPr lang="en-US" dirty="0"/>
              <a:t>Thank you for  Your Time </a:t>
            </a:r>
          </a:p>
        </p:txBody>
      </p:sp>
    </p:spTree>
    <p:extLst>
      <p:ext uri="{BB962C8B-B14F-4D97-AF65-F5344CB8AC3E}">
        <p14:creationId xmlns:p14="http://schemas.microsoft.com/office/powerpoint/2010/main" val="394796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38C5F-ACBF-4870-8924-4709B9ACB9A2}"/>
              </a:ext>
            </a:extLst>
          </p:cNvPr>
          <p:cNvSpPr>
            <a:spLocks noGrp="1"/>
          </p:cNvSpPr>
          <p:nvPr>
            <p:ph type="title"/>
          </p:nvPr>
        </p:nvSpPr>
        <p:spPr/>
        <p:txBody>
          <a:bodyPr/>
          <a:lstStyle/>
          <a:p>
            <a:pPr algn="ctr"/>
            <a:r>
              <a:rPr lang="en-US" b="1" dirty="0"/>
              <a:t>Outcomes </a:t>
            </a:r>
          </a:p>
        </p:txBody>
      </p:sp>
      <p:sp>
        <p:nvSpPr>
          <p:cNvPr id="3" name="Content Placeholder 2">
            <a:extLst>
              <a:ext uri="{FF2B5EF4-FFF2-40B4-BE49-F238E27FC236}">
                <a16:creationId xmlns:a16="http://schemas.microsoft.com/office/drawing/2014/main" id="{0999EFBC-397E-4A5D-AE7D-B8868CA65874}"/>
              </a:ext>
            </a:extLst>
          </p:cNvPr>
          <p:cNvSpPr>
            <a:spLocks noGrp="1"/>
          </p:cNvSpPr>
          <p:nvPr>
            <p:ph idx="1"/>
          </p:nvPr>
        </p:nvSpPr>
        <p:spPr/>
        <p:txBody>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outcomes of the research are targeted</a:t>
            </a:r>
          </a:p>
          <a:p>
            <a:pPr marL="0" indent="0">
              <a:lnSpc>
                <a:spcPct val="150000"/>
              </a:lnSpc>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reveal the most common discrepancies in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and the syllabi </a:t>
            </a:r>
          </a:p>
          <a:p>
            <a:pPr marL="0" indent="0">
              <a:lnSpc>
                <a:spcPct val="150000"/>
              </a:lnSpc>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detect the main constraints causing failure in provision of so called “Competence-based Learning”  in higher education institutions </a:t>
            </a:r>
          </a:p>
          <a:p>
            <a:pPr marL="0" indent="0">
              <a:lnSpc>
                <a:spcPct val="150000"/>
              </a:lnSpc>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to work out the recommendations on the immediate remedial measures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1478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E0B2E-4784-4F53-A295-0482582A6E8D}"/>
              </a:ext>
            </a:extLst>
          </p:cNvPr>
          <p:cNvSpPr>
            <a:spLocks noGrp="1"/>
          </p:cNvSpPr>
          <p:nvPr>
            <p:ph type="title"/>
          </p:nvPr>
        </p:nvSpPr>
        <p:spPr/>
        <p:txBody>
          <a:bodyPr/>
          <a:lstStyle/>
          <a:p>
            <a:pPr algn="ctr"/>
            <a:r>
              <a:rPr lang="en-US" b="1" dirty="0"/>
              <a:t>General findings </a:t>
            </a:r>
          </a:p>
        </p:txBody>
      </p:sp>
      <p:sp>
        <p:nvSpPr>
          <p:cNvPr id="3" name="Content Placeholder 2">
            <a:extLst>
              <a:ext uri="{FF2B5EF4-FFF2-40B4-BE49-F238E27FC236}">
                <a16:creationId xmlns:a16="http://schemas.microsoft.com/office/drawing/2014/main" id="{170F459C-8AFD-4F7A-BF69-CA7526A30C8A}"/>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 findings of the given paper demonstrate the need of awareness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 the “Philosophy” of competence-based learning and the main “pillars” of the concept the correct development of which can truly contribute to building  the competences and skills necessary for the graduate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to be competitive on the current labor market.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4946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A499F-D4C4-43BB-9351-1A78D8C4A6DD}"/>
              </a:ext>
            </a:extLst>
          </p:cNvPr>
          <p:cNvSpPr>
            <a:spLocks noGrp="1"/>
          </p:cNvSpPr>
          <p:nvPr>
            <p:ph type="title"/>
          </p:nvPr>
        </p:nvSpPr>
        <p:spPr/>
        <p:txBody>
          <a:bodyPr/>
          <a:lstStyle/>
          <a:p>
            <a:pPr algn="ct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Introduction</a:t>
            </a:r>
            <a:br>
              <a:rPr lang="en-US" sz="18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708AFB4-287C-45F0-84CD-654CC8FD5D38}"/>
              </a:ext>
            </a:extLst>
          </p:cNvPr>
          <p:cNvSpPr>
            <a:spLocks noGrp="1"/>
          </p:cNvSpPr>
          <p:nvPr>
            <p:ph idx="1"/>
          </p:nvPr>
        </p:nvSpPr>
        <p:spPr/>
        <p:txBody>
          <a:bodyPr/>
          <a:lstStyle/>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21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century education sets new challenges in terms of skills and competences that could enable the citizen of the 21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century to compete on the labor market and contribute to the development of the country and the world in general.</a:t>
            </a:r>
          </a:p>
          <a:p>
            <a:pPr marL="0" indent="0">
              <a:lnSpc>
                <a:spcPct val="150000"/>
              </a:lnSpc>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Independence, constructive thinking, collaboration, creativity besides other specific skills gained more value than ever what is conditioned by the high level of competitiveness on the labor market.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501958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CBFCA-0955-489D-A5E0-90FC17EF4F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361139-7D56-485A-AC3A-175BFCA5F902}"/>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rPr>
              <a:t>Due to the mentioned universities have to make sure that the educational </a:t>
            </a:r>
            <a:r>
              <a:rPr lang="en-US" sz="1800" dirty="0" err="1">
                <a:effectLst/>
                <a:latin typeface="Times New Roman" panose="02020603050405020304" pitchFamily="18" charset="0"/>
                <a:ea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rPr>
              <a:t> together with study courses build those competences that ensure dealing with real-life situations for the graduates</a:t>
            </a:r>
            <a:r>
              <a:rPr lang="ka-GE"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en-US" sz="18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rPr>
              <a:t>The map of competences and syllabi must be the ground, on the basis of what delivery of knowledge, development as well as </a:t>
            </a:r>
            <a:r>
              <a:rPr lang="en-US" sz="1800" dirty="0">
                <a:latin typeface="Times New Roman" panose="02020603050405020304" pitchFamily="18" charset="0"/>
                <a:ea typeface="Times New Roman" panose="02020603050405020304" pitchFamily="18" charset="0"/>
              </a:rPr>
              <a:t>transparent measurement of the generic and specific  skills </a:t>
            </a:r>
            <a:r>
              <a:rPr lang="en-US" sz="1800" dirty="0">
                <a:effectLst/>
                <a:latin typeface="Times New Roman" panose="02020603050405020304" pitchFamily="18" charset="0"/>
                <a:ea typeface="Times New Roman" panose="02020603050405020304" pitchFamily="18" charset="0"/>
              </a:rPr>
              <a:t>can be ensured </a:t>
            </a:r>
          </a:p>
          <a:p>
            <a:pPr marL="0" indent="0" algn="just">
              <a:lnSpc>
                <a:spcPct val="150000"/>
              </a:lnSpc>
              <a:buNone/>
            </a:pPr>
            <a:endParaRPr lang="en-US" sz="1800" dirty="0">
              <a:latin typeface="Times New Roman" panose="02020603050405020304" pitchFamily="18" charset="0"/>
            </a:endParaRPr>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Syllabi of the educational </a:t>
            </a:r>
            <a:r>
              <a:rPr lang="en-US" sz="1800"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are responsible for provision not only the “staying-on-the –paper” competences, but allow the graduates to acquire </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competences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as well as measure the real potential of their own achievement</a:t>
            </a:r>
            <a:r>
              <a:rPr lang="ka-GE"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buNone/>
            </a:pPr>
            <a:endParaRPr lang="en-US" dirty="0"/>
          </a:p>
        </p:txBody>
      </p:sp>
    </p:spTree>
    <p:extLst>
      <p:ext uri="{BB962C8B-B14F-4D97-AF65-F5344CB8AC3E}">
        <p14:creationId xmlns:p14="http://schemas.microsoft.com/office/powerpoint/2010/main" val="236653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14DDA-D174-4669-A978-755BF0951C2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26A0474-B2FE-42E4-8AB3-81E94CE7704E}"/>
              </a:ext>
            </a:extLst>
          </p:cNvPr>
          <p:cNvSpPr>
            <a:spLocks noGrp="1"/>
          </p:cNvSpPr>
          <p:nvPr>
            <p:ph idx="1"/>
          </p:nvPr>
        </p:nvSpPr>
        <p:spPr/>
        <p:txBody>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While talking about the education of the 21</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st</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century, the key term the stakeholders comes across with in all manuals and guidelines is “Competence-based learning” the realization of what is the responsibility of the higher education institutions and all stakeholders in general.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a:p>
            <a:pPr marL="0" indent="0" algn="just">
              <a:lnSpc>
                <a:spcPct val="150000"/>
              </a:lnSpc>
              <a:buNone/>
            </a:pP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Sanchez et al. (2008, p.18) state that “in order to function and integrate successfully into the society and working place, people need to acquire certain instrumental, interpersonal and systemic skills and abilities. These competences are therefore crucial to university degree </a:t>
            </a:r>
            <a:r>
              <a:rPr lang="en-US" sz="1800" i="1" dirty="0" err="1">
                <a:effectLst/>
                <a:latin typeface="Times New Roman" panose="02020603050405020304" pitchFamily="18" charset="0"/>
                <a:ea typeface="Times New Roman" panose="02020603050405020304" pitchFamily="18" charset="0"/>
                <a:cs typeface="Times New Roman" panose="02020603050405020304" pitchFamily="18" charset="0"/>
              </a:rPr>
              <a:t>programmes</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 which, in addition to requiring mastery of an academic specialty, also incorporate a broad range of competences designed to enrich the student’s personal life and career”.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12235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F0D68-361A-439B-8AD7-F514C738BA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F8FF914-8E6A-40BB-A374-56FF2AD6565A}"/>
              </a:ext>
            </a:extLst>
          </p:cNvPr>
          <p:cNvSpPr>
            <a:spLocks noGrp="1"/>
          </p:cNvSpPr>
          <p:nvPr>
            <p:ph idx="1"/>
          </p:nvPr>
        </p:nvSpPr>
        <p:spPr/>
        <p:txBody>
          <a:bodyPr>
            <a:normAutofit lnSpcReduction="10000"/>
          </a:bodyPr>
          <a:lstStyle/>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Accelerated development of technologies together with the high speed of globalization and internationalization created even more challenges for the system of education. </a:t>
            </a:r>
          </a:p>
          <a:p>
            <a:pPr marL="0" indent="0" algn="just">
              <a:lnSpc>
                <a:spcPct val="150000"/>
              </a:lnSpc>
              <a:buNone/>
            </a:pPr>
            <a:endParaRPr lang="en-US"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cs typeface="Times New Roman" panose="02020603050405020304" pitchFamily="18" charset="0"/>
              </a:rPr>
              <a:t>As Sanchez et.al. (2008, p.31) say  “The second half of this century will go down in the history of higher education as the period of its most spectacular expansion: an over six-fold increase in student enrolments worldwide, from 13 million in 1960 to 82 million in 1995; But it is also the period which has seen the gap between industrially developed, the developing countries and in particular the least developed countries with regard to access and resources for higher learning and research, already enormous, becoming even wider. It has also been a period of increased socio-economic stratification and greater difference in educational opportunity within countries...”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93747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3094</Words>
  <Application>Microsoft Office PowerPoint</Application>
  <PresentationFormat>Widescreen</PresentationFormat>
  <Paragraphs>86</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Sylfaen</vt:lpstr>
      <vt:lpstr>Times New Roman</vt:lpstr>
      <vt:lpstr>Office Theme</vt:lpstr>
      <vt:lpstr>  Competence-based Learning in Light of the Bologna Process in Georgia  </vt:lpstr>
      <vt:lpstr>PowerPoint Presentation</vt:lpstr>
      <vt:lpstr>PowerPoint Presentation</vt:lpstr>
      <vt:lpstr>Outcomes </vt:lpstr>
      <vt:lpstr>General findings </vt:lpstr>
      <vt:lpstr>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Methodology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Recommendations </vt:lpstr>
      <vt:lpstr>Recommendations </vt:lpstr>
      <vt:lpstr>Recommendations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Competence-based Learning in Light of the Bologna Process in Georgia</dc:title>
  <dc:creator>Nana Mazmishvili</dc:creator>
  <cp:lastModifiedBy>Nana Mazmishvili</cp:lastModifiedBy>
  <cp:revision>9</cp:revision>
  <dcterms:created xsi:type="dcterms:W3CDTF">2021-07-04T10:14:25Z</dcterms:created>
  <dcterms:modified xsi:type="dcterms:W3CDTF">2021-07-05T12:44:07Z</dcterms:modified>
</cp:coreProperties>
</file>