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75" r:id="rId2"/>
    <p:sldId id="257" r:id="rId3"/>
    <p:sldId id="258" r:id="rId4"/>
    <p:sldId id="259" r:id="rId5"/>
    <p:sldId id="373" r:id="rId6"/>
    <p:sldId id="299" r:id="rId7"/>
    <p:sldId id="301" r:id="rId8"/>
    <p:sldId id="379" r:id="rId9"/>
    <p:sldId id="378" r:id="rId10"/>
    <p:sldId id="377" r:id="rId11"/>
    <p:sldId id="376" r:id="rId12"/>
    <p:sldId id="380" r:id="rId13"/>
    <p:sldId id="381" r:id="rId14"/>
    <p:sldId id="382" r:id="rId15"/>
    <p:sldId id="383" r:id="rId16"/>
    <p:sldId id="384" r:id="rId17"/>
    <p:sldId id="386" r:id="rId18"/>
    <p:sldId id="387" r:id="rId19"/>
    <p:sldId id="388" r:id="rId20"/>
    <p:sldId id="389" r:id="rId21"/>
    <p:sldId id="391" r:id="rId22"/>
    <p:sldId id="392" r:id="rId23"/>
    <p:sldId id="394" r:id="rId24"/>
    <p:sldId id="395" r:id="rId25"/>
    <p:sldId id="397" r:id="rId26"/>
    <p:sldId id="399" r:id="rId27"/>
    <p:sldId id="3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p:scale>
          <a:sx n="60" d="100"/>
          <a:sy n="60" d="100"/>
        </p:scale>
        <p:origin x="-1572"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F16BF-39D4-4943-9B92-F614F090702C}" type="datetimeFigureOut">
              <a:rPr lang="ru-RU" smtClean="0"/>
              <a:pPr/>
              <a:t>09.07.2021</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869AA-E958-43C3-969D-BFB5EC3327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DDB869AA-E958-43C3-969D-BFB5EC332715}"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DDB869AA-E958-43C3-969D-BFB5EC332715}"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DDB869AA-E958-43C3-969D-BFB5EC332715}"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DDB869AA-E958-43C3-969D-BFB5EC332715}"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DDB869AA-E958-43C3-969D-BFB5EC332715}"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A7973F3E-F1DD-4A33-98DF-26123C802540}" type="slidenum">
              <a:rPr lang="ru-RU" smtClean="0"/>
              <a:pPr/>
              <a:t>22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A7973F3E-F1DD-4A33-98DF-26123C802540}"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7/9/2021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7/9/2021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7/9/2021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7/9/2021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7/9/2021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7/9/2021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r>
              <a:rPr lang="ka-GE" sz="3600" b="1" i="1" dirty="0" smtClean="0"/>
              <a:t/>
            </a:r>
            <a:br>
              <a:rPr lang="ka-GE" sz="3600" b="1" i="1" dirty="0" smtClean="0"/>
            </a:br>
            <a:r>
              <a:rPr lang="ka-GE" sz="3600" b="1" i="1" dirty="0" smtClean="0"/>
              <a:t/>
            </a:r>
            <a:br>
              <a:rPr lang="ka-GE" sz="3600" b="1" i="1" dirty="0" smtClean="0"/>
            </a:br>
            <a:endParaRPr lang="en-US" sz="3600" b="1" i="1" dirty="0"/>
          </a:p>
        </p:txBody>
      </p:sp>
      <p:pic>
        <p:nvPicPr>
          <p:cNvPr id="11" name="Picture 4" descr="http://ziaparker.com/blog/wp-content/uploads/2011/04/chamomile_l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 name="Rounded Rectangle 11"/>
          <p:cNvSpPr/>
          <p:nvPr/>
        </p:nvSpPr>
        <p:spPr>
          <a:xfrm>
            <a:off x="0" y="2514600"/>
            <a:ext cx="9144000" cy="1524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800" b="1" dirty="0" smtClean="0">
                <a:solidFill>
                  <a:schemeClr val="tx1"/>
                </a:solidFill>
              </a:rPr>
              <a:t>“</a:t>
            </a:r>
            <a:r>
              <a:rPr lang="ka-GE" sz="2800" b="1" dirty="0" smtClean="0">
                <a:solidFill>
                  <a:schemeClr val="tx1"/>
                </a:solidFill>
              </a:rPr>
              <a:t>ზოგიერთი ქრონიკული დაავადების წინააღმდეგ გამოყენებული სამკურნალო მცენარეები აჭარის ფლორიდან</a:t>
            </a:r>
            <a:r>
              <a:rPr lang="ru-RU" sz="2800" b="1" dirty="0" smtClean="0">
                <a:solidFill>
                  <a:schemeClr val="tx1"/>
                </a:solidFill>
              </a:rPr>
              <a:t>”.</a:t>
            </a:r>
            <a:endParaRPr lang="ka-GE" sz="2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280668"/>
          <a:ext cx="8534401" cy="6379464"/>
        </p:xfrm>
        <a:graphic>
          <a:graphicData uri="http://schemas.openxmlformats.org/drawingml/2006/table">
            <a:tbl>
              <a:tblPr/>
              <a:tblGrid>
                <a:gridCol w="1118586"/>
                <a:gridCol w="1149207"/>
                <a:gridCol w="1026722"/>
                <a:gridCol w="1026722"/>
                <a:gridCol w="893429"/>
                <a:gridCol w="1404988"/>
                <a:gridCol w="1914747"/>
              </a:tblGrid>
              <a:tr h="870857">
                <a:tc>
                  <a:txBody>
                    <a:bodyPr/>
                    <a:lstStyle/>
                    <a:p>
                      <a:pPr algn="l">
                        <a:lnSpc>
                          <a:spcPts val="1500"/>
                        </a:lnSpc>
                        <a:spcAft>
                          <a:spcPts val="0"/>
                        </a:spcAft>
                      </a:pPr>
                      <a:r>
                        <a:rPr lang="en-GB" sz="1400" i="1">
                          <a:latin typeface="Times New Roman"/>
                          <a:ea typeface="Times New Roman"/>
                          <a:cs typeface="Times New Roman"/>
                        </a:rPr>
                        <a:t>Papaveraceae</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Chelidonium majus</a:t>
                      </a:r>
                      <a:r>
                        <a:rPr lang="ka-GE" sz="1400" i="1">
                          <a:latin typeface="Sylfaen"/>
                          <a:ea typeface="Times New Roman"/>
                          <a:cs typeface="Times New Roman"/>
                        </a:rPr>
                        <a:t>-</a:t>
                      </a:r>
                      <a:endParaRPr lang="ru-RU" sz="1400">
                        <a:latin typeface="Calibri"/>
                        <a:ea typeface="Times New Roman"/>
                        <a:cs typeface="Times New Roman"/>
                      </a:endParaRPr>
                    </a:p>
                    <a:p>
                      <a:pPr algn="l">
                        <a:lnSpc>
                          <a:spcPts val="1500"/>
                        </a:lnSpc>
                        <a:spcAft>
                          <a:spcPts val="0"/>
                        </a:spcAft>
                      </a:pPr>
                      <a:r>
                        <a:rPr lang="ka-GE" sz="1400">
                          <a:latin typeface="Sylfaen"/>
                          <a:ea typeface="Times New Roman"/>
                          <a:cs typeface="Times New Roman"/>
                        </a:rPr>
                        <a:t>ქრისტესისხლა</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მრავალწლ. ბალახი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ბალახი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ნაყენი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a:latin typeface="Sylfaen"/>
                          <a:ea typeface="Times New Roman"/>
                          <a:cs typeface="Sylfaen"/>
                        </a:rPr>
                        <a:t>სათესლე</a:t>
                      </a:r>
                      <a:r>
                        <a:rPr lang="tr-TR" sz="1400">
                          <a:latin typeface="Calibri"/>
                          <a:ea typeface="Times New Roman"/>
                          <a:cs typeface="Calibri"/>
                        </a:rPr>
                        <a:t> </a:t>
                      </a:r>
                      <a:r>
                        <a:rPr lang="tr-TR" sz="1400">
                          <a:latin typeface="Sylfaen"/>
                          <a:ea typeface="Times New Roman"/>
                          <a:cs typeface="Sylfaen"/>
                        </a:rPr>
                        <a:t>ჯირკვლის</a:t>
                      </a:r>
                      <a:r>
                        <a:rPr lang="tr-TR" sz="1400">
                          <a:latin typeface="Calibri"/>
                          <a:ea typeface="Times New Roman"/>
                          <a:cs typeface="Calibri"/>
                        </a:rPr>
                        <a:t> </a:t>
                      </a:r>
                      <a:r>
                        <a:rPr lang="tr-TR" sz="1400">
                          <a:latin typeface="Sylfaen"/>
                          <a:ea typeface="Times New Roman"/>
                          <a:cs typeface="Sylfaen"/>
                        </a:rPr>
                        <a:t>ქრონიკული</a:t>
                      </a:r>
                      <a:r>
                        <a:rPr lang="tr-TR" sz="1400">
                          <a:latin typeface="Calibri"/>
                          <a:ea typeface="Times New Roman"/>
                          <a:cs typeface="Calibri"/>
                        </a:rPr>
                        <a:t> </a:t>
                      </a:r>
                      <a:r>
                        <a:rPr lang="tr-TR" sz="1400">
                          <a:latin typeface="Sylfaen"/>
                          <a:ea typeface="Times New Roman"/>
                          <a:cs typeface="Sylfaen"/>
                        </a:rPr>
                        <a:t>ანთება</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Sylfaen"/>
                        </a:rPr>
                        <a:t>ალკალოიდები</a:t>
                      </a:r>
                      <a:r>
                        <a:rPr lang="ka-GE" sz="1400">
                          <a:latin typeface="Calibri"/>
                          <a:ea typeface="Times New Roman"/>
                          <a:cs typeface="Calibri"/>
                        </a:rPr>
                        <a:t>, </a:t>
                      </a:r>
                      <a:r>
                        <a:rPr lang="ka-GE" sz="1400">
                          <a:latin typeface="Sylfaen"/>
                          <a:ea typeface="Times New Roman"/>
                          <a:cs typeface="Sylfaen"/>
                        </a:rPr>
                        <a:t>საპონინები</a:t>
                      </a:r>
                      <a:r>
                        <a:rPr lang="ka-GE" sz="1400">
                          <a:latin typeface="Calibri"/>
                          <a:ea typeface="Times New Roman"/>
                          <a:cs typeface="Calibri"/>
                        </a:rPr>
                        <a:t>, </a:t>
                      </a:r>
                      <a:r>
                        <a:rPr lang="ka-GE" sz="1400">
                          <a:latin typeface="Sylfaen"/>
                          <a:ea typeface="Times New Roman"/>
                          <a:cs typeface="Sylfaen"/>
                        </a:rPr>
                        <a:t>ფლავონოიდები</a:t>
                      </a:r>
                      <a:r>
                        <a:rPr lang="ka-GE" sz="1400">
                          <a:latin typeface="Calibri"/>
                          <a:ea typeface="Times New Roman"/>
                          <a:cs typeface="Calibri"/>
                        </a:rPr>
                        <a:t>, C, A </a:t>
                      </a:r>
                      <a:r>
                        <a:rPr lang="ka-GE" sz="1400">
                          <a:latin typeface="Sylfaen"/>
                          <a:ea typeface="Times New Roman"/>
                          <a:cs typeface="Sylfaen"/>
                        </a:rPr>
                        <a:t>ვიტამინები</a:t>
                      </a:r>
                      <a:r>
                        <a:rPr lang="ka-GE" sz="1400">
                          <a:latin typeface="Calibri"/>
                          <a:ea typeface="Times New Roman"/>
                          <a:cs typeface="Calibri"/>
                        </a:rPr>
                        <a:t>, </a:t>
                      </a:r>
                      <a:r>
                        <a:rPr lang="ka-GE" sz="1400">
                          <a:latin typeface="Sylfaen"/>
                          <a:ea typeface="Times New Roman"/>
                          <a:cs typeface="Sylfaen"/>
                        </a:rPr>
                        <a:t>ორგანული</a:t>
                      </a:r>
                      <a:r>
                        <a:rPr lang="ka-GE" sz="1400">
                          <a:latin typeface="Calibri"/>
                          <a:ea typeface="Times New Roman"/>
                          <a:cs typeface="Calibri"/>
                        </a:rPr>
                        <a:t> </a:t>
                      </a:r>
                      <a:r>
                        <a:rPr lang="ka-GE" sz="1400">
                          <a:latin typeface="Sylfaen"/>
                          <a:ea typeface="Times New Roman"/>
                          <a:cs typeface="Sylfaen"/>
                        </a:rPr>
                        <a:t>მჟავები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714">
                <a:tc>
                  <a:txBody>
                    <a:bodyPr/>
                    <a:lstStyle/>
                    <a:p>
                      <a:pPr algn="l">
                        <a:lnSpc>
                          <a:spcPts val="1500"/>
                        </a:lnSpc>
                        <a:spcAft>
                          <a:spcPts val="0"/>
                        </a:spcAft>
                      </a:pPr>
                      <a:r>
                        <a:rPr lang="en-GB" sz="1400" i="1">
                          <a:latin typeface="Times New Roman"/>
                          <a:ea typeface="Times New Roman"/>
                          <a:cs typeface="Times New Roman"/>
                        </a:rPr>
                        <a:t>Plantaginaceae</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Plantago major </a:t>
                      </a:r>
                      <a:r>
                        <a:rPr lang="ka-GE" sz="1400" i="1">
                          <a:latin typeface="Sylfaen"/>
                          <a:ea typeface="Times New Roman"/>
                          <a:cs typeface="Times New Roman"/>
                        </a:rPr>
                        <a:t>- </a:t>
                      </a:r>
                      <a:r>
                        <a:rPr lang="ka-GE" sz="1400">
                          <a:latin typeface="Sylfaen"/>
                          <a:ea typeface="Times New Roman"/>
                          <a:cs typeface="Times New Roman"/>
                        </a:rPr>
                        <a:t>მრავალძარღვა</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მრავალწლ. ბალახი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ფოთლები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გამონახარში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ქრონიკული ბრონქიტი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a:solidFill>
                            <a:srgbClr val="000000"/>
                          </a:solidFill>
                          <a:latin typeface="Sylfaen"/>
                          <a:ea typeface="Times New Roman"/>
                          <a:cs typeface="Sylfaen"/>
                        </a:rPr>
                        <a:t>ლორწო</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ფლავონოიდებ</a:t>
                      </a:r>
                      <a:r>
                        <a:rPr lang="ka-GE" sz="1400">
                          <a:solidFill>
                            <a:srgbClr val="000000"/>
                          </a:solidFill>
                          <a:latin typeface="Sylfaen"/>
                          <a:ea typeface="Times New Roman"/>
                          <a:cs typeface="Sylfaen"/>
                        </a:rPr>
                        <a:t>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მწარე</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და</a:t>
                      </a:r>
                      <a:r>
                        <a:rPr lang="tr-TR" sz="1400">
                          <a:solidFill>
                            <a:srgbClr val="000000"/>
                          </a:solidFill>
                          <a:latin typeface="Calibri"/>
                          <a:ea typeface="Times New Roman"/>
                          <a:cs typeface="Calibri"/>
                        </a:rPr>
                        <a:t> </a:t>
                      </a:r>
                      <a:r>
                        <a:rPr lang="ka-GE" sz="1400">
                          <a:solidFill>
                            <a:srgbClr val="000000"/>
                          </a:solidFill>
                          <a:latin typeface="Sylfaen"/>
                          <a:ea typeface="Times New Roman"/>
                          <a:cs typeface="Sylfaen"/>
                        </a:rPr>
                        <a:t>მ</a:t>
                      </a:r>
                      <a:r>
                        <a:rPr lang="tr-TR" sz="1400">
                          <a:solidFill>
                            <a:srgbClr val="000000"/>
                          </a:solidFill>
                          <a:latin typeface="Sylfaen"/>
                          <a:ea typeface="Times New Roman"/>
                          <a:cs typeface="Sylfaen"/>
                        </a:rPr>
                        <a:t>თრიმლავი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ნივთიერებებ</a:t>
                      </a:r>
                      <a:r>
                        <a:rPr lang="ka-GE" sz="1400">
                          <a:solidFill>
                            <a:srgbClr val="000000"/>
                          </a:solidFill>
                          <a:latin typeface="Sylfaen"/>
                          <a:ea typeface="Times New Roman"/>
                          <a:cs typeface="Sylfaen"/>
                        </a:rPr>
                        <a:t>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ორგანულ</a:t>
                      </a:r>
                      <a:r>
                        <a:rPr lang="tr-TR" sz="1400">
                          <a:solidFill>
                            <a:srgbClr val="000000"/>
                          </a:solidFill>
                          <a:latin typeface="Calibri"/>
                          <a:ea typeface="Times New Roman"/>
                          <a:cs typeface="Times New Roman"/>
                        </a:rPr>
                        <a:t> </a:t>
                      </a:r>
                      <a:r>
                        <a:rPr lang="tr-TR" sz="1400">
                          <a:solidFill>
                            <a:srgbClr val="000000"/>
                          </a:solidFill>
                          <a:latin typeface="Sylfaen"/>
                          <a:ea typeface="Times New Roman"/>
                          <a:cs typeface="Sylfaen"/>
                        </a:rPr>
                        <a:t>მჟავებ</a:t>
                      </a:r>
                      <a:r>
                        <a:rPr lang="ka-GE" sz="1400">
                          <a:solidFill>
                            <a:srgbClr val="000000"/>
                          </a:solidFill>
                          <a:latin typeface="Sylfaen"/>
                          <a:ea typeface="Times New Roman"/>
                          <a:cs typeface="Sylfaen"/>
                        </a:rPr>
                        <a:t>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გლუკოზიდ</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აუკუბინ</a:t>
                      </a:r>
                      <a:r>
                        <a:rPr lang="ka-GE" sz="1400">
                          <a:solidFill>
                            <a:srgbClr val="000000"/>
                          </a:solidFill>
                          <a:latin typeface="Sylfaen"/>
                          <a:ea typeface="Times New Roman"/>
                          <a:cs typeface="Sylfaen"/>
                        </a:rPr>
                        <a:t>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კაროტინოიდებ</a:t>
                      </a:r>
                      <a:r>
                        <a:rPr lang="ka-GE" sz="1400">
                          <a:solidFill>
                            <a:srgbClr val="000000"/>
                          </a:solidFill>
                          <a:latin typeface="Sylfaen"/>
                          <a:ea typeface="Times New Roman"/>
                          <a:cs typeface="Sylfaen"/>
                        </a:rPr>
                        <a:t>ი</a:t>
                      </a:r>
                      <a:r>
                        <a:rPr lang="tr-TR" sz="1400">
                          <a:solidFill>
                            <a:srgbClr val="000000"/>
                          </a:solidFill>
                          <a:latin typeface="Calibri"/>
                          <a:ea typeface="Times New Roman"/>
                          <a:cs typeface="Calibri"/>
                        </a:rPr>
                        <a:t>, С </a:t>
                      </a:r>
                      <a:r>
                        <a:rPr lang="tr-TR" sz="1400">
                          <a:solidFill>
                            <a:srgbClr val="000000"/>
                          </a:solidFill>
                          <a:latin typeface="Sylfaen"/>
                          <a:ea typeface="Times New Roman"/>
                          <a:cs typeface="Sylfaen"/>
                        </a:rPr>
                        <a:t>ვიტამინ</a:t>
                      </a:r>
                      <a:r>
                        <a:rPr lang="ka-GE" sz="1400">
                          <a:solidFill>
                            <a:srgbClr val="000000"/>
                          </a:solidFill>
                          <a:latin typeface="Sylfaen"/>
                          <a:ea typeface="Times New Roman"/>
                          <a:cs typeface="Sylfaen"/>
                        </a:rPr>
                        <a:t>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მინერალურ</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მარილებ</a:t>
                      </a:r>
                      <a:r>
                        <a:rPr lang="ka-GE" sz="1400">
                          <a:solidFill>
                            <a:srgbClr val="000000"/>
                          </a:solidFill>
                          <a:latin typeface="Sylfaen"/>
                          <a:ea typeface="Times New Roman"/>
                          <a:cs typeface="Sylfaen"/>
                        </a:rPr>
                        <a:t>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857">
                <a:tc>
                  <a:txBody>
                    <a:bodyPr/>
                    <a:lstStyle/>
                    <a:p>
                      <a:pPr algn="l">
                        <a:lnSpc>
                          <a:spcPts val="1500"/>
                        </a:lnSpc>
                        <a:spcAft>
                          <a:spcPts val="0"/>
                        </a:spcAft>
                      </a:pPr>
                      <a:r>
                        <a:rPr lang="en-GB" sz="1400" i="1">
                          <a:latin typeface="Times New Roman"/>
                          <a:ea typeface="Times New Roman"/>
                          <a:cs typeface="Times New Roman"/>
                        </a:rPr>
                        <a:t>Primulaceae</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Primula sibthorpii</a:t>
                      </a:r>
                      <a:r>
                        <a:rPr lang="ka-GE" sz="1400" i="1">
                          <a:latin typeface="Sylfaen"/>
                          <a:ea typeface="Times New Roman"/>
                          <a:cs typeface="Times New Roman"/>
                        </a:rPr>
                        <a:t>-</a:t>
                      </a:r>
                      <a:endParaRPr lang="ru-RU" sz="1400">
                        <a:latin typeface="Calibri"/>
                        <a:ea typeface="Times New Roman"/>
                        <a:cs typeface="Times New Roman"/>
                      </a:endParaRPr>
                    </a:p>
                    <a:p>
                      <a:pPr algn="l">
                        <a:lnSpc>
                          <a:spcPts val="1500"/>
                        </a:lnSpc>
                        <a:spcAft>
                          <a:spcPts val="0"/>
                        </a:spcAft>
                      </a:pPr>
                      <a:r>
                        <a:rPr lang="ka-GE" sz="1400">
                          <a:latin typeface="Sylfaen"/>
                          <a:ea typeface="Times New Roman"/>
                          <a:cs typeface="Times New Roman"/>
                        </a:rPr>
                        <a:t>ფურისულა</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მრავალწლ. ბალახი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მცენარის ყველა ნაწილი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გამონახარში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ქრონიკული დიარეა</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a:solidFill>
                            <a:srgbClr val="000000"/>
                          </a:solidFill>
                          <a:latin typeface="Sylfaen"/>
                          <a:ea typeface="Times New Roman"/>
                          <a:cs typeface="Sylfaen"/>
                        </a:rPr>
                        <a:t>ეთერზეთები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კაროტინოიდები</a:t>
                      </a:r>
                      <a:r>
                        <a:rPr lang="tr-TR" sz="1400">
                          <a:solidFill>
                            <a:srgbClr val="000000"/>
                          </a:solidFill>
                          <a:latin typeface="Calibri"/>
                          <a:ea typeface="Times New Roman"/>
                          <a:cs typeface="Calibri"/>
                        </a:rPr>
                        <a:t>, C, B </a:t>
                      </a:r>
                      <a:r>
                        <a:rPr lang="tr-TR" sz="1400">
                          <a:solidFill>
                            <a:srgbClr val="000000"/>
                          </a:solidFill>
                          <a:latin typeface="Sylfaen"/>
                          <a:ea typeface="Times New Roman"/>
                          <a:cs typeface="Sylfaen"/>
                        </a:rPr>
                        <a:t>ვიტამინები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ალდეჰიდები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მინერალური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მარილები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algn="l">
                        <a:lnSpc>
                          <a:spcPts val="1500"/>
                        </a:lnSpc>
                        <a:spcAft>
                          <a:spcPts val="0"/>
                        </a:spcAft>
                      </a:pPr>
                      <a:r>
                        <a:rPr lang="en-GB" sz="1400" i="1">
                          <a:latin typeface="Times New Roman"/>
                          <a:ea typeface="Times New Roman"/>
                          <a:cs typeface="Times New Roman"/>
                        </a:rPr>
                        <a:t>Rosaceae</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Potentilla erecta </a:t>
                      </a:r>
                      <a:endParaRPr lang="ru-RU" sz="1400">
                        <a:latin typeface="Calibri"/>
                        <a:ea typeface="Times New Roman"/>
                        <a:cs typeface="Times New Roman"/>
                      </a:endParaRPr>
                    </a:p>
                    <a:p>
                      <a:pPr algn="l">
                        <a:lnSpc>
                          <a:spcPts val="1500"/>
                        </a:lnSpc>
                        <a:spcAft>
                          <a:spcPts val="0"/>
                        </a:spcAft>
                      </a:pPr>
                      <a:r>
                        <a:rPr lang="ka-GE" sz="1400">
                          <a:latin typeface="Sylfaen"/>
                          <a:ea typeface="Times New Roman"/>
                          <a:cs typeface="Times New Roman"/>
                        </a:rPr>
                        <a:t>მარწყვაბალახა</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მრავალწლ. ბალახი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400">
                          <a:latin typeface="Sylfaen"/>
                          <a:ea typeface="Times New Roman"/>
                          <a:cs typeface="Times New Roman"/>
                        </a:rPr>
                        <a:t>ფესურა</a:t>
                      </a:r>
                      <a:r>
                        <a:rPr lang="ka-GE" sz="1400">
                          <a:latin typeface="Calibri"/>
                          <a:ea typeface="Times New Roman"/>
                          <a:cs typeface="Times New Roman"/>
                        </a:rPr>
                        <a:t>, </a:t>
                      </a:r>
                      <a:r>
                        <a:rPr lang="ka-GE" sz="1400">
                          <a:latin typeface="Sylfaen"/>
                          <a:ea typeface="Times New Roman"/>
                          <a:cs typeface="Times New Roman"/>
                        </a:rPr>
                        <a:t>ბალახი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გამონახარში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ქრონიკული გასტრიტი</a:t>
                      </a:r>
                      <a:endParaRPr lang="ru-RU" sz="140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dirty="0">
                          <a:latin typeface="Sylfaen"/>
                          <a:ea typeface="Times New Roman"/>
                          <a:cs typeface="Sylfaen"/>
                        </a:rPr>
                        <a:t>მთრიმლავი</a:t>
                      </a:r>
                      <a:r>
                        <a:rPr lang="ka-GE" sz="1400" dirty="0">
                          <a:latin typeface="Calibri"/>
                          <a:ea typeface="Times New Roman"/>
                          <a:cs typeface="Calibri"/>
                        </a:rPr>
                        <a:t> </a:t>
                      </a:r>
                      <a:r>
                        <a:rPr lang="ka-GE" sz="1400" dirty="0">
                          <a:latin typeface="Sylfaen"/>
                          <a:ea typeface="Times New Roman"/>
                          <a:cs typeface="Sylfaen"/>
                        </a:rPr>
                        <a:t>ნივთიერებები</a:t>
                      </a:r>
                      <a:r>
                        <a:rPr lang="ka-GE" sz="1400" dirty="0">
                          <a:latin typeface="Calibri"/>
                          <a:ea typeface="Times New Roman"/>
                          <a:cs typeface="Calibri"/>
                        </a:rPr>
                        <a:t>, </a:t>
                      </a:r>
                      <a:r>
                        <a:rPr lang="ka-GE" sz="1400" dirty="0">
                          <a:latin typeface="Sylfaen"/>
                          <a:ea typeface="Times New Roman"/>
                          <a:cs typeface="Sylfaen"/>
                        </a:rPr>
                        <a:t>ფენოლები</a:t>
                      </a:r>
                      <a:r>
                        <a:rPr lang="ka-GE" sz="1400" dirty="0">
                          <a:latin typeface="Calibri"/>
                          <a:ea typeface="Times New Roman"/>
                          <a:cs typeface="Calibri"/>
                        </a:rPr>
                        <a:t>, C </a:t>
                      </a:r>
                      <a:r>
                        <a:rPr lang="ka-GE" sz="1400" dirty="0">
                          <a:latin typeface="Sylfaen"/>
                          <a:ea typeface="Times New Roman"/>
                          <a:cs typeface="Sylfaen"/>
                        </a:rPr>
                        <a:t>ვიტამინი</a:t>
                      </a:r>
                      <a:endParaRPr lang="ru-RU" sz="1400" dirty="0">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798" y="304800"/>
          <a:ext cx="8610601" cy="6134100"/>
        </p:xfrm>
        <a:graphic>
          <a:graphicData uri="http://schemas.openxmlformats.org/drawingml/2006/table">
            <a:tbl>
              <a:tblPr/>
              <a:tblGrid>
                <a:gridCol w="1128575"/>
                <a:gridCol w="1159468"/>
                <a:gridCol w="1035890"/>
                <a:gridCol w="1035890"/>
                <a:gridCol w="901404"/>
                <a:gridCol w="1417531"/>
                <a:gridCol w="1931843"/>
              </a:tblGrid>
              <a:tr h="1599280">
                <a:tc>
                  <a:txBody>
                    <a:bodyPr/>
                    <a:lstStyle/>
                    <a:p>
                      <a:pPr algn="l">
                        <a:lnSpc>
                          <a:spcPts val="1500"/>
                        </a:lnSpc>
                        <a:spcAft>
                          <a:spcPts val="0"/>
                        </a:spcAft>
                      </a:pPr>
                      <a:r>
                        <a:rPr lang="en-GB" sz="1400" i="1" dirty="0" err="1">
                          <a:latin typeface="Times New Roman"/>
                          <a:ea typeface="Times New Roman"/>
                          <a:cs typeface="Times New Roman"/>
                        </a:rPr>
                        <a:t>Urticaceae</a:t>
                      </a:r>
                      <a:endParaRPr lang="ru-RU" sz="1400" dirty="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Urtica dioica </a:t>
                      </a:r>
                      <a:r>
                        <a:rPr lang="ka-GE" sz="1400" i="1">
                          <a:latin typeface="Sylfaen"/>
                          <a:ea typeface="Times New Roman"/>
                          <a:cs typeface="Times New Roman"/>
                        </a:rPr>
                        <a:t>-</a:t>
                      </a:r>
                      <a:r>
                        <a:rPr lang="ka-GE" sz="1400">
                          <a:latin typeface="Sylfaen"/>
                          <a:ea typeface="Times New Roman"/>
                          <a:cs typeface="Times New Roman"/>
                        </a:rPr>
                        <a:t>ჭინჭარი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მრავალწლ. ბალახი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ფოთლები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ნაყენი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Sylfaen"/>
                        </a:rPr>
                        <a:t>ქრონიკული</a:t>
                      </a:r>
                      <a:r>
                        <a:rPr lang="ka-GE" sz="1400">
                          <a:latin typeface="Calibri"/>
                          <a:ea typeface="Times New Roman"/>
                          <a:cs typeface="Calibri"/>
                        </a:rPr>
                        <a:t> </a:t>
                      </a:r>
                      <a:r>
                        <a:rPr lang="ka-GE" sz="1400">
                          <a:latin typeface="Sylfaen"/>
                          <a:ea typeface="Times New Roman"/>
                          <a:cs typeface="Sylfaen"/>
                        </a:rPr>
                        <a:t>ვარიკოზული</a:t>
                      </a:r>
                      <a:r>
                        <a:rPr lang="ka-GE" sz="1400">
                          <a:latin typeface="Calibri"/>
                          <a:ea typeface="Times New Roman"/>
                          <a:cs typeface="Calibri"/>
                        </a:rPr>
                        <a:t> </a:t>
                      </a:r>
                      <a:r>
                        <a:rPr lang="ka-GE" sz="1400">
                          <a:latin typeface="Sylfaen"/>
                          <a:ea typeface="Times New Roman"/>
                          <a:cs typeface="Sylfaen"/>
                        </a:rPr>
                        <a:t>წყლულები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a:latin typeface="Sylfaen"/>
                          <a:ea typeface="Times New Roman"/>
                          <a:cs typeface="Sylfaen"/>
                        </a:rPr>
                        <a:t>ვიტამინი</a:t>
                      </a:r>
                      <a:r>
                        <a:rPr lang="tr-TR" sz="1400">
                          <a:latin typeface="Calibri"/>
                          <a:ea typeface="Times New Roman"/>
                          <a:cs typeface="Calibri"/>
                        </a:rPr>
                        <a:t> K, C, B2, B1, </a:t>
                      </a:r>
                      <a:r>
                        <a:rPr lang="tr-TR" sz="1400">
                          <a:latin typeface="Sylfaen"/>
                          <a:ea typeface="Times New Roman"/>
                          <a:cs typeface="Sylfaen"/>
                        </a:rPr>
                        <a:t>კაროტინოიდები</a:t>
                      </a:r>
                      <a:r>
                        <a:rPr lang="tr-TR" sz="1400">
                          <a:latin typeface="Calibri"/>
                          <a:ea typeface="Times New Roman"/>
                          <a:cs typeface="Calibri"/>
                        </a:rPr>
                        <a:t>, </a:t>
                      </a:r>
                      <a:r>
                        <a:rPr lang="tr-TR" sz="1400">
                          <a:latin typeface="Sylfaen"/>
                          <a:ea typeface="Times New Roman"/>
                          <a:cs typeface="Sylfaen"/>
                        </a:rPr>
                        <a:t>სახამებელი</a:t>
                      </a:r>
                      <a:r>
                        <a:rPr lang="tr-TR" sz="1400">
                          <a:latin typeface="Calibri"/>
                          <a:ea typeface="Times New Roman"/>
                          <a:cs typeface="Calibri"/>
                        </a:rPr>
                        <a:t>, </a:t>
                      </a:r>
                      <a:r>
                        <a:rPr lang="ka-GE" sz="1400">
                          <a:latin typeface="Sylfaen"/>
                          <a:ea typeface="Times New Roman"/>
                          <a:cs typeface="Sylfaen"/>
                        </a:rPr>
                        <a:t>მ</a:t>
                      </a:r>
                      <a:r>
                        <a:rPr lang="tr-TR" sz="1400">
                          <a:latin typeface="Sylfaen"/>
                          <a:ea typeface="Times New Roman"/>
                          <a:cs typeface="Sylfaen"/>
                        </a:rPr>
                        <a:t>თრიმლავი</a:t>
                      </a:r>
                      <a:r>
                        <a:rPr lang="tr-TR" sz="1400">
                          <a:latin typeface="Calibri"/>
                          <a:ea typeface="Times New Roman"/>
                          <a:cs typeface="Calibri"/>
                        </a:rPr>
                        <a:t> </a:t>
                      </a:r>
                      <a:r>
                        <a:rPr lang="tr-TR" sz="1400">
                          <a:latin typeface="Sylfaen"/>
                          <a:ea typeface="Times New Roman"/>
                          <a:cs typeface="Sylfaen"/>
                        </a:rPr>
                        <a:t>ნივთიერებები</a:t>
                      </a:r>
                      <a:r>
                        <a:rPr lang="tr-TR" sz="1400">
                          <a:latin typeface="Calibri"/>
                          <a:ea typeface="Times New Roman"/>
                          <a:cs typeface="Calibri"/>
                        </a:rPr>
                        <a:t>, </a:t>
                      </a:r>
                      <a:r>
                        <a:rPr lang="tr-TR" sz="1400">
                          <a:latin typeface="Sylfaen"/>
                          <a:ea typeface="Times New Roman"/>
                          <a:cs typeface="Sylfaen"/>
                        </a:rPr>
                        <a:t>ფლავონოიდები</a:t>
                      </a:r>
                      <a:r>
                        <a:rPr lang="tr-TR" sz="1400">
                          <a:latin typeface="Calibri"/>
                          <a:ea typeface="Times New Roman"/>
                          <a:cs typeface="Calibri"/>
                        </a:rPr>
                        <a:t>, </a:t>
                      </a:r>
                      <a:r>
                        <a:rPr lang="tr-TR" sz="1400">
                          <a:latin typeface="Sylfaen"/>
                          <a:ea typeface="Times New Roman"/>
                          <a:cs typeface="Sylfaen"/>
                        </a:rPr>
                        <a:t>პანტოტენის</a:t>
                      </a:r>
                      <a:r>
                        <a:rPr lang="tr-TR" sz="1400">
                          <a:latin typeface="Calibri"/>
                          <a:ea typeface="Times New Roman"/>
                          <a:cs typeface="Calibri"/>
                        </a:rPr>
                        <a:t> </a:t>
                      </a:r>
                      <a:r>
                        <a:rPr lang="tr-TR" sz="1400">
                          <a:latin typeface="Sylfaen"/>
                          <a:ea typeface="Times New Roman"/>
                          <a:cs typeface="Sylfaen"/>
                        </a:rPr>
                        <a:t>მჟავა</a:t>
                      </a:r>
                      <a:r>
                        <a:rPr lang="tr-TR" sz="1400">
                          <a:latin typeface="Calibri"/>
                          <a:ea typeface="Times New Roman"/>
                          <a:cs typeface="Calibri"/>
                        </a:rPr>
                        <a:t> </a:t>
                      </a:r>
                      <a:r>
                        <a:rPr lang="tr-TR" sz="1400">
                          <a:latin typeface="Sylfaen"/>
                          <a:ea typeface="Times New Roman"/>
                          <a:cs typeface="Sylfaen"/>
                        </a:rPr>
                        <a:t>და</a:t>
                      </a:r>
                      <a:r>
                        <a:rPr lang="tr-TR" sz="1400">
                          <a:solidFill>
                            <a:srgbClr val="FF0000"/>
                          </a:solidFill>
                          <a:latin typeface="Calibri"/>
                          <a:ea typeface="Times New Roman"/>
                          <a:cs typeface="Calibri"/>
                        </a:rPr>
                        <a:t> </a:t>
                      </a:r>
                      <a:r>
                        <a:rPr lang="ka-GE" sz="1400">
                          <a:latin typeface="Sylfaen"/>
                          <a:ea typeface="Times New Roman"/>
                          <a:cs typeface="Sylfaen"/>
                        </a:rPr>
                        <a:t>ჭიანჭველ</a:t>
                      </a:r>
                      <a:r>
                        <a:rPr lang="tr-TR" sz="1400">
                          <a:latin typeface="Sylfaen"/>
                          <a:ea typeface="Times New Roman"/>
                          <a:cs typeface="Sylfaen"/>
                        </a:rPr>
                        <a:t>მჟავა</a:t>
                      </a:r>
                      <a:r>
                        <a:rPr lang="tr-TR" sz="1400">
                          <a:latin typeface="Calibri"/>
                          <a:ea typeface="Times New Roman"/>
                          <a:cs typeface="Calibri"/>
                        </a:rPr>
                        <a:t>, </a:t>
                      </a:r>
                      <a:r>
                        <a:rPr lang="tr-TR" sz="1400">
                          <a:latin typeface="Sylfaen"/>
                          <a:ea typeface="Times New Roman"/>
                          <a:cs typeface="Sylfaen"/>
                        </a:rPr>
                        <a:t>ელემენტები</a:t>
                      </a:r>
                      <a:r>
                        <a:rPr lang="tr-TR" sz="1400">
                          <a:latin typeface="Calibri"/>
                          <a:ea typeface="Times New Roman"/>
                          <a:cs typeface="Calibri"/>
                        </a:rPr>
                        <a:t>: K, Ca, Fe, S, Si, Mg </a:t>
                      </a:r>
                      <a:r>
                        <a:rPr lang="tr-TR" sz="1400">
                          <a:latin typeface="Sylfaen"/>
                          <a:ea typeface="Times New Roman"/>
                          <a:cs typeface="Sylfaen"/>
                        </a:rPr>
                        <a:t>და</a:t>
                      </a:r>
                      <a:r>
                        <a:rPr lang="tr-TR" sz="1400">
                          <a:latin typeface="Calibri"/>
                          <a:ea typeface="Times New Roman"/>
                          <a:cs typeface="Calibri"/>
                        </a:rPr>
                        <a:t> </a:t>
                      </a:r>
                      <a:r>
                        <a:rPr lang="tr-TR" sz="1400">
                          <a:latin typeface="Sylfaen"/>
                          <a:ea typeface="Times New Roman"/>
                          <a:cs typeface="Sylfaen"/>
                        </a:rPr>
                        <a:t>ა</a:t>
                      </a:r>
                      <a:r>
                        <a:rPr lang="tr-TR" sz="1400">
                          <a:latin typeface="Calibri"/>
                          <a:ea typeface="Times New Roman"/>
                          <a:cs typeface="Calibri"/>
                        </a:rPr>
                        <a:t>.</a:t>
                      </a:r>
                      <a:r>
                        <a:rPr lang="tr-TR" sz="1400">
                          <a:latin typeface="Sylfaen"/>
                          <a:ea typeface="Times New Roman"/>
                          <a:cs typeface="Sylfaen"/>
                        </a:rPr>
                        <a:t>შ</a:t>
                      </a:r>
                      <a:r>
                        <a:rPr lang="tr-TR" sz="1400">
                          <a:latin typeface="Calibri"/>
                          <a:ea typeface="Times New Roman"/>
                          <a:cs typeface="Calibri"/>
                        </a:rPr>
                        <a:t>.</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61">
                <a:tc>
                  <a:txBody>
                    <a:bodyPr/>
                    <a:lstStyle/>
                    <a:p>
                      <a:pPr algn="l">
                        <a:lnSpc>
                          <a:spcPts val="1500"/>
                        </a:lnSpc>
                        <a:spcAft>
                          <a:spcPts val="0"/>
                        </a:spcAft>
                      </a:pPr>
                      <a:r>
                        <a:rPr lang="en-GB" sz="1400" i="1" dirty="0" err="1">
                          <a:latin typeface="Times New Roman"/>
                          <a:ea typeface="Times New Roman"/>
                          <a:cs typeface="Times New Roman"/>
                        </a:rPr>
                        <a:t>Valleriana</a:t>
                      </a:r>
                      <a:r>
                        <a:rPr lang="ka-GE" sz="1400" i="1" dirty="0">
                          <a:latin typeface="Sylfaen"/>
                          <a:ea typeface="Times New Roman"/>
                          <a:cs typeface="Times New Roman"/>
                        </a:rPr>
                        <a:t>­</a:t>
                      </a:r>
                      <a:r>
                        <a:rPr lang="en-GB" sz="1400" i="1" dirty="0" err="1">
                          <a:latin typeface="Times New Roman"/>
                          <a:ea typeface="Times New Roman"/>
                          <a:cs typeface="Times New Roman"/>
                        </a:rPr>
                        <a:t>ceae</a:t>
                      </a:r>
                      <a:endParaRPr lang="ru-RU" sz="1400" dirty="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Valleriana eriophylla</a:t>
                      </a:r>
                      <a:r>
                        <a:rPr lang="ka-GE" sz="1400" i="1">
                          <a:latin typeface="Sylfaen"/>
                          <a:ea typeface="Times New Roman"/>
                          <a:cs typeface="Times New Roman"/>
                        </a:rPr>
                        <a:t>-</a:t>
                      </a:r>
                      <a:endParaRPr lang="ru-RU" sz="1400">
                        <a:latin typeface="Calibri"/>
                        <a:ea typeface="Times New Roman"/>
                        <a:cs typeface="Times New Roman"/>
                      </a:endParaRPr>
                    </a:p>
                    <a:p>
                      <a:pPr algn="l">
                        <a:lnSpc>
                          <a:spcPts val="1500"/>
                        </a:lnSpc>
                        <a:spcAft>
                          <a:spcPts val="0"/>
                        </a:spcAft>
                      </a:pPr>
                      <a:r>
                        <a:rPr lang="ka-GE" sz="1400">
                          <a:latin typeface="Sylfaen"/>
                          <a:ea typeface="Times New Roman"/>
                          <a:cs typeface="Times New Roman"/>
                        </a:rPr>
                        <a:t>კატაბალახა</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მრავალწლ. ბალახი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ფესურა, ფესვი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გამონახარში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ქრონიკული კოლიტი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400">
                          <a:solidFill>
                            <a:srgbClr val="000000"/>
                          </a:solidFill>
                          <a:latin typeface="Sylfaen"/>
                          <a:ea typeface="Times New Roman"/>
                          <a:cs typeface="Sylfaen"/>
                        </a:rPr>
                        <a:t>ეთერზეთები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ალკალოიდები</a:t>
                      </a:r>
                      <a:r>
                        <a:rPr lang="tr-TR" sz="1400">
                          <a:solidFill>
                            <a:srgbClr val="000000"/>
                          </a:solidFill>
                          <a:latin typeface="Calibri"/>
                          <a:ea typeface="Times New Roman"/>
                          <a:cs typeface="Calibri"/>
                        </a:rPr>
                        <a:t>,</a:t>
                      </a:r>
                      <a:endParaRPr lang="ru-RU" sz="1400">
                        <a:latin typeface="Calibri"/>
                        <a:ea typeface="Times New Roman"/>
                        <a:cs typeface="Times New Roman"/>
                      </a:endParaRPr>
                    </a:p>
                    <a:p>
                      <a:pPr algn="l">
                        <a:lnSpc>
                          <a:spcPct val="115000"/>
                        </a:lnSpc>
                        <a:spcAft>
                          <a:spcPts val="0"/>
                        </a:spcAft>
                      </a:pPr>
                      <a:r>
                        <a:rPr lang="tr-TR" sz="1400">
                          <a:solidFill>
                            <a:srgbClr val="000000"/>
                          </a:solidFill>
                          <a:latin typeface="Sylfaen"/>
                          <a:ea typeface="Times New Roman"/>
                          <a:cs typeface="Sylfaen"/>
                        </a:rPr>
                        <a:t>ტანინები</a:t>
                      </a:r>
                      <a:r>
                        <a:rPr lang="tr-TR" sz="1400">
                          <a:solidFill>
                            <a:srgbClr val="000000"/>
                          </a:solidFill>
                          <a:latin typeface="Calibri"/>
                          <a:ea typeface="Times New Roman"/>
                          <a:cs typeface="Calibri"/>
                        </a:rPr>
                        <a:t>, </a:t>
                      </a:r>
                      <a:r>
                        <a:rPr lang="tr-TR" sz="1400">
                          <a:solidFill>
                            <a:srgbClr val="000000"/>
                          </a:solidFill>
                          <a:latin typeface="Sylfaen"/>
                          <a:ea typeface="Times New Roman"/>
                          <a:cs typeface="Sylfaen"/>
                        </a:rPr>
                        <a:t>შაქრები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059">
                <a:tc>
                  <a:txBody>
                    <a:bodyPr/>
                    <a:lstStyle/>
                    <a:p>
                      <a:pPr algn="l">
                        <a:lnSpc>
                          <a:spcPts val="1500"/>
                        </a:lnSpc>
                        <a:spcAft>
                          <a:spcPts val="0"/>
                        </a:spcAft>
                      </a:pPr>
                      <a:r>
                        <a:rPr lang="en-GB" sz="1400" i="1">
                          <a:latin typeface="Times New Roman"/>
                          <a:ea typeface="Times New Roman"/>
                          <a:cs typeface="Times New Roman"/>
                        </a:rPr>
                        <a:t>Vaccinia</a:t>
                      </a:r>
                      <a:r>
                        <a:rPr lang="ka-GE" sz="1400" i="1">
                          <a:latin typeface="Sylfaen"/>
                          <a:ea typeface="Times New Roman"/>
                          <a:cs typeface="Times New Roman"/>
                        </a:rPr>
                        <a:t>­</a:t>
                      </a:r>
                      <a:r>
                        <a:rPr lang="en-GB" sz="1400" i="1">
                          <a:latin typeface="Times New Roman"/>
                          <a:ea typeface="Times New Roman"/>
                          <a:cs typeface="Times New Roman"/>
                        </a:rPr>
                        <a:t>ce</a:t>
                      </a:r>
                      <a:r>
                        <a:rPr lang="ka-GE" sz="1400" i="1">
                          <a:latin typeface="Sylfaen"/>
                          <a:ea typeface="Times New Roman"/>
                          <a:cs typeface="Times New Roman"/>
                        </a:rPr>
                        <a:t>­</a:t>
                      </a:r>
                      <a:r>
                        <a:rPr lang="en-GB" sz="1400" i="1">
                          <a:latin typeface="Times New Roman"/>
                          <a:ea typeface="Times New Roman"/>
                          <a:cs typeface="Times New Roman"/>
                        </a:rPr>
                        <a:t>ae</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a:latin typeface="Times New Roman"/>
                          <a:ea typeface="Times New Roman"/>
                          <a:cs typeface="Times New Roman"/>
                        </a:rPr>
                        <a:t>Vaccinium myrtilis </a:t>
                      </a:r>
                      <a:r>
                        <a:rPr lang="ka-GE" sz="1400" i="1">
                          <a:latin typeface="Sylfaen"/>
                          <a:ea typeface="Times New Roman"/>
                          <a:cs typeface="Times New Roman"/>
                        </a:rPr>
                        <a:t>–</a:t>
                      </a:r>
                      <a:endParaRPr lang="ru-RU" sz="1400">
                        <a:latin typeface="Calibri"/>
                        <a:ea typeface="Times New Roman"/>
                        <a:cs typeface="Times New Roman"/>
                      </a:endParaRPr>
                    </a:p>
                    <a:p>
                      <a:pPr algn="l">
                        <a:lnSpc>
                          <a:spcPts val="1500"/>
                        </a:lnSpc>
                        <a:spcAft>
                          <a:spcPts val="0"/>
                        </a:spcAft>
                      </a:pPr>
                      <a:r>
                        <a:rPr lang="ka-GE" sz="1400" i="1">
                          <a:latin typeface="Sylfaen"/>
                          <a:ea typeface="Times New Roman"/>
                          <a:cs typeface="Times New Roman"/>
                        </a:rPr>
                        <a:t> </a:t>
                      </a:r>
                      <a:r>
                        <a:rPr lang="ka-GE" sz="1400">
                          <a:latin typeface="Sylfaen"/>
                          <a:ea typeface="Times New Roman"/>
                          <a:cs typeface="Times New Roman"/>
                        </a:rPr>
                        <a:t>მოცვი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ფოთოლმცვენი ბუჩქი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ფოთლები, ნაყოფი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ნაყენი, გამონახარში</a:t>
                      </a:r>
                      <a:r>
                        <a:rPr lang="tr-TR" sz="1400">
                          <a:latin typeface="Calibri"/>
                          <a:ea typeface="Times New Roman"/>
                          <a:cs typeface="Times New Roman"/>
                        </a:rPr>
                        <a:t>  </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ქრონიკული ენტერიტი</a:t>
                      </a:r>
                      <a:endParaRPr lang="ru-RU" sz="140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dirty="0">
                          <a:latin typeface="Sylfaen"/>
                          <a:ea typeface="Times New Roman"/>
                          <a:cs typeface="Sylfaen"/>
                        </a:rPr>
                        <a:t>მთრიმლავი</a:t>
                      </a:r>
                      <a:r>
                        <a:rPr lang="ka-GE" sz="1400" dirty="0">
                          <a:latin typeface="Calibri"/>
                          <a:ea typeface="Times New Roman"/>
                          <a:cs typeface="Calibri"/>
                        </a:rPr>
                        <a:t> </a:t>
                      </a:r>
                      <a:r>
                        <a:rPr lang="ka-GE" sz="1400" dirty="0">
                          <a:latin typeface="Sylfaen"/>
                          <a:ea typeface="Times New Roman"/>
                          <a:cs typeface="Sylfaen"/>
                        </a:rPr>
                        <a:t>ნივთიერებები</a:t>
                      </a:r>
                      <a:r>
                        <a:rPr lang="ka-GE" sz="1400" dirty="0">
                          <a:latin typeface="Calibri"/>
                          <a:ea typeface="Times New Roman"/>
                          <a:cs typeface="Calibri"/>
                        </a:rPr>
                        <a:t>, </a:t>
                      </a:r>
                      <a:r>
                        <a:rPr lang="ka-GE" sz="1400" dirty="0">
                          <a:latin typeface="Sylfaen"/>
                          <a:ea typeface="Times New Roman"/>
                          <a:cs typeface="Sylfaen"/>
                        </a:rPr>
                        <a:t>ორგანული</a:t>
                      </a:r>
                      <a:r>
                        <a:rPr lang="ka-GE" sz="1400" dirty="0">
                          <a:latin typeface="Calibri"/>
                          <a:ea typeface="Times New Roman"/>
                          <a:cs typeface="Calibri"/>
                        </a:rPr>
                        <a:t> </a:t>
                      </a:r>
                      <a:r>
                        <a:rPr lang="ka-GE" sz="1400" dirty="0">
                          <a:latin typeface="Sylfaen"/>
                          <a:ea typeface="Times New Roman"/>
                          <a:cs typeface="Sylfaen"/>
                        </a:rPr>
                        <a:t>მჟავები</a:t>
                      </a:r>
                      <a:r>
                        <a:rPr lang="ka-GE" sz="1400" dirty="0">
                          <a:latin typeface="Calibri"/>
                          <a:ea typeface="Times New Roman"/>
                          <a:cs typeface="Calibri"/>
                        </a:rPr>
                        <a:t>, </a:t>
                      </a:r>
                      <a:r>
                        <a:rPr lang="ka-GE" sz="1400" dirty="0">
                          <a:latin typeface="Sylfaen"/>
                          <a:ea typeface="Times New Roman"/>
                          <a:cs typeface="Sylfaen"/>
                        </a:rPr>
                        <a:t>შაქრები</a:t>
                      </a:r>
                      <a:r>
                        <a:rPr lang="ka-GE" sz="1400" dirty="0">
                          <a:latin typeface="Calibri"/>
                          <a:ea typeface="Times New Roman"/>
                          <a:cs typeface="Calibri"/>
                        </a:rPr>
                        <a:t>, </a:t>
                      </a:r>
                      <a:r>
                        <a:rPr lang="ka-GE" sz="1400" dirty="0">
                          <a:latin typeface="Sylfaen"/>
                          <a:ea typeface="Times New Roman"/>
                          <a:cs typeface="Sylfaen"/>
                        </a:rPr>
                        <a:t>კაროტინი</a:t>
                      </a:r>
                      <a:r>
                        <a:rPr lang="ka-GE" sz="1400" dirty="0">
                          <a:latin typeface="Calibri"/>
                          <a:ea typeface="Times New Roman"/>
                          <a:cs typeface="Calibri"/>
                        </a:rPr>
                        <a:t>, </a:t>
                      </a:r>
                      <a:r>
                        <a:rPr lang="ka-GE" sz="1400" dirty="0">
                          <a:latin typeface="Sylfaen"/>
                          <a:ea typeface="Times New Roman"/>
                          <a:cs typeface="Sylfaen"/>
                        </a:rPr>
                        <a:t>ფლავონოიდები</a:t>
                      </a:r>
                      <a:r>
                        <a:rPr lang="ka-GE" sz="1400" dirty="0">
                          <a:latin typeface="Calibri"/>
                          <a:ea typeface="Times New Roman"/>
                          <a:cs typeface="Calibri"/>
                        </a:rPr>
                        <a:t>, </a:t>
                      </a:r>
                      <a:r>
                        <a:rPr lang="ka-GE" sz="1400" dirty="0">
                          <a:latin typeface="Sylfaen"/>
                          <a:ea typeface="Times New Roman"/>
                          <a:cs typeface="Sylfaen"/>
                        </a:rPr>
                        <a:t>ანტოციანები</a:t>
                      </a:r>
                      <a:r>
                        <a:rPr lang="ka-GE" sz="1400" dirty="0">
                          <a:latin typeface="Calibri"/>
                          <a:ea typeface="Times New Roman"/>
                          <a:cs typeface="Calibri"/>
                        </a:rPr>
                        <a:t>, </a:t>
                      </a:r>
                      <a:r>
                        <a:rPr lang="ka-GE" sz="1400" dirty="0">
                          <a:latin typeface="Sylfaen"/>
                          <a:ea typeface="Times New Roman"/>
                          <a:cs typeface="Sylfaen"/>
                        </a:rPr>
                        <a:t>ვიტამინი</a:t>
                      </a:r>
                      <a:r>
                        <a:rPr lang="ka-GE" sz="1400" dirty="0">
                          <a:latin typeface="Calibri"/>
                          <a:ea typeface="Times New Roman"/>
                          <a:cs typeface="Calibri"/>
                        </a:rPr>
                        <a:t> C, </a:t>
                      </a:r>
                      <a:r>
                        <a:rPr lang="ka-GE" sz="1400" dirty="0">
                          <a:latin typeface="Sylfaen"/>
                          <a:ea typeface="Times New Roman"/>
                          <a:cs typeface="Sylfaen"/>
                        </a:rPr>
                        <a:t>გლიკოზიდები</a:t>
                      </a:r>
                      <a:r>
                        <a:rPr lang="ka-GE" sz="1400" dirty="0">
                          <a:latin typeface="Calibri"/>
                          <a:ea typeface="Times New Roman"/>
                          <a:cs typeface="Calibri"/>
                        </a:rPr>
                        <a:t>, </a:t>
                      </a:r>
                      <a:r>
                        <a:rPr lang="ka-GE" sz="1400" dirty="0">
                          <a:latin typeface="Sylfaen"/>
                          <a:ea typeface="Times New Roman"/>
                          <a:cs typeface="Sylfaen"/>
                        </a:rPr>
                        <a:t>ეთერზეთები</a:t>
                      </a:r>
                      <a:r>
                        <a:rPr lang="ka-GE" sz="1400" dirty="0">
                          <a:latin typeface="Calibri"/>
                          <a:ea typeface="Times New Roman"/>
                          <a:cs typeface="Calibri"/>
                        </a:rPr>
                        <a:t>, </a:t>
                      </a:r>
                      <a:r>
                        <a:rPr lang="ka-GE" sz="1400" dirty="0">
                          <a:latin typeface="Sylfaen"/>
                          <a:ea typeface="Times New Roman"/>
                          <a:cs typeface="Sylfaen"/>
                        </a:rPr>
                        <a:t>მინერალური</a:t>
                      </a:r>
                      <a:r>
                        <a:rPr lang="ka-GE" sz="1400" dirty="0">
                          <a:latin typeface="Calibri"/>
                          <a:ea typeface="Times New Roman"/>
                          <a:cs typeface="Calibri"/>
                        </a:rPr>
                        <a:t> </a:t>
                      </a:r>
                      <a:r>
                        <a:rPr lang="ka-GE" sz="1400" dirty="0">
                          <a:latin typeface="Sylfaen"/>
                          <a:ea typeface="Times New Roman"/>
                          <a:cs typeface="Sylfaen"/>
                        </a:rPr>
                        <a:t>მარილები</a:t>
                      </a:r>
                      <a:r>
                        <a:rPr lang="ka-GE" sz="1400" dirty="0">
                          <a:latin typeface="Calibri"/>
                          <a:ea typeface="Times New Roman"/>
                          <a:cs typeface="Calibri"/>
                        </a:rPr>
                        <a:t>, </a:t>
                      </a:r>
                      <a:r>
                        <a:rPr lang="ka-GE" sz="1400" dirty="0">
                          <a:latin typeface="Sylfaen"/>
                          <a:ea typeface="Times New Roman"/>
                          <a:cs typeface="Sylfaen"/>
                        </a:rPr>
                        <a:t>მგ</a:t>
                      </a:r>
                      <a:r>
                        <a:rPr lang="ka-GE" sz="1400" dirty="0">
                          <a:latin typeface="Calibri"/>
                          <a:ea typeface="Times New Roman"/>
                          <a:cs typeface="Calibri"/>
                        </a:rPr>
                        <a:t>, Fe, Cr, Cu</a:t>
                      </a:r>
                      <a:endParaRPr lang="ru-RU" sz="1400" dirty="0">
                        <a:latin typeface="Calibri"/>
                        <a:ea typeface="Times New Roman"/>
                        <a:cs typeface="Times New Roman"/>
                      </a:endParaRPr>
                    </a:p>
                  </a:txBody>
                  <a:tcPr marL="51719" marR="51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981200" y="1219200"/>
            <a:ext cx="4495800" cy="685800"/>
          </a:xfrm>
        </p:spPr>
        <p:txBody>
          <a:bodyPr>
            <a:normAutofit/>
          </a:bodyPr>
          <a:lstStyle/>
          <a:p>
            <a:r>
              <a:rPr lang="ka-GE" sz="3200" dirty="0" smtClean="0"/>
              <a:t>Tussilago  farfara </a:t>
            </a:r>
            <a:endParaRPr lang="ru-RU" sz="3200" dirty="0"/>
          </a:p>
        </p:txBody>
      </p:sp>
      <p:pic>
        <p:nvPicPr>
          <p:cNvPr id="7" name="Picture 2" descr="E:\dzvelikumpiuteri\ნათელა ვარშანიძე ძველი\სურათები\Tussilago\Tussilago farfara (1).JPG"/>
          <p:cNvPicPr>
            <a:picLocks noGrp="1" noChangeAspect="1" noChangeArrowheads="1"/>
          </p:cNvPicPr>
          <p:nvPr>
            <p:ph sz="quarter" idx="2"/>
          </p:nvPr>
        </p:nvPicPr>
        <p:blipFill>
          <a:blip r:embed="rId2" cstate="print"/>
          <a:srcRect/>
          <a:stretch>
            <a:fillRect/>
          </a:stretch>
        </p:blipFill>
        <p:spPr bwMode="auto">
          <a:xfrm>
            <a:off x="4724400" y="2057400"/>
            <a:ext cx="4026287"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descr="D:\documents\Documents\Tussilago_farfara_ENBLA04.jpeg"/>
          <p:cNvPicPr>
            <a:picLocks noChangeAspect="1" noChangeArrowheads="1"/>
          </p:cNvPicPr>
          <p:nvPr/>
        </p:nvPicPr>
        <p:blipFill>
          <a:blip r:embed="rId3" cstate="print"/>
          <a:srcRect/>
          <a:stretch>
            <a:fillRect/>
          </a:stretch>
        </p:blipFill>
        <p:spPr bwMode="auto">
          <a:xfrm>
            <a:off x="304800" y="2133600"/>
            <a:ext cx="4474464" cy="3355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600200" y="228600"/>
            <a:ext cx="5257800" cy="523220"/>
          </a:xfrm>
          <a:prstGeom prst="rect">
            <a:avLst/>
          </a:prstGeom>
        </p:spPr>
        <p:txBody>
          <a:bodyPr wrap="square">
            <a:spAutoFit/>
          </a:bodyPr>
          <a:lstStyle/>
          <a:p>
            <a:pPr algn="ctr"/>
            <a:r>
              <a:rPr lang="ka-GE" sz="2800" dirty="0" smtClean="0"/>
              <a:t>ქრონიკული ბრონქიტი: </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3"/>
          </p:nvPr>
        </p:nvSpPr>
        <p:spPr>
          <a:xfrm>
            <a:off x="4800600" y="609600"/>
            <a:ext cx="3657600" cy="658368"/>
          </a:xfrm>
        </p:spPr>
        <p:txBody>
          <a:bodyPr/>
          <a:lstStyle/>
          <a:p>
            <a:r>
              <a:rPr lang="en-US" sz="2800" dirty="0" err="1" smtClean="0"/>
              <a:t>Plantago</a:t>
            </a:r>
            <a:r>
              <a:rPr lang="en-US" sz="2800" dirty="0" smtClean="0"/>
              <a:t> major  </a:t>
            </a:r>
            <a:endParaRPr lang="ru-RU" sz="2800" dirty="0"/>
          </a:p>
        </p:txBody>
      </p:sp>
      <p:pic>
        <p:nvPicPr>
          <p:cNvPr id="13" name="Content Placeholder 12" descr="mravaldzargva2"/>
          <p:cNvPicPr>
            <a:picLocks noGrp="1"/>
          </p:cNvPicPr>
          <p:nvPr>
            <p:ph sz="quarter" idx="4"/>
          </p:nvPr>
        </p:nvPicPr>
        <p:blipFill>
          <a:blip r:embed="rId2" cstate="print"/>
          <a:srcRect/>
          <a:stretch>
            <a:fillRect/>
          </a:stretch>
        </p:blipFill>
        <p:spPr bwMode="auto">
          <a:xfrm>
            <a:off x="4495800" y="1524000"/>
            <a:ext cx="4086225" cy="4157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E:\ნათელა\მადონა პაქსაძი\1 praqtika\27-05-2016\SAM_8516.JPG"/>
          <p:cNvPicPr>
            <a:picLocks noGrp="1" noChangeAspect="1" noChangeArrowheads="1"/>
          </p:cNvPicPr>
          <p:nvPr>
            <p:ph sz="quarter" idx="2"/>
          </p:nvPr>
        </p:nvPicPr>
        <p:blipFill>
          <a:blip r:embed="rId3" cstate="print"/>
          <a:stretch>
            <a:fillRect/>
          </a:stretch>
        </p:blipFill>
        <p:spPr bwMode="auto">
          <a:xfrm>
            <a:off x="385974" y="1752600"/>
            <a:ext cx="3894552"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Текст 4"/>
          <p:cNvSpPr>
            <a:spLocks noGrp="1"/>
          </p:cNvSpPr>
          <p:nvPr>
            <p:ph type="body" sz="half" idx="3"/>
          </p:nvPr>
        </p:nvSpPr>
        <p:spPr>
          <a:xfrm>
            <a:off x="457200" y="762000"/>
            <a:ext cx="3657600" cy="658368"/>
          </a:xfrm>
        </p:spPr>
        <p:txBody>
          <a:bodyPr/>
          <a:lstStyle/>
          <a:p>
            <a:r>
              <a:rPr lang="sq-AL" sz="2800" i="1" dirty="0" smtClean="0"/>
              <a:t>Glaucium flavum</a:t>
            </a:r>
            <a:r>
              <a:rPr lang="en-US" sz="2800" i="1" dirty="0" smtClean="0"/>
              <a:t> </a:t>
            </a:r>
            <a:endParaRPr lang="ru-R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3050"/>
            <a:ext cx="8382000" cy="641350"/>
          </a:xfrm>
        </p:spPr>
        <p:txBody>
          <a:bodyPr>
            <a:normAutofit fontScale="90000"/>
          </a:bodyPr>
          <a:lstStyle/>
          <a:p>
            <a:pPr algn="ctr"/>
            <a:r>
              <a:rPr lang="ka-GE" sz="2800" b="1" dirty="0" smtClean="0"/>
              <a:t>რესპირატორული ორგანოების ქრონიკული ანთება</a:t>
            </a:r>
            <a:r>
              <a:rPr lang="ka-GE" sz="3200" b="1" dirty="0" smtClean="0"/>
              <a:t>: </a:t>
            </a:r>
            <a:endParaRPr lang="ru-RU" sz="3200" b="1" dirty="0"/>
          </a:p>
        </p:txBody>
      </p:sp>
      <p:sp>
        <p:nvSpPr>
          <p:cNvPr id="3" name="Текст 2"/>
          <p:cNvSpPr>
            <a:spLocks noGrp="1"/>
          </p:cNvSpPr>
          <p:nvPr>
            <p:ph type="body" idx="1"/>
          </p:nvPr>
        </p:nvSpPr>
        <p:spPr>
          <a:xfrm>
            <a:off x="4419600" y="1447800"/>
            <a:ext cx="4343400" cy="658368"/>
          </a:xfrm>
        </p:spPr>
        <p:txBody>
          <a:bodyPr>
            <a:noAutofit/>
          </a:bodyPr>
          <a:lstStyle/>
          <a:p>
            <a:pPr algn="ctr"/>
            <a:r>
              <a:rPr lang="sq-AL" sz="2800" i="1" dirty="0" smtClean="0"/>
              <a:t>Hedera colchica</a:t>
            </a:r>
            <a:r>
              <a:rPr lang="sq-AL" sz="2800" dirty="0" smtClean="0"/>
              <a:t>  </a:t>
            </a:r>
            <a:endParaRPr lang="ru-RU" sz="2800" dirty="0"/>
          </a:p>
        </p:txBody>
      </p:sp>
      <p:pic>
        <p:nvPicPr>
          <p:cNvPr id="26627" name="Picture 3" descr="E:\desktopp\სხვადასხვა\აჭარის მცენარეულობის სურათები\100_0771.JPG"/>
          <p:cNvPicPr>
            <a:picLocks noGrp="1" noChangeAspect="1" noChangeArrowheads="1"/>
          </p:cNvPicPr>
          <p:nvPr>
            <p:ph sz="quarter" idx="2"/>
          </p:nvPr>
        </p:nvPicPr>
        <p:blipFill>
          <a:blip r:embed="rId2" cstate="print"/>
          <a:stretch>
            <a:fillRect/>
          </a:stretch>
        </p:blipFill>
        <p:spPr bwMode="auto">
          <a:xfrm>
            <a:off x="4267200" y="2286000"/>
            <a:ext cx="4470046" cy="3924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Текст 2"/>
          <p:cNvSpPr>
            <a:spLocks noGrp="1"/>
          </p:cNvSpPr>
          <p:nvPr>
            <p:ph type="body" idx="1"/>
          </p:nvPr>
        </p:nvSpPr>
        <p:spPr>
          <a:xfrm>
            <a:off x="457200" y="1447800"/>
            <a:ext cx="3124200" cy="658368"/>
          </a:xfrm>
        </p:spPr>
        <p:txBody>
          <a:bodyPr>
            <a:noAutofit/>
          </a:bodyPr>
          <a:lstStyle/>
          <a:p>
            <a:r>
              <a:rPr lang="ka-GE" sz="2800" i="1" dirty="0" smtClean="0"/>
              <a:t>Hedera helix </a:t>
            </a:r>
            <a:endParaRPr lang="en-US" sz="2800" dirty="0" smtClean="0"/>
          </a:p>
        </p:txBody>
      </p:sp>
      <p:pic>
        <p:nvPicPr>
          <p:cNvPr id="115714" name="Picture 2" descr="https://www.bambooplants.ca/wp-content/uploads/2018/05/Hedera-helix.jpg"/>
          <p:cNvPicPr>
            <a:picLocks noChangeAspect="1" noChangeArrowheads="1"/>
          </p:cNvPicPr>
          <p:nvPr/>
        </p:nvPicPr>
        <p:blipFill>
          <a:blip r:embed="rId3" cstate="print"/>
          <a:srcRect/>
          <a:stretch>
            <a:fillRect/>
          </a:stretch>
        </p:blipFill>
        <p:spPr bwMode="auto">
          <a:xfrm>
            <a:off x="228600" y="2209800"/>
            <a:ext cx="3733800" cy="4114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3"/>
          </p:nvPr>
        </p:nvSpPr>
        <p:spPr>
          <a:xfrm>
            <a:off x="4343400" y="381000"/>
            <a:ext cx="4114800" cy="658368"/>
          </a:xfrm>
        </p:spPr>
        <p:txBody>
          <a:bodyPr/>
          <a:lstStyle/>
          <a:p>
            <a:r>
              <a:rPr lang="it-IT" sz="2400" dirty="0" smtClean="0"/>
              <a:t>Matricaria</a:t>
            </a:r>
            <a:r>
              <a:rPr lang="sq-AL" sz="2400" dirty="0" smtClean="0"/>
              <a:t> chamomilla </a:t>
            </a:r>
            <a:endParaRPr lang="ru-RU" sz="2400" dirty="0"/>
          </a:p>
        </p:txBody>
      </p:sp>
      <p:pic>
        <p:nvPicPr>
          <p:cNvPr id="27650" name="Picture 2" descr="E:\desktopp\სხვადასხვა\აჭარის მცენარეულობის სურათები\100_6368.JPG"/>
          <p:cNvPicPr>
            <a:picLocks noGrp="1" noChangeAspect="1" noChangeArrowheads="1"/>
          </p:cNvPicPr>
          <p:nvPr>
            <p:ph sz="quarter" idx="4"/>
          </p:nvPr>
        </p:nvPicPr>
        <p:blipFill>
          <a:blip r:embed="rId2" cstate="print"/>
          <a:srcRect/>
          <a:stretch>
            <a:fillRect/>
          </a:stretch>
        </p:blipFill>
        <p:spPr bwMode="auto">
          <a:xfrm>
            <a:off x="4517024" y="1447800"/>
            <a:ext cx="4040517" cy="462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Текст 4"/>
          <p:cNvSpPr>
            <a:spLocks noGrp="1"/>
          </p:cNvSpPr>
          <p:nvPr>
            <p:ph type="body" sz="half" idx="3"/>
          </p:nvPr>
        </p:nvSpPr>
        <p:spPr>
          <a:xfrm>
            <a:off x="0" y="381000"/>
            <a:ext cx="4114800" cy="658368"/>
          </a:xfrm>
        </p:spPr>
        <p:txBody>
          <a:bodyPr/>
          <a:lstStyle/>
          <a:p>
            <a:pPr algn="ctr"/>
            <a:r>
              <a:rPr lang="en-US" sz="2400" dirty="0" err="1" smtClean="0"/>
              <a:t>Altheae</a:t>
            </a:r>
            <a:r>
              <a:rPr lang="en-US" sz="2400" dirty="0" smtClean="0"/>
              <a:t> </a:t>
            </a:r>
            <a:r>
              <a:rPr lang="en-US" sz="2400" dirty="0" err="1" smtClean="0"/>
              <a:t>officinalis</a:t>
            </a:r>
            <a:endParaRPr lang="ru-RU" sz="2400" dirty="0"/>
          </a:p>
        </p:txBody>
      </p:sp>
      <p:pic>
        <p:nvPicPr>
          <p:cNvPr id="9" name="Picture 2" descr="C:\Users\eteri\Desktop\33.jpg"/>
          <p:cNvPicPr>
            <a:picLocks noChangeAspect="1" noChangeArrowheads="1"/>
          </p:cNvPicPr>
          <p:nvPr/>
        </p:nvPicPr>
        <p:blipFill>
          <a:blip r:embed="rId3" cstate="print"/>
          <a:srcRect/>
          <a:stretch>
            <a:fillRect/>
          </a:stretch>
        </p:blipFill>
        <p:spPr bwMode="auto">
          <a:xfrm>
            <a:off x="228600" y="1371600"/>
            <a:ext cx="3733800" cy="4524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3"/>
          </p:nvPr>
        </p:nvSpPr>
        <p:spPr>
          <a:xfrm>
            <a:off x="4419600" y="2133600"/>
            <a:ext cx="4114800" cy="658368"/>
          </a:xfrm>
        </p:spPr>
        <p:txBody>
          <a:bodyPr>
            <a:normAutofit fontScale="40000" lnSpcReduction="20000"/>
          </a:bodyPr>
          <a:lstStyle/>
          <a:p>
            <a:endParaRPr lang="en-US" sz="2400" i="1" dirty="0" smtClean="0"/>
          </a:p>
          <a:p>
            <a:pPr algn="ctr"/>
            <a:r>
              <a:rPr lang="sq-AL" sz="5900" i="1" dirty="0" smtClean="0"/>
              <a:t>Primula  sibthorpii</a:t>
            </a:r>
            <a:endParaRPr lang="ru-RU" sz="5900" dirty="0" smtClean="0"/>
          </a:p>
          <a:p>
            <a:endParaRPr lang="ru-RU" dirty="0"/>
          </a:p>
        </p:txBody>
      </p:sp>
      <p:pic>
        <p:nvPicPr>
          <p:cNvPr id="5122" name="Picture 2" descr="E:\desktopp\სხვადასხვა\აჭარის მცენარეულობის სურათები\100_1679.jpg"/>
          <p:cNvPicPr>
            <a:picLocks noGrp="1" noChangeAspect="1" noChangeArrowheads="1"/>
          </p:cNvPicPr>
          <p:nvPr>
            <p:ph sz="quarter" idx="4"/>
          </p:nvPr>
        </p:nvPicPr>
        <p:blipFill>
          <a:blip r:embed="rId2" cstate="print"/>
          <a:srcRect/>
          <a:stretch>
            <a:fillRect/>
          </a:stretch>
        </p:blipFill>
        <p:spPr bwMode="auto">
          <a:xfrm>
            <a:off x="4648200" y="2895600"/>
            <a:ext cx="3536553"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5181600" y="1676400"/>
            <a:ext cx="2403222" cy="369332"/>
          </a:xfrm>
          <a:prstGeom prst="rect">
            <a:avLst/>
          </a:prstGeom>
        </p:spPr>
        <p:txBody>
          <a:bodyPr wrap="none">
            <a:spAutoFit/>
          </a:bodyPr>
          <a:lstStyle/>
          <a:p>
            <a:r>
              <a:rPr lang="ka-GE" b="1" dirty="0" smtClean="0"/>
              <a:t>ქრონიკული დიარეა:</a:t>
            </a:r>
            <a:endParaRPr lang="ru-RU" b="1" dirty="0"/>
          </a:p>
        </p:txBody>
      </p:sp>
      <p:pic>
        <p:nvPicPr>
          <p:cNvPr id="9" name="სურათი 3" descr="C:\Users\eteri\Desktop\14552173951432194001Origanum_vulgare.jpg"/>
          <p:cNvPicPr/>
          <p:nvPr/>
        </p:nvPicPr>
        <p:blipFill>
          <a:blip r:embed="rId3" cstate="print"/>
          <a:srcRect/>
          <a:stretch>
            <a:fillRect/>
          </a:stretch>
        </p:blipFill>
        <p:spPr bwMode="auto">
          <a:xfrm>
            <a:off x="533400" y="1752600"/>
            <a:ext cx="3810000" cy="3714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Текст 4"/>
          <p:cNvSpPr>
            <a:spLocks noGrp="1"/>
          </p:cNvSpPr>
          <p:nvPr>
            <p:ph type="body" sz="half" idx="3"/>
          </p:nvPr>
        </p:nvSpPr>
        <p:spPr>
          <a:xfrm>
            <a:off x="304800" y="914400"/>
            <a:ext cx="4114800" cy="658368"/>
          </a:xfrm>
        </p:spPr>
        <p:txBody>
          <a:bodyPr>
            <a:normAutofit fontScale="40000" lnSpcReduction="20000"/>
          </a:bodyPr>
          <a:lstStyle/>
          <a:p>
            <a:endParaRPr lang="en-US" sz="2400" i="1" dirty="0" smtClean="0"/>
          </a:p>
          <a:p>
            <a:pPr algn="ctr"/>
            <a:r>
              <a:rPr lang="en-US" sz="5900" i="1" dirty="0" err="1" smtClean="0"/>
              <a:t>Origanum</a:t>
            </a:r>
            <a:r>
              <a:rPr lang="en-US" sz="5900" i="1" dirty="0" smtClean="0"/>
              <a:t> </a:t>
            </a:r>
            <a:r>
              <a:rPr lang="en-US" sz="5900" i="1" dirty="0" err="1" smtClean="0"/>
              <a:t>vulgare</a:t>
            </a:r>
            <a:endParaRPr lang="ru-RU" sz="5900" dirty="0" smtClean="0"/>
          </a:p>
          <a:p>
            <a:endParaRPr lang="ru-RU" dirty="0"/>
          </a:p>
        </p:txBody>
      </p:sp>
      <p:sp>
        <p:nvSpPr>
          <p:cNvPr id="11" name="Rectangle 10"/>
          <p:cNvSpPr/>
          <p:nvPr/>
        </p:nvSpPr>
        <p:spPr>
          <a:xfrm>
            <a:off x="0" y="304800"/>
            <a:ext cx="5105400" cy="369332"/>
          </a:xfrm>
          <a:prstGeom prst="rect">
            <a:avLst/>
          </a:prstGeom>
        </p:spPr>
        <p:txBody>
          <a:bodyPr wrap="square">
            <a:spAutoFit/>
          </a:bodyPr>
          <a:lstStyle/>
          <a:p>
            <a:pPr algn="ctr"/>
            <a:r>
              <a:rPr lang="ka-GE" b="1" dirty="0" smtClean="0"/>
              <a:t>ქრონიკული ტონზილიტი და გინგივიტი: </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1143000"/>
            <a:ext cx="3962400" cy="658368"/>
          </a:xfrm>
        </p:spPr>
        <p:txBody>
          <a:bodyPr/>
          <a:lstStyle/>
          <a:p>
            <a:r>
              <a:rPr lang="en-US" sz="2800" dirty="0" err="1" smtClean="0"/>
              <a:t>Vaccinium</a:t>
            </a:r>
            <a:r>
              <a:rPr lang="en-US" sz="2800" dirty="0" smtClean="0"/>
              <a:t> </a:t>
            </a:r>
            <a:r>
              <a:rPr lang="en-US" sz="2800" dirty="0" err="1" smtClean="0"/>
              <a:t>myrtilis</a:t>
            </a:r>
            <a:endParaRPr lang="ru-RU" sz="2800" dirty="0"/>
          </a:p>
        </p:txBody>
      </p:sp>
      <p:sp>
        <p:nvSpPr>
          <p:cNvPr id="5" name="Текст 4"/>
          <p:cNvSpPr>
            <a:spLocks noGrp="1"/>
          </p:cNvSpPr>
          <p:nvPr>
            <p:ph type="body" sz="half" idx="3"/>
          </p:nvPr>
        </p:nvSpPr>
        <p:spPr>
          <a:xfrm>
            <a:off x="4800600" y="1143000"/>
            <a:ext cx="3657600" cy="685800"/>
          </a:xfrm>
        </p:spPr>
        <p:txBody>
          <a:bodyPr/>
          <a:lstStyle/>
          <a:p>
            <a:pPr algn="ctr"/>
            <a:r>
              <a:rPr lang="ka-GE" sz="2800" dirty="0" smtClean="0"/>
              <a:t>Urtica  dioica  </a:t>
            </a:r>
            <a:endParaRPr lang="ru-RU" sz="2800" dirty="0"/>
          </a:p>
        </p:txBody>
      </p:sp>
      <p:pic>
        <p:nvPicPr>
          <p:cNvPr id="16385" name="Picture 1" descr="C:\Users\eteri\Desktop\ortica6.jpg"/>
          <p:cNvPicPr>
            <a:picLocks noGrp="1" noChangeAspect="1" noChangeArrowheads="1"/>
          </p:cNvPicPr>
          <p:nvPr>
            <p:ph sz="quarter" idx="4"/>
          </p:nvPr>
        </p:nvPicPr>
        <p:blipFill>
          <a:blip r:embed="rId2" cstate="print"/>
          <a:srcRect/>
          <a:stretch>
            <a:fillRect/>
          </a:stretch>
        </p:blipFill>
        <p:spPr bwMode="auto">
          <a:xfrm>
            <a:off x="4800600" y="1905000"/>
            <a:ext cx="3678790" cy="453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191000" y="533400"/>
            <a:ext cx="4400564" cy="369332"/>
          </a:xfrm>
          <a:prstGeom prst="rect">
            <a:avLst/>
          </a:prstGeom>
        </p:spPr>
        <p:txBody>
          <a:bodyPr wrap="none">
            <a:spAutoFit/>
          </a:bodyPr>
          <a:lstStyle/>
          <a:p>
            <a:r>
              <a:rPr lang="ka-GE" b="1" dirty="0" smtClean="0"/>
              <a:t>ქრონიკული ვარიკოზული წყლულები: </a:t>
            </a:r>
            <a:endParaRPr lang="ru-RU" b="1" dirty="0"/>
          </a:p>
        </p:txBody>
      </p:sp>
      <p:sp>
        <p:nvSpPr>
          <p:cNvPr id="7" name="Rectangle 6"/>
          <p:cNvSpPr/>
          <p:nvPr/>
        </p:nvSpPr>
        <p:spPr>
          <a:xfrm>
            <a:off x="533400" y="533400"/>
            <a:ext cx="2768707" cy="369332"/>
          </a:xfrm>
          <a:prstGeom prst="rect">
            <a:avLst/>
          </a:prstGeom>
        </p:spPr>
        <p:txBody>
          <a:bodyPr wrap="none">
            <a:spAutoFit/>
          </a:bodyPr>
          <a:lstStyle/>
          <a:p>
            <a:r>
              <a:rPr lang="ka-GE" b="1" dirty="0" smtClean="0"/>
              <a:t>ქრონიკული ენტერიტი: </a:t>
            </a:r>
            <a:endParaRPr lang="ru-RU" b="1" dirty="0"/>
          </a:p>
        </p:txBody>
      </p:sp>
      <p:pic>
        <p:nvPicPr>
          <p:cNvPr id="8" name="Picture 7"/>
          <p:cNvPicPr/>
          <p:nvPr/>
        </p:nvPicPr>
        <p:blipFill>
          <a:blip r:embed="rId3" cstate="print"/>
          <a:srcRect/>
          <a:stretch>
            <a:fillRect/>
          </a:stretch>
        </p:blipFill>
        <p:spPr bwMode="auto">
          <a:xfrm>
            <a:off x="609600" y="1905001"/>
            <a:ext cx="38100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3050"/>
            <a:ext cx="6629400" cy="641350"/>
          </a:xfrm>
        </p:spPr>
        <p:txBody>
          <a:bodyPr>
            <a:normAutofit/>
          </a:bodyPr>
          <a:lstStyle/>
          <a:p>
            <a:pPr algn="ctr"/>
            <a:r>
              <a:rPr lang="ka-GE" sz="2800" b="1" dirty="0" smtClean="0"/>
              <a:t>ქრონიკული გასტრიტი: </a:t>
            </a:r>
            <a:endParaRPr lang="ru-RU" sz="2800" b="1" dirty="0"/>
          </a:p>
        </p:txBody>
      </p:sp>
      <p:sp>
        <p:nvSpPr>
          <p:cNvPr id="3" name="Текст 2"/>
          <p:cNvSpPr>
            <a:spLocks noGrp="1"/>
          </p:cNvSpPr>
          <p:nvPr>
            <p:ph type="body" idx="1"/>
          </p:nvPr>
        </p:nvSpPr>
        <p:spPr>
          <a:xfrm>
            <a:off x="4419600" y="1447800"/>
            <a:ext cx="4343400" cy="658368"/>
          </a:xfrm>
        </p:spPr>
        <p:txBody>
          <a:bodyPr>
            <a:noAutofit/>
          </a:bodyPr>
          <a:lstStyle/>
          <a:p>
            <a:pPr algn="ctr"/>
            <a:r>
              <a:rPr lang="ka-GE" sz="2400" i="1" dirty="0" smtClean="0"/>
              <a:t>Hypericum perforatum, </a:t>
            </a:r>
            <a:endParaRPr lang="ru-RU" sz="2400" dirty="0"/>
          </a:p>
        </p:txBody>
      </p:sp>
      <p:sp>
        <p:nvSpPr>
          <p:cNvPr id="6" name="Текст 2"/>
          <p:cNvSpPr>
            <a:spLocks noGrp="1"/>
          </p:cNvSpPr>
          <p:nvPr>
            <p:ph type="body" idx="1"/>
          </p:nvPr>
        </p:nvSpPr>
        <p:spPr>
          <a:xfrm>
            <a:off x="304800" y="1447800"/>
            <a:ext cx="3962400" cy="658368"/>
          </a:xfrm>
        </p:spPr>
        <p:txBody>
          <a:bodyPr>
            <a:noAutofit/>
          </a:bodyPr>
          <a:lstStyle/>
          <a:p>
            <a:r>
              <a:rPr lang="en-US" sz="2400" i="1" dirty="0" err="1" smtClean="0"/>
              <a:t>Matricaria</a:t>
            </a:r>
            <a:r>
              <a:rPr lang="en-US" sz="2400" i="1" dirty="0" smtClean="0"/>
              <a:t> </a:t>
            </a:r>
            <a:r>
              <a:rPr lang="en-US" sz="2400" i="1" dirty="0" err="1" smtClean="0"/>
              <a:t>chamomilla</a:t>
            </a:r>
            <a:endParaRPr lang="en-US" sz="2400" dirty="0" smtClean="0"/>
          </a:p>
        </p:txBody>
      </p:sp>
      <p:pic>
        <p:nvPicPr>
          <p:cNvPr id="8" name="Picture 7"/>
          <p:cNvPicPr/>
          <p:nvPr/>
        </p:nvPicPr>
        <p:blipFill>
          <a:blip r:embed="rId2" cstate="print"/>
          <a:srcRect/>
          <a:stretch>
            <a:fillRect/>
          </a:stretch>
        </p:blipFill>
        <p:spPr bwMode="auto">
          <a:xfrm>
            <a:off x="4876800" y="2362200"/>
            <a:ext cx="3733800" cy="4114800"/>
          </a:xfrm>
          <a:prstGeom prst="rect">
            <a:avLst/>
          </a:prstGeom>
          <a:noFill/>
          <a:ln w="9525">
            <a:noFill/>
            <a:miter lim="800000"/>
            <a:headEnd/>
            <a:tailEnd/>
          </a:ln>
        </p:spPr>
      </p:pic>
      <p:pic>
        <p:nvPicPr>
          <p:cNvPr id="9" name="Content Placeholder 8" descr="http://s51.radikal.ru/i133/1005/71/a5f03dd0f47e.jpg"/>
          <p:cNvPicPr>
            <a:picLocks noGrp="1"/>
          </p:cNvPicPr>
          <p:nvPr>
            <p:ph sz="quarter" idx="2"/>
          </p:nvPr>
        </p:nvPicPr>
        <p:blipFill>
          <a:blip r:embed="rId3" cstate="print"/>
          <a:srcRect/>
          <a:stretch>
            <a:fillRect/>
          </a:stretch>
        </p:blipFill>
        <p:spPr bwMode="auto">
          <a:xfrm>
            <a:off x="457200" y="2438400"/>
            <a:ext cx="3810000" cy="3962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3050"/>
            <a:ext cx="6629400" cy="641350"/>
          </a:xfrm>
        </p:spPr>
        <p:txBody>
          <a:bodyPr>
            <a:normAutofit/>
          </a:bodyPr>
          <a:lstStyle/>
          <a:p>
            <a:pPr algn="ctr"/>
            <a:r>
              <a:rPr lang="ka-GE" sz="2800" b="1" dirty="0" smtClean="0"/>
              <a:t>თირკმლის ქრონიკული ანთება: </a:t>
            </a:r>
            <a:endParaRPr lang="ru-RU" sz="2800" b="1" dirty="0"/>
          </a:p>
        </p:txBody>
      </p:sp>
      <p:sp>
        <p:nvSpPr>
          <p:cNvPr id="3" name="Текст 2"/>
          <p:cNvSpPr>
            <a:spLocks noGrp="1"/>
          </p:cNvSpPr>
          <p:nvPr>
            <p:ph type="body" idx="1"/>
          </p:nvPr>
        </p:nvSpPr>
        <p:spPr>
          <a:xfrm>
            <a:off x="4419600" y="1447800"/>
            <a:ext cx="4343400" cy="658368"/>
          </a:xfrm>
        </p:spPr>
        <p:txBody>
          <a:bodyPr>
            <a:noAutofit/>
          </a:bodyPr>
          <a:lstStyle/>
          <a:p>
            <a:pPr algn="ctr"/>
            <a:r>
              <a:rPr lang="ka-GE" sz="2400" i="1" dirty="0" smtClean="0"/>
              <a:t>Hypericum perforatum, </a:t>
            </a:r>
            <a:endParaRPr lang="ru-RU" sz="2400" dirty="0"/>
          </a:p>
        </p:txBody>
      </p:sp>
      <p:sp>
        <p:nvSpPr>
          <p:cNvPr id="6" name="Текст 2"/>
          <p:cNvSpPr>
            <a:spLocks noGrp="1"/>
          </p:cNvSpPr>
          <p:nvPr>
            <p:ph type="body" idx="1"/>
          </p:nvPr>
        </p:nvSpPr>
        <p:spPr>
          <a:xfrm>
            <a:off x="228600" y="1447800"/>
            <a:ext cx="4114800" cy="658368"/>
          </a:xfrm>
        </p:spPr>
        <p:txBody>
          <a:bodyPr>
            <a:noAutofit/>
          </a:bodyPr>
          <a:lstStyle/>
          <a:p>
            <a:r>
              <a:rPr lang="en-US" sz="2400" i="1" dirty="0" smtClean="0"/>
              <a:t> </a:t>
            </a:r>
            <a:r>
              <a:rPr lang="en-US" sz="2400" i="1" dirty="0" err="1" smtClean="0"/>
              <a:t>Orthosyphon</a:t>
            </a:r>
            <a:r>
              <a:rPr lang="en-US" sz="2400" i="1" dirty="0" smtClean="0"/>
              <a:t> </a:t>
            </a:r>
            <a:r>
              <a:rPr lang="en-US" sz="2400" i="1" dirty="0" err="1" smtClean="0"/>
              <a:t>stamineus</a:t>
            </a:r>
            <a:endParaRPr lang="en-US" sz="2400" dirty="0" smtClean="0"/>
          </a:p>
        </p:txBody>
      </p:sp>
      <p:pic>
        <p:nvPicPr>
          <p:cNvPr id="8" name="Picture 7"/>
          <p:cNvPicPr/>
          <p:nvPr/>
        </p:nvPicPr>
        <p:blipFill>
          <a:blip r:embed="rId2" cstate="print"/>
          <a:srcRect/>
          <a:stretch>
            <a:fillRect/>
          </a:stretch>
        </p:blipFill>
        <p:spPr bwMode="auto">
          <a:xfrm>
            <a:off x="4876800" y="2362200"/>
            <a:ext cx="3733800" cy="4114800"/>
          </a:xfrm>
          <a:prstGeom prst="rect">
            <a:avLst/>
          </a:prstGeom>
          <a:noFill/>
          <a:ln w="9525">
            <a:noFill/>
            <a:miter lim="800000"/>
            <a:headEnd/>
            <a:tailEnd/>
          </a:ln>
        </p:spPr>
      </p:pic>
      <p:pic>
        <p:nvPicPr>
          <p:cNvPr id="10" name="Content Placeholder 9"/>
          <p:cNvPicPr>
            <a:picLocks noGrp="1"/>
          </p:cNvPicPr>
          <p:nvPr>
            <p:ph sz="quarter" idx="2"/>
          </p:nvPr>
        </p:nvPicPr>
        <p:blipFill>
          <a:blip r:embed="rId3" cstate="print"/>
          <a:srcRect/>
          <a:stretch>
            <a:fillRect/>
          </a:stretch>
        </p:blipFill>
        <p:spPr bwMode="auto">
          <a:xfrm>
            <a:off x="685800" y="2362200"/>
            <a:ext cx="3429000" cy="4038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304800" y="990600"/>
            <a:ext cx="3252814" cy="369332"/>
          </a:xfrm>
          <a:prstGeom prst="rect">
            <a:avLst/>
          </a:prstGeom>
        </p:spPr>
        <p:txBody>
          <a:bodyPr wrap="none">
            <a:spAutoFit/>
          </a:bodyPr>
          <a:lstStyle/>
          <a:p>
            <a:r>
              <a:rPr lang="ka-GE" b="1" dirty="0" smtClean="0"/>
              <a:t>ქრონიკული ქოლეცისტიტი:</a:t>
            </a:r>
            <a:r>
              <a:rPr lang="ka-GE" b="1" i="1" dirty="0" smtClean="0"/>
              <a:t> </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dical Plants-ის სურათის შედეგი"/>
          <p:cNvPicPr>
            <a:picLocks noChangeAspect="1" noChangeArrowheads="1"/>
          </p:cNvPicPr>
          <p:nvPr/>
        </p:nvPicPr>
        <p:blipFill>
          <a:blip r:embed="rId2" cstate="print"/>
          <a:srcRect/>
          <a:stretch>
            <a:fillRect/>
          </a:stretch>
        </p:blipFill>
        <p:spPr bwMode="auto">
          <a:xfrm>
            <a:off x="0" y="2133600"/>
            <a:ext cx="2687426" cy="1881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sz="quarter" idx="1"/>
          </p:nvPr>
        </p:nvSpPr>
        <p:spPr>
          <a:xfrm>
            <a:off x="2514600" y="304800"/>
            <a:ext cx="5867400" cy="6019800"/>
          </a:xfrm>
        </p:spPr>
        <p:txBody>
          <a:bodyPr>
            <a:normAutofit/>
          </a:bodyPr>
          <a:lstStyle/>
          <a:p>
            <a:r>
              <a:rPr lang="ka-GE" dirty="0" smtClean="0"/>
              <a:t>ქრონიკული დაავადება ხანგრძლივი დაავადებაა და შესაბამისად ხანგრძლივია მკურნალობის კურსიც. ამიტომ ქრონიკული დაავადების მკურნალობისას ხშირ შემთხვევაში მოსახლეობა იყენებს ხალხური მედიცინის რეცეპტებს, უპირატესობას ანიჭებს სამკურნალო მცენარეებით მკურნალობას, რომელიც არ იწვევს გვერდით მოვლენებს და რაც მთავარია უფრო იაფი ჯდება. მით უმეტეს, რომ აჭარა გამოირჩევა სამკურნალო მცენარეების დიდი მრავალფეროვნებით და მოსახლეობაშიც ხალხური მედიცინის საკმაო გამოცდილებაა შემონახული</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3050"/>
            <a:ext cx="6629400" cy="641350"/>
          </a:xfrm>
        </p:spPr>
        <p:txBody>
          <a:bodyPr>
            <a:normAutofit/>
          </a:bodyPr>
          <a:lstStyle/>
          <a:p>
            <a:pPr algn="ctr"/>
            <a:r>
              <a:rPr lang="ka-GE" sz="2800" b="1" dirty="0" smtClean="0"/>
              <a:t>ქრონიკული გასტრიტი: </a:t>
            </a:r>
            <a:endParaRPr lang="ru-RU" sz="2800" b="1" dirty="0"/>
          </a:p>
        </p:txBody>
      </p:sp>
      <p:sp>
        <p:nvSpPr>
          <p:cNvPr id="3" name="Текст 2"/>
          <p:cNvSpPr>
            <a:spLocks noGrp="1"/>
          </p:cNvSpPr>
          <p:nvPr>
            <p:ph type="body" idx="1"/>
          </p:nvPr>
        </p:nvSpPr>
        <p:spPr>
          <a:xfrm>
            <a:off x="4419600" y="1447800"/>
            <a:ext cx="4343400" cy="658368"/>
          </a:xfrm>
        </p:spPr>
        <p:txBody>
          <a:bodyPr>
            <a:noAutofit/>
          </a:bodyPr>
          <a:lstStyle/>
          <a:p>
            <a:pPr algn="ctr"/>
            <a:r>
              <a:rPr lang="ka-GE" sz="2400" i="1" dirty="0" smtClean="0"/>
              <a:t>Hypericum perforatum, </a:t>
            </a:r>
            <a:endParaRPr lang="ru-RU" sz="2400" dirty="0"/>
          </a:p>
        </p:txBody>
      </p:sp>
      <p:sp>
        <p:nvSpPr>
          <p:cNvPr id="6" name="Текст 2"/>
          <p:cNvSpPr>
            <a:spLocks noGrp="1"/>
          </p:cNvSpPr>
          <p:nvPr>
            <p:ph type="body" idx="1"/>
          </p:nvPr>
        </p:nvSpPr>
        <p:spPr>
          <a:xfrm>
            <a:off x="304800" y="1447800"/>
            <a:ext cx="3962400" cy="658368"/>
          </a:xfrm>
        </p:spPr>
        <p:txBody>
          <a:bodyPr>
            <a:noAutofit/>
          </a:bodyPr>
          <a:lstStyle/>
          <a:p>
            <a:r>
              <a:rPr lang="en-US" sz="2400" i="1" dirty="0" err="1" smtClean="0"/>
              <a:t>Matricaria</a:t>
            </a:r>
            <a:r>
              <a:rPr lang="en-US" sz="2400" i="1" dirty="0" smtClean="0"/>
              <a:t> </a:t>
            </a:r>
            <a:r>
              <a:rPr lang="en-US" sz="2400" i="1" dirty="0" err="1" smtClean="0"/>
              <a:t>chamomilla</a:t>
            </a:r>
            <a:endParaRPr lang="en-US" sz="2400" dirty="0" smtClean="0"/>
          </a:p>
        </p:txBody>
      </p:sp>
      <p:pic>
        <p:nvPicPr>
          <p:cNvPr id="8" name="Picture 7"/>
          <p:cNvPicPr/>
          <p:nvPr/>
        </p:nvPicPr>
        <p:blipFill>
          <a:blip r:embed="rId2" cstate="print"/>
          <a:srcRect/>
          <a:stretch>
            <a:fillRect/>
          </a:stretch>
        </p:blipFill>
        <p:spPr bwMode="auto">
          <a:xfrm>
            <a:off x="4876800" y="2362200"/>
            <a:ext cx="3733800" cy="4114800"/>
          </a:xfrm>
          <a:prstGeom prst="rect">
            <a:avLst/>
          </a:prstGeom>
          <a:noFill/>
          <a:ln w="9525">
            <a:noFill/>
            <a:miter lim="800000"/>
            <a:headEnd/>
            <a:tailEnd/>
          </a:ln>
        </p:spPr>
      </p:pic>
      <p:pic>
        <p:nvPicPr>
          <p:cNvPr id="9" name="Content Placeholder 8" descr="http://s51.radikal.ru/i133/1005/71/a5f03dd0f47e.jpg"/>
          <p:cNvPicPr>
            <a:picLocks noGrp="1"/>
          </p:cNvPicPr>
          <p:nvPr>
            <p:ph sz="quarter" idx="2"/>
          </p:nvPr>
        </p:nvPicPr>
        <p:blipFill>
          <a:blip r:embed="rId3" cstate="print"/>
          <a:srcRect/>
          <a:stretch>
            <a:fillRect/>
          </a:stretch>
        </p:blipFill>
        <p:spPr bwMode="auto">
          <a:xfrm>
            <a:off x="457200" y="2438400"/>
            <a:ext cx="3810000" cy="3962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28600" y="1219200"/>
            <a:ext cx="3810000" cy="685800"/>
          </a:xfrm>
        </p:spPr>
        <p:txBody>
          <a:bodyPr>
            <a:normAutofit fontScale="32500" lnSpcReduction="20000"/>
          </a:bodyPr>
          <a:lstStyle/>
          <a:p>
            <a:endParaRPr lang="en-US" sz="2800" i="1" dirty="0" smtClean="0"/>
          </a:p>
          <a:p>
            <a:r>
              <a:rPr lang="sq-AL" sz="7000" i="1" dirty="0" smtClean="0"/>
              <a:t>Helleborus caucasicus</a:t>
            </a:r>
            <a:endParaRPr lang="ru-RU" sz="7000" dirty="0" smtClean="0"/>
          </a:p>
          <a:p>
            <a:endParaRPr lang="ru-RU" dirty="0"/>
          </a:p>
        </p:txBody>
      </p:sp>
      <p:pic>
        <p:nvPicPr>
          <p:cNvPr id="9" name="Picture 2" descr="E:\dzvelikumpiuteri\ნათელა ვარშანიძე ძველი\სურათები\Helleborus caucasicus-5.JPG"/>
          <p:cNvPicPr>
            <a:picLocks noGrp="1" noChangeAspect="1" noChangeArrowheads="1"/>
          </p:cNvPicPr>
          <p:nvPr>
            <p:ph sz="quarter" idx="2"/>
          </p:nvPr>
        </p:nvPicPr>
        <p:blipFill>
          <a:blip r:embed="rId2" cstate="print"/>
          <a:stretch>
            <a:fillRect/>
          </a:stretch>
        </p:blipFill>
        <p:spPr bwMode="auto">
          <a:xfrm>
            <a:off x="228600" y="2057400"/>
            <a:ext cx="3895898" cy="3512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81000" y="228600"/>
            <a:ext cx="4343400" cy="830997"/>
          </a:xfrm>
          <a:prstGeom prst="rect">
            <a:avLst/>
          </a:prstGeom>
        </p:spPr>
        <p:txBody>
          <a:bodyPr wrap="square">
            <a:spAutoFit/>
          </a:bodyPr>
          <a:lstStyle/>
          <a:p>
            <a:pPr algn="ctr"/>
            <a:r>
              <a:rPr lang="ka-GE" sz="2400" b="1" dirty="0" smtClean="0"/>
              <a:t>ქრონიკული ტკივილებისას </a:t>
            </a:r>
          </a:p>
          <a:p>
            <a:pPr algn="ctr"/>
            <a:r>
              <a:rPr lang="ka-GE" sz="2400" b="1" dirty="0" smtClean="0"/>
              <a:t>ტკივილგამაყუჩებელი: </a:t>
            </a:r>
            <a:endParaRPr lang="ru-RU" sz="2400" b="1" dirty="0"/>
          </a:p>
        </p:txBody>
      </p:sp>
      <p:sp>
        <p:nvSpPr>
          <p:cNvPr id="10" name="Rectangle 9"/>
          <p:cNvSpPr/>
          <p:nvPr/>
        </p:nvSpPr>
        <p:spPr>
          <a:xfrm>
            <a:off x="4724400" y="1066800"/>
            <a:ext cx="4605748" cy="461665"/>
          </a:xfrm>
          <a:prstGeom prst="rect">
            <a:avLst/>
          </a:prstGeom>
        </p:spPr>
        <p:txBody>
          <a:bodyPr wrap="none">
            <a:spAutoFit/>
          </a:bodyPr>
          <a:lstStyle/>
          <a:p>
            <a:r>
              <a:rPr lang="ka-GE" dirty="0" smtClean="0"/>
              <a:t> </a:t>
            </a:r>
            <a:r>
              <a:rPr lang="ka-GE" sz="2400" b="1" dirty="0" smtClean="0"/>
              <a:t>ქრონიკული ტრიქომონადები: </a:t>
            </a:r>
            <a:endParaRPr lang="ru-RU" sz="2400" b="1" dirty="0"/>
          </a:p>
        </p:txBody>
      </p:sp>
      <p:pic>
        <p:nvPicPr>
          <p:cNvPr id="11" name="Рисунок 7" descr="http://en.academic.ru/pictures/enwiki/78/Nuphar_variegatum_3_PP.jpg"/>
          <p:cNvPicPr/>
          <p:nvPr/>
        </p:nvPicPr>
        <p:blipFill>
          <a:blip r:embed="rId3" cstate="print"/>
          <a:srcRect/>
          <a:stretch>
            <a:fillRect/>
          </a:stretch>
        </p:blipFill>
        <p:spPr bwMode="auto">
          <a:xfrm>
            <a:off x="5257800" y="2438400"/>
            <a:ext cx="3352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Текст 2"/>
          <p:cNvSpPr>
            <a:spLocks noGrp="1"/>
          </p:cNvSpPr>
          <p:nvPr>
            <p:ph type="body" idx="1"/>
          </p:nvPr>
        </p:nvSpPr>
        <p:spPr>
          <a:xfrm>
            <a:off x="5562600" y="1676400"/>
            <a:ext cx="3124200" cy="685800"/>
          </a:xfrm>
        </p:spPr>
        <p:txBody>
          <a:bodyPr>
            <a:normAutofit fontScale="32500" lnSpcReduction="20000"/>
          </a:bodyPr>
          <a:lstStyle/>
          <a:p>
            <a:endParaRPr lang="en-US" sz="2800" i="1" dirty="0" smtClean="0"/>
          </a:p>
          <a:p>
            <a:r>
              <a:rPr lang="en-US" sz="7000" i="1" dirty="0" err="1" smtClean="0"/>
              <a:t>Nuphar</a:t>
            </a:r>
            <a:r>
              <a:rPr lang="en-US" sz="7000" i="1" dirty="0" smtClean="0"/>
              <a:t> </a:t>
            </a:r>
            <a:r>
              <a:rPr lang="en-US" sz="7000" i="1" dirty="0" err="1" smtClean="0"/>
              <a:t>luteum</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3"/>
          </p:nvPr>
        </p:nvSpPr>
        <p:spPr>
          <a:xfrm>
            <a:off x="4572000" y="762000"/>
            <a:ext cx="4038600" cy="658368"/>
          </a:xfrm>
        </p:spPr>
        <p:txBody>
          <a:bodyPr/>
          <a:lstStyle/>
          <a:p>
            <a:r>
              <a:rPr lang="sq-AL" sz="2400" i="1" dirty="0" smtClean="0"/>
              <a:t>Centaurium erythraea</a:t>
            </a:r>
            <a:r>
              <a:rPr lang="sq-AL" sz="2400" dirty="0" smtClean="0"/>
              <a:t> </a:t>
            </a:r>
            <a:endParaRPr lang="ru-RU" sz="2400" dirty="0"/>
          </a:p>
        </p:txBody>
      </p:sp>
      <p:pic>
        <p:nvPicPr>
          <p:cNvPr id="3074" name="Picture 2" descr="C:\Users\eteri\Desktop\Screenshot_4.jpg"/>
          <p:cNvPicPr>
            <a:picLocks noGrp="1" noChangeAspect="1" noChangeArrowheads="1"/>
          </p:cNvPicPr>
          <p:nvPr>
            <p:ph sz="quarter" idx="2"/>
          </p:nvPr>
        </p:nvPicPr>
        <p:blipFill>
          <a:blip r:embed="rId3" cstate="print"/>
          <a:srcRect/>
          <a:stretch>
            <a:fillRect/>
          </a:stretch>
        </p:blipFill>
        <p:spPr bwMode="auto">
          <a:xfrm>
            <a:off x="4800600" y="1524000"/>
            <a:ext cx="3733800" cy="4595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953000" y="304800"/>
            <a:ext cx="3422732" cy="369332"/>
          </a:xfrm>
          <a:prstGeom prst="rect">
            <a:avLst/>
          </a:prstGeom>
        </p:spPr>
        <p:txBody>
          <a:bodyPr wrap="none">
            <a:spAutoFit/>
          </a:bodyPr>
          <a:lstStyle/>
          <a:p>
            <a:r>
              <a:rPr lang="ka-GE" b="1" dirty="0" smtClean="0"/>
              <a:t>ქრონიკული ენტეროკოლიტი: </a:t>
            </a:r>
            <a:endParaRPr lang="ru-RU" b="1" dirty="0"/>
          </a:p>
        </p:txBody>
      </p:sp>
      <p:sp>
        <p:nvSpPr>
          <p:cNvPr id="9" name="Rectangle 8"/>
          <p:cNvSpPr/>
          <p:nvPr/>
        </p:nvSpPr>
        <p:spPr>
          <a:xfrm>
            <a:off x="0" y="685800"/>
            <a:ext cx="4191000" cy="923330"/>
          </a:xfrm>
          <a:prstGeom prst="rect">
            <a:avLst/>
          </a:prstGeom>
        </p:spPr>
        <p:txBody>
          <a:bodyPr wrap="square">
            <a:spAutoFit/>
          </a:bodyPr>
          <a:lstStyle/>
          <a:p>
            <a:r>
              <a:rPr lang="ka-GE" b="1" dirty="0" smtClean="0"/>
              <a:t>ნაღვლის, ნაღვლის ბუშტისა და ნაღვლის სადინარების ქრონიკული დაავადებები: </a:t>
            </a:r>
            <a:endParaRPr lang="ru-RU" b="1" dirty="0"/>
          </a:p>
        </p:txBody>
      </p:sp>
      <p:pic>
        <p:nvPicPr>
          <p:cNvPr id="10" name="სურათი 3"/>
          <p:cNvPicPr/>
          <p:nvPr/>
        </p:nvPicPr>
        <p:blipFill>
          <a:blip r:embed="rId4" cstate="print"/>
          <a:srcRect/>
          <a:stretch>
            <a:fillRect/>
          </a:stretch>
        </p:blipFill>
        <p:spPr bwMode="auto">
          <a:xfrm>
            <a:off x="381000" y="2514600"/>
            <a:ext cx="3657600" cy="3943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Текст 4"/>
          <p:cNvSpPr>
            <a:spLocks noGrp="1"/>
          </p:cNvSpPr>
          <p:nvPr>
            <p:ph type="body" sz="half" idx="3"/>
          </p:nvPr>
        </p:nvSpPr>
        <p:spPr>
          <a:xfrm>
            <a:off x="0" y="1676400"/>
            <a:ext cx="4267200" cy="658368"/>
          </a:xfrm>
        </p:spPr>
        <p:txBody>
          <a:bodyPr/>
          <a:lstStyle/>
          <a:p>
            <a:r>
              <a:rPr lang="ka-GE" sz="2400" i="1" dirty="0" smtClean="0"/>
              <a:t>Helichryzum arenarium</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105400" y="2743200"/>
            <a:ext cx="3657600" cy="658368"/>
          </a:xfrm>
        </p:spPr>
        <p:txBody>
          <a:bodyPr/>
          <a:lstStyle/>
          <a:p>
            <a:r>
              <a:rPr lang="sq-AL" sz="2400" i="1" dirty="0" smtClean="0"/>
              <a:t>Chelidonium majus </a:t>
            </a:r>
            <a:r>
              <a:rPr lang="ka-GE" sz="2400" dirty="0" smtClean="0"/>
              <a:t> </a:t>
            </a:r>
            <a:endParaRPr lang="ru-RU" sz="2400" dirty="0"/>
          </a:p>
        </p:txBody>
      </p:sp>
      <p:pic>
        <p:nvPicPr>
          <p:cNvPr id="7" name="Picture 2" descr="E:\dzvelikumpiuteri\ნათელა ვარშანიძე ძველი\სურათები\Chelidonium.JPG"/>
          <p:cNvPicPr>
            <a:picLocks noGrp="1" noChangeAspect="1" noChangeArrowheads="1"/>
          </p:cNvPicPr>
          <p:nvPr>
            <p:ph sz="quarter" idx="2"/>
          </p:nvPr>
        </p:nvPicPr>
        <p:blipFill>
          <a:blip r:embed="rId2" cstate="print"/>
          <a:srcRect/>
          <a:stretch>
            <a:fillRect/>
          </a:stretch>
        </p:blipFill>
        <p:spPr bwMode="auto">
          <a:xfrm>
            <a:off x="304800" y="1219200"/>
            <a:ext cx="4724400" cy="5284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676400" y="228600"/>
            <a:ext cx="5486400" cy="369332"/>
          </a:xfrm>
          <a:prstGeom prst="rect">
            <a:avLst/>
          </a:prstGeom>
        </p:spPr>
        <p:txBody>
          <a:bodyPr wrap="square">
            <a:spAutoFit/>
          </a:bodyPr>
          <a:lstStyle/>
          <a:p>
            <a:r>
              <a:rPr lang="ka-GE" b="1" dirty="0" smtClean="0"/>
              <a:t>სათესლე ჯირკვლების ქრონიკული ანთება: </a:t>
            </a:r>
            <a:endParaRPr lang="ru-R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304800" y="990600"/>
            <a:ext cx="3657600" cy="505968"/>
          </a:xfrm>
        </p:spPr>
        <p:txBody>
          <a:bodyPr/>
          <a:lstStyle/>
          <a:p>
            <a:r>
              <a:rPr lang="en-US" sz="2800" dirty="0" err="1" smtClean="0"/>
              <a:t>Carum</a:t>
            </a:r>
            <a:r>
              <a:rPr lang="en-US" sz="2800" dirty="0" smtClean="0"/>
              <a:t> </a:t>
            </a:r>
            <a:r>
              <a:rPr lang="en-US" sz="2800" dirty="0" err="1" smtClean="0"/>
              <a:t>carvi</a:t>
            </a:r>
            <a:r>
              <a:rPr lang="en-US" sz="2800" dirty="0" smtClean="0"/>
              <a:t> </a:t>
            </a:r>
            <a:endParaRPr lang="ru-RU" sz="2800" dirty="0"/>
          </a:p>
        </p:txBody>
      </p:sp>
      <p:sp>
        <p:nvSpPr>
          <p:cNvPr id="6" name="Text Placeholder 5"/>
          <p:cNvSpPr>
            <a:spLocks noGrp="1"/>
          </p:cNvSpPr>
          <p:nvPr>
            <p:ph type="body" sz="quarter" idx="3"/>
          </p:nvPr>
        </p:nvSpPr>
        <p:spPr>
          <a:xfrm>
            <a:off x="4267200" y="914400"/>
            <a:ext cx="4267200" cy="582168"/>
          </a:xfrm>
        </p:spPr>
        <p:txBody>
          <a:bodyPr/>
          <a:lstStyle/>
          <a:p>
            <a:r>
              <a:rPr lang="en-US" sz="2800" dirty="0" err="1" smtClean="0"/>
              <a:t>Matricaria</a:t>
            </a:r>
            <a:r>
              <a:rPr lang="en-US" sz="2800" dirty="0" smtClean="0"/>
              <a:t> </a:t>
            </a:r>
            <a:r>
              <a:rPr lang="en-US" sz="2800" dirty="0" err="1" smtClean="0"/>
              <a:t>recutita</a:t>
            </a:r>
            <a:endParaRPr lang="ru-RU" sz="2800" dirty="0"/>
          </a:p>
        </p:txBody>
      </p:sp>
      <p:pic>
        <p:nvPicPr>
          <p:cNvPr id="4098" name="Picture 2" descr="C:\Users\eteri\Desktop\Wild_Caraway.jpg"/>
          <p:cNvPicPr>
            <a:picLocks noGrp="1" noChangeAspect="1" noChangeArrowheads="1"/>
          </p:cNvPicPr>
          <p:nvPr>
            <p:ph sz="quarter" idx="2"/>
          </p:nvPr>
        </p:nvPicPr>
        <p:blipFill>
          <a:blip r:embed="rId2" cstate="print"/>
          <a:srcRect/>
          <a:stretch>
            <a:fillRect/>
          </a:stretch>
        </p:blipFill>
        <p:spPr bwMode="auto">
          <a:xfrm>
            <a:off x="304800" y="1600200"/>
            <a:ext cx="3429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8" descr="http://s51.radikal.ru/i133/1005/71/a5f03dd0f47e.jpg"/>
          <p:cNvPicPr>
            <a:picLocks noGrp="1"/>
          </p:cNvPicPr>
          <p:nvPr>
            <p:ph sz="quarter" idx="2"/>
          </p:nvPr>
        </p:nvPicPr>
        <p:blipFill>
          <a:blip r:embed="rId3" cstate="print"/>
          <a:srcRect/>
          <a:stretch>
            <a:fillRect/>
          </a:stretch>
        </p:blipFill>
        <p:spPr bwMode="auto">
          <a:xfrm>
            <a:off x="4191000" y="1524000"/>
            <a:ext cx="434340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2514600" y="304800"/>
            <a:ext cx="3934090" cy="523220"/>
          </a:xfrm>
          <a:prstGeom prst="rect">
            <a:avLst/>
          </a:prstGeom>
        </p:spPr>
        <p:txBody>
          <a:bodyPr wrap="none">
            <a:spAutoFit/>
          </a:bodyPr>
          <a:lstStyle/>
          <a:p>
            <a:r>
              <a:rPr lang="ka-GE" sz="2800" b="1" dirty="0" smtClean="0"/>
              <a:t>ქრონიკული კოლიტი: </a:t>
            </a:r>
            <a:endParaRPr lang="ru-RU"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3"/>
          </p:nvPr>
        </p:nvSpPr>
        <p:spPr>
          <a:xfrm>
            <a:off x="4800600" y="381000"/>
            <a:ext cx="4038600" cy="658368"/>
          </a:xfrm>
        </p:spPr>
        <p:txBody>
          <a:bodyPr/>
          <a:lstStyle/>
          <a:p>
            <a:r>
              <a:rPr lang="en-US" sz="2400" dirty="0" err="1" smtClean="0"/>
              <a:t>Valeriana</a:t>
            </a:r>
            <a:r>
              <a:rPr lang="en-US" sz="2400" dirty="0" smtClean="0"/>
              <a:t> </a:t>
            </a:r>
            <a:r>
              <a:rPr lang="en-US" sz="2400" dirty="0" err="1" smtClean="0"/>
              <a:t>officinalis</a:t>
            </a:r>
            <a:endParaRPr lang="ru-RU" sz="2400" dirty="0"/>
          </a:p>
        </p:txBody>
      </p:sp>
      <p:sp>
        <p:nvSpPr>
          <p:cNvPr id="8" name="Text Placeholder 7"/>
          <p:cNvSpPr>
            <a:spLocks noGrp="1"/>
          </p:cNvSpPr>
          <p:nvPr>
            <p:ph type="body" sz="quarter" idx="1"/>
          </p:nvPr>
        </p:nvSpPr>
        <p:spPr>
          <a:xfrm>
            <a:off x="457200" y="304800"/>
            <a:ext cx="3886200" cy="658368"/>
          </a:xfrm>
        </p:spPr>
        <p:txBody>
          <a:bodyPr/>
          <a:lstStyle/>
          <a:p>
            <a:r>
              <a:rPr lang="ka-GE" sz="2800" i="1" dirty="0" smtClean="0"/>
              <a:t>Mentha </a:t>
            </a:r>
            <a:r>
              <a:rPr lang="en-US" sz="2800" i="1" dirty="0" err="1" smtClean="0"/>
              <a:t>piperita</a:t>
            </a:r>
            <a:endParaRPr lang="en-US" sz="2800" i="1" dirty="0" smtClean="0"/>
          </a:p>
        </p:txBody>
      </p:sp>
      <p:pic>
        <p:nvPicPr>
          <p:cNvPr id="7" name="Рисунок 2" descr="valeriana_officinalis_13d0"/>
          <p:cNvPicPr/>
          <p:nvPr/>
        </p:nvPicPr>
        <p:blipFill>
          <a:blip r:embed="rId3" cstate="print"/>
          <a:srcRect/>
          <a:stretch>
            <a:fillRect/>
          </a:stretch>
        </p:blipFill>
        <p:spPr bwMode="auto">
          <a:xfrm>
            <a:off x="4800600" y="1447800"/>
            <a:ext cx="3733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2" descr="Mentha_piperita-floro-002"/>
          <p:cNvPicPr/>
          <p:nvPr/>
        </p:nvPicPr>
        <p:blipFill>
          <a:blip r:embed="rId4" cstate="print"/>
          <a:srcRect/>
          <a:stretch>
            <a:fillRect/>
          </a:stretch>
        </p:blipFill>
        <p:spPr bwMode="auto">
          <a:xfrm>
            <a:off x="609600" y="1371600"/>
            <a:ext cx="3657600" cy="466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smtClean="0"/>
              <a:t>დასკვნა:</a:t>
            </a:r>
            <a:endParaRPr lang="ru-RU" b="1" dirty="0"/>
          </a:p>
        </p:txBody>
      </p:sp>
      <p:sp>
        <p:nvSpPr>
          <p:cNvPr id="3" name="Content Placeholder 2"/>
          <p:cNvSpPr>
            <a:spLocks noGrp="1"/>
          </p:cNvSpPr>
          <p:nvPr>
            <p:ph sz="quarter" idx="1"/>
          </p:nvPr>
        </p:nvSpPr>
        <p:spPr>
          <a:xfrm>
            <a:off x="457200" y="1600200"/>
            <a:ext cx="8305800" cy="5257800"/>
          </a:xfrm>
        </p:spPr>
        <p:txBody>
          <a:bodyPr>
            <a:normAutofit fontScale="55000" lnSpcReduction="20000"/>
          </a:bodyPr>
          <a:lstStyle/>
          <a:p>
            <a:r>
              <a:rPr lang="ka-GE" sz="3400" dirty="0" smtClean="0"/>
              <a:t>ქრონიკული დაავადებების წინააღმდეგ გამოყენებული აჭარის ფლორის სახეობებია:</a:t>
            </a:r>
          </a:p>
          <a:p>
            <a:endParaRPr lang="ka-GE" sz="3400" dirty="0" smtClean="0"/>
          </a:p>
          <a:p>
            <a:pPr>
              <a:buNone/>
            </a:pPr>
            <a:endParaRPr lang="ru-RU" sz="3400" dirty="0" smtClean="0"/>
          </a:p>
          <a:p>
            <a:r>
              <a:rPr lang="ka-GE" sz="3400" dirty="0" smtClean="0"/>
              <a:t>    ქრონიკული ბრონქიტი: </a:t>
            </a:r>
            <a:r>
              <a:rPr lang="ka-GE" sz="3400" i="1" dirty="0" smtClean="0"/>
              <a:t>Tussilago farfara, Plantago major, Glaucium flavum;</a:t>
            </a:r>
            <a:r>
              <a:rPr lang="ka-GE" sz="3400" dirty="0" smtClean="0"/>
              <a:t>  რესპირატორული ორგანოების ქრონიკული ანთება: </a:t>
            </a:r>
            <a:r>
              <a:rPr lang="ka-GE" sz="3400" i="1" dirty="0" smtClean="0"/>
              <a:t>Hedera colchica, Hedera helix, Althaea officinalis, Matricaria recutita; </a:t>
            </a:r>
            <a:r>
              <a:rPr lang="ka-GE" sz="3400" dirty="0" smtClean="0"/>
              <a:t>ქრონიკული ტონზილიტი და გინგივიტი: </a:t>
            </a:r>
            <a:r>
              <a:rPr lang="ka-GE" sz="3400" i="1" dirty="0" smtClean="0"/>
              <a:t>Origanum vulgare;</a:t>
            </a:r>
            <a:r>
              <a:rPr lang="ka-GE" sz="3400" dirty="0" smtClean="0"/>
              <a:t> ქრონიკული დიარეა: </a:t>
            </a:r>
            <a:r>
              <a:rPr lang="ka-GE" sz="3400" i="1" dirty="0" smtClean="0"/>
              <a:t>Primula;</a:t>
            </a:r>
            <a:r>
              <a:rPr lang="ka-GE" sz="3400" dirty="0" smtClean="0"/>
              <a:t> ქრონიკული ვარიკოზული წყლულები: </a:t>
            </a:r>
            <a:r>
              <a:rPr lang="ka-GE" sz="3400" i="1" dirty="0" smtClean="0"/>
              <a:t>Urtica dioica;</a:t>
            </a:r>
            <a:r>
              <a:rPr lang="ka-GE" sz="3400" dirty="0" smtClean="0"/>
              <a:t> ქრონიკული ენტერიტი: </a:t>
            </a:r>
            <a:r>
              <a:rPr lang="ka-GE" sz="3400" i="1" dirty="0" smtClean="0"/>
              <a:t>Vaccinium myrtilis;</a:t>
            </a:r>
            <a:r>
              <a:rPr lang="ka-GE" sz="3400" dirty="0" smtClean="0"/>
              <a:t> ქრონიკული გასტრიტი: </a:t>
            </a:r>
            <a:r>
              <a:rPr lang="ka-GE" sz="3400" i="1" dirty="0" smtClean="0"/>
              <a:t>Hypericum perforatum, </a:t>
            </a:r>
            <a:r>
              <a:rPr lang="ka-GE" sz="3400" dirty="0" smtClean="0"/>
              <a:t> </a:t>
            </a:r>
            <a:r>
              <a:rPr lang="ka-GE" sz="3400" i="1" dirty="0" smtClean="0"/>
              <a:t>Matricaria recutita, Potentilla tormentilla; </a:t>
            </a:r>
            <a:r>
              <a:rPr lang="ka-GE" sz="3400" dirty="0" smtClean="0"/>
              <a:t>თირკმლის ქრონიკული ანთება: </a:t>
            </a:r>
            <a:r>
              <a:rPr lang="ka-GE" sz="3400" i="1" dirty="0" smtClean="0"/>
              <a:t>Hypericum perforatum, Orthosyphon stamineus;</a:t>
            </a:r>
            <a:r>
              <a:rPr lang="ka-GE" sz="3400" dirty="0" smtClean="0"/>
              <a:t> ქრონიკული ტკივილებისას ტკივილგამაყუჩებელი საშუალება: </a:t>
            </a:r>
            <a:r>
              <a:rPr lang="ka-GE" sz="3400" i="1" dirty="0" smtClean="0"/>
              <a:t>Helleborus caucasicus; </a:t>
            </a:r>
            <a:r>
              <a:rPr lang="ka-GE" sz="3400" dirty="0" smtClean="0"/>
              <a:t> ქრონიკული ქოლეცისტიტი:</a:t>
            </a:r>
            <a:r>
              <a:rPr lang="ka-GE" sz="3400" i="1" dirty="0" smtClean="0"/>
              <a:t> Orthosyphon stamineus;</a:t>
            </a:r>
            <a:r>
              <a:rPr lang="ka-GE" sz="3400" dirty="0" smtClean="0"/>
              <a:t> ქრონიკული ენტეროკოლიტი: </a:t>
            </a:r>
            <a:r>
              <a:rPr lang="ka-GE" sz="3400" i="1" dirty="0" smtClean="0"/>
              <a:t>Centaurium erithraea;</a:t>
            </a:r>
            <a:r>
              <a:rPr lang="ka-GE" sz="3400" dirty="0" smtClean="0"/>
              <a:t> ნაღვლის, ნაღვლის ბუშტისა და ნაღვლის სადინარების ქრონიკული დაავადებები: </a:t>
            </a:r>
            <a:r>
              <a:rPr lang="ka-GE" sz="3400" i="1" dirty="0" smtClean="0"/>
              <a:t>Helichryzum arenarium; </a:t>
            </a:r>
            <a:r>
              <a:rPr lang="ka-GE" sz="3400" dirty="0" smtClean="0"/>
              <a:t> ქრონიკული ტრიქომონადები: </a:t>
            </a:r>
            <a:r>
              <a:rPr lang="ka-GE" sz="3400" i="1" dirty="0" smtClean="0"/>
              <a:t>Nuphar luteum.</a:t>
            </a:r>
            <a:r>
              <a:rPr lang="ka-GE" sz="3400" dirty="0" smtClean="0"/>
              <a:t> სათესლე ჯირკვლების ქრონიკული ანთება:  </a:t>
            </a:r>
            <a:r>
              <a:rPr lang="ka-GE" sz="3400" i="1" dirty="0" smtClean="0"/>
              <a:t>Chelidonium majus; </a:t>
            </a:r>
            <a:r>
              <a:rPr lang="ka-GE" sz="3400" dirty="0" smtClean="0"/>
              <a:t>ქრონიკული კოლიტი: </a:t>
            </a:r>
            <a:r>
              <a:rPr lang="ka-GE" sz="3400" i="1" dirty="0" smtClean="0"/>
              <a:t>Matricaria recutita , Mentha piperita, Valeriana officinalis, Carum carvi.</a:t>
            </a:r>
            <a:endParaRPr lang="ru-RU" sz="3400"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ეთო\savele praqt\ბეშუმი 2014\SDC171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Horizontal Scroll 3"/>
          <p:cNvSpPr/>
          <p:nvPr/>
        </p:nvSpPr>
        <p:spPr>
          <a:xfrm>
            <a:off x="2514600" y="0"/>
            <a:ext cx="6019800" cy="1600200"/>
          </a:xfrm>
          <a:prstGeom prst="horizontalScroll">
            <a:avLst/>
          </a:prstGeom>
          <a:ln>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a-GE"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მადლობა ყურადღებისათვის</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839200" cy="2743200"/>
          </a:xfrm>
        </p:spPr>
        <p:txBody>
          <a:bodyPr>
            <a:noAutofit/>
          </a:bodyPr>
          <a:lstStyle/>
          <a:p>
            <a:r>
              <a:rPr lang="ka-GE" dirty="0" smtClean="0"/>
              <a:t>კვლევის მიზანს წარმოადგენს ზოგიერთი ქრონიკული დაავადებების წინააღმდეგ  აჭარაში გავრცელებული  სამკურნალო მცენარეების გამოყენების შესწავლა, მცენარეთა </a:t>
            </a:r>
            <a:r>
              <a:rPr lang="ka-GE" dirty="0" smtClean="0"/>
              <a:t>იდენტიფიკაცია. </a:t>
            </a:r>
          </a:p>
          <a:p>
            <a:endParaRPr lang="ru-RU" dirty="0" smtClean="0"/>
          </a:p>
          <a:p>
            <a:r>
              <a:rPr lang="ka-GE" dirty="0" smtClean="0"/>
              <a:t>      კვლევის ობიექტს წარმოადგენს აჭარის ფლორის სამკურნალო მცენარეები, რომლებსაც ადგილობრივი მოსახლეობა იყენებს ქრონიკული დაავადებების სამკურნალოდ; </a:t>
            </a:r>
            <a:endParaRPr lang="ru-RU" dirty="0"/>
          </a:p>
        </p:txBody>
      </p:sp>
      <p:pic>
        <p:nvPicPr>
          <p:cNvPr id="2052" name="Picture 4" descr="Adjara map-áá¡ á¡á£á áááá¡ á¨ááááá"/>
          <p:cNvPicPr>
            <a:picLocks noChangeAspect="1" noChangeArrowheads="1"/>
          </p:cNvPicPr>
          <p:nvPr/>
        </p:nvPicPr>
        <p:blipFill>
          <a:blip r:embed="rId2" cstate="print"/>
          <a:srcRect/>
          <a:stretch>
            <a:fillRect/>
          </a:stretch>
        </p:blipFill>
        <p:spPr bwMode="auto">
          <a:xfrm>
            <a:off x="381000" y="4419600"/>
            <a:ext cx="4526032" cy="2438400"/>
          </a:xfrm>
          <a:prstGeom prst="rect">
            <a:avLst/>
          </a:prstGeom>
          <a:noFill/>
        </p:spPr>
      </p:pic>
      <p:pic>
        <p:nvPicPr>
          <p:cNvPr id="6" name="Picture 2" descr="დაკავშირებული სურათი"/>
          <p:cNvPicPr>
            <a:picLocks noChangeAspect="1" noChangeArrowheads="1"/>
          </p:cNvPicPr>
          <p:nvPr/>
        </p:nvPicPr>
        <p:blipFill>
          <a:blip r:embed="rId3" cstate="print"/>
          <a:srcRect/>
          <a:stretch>
            <a:fillRect/>
          </a:stretch>
        </p:blipFill>
        <p:spPr bwMode="auto">
          <a:xfrm>
            <a:off x="5105400" y="4286757"/>
            <a:ext cx="4038600" cy="257124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743200" cy="609600"/>
          </a:xfrm>
        </p:spPr>
        <p:txBody>
          <a:bodyPr>
            <a:normAutofit fontScale="90000"/>
          </a:bodyPr>
          <a:lstStyle/>
          <a:p>
            <a:pPr lvl="0"/>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ru-RU" dirty="0" smtClean="0"/>
              <a:t/>
            </a:r>
            <a:br>
              <a:rPr lang="ru-RU" dirty="0" smtClean="0"/>
            </a:br>
            <a:r>
              <a:rPr lang="en-US" b="1" dirty="0" smtClean="0"/>
              <a:t>   </a:t>
            </a:r>
            <a:r>
              <a:rPr lang="en-GB" b="1" dirty="0" smtClean="0"/>
              <a:t>METHOD:</a:t>
            </a:r>
            <a:endParaRPr lang="ru-RU" b="1" dirty="0"/>
          </a:p>
        </p:txBody>
      </p:sp>
      <p:sp>
        <p:nvSpPr>
          <p:cNvPr id="3" name="Content Placeholder 2"/>
          <p:cNvSpPr>
            <a:spLocks noGrp="1"/>
          </p:cNvSpPr>
          <p:nvPr>
            <p:ph sz="quarter" idx="1"/>
          </p:nvPr>
        </p:nvSpPr>
        <p:spPr>
          <a:xfrm>
            <a:off x="3200400" y="2514600"/>
            <a:ext cx="5791200" cy="4343400"/>
          </a:xfrm>
        </p:spPr>
        <p:txBody>
          <a:bodyPr>
            <a:normAutofit lnSpcReduction="10000"/>
          </a:bodyPr>
          <a:lstStyle/>
          <a:p>
            <a:pPr lvl="0"/>
            <a:endParaRPr lang="en-GB" sz="2600" dirty="0" smtClean="0"/>
          </a:p>
          <a:p>
            <a:endParaRPr lang="en-US" dirty="0" smtClean="0"/>
          </a:p>
          <a:p>
            <a:r>
              <a:rPr lang="ka-GE" dirty="0" smtClean="0"/>
              <a:t>კვლევის მეთოდს წარმოადგენდა  ტრადიციული       მარშრუტული ექსპედიციის  მეთოდი, მოსახლეობის გამოკითხვა.   მცენარის რკვევა-იდენტიფიცირება  განხორციელდა    აჭარის;  საქართველოს მცენარეთა სარკვევების   და  “საქართველოს  ფლორის”   დახმარებით.  ტაქსონები მითითებულია ჩერეპანოვის მიხედვით </a:t>
            </a:r>
            <a:r>
              <a:rPr lang="ka-GE" dirty="0" smtClean="0"/>
              <a:t>. </a:t>
            </a:r>
            <a:endParaRPr lang="ru-RU" dirty="0" smtClean="0"/>
          </a:p>
          <a:p>
            <a:endParaRPr lang="ru-RU" dirty="0"/>
          </a:p>
        </p:txBody>
      </p:sp>
      <p:pic>
        <p:nvPicPr>
          <p:cNvPr id="16386" name="Picture 2" descr="https://images-na.ssl-images-amazon.com/images/I/41bJT1EOv1L._SX229_BO1,204,203,200_.jpg"/>
          <p:cNvPicPr>
            <a:picLocks noChangeAspect="1" noChangeArrowheads="1"/>
          </p:cNvPicPr>
          <p:nvPr/>
        </p:nvPicPr>
        <p:blipFill>
          <a:blip r:embed="rId2" cstate="print"/>
          <a:srcRect/>
          <a:stretch>
            <a:fillRect/>
          </a:stretch>
        </p:blipFill>
        <p:spPr bwMode="auto">
          <a:xfrm>
            <a:off x="3429000" y="304800"/>
            <a:ext cx="1555215" cy="2133600"/>
          </a:xfrm>
          <a:prstGeom prst="rect">
            <a:avLst/>
          </a:prstGeom>
          <a:ln>
            <a:noFill/>
          </a:ln>
          <a:effectLst>
            <a:outerShdw blurRad="292100" dist="139700" dir="2700000" algn="tl" rotWithShape="0">
              <a:srgbClr val="333333">
                <a:alpha val="65000"/>
              </a:srgbClr>
            </a:outerShdw>
          </a:effectLst>
        </p:spPr>
      </p:pic>
      <p:pic>
        <p:nvPicPr>
          <p:cNvPr id="16388" name="Picture 4" descr="Vascular Plants of Russia and Adjacent States (the former USSR): Czerepanov, S.K."/>
          <p:cNvPicPr>
            <a:picLocks noChangeAspect="1" noChangeArrowheads="1"/>
          </p:cNvPicPr>
          <p:nvPr/>
        </p:nvPicPr>
        <p:blipFill>
          <a:blip r:embed="rId3" cstate="print"/>
          <a:srcRect/>
          <a:stretch>
            <a:fillRect/>
          </a:stretch>
        </p:blipFill>
        <p:spPr bwMode="auto">
          <a:xfrm>
            <a:off x="914400" y="4495800"/>
            <a:ext cx="1600200" cy="2180109"/>
          </a:xfrm>
          <a:prstGeom prst="rect">
            <a:avLst/>
          </a:prstGeom>
          <a:ln>
            <a:noFill/>
          </a:ln>
          <a:effectLst>
            <a:outerShdw blurRad="292100" dist="139700" dir="2700000" algn="tl" rotWithShape="0">
              <a:srgbClr val="333333">
                <a:alpha val="65000"/>
              </a:srgbClr>
            </a:outerShdw>
          </a:effectLst>
        </p:spPr>
      </p:pic>
      <p:pic>
        <p:nvPicPr>
          <p:cNvPr id="7" name="Picture 7"/>
          <p:cNvPicPr>
            <a:picLocks noChangeAspect="1" noChangeArrowheads="1"/>
          </p:cNvPicPr>
          <p:nvPr/>
        </p:nvPicPr>
        <p:blipFill>
          <a:blip r:embed="rId4" cstate="print"/>
          <a:srcRect/>
          <a:stretch>
            <a:fillRect/>
          </a:stretch>
        </p:blipFill>
        <p:spPr bwMode="auto">
          <a:xfrm>
            <a:off x="0" y="914400"/>
            <a:ext cx="3150237" cy="3429000"/>
          </a:xfrm>
          <a:prstGeom prst="rect">
            <a:avLst/>
          </a:prstGeom>
          <a:ln>
            <a:noFill/>
          </a:ln>
          <a:effectLst>
            <a:outerShdw blurRad="292100" dist="139700" dir="2700000" algn="tl" rotWithShape="0">
              <a:srgbClr val="333333">
                <a:alpha val="65000"/>
              </a:srgbClr>
            </a:outerShdw>
          </a:effectLst>
        </p:spPr>
      </p:pic>
      <p:pic>
        <p:nvPicPr>
          <p:cNvPr id="3074" name="Picture 2" descr="D:\ეთო\savele praqt\ბეშუმი 2014\SDC17148.JPG"/>
          <p:cNvPicPr>
            <a:picLocks noChangeAspect="1" noChangeArrowheads="1"/>
          </p:cNvPicPr>
          <p:nvPr/>
        </p:nvPicPr>
        <p:blipFill>
          <a:blip r:embed="rId5" cstate="print"/>
          <a:srcRect/>
          <a:stretch>
            <a:fillRect/>
          </a:stretch>
        </p:blipFill>
        <p:spPr bwMode="auto">
          <a:xfrm>
            <a:off x="5181600" y="228600"/>
            <a:ext cx="34544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
          </p:nvPr>
        </p:nvSpPr>
        <p:spPr>
          <a:xfrm>
            <a:off x="228600" y="1295400"/>
            <a:ext cx="8305800" cy="3810000"/>
          </a:xfrm>
        </p:spPr>
        <p:txBody>
          <a:bodyPr>
            <a:normAutofit lnSpcReduction="10000"/>
          </a:bodyPr>
          <a:lstStyle/>
          <a:p>
            <a:r>
              <a:rPr lang="ka-GE" dirty="0" smtClean="0"/>
              <a:t>ცხრილში  ნაჩვენებია აჭარის რეგიონში გავრცელებული სამკურნალო მცენარეები, რომლებსაც იყენებენ ხალხურ მედიცინაში ქრონიკული დაავადებების სამკურნალოდ</a:t>
            </a:r>
            <a:r>
              <a:rPr lang="en-US" dirty="0" smtClean="0"/>
              <a:t>.</a:t>
            </a:r>
          </a:p>
          <a:p>
            <a:endParaRPr lang="en-US" dirty="0" smtClean="0"/>
          </a:p>
          <a:p>
            <a:endParaRPr lang="en-US" dirty="0" smtClean="0"/>
          </a:p>
          <a:p>
            <a:r>
              <a:rPr lang="ka-GE" dirty="0" smtClean="0"/>
              <a:t> </a:t>
            </a:r>
            <a:r>
              <a:rPr lang="ka-GE" dirty="0" smtClean="0"/>
              <a:t>ცხრილში</a:t>
            </a:r>
            <a:r>
              <a:rPr lang="en-US" dirty="0" smtClean="0"/>
              <a:t> </a:t>
            </a:r>
            <a:r>
              <a:rPr lang="ka-GE" dirty="0" smtClean="0"/>
              <a:t>ასევე </a:t>
            </a:r>
            <a:r>
              <a:rPr lang="ka-GE" dirty="0" smtClean="0"/>
              <a:t>მოცემულია: სამკურნალო მცენარეთა ბოტანიკური სახელწოდება, სასიცოცხლო ფორმა, მცენარეული ნედლეული (მცენარის ნაწილი, რომელიც გამოიყენება წამლის მისაღებად), წამლის ფორმა, თერაპიული მოქმედება და ბიოქიმიური შემცველობა, </a:t>
            </a:r>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14400" y="228599"/>
          <a:ext cx="7391402" cy="6539141"/>
        </p:xfrm>
        <a:graphic>
          <a:graphicData uri="http://schemas.openxmlformats.org/drawingml/2006/table">
            <a:tbl>
              <a:tblPr/>
              <a:tblGrid>
                <a:gridCol w="886080"/>
                <a:gridCol w="886080"/>
                <a:gridCol w="791638"/>
                <a:gridCol w="791638"/>
                <a:gridCol w="1083294"/>
                <a:gridCol w="1476336"/>
                <a:gridCol w="1476336"/>
              </a:tblGrid>
              <a:tr h="793955">
                <a:tc>
                  <a:txBody>
                    <a:bodyPr/>
                    <a:lstStyle/>
                    <a:p>
                      <a:pPr algn="ctr">
                        <a:lnSpc>
                          <a:spcPts val="1500"/>
                        </a:lnSpc>
                        <a:spcAft>
                          <a:spcPts val="0"/>
                        </a:spcAft>
                      </a:pPr>
                      <a:r>
                        <a:rPr lang="ka-GE" sz="1200" b="1" dirty="0">
                          <a:latin typeface="Sylfaen"/>
                          <a:ea typeface="Times New Roman"/>
                          <a:cs typeface="Times New Roman"/>
                        </a:rPr>
                        <a:t>ოჯახი</a:t>
                      </a:r>
                      <a:endParaRPr lang="ru-RU" sz="12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b="1" dirty="0">
                          <a:latin typeface="Sylfaen"/>
                          <a:ea typeface="Times New Roman"/>
                          <a:cs typeface="Times New Roman"/>
                        </a:rPr>
                        <a:t>ბოტანიკური სახელწოდება</a:t>
                      </a:r>
                      <a:endParaRPr lang="ru-RU" sz="12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b="1" dirty="0">
                          <a:latin typeface="Sylfaen"/>
                          <a:ea typeface="Times New Roman"/>
                          <a:cs typeface="Times New Roman"/>
                        </a:rPr>
                        <a:t>სასიცოცხლო ფორმა</a:t>
                      </a:r>
                      <a:endParaRPr lang="ru-RU" sz="12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b="1" dirty="0">
                          <a:latin typeface="Sylfaen"/>
                          <a:ea typeface="Times New Roman"/>
                          <a:cs typeface="Times New Roman"/>
                        </a:rPr>
                        <a:t>ნედლეული</a:t>
                      </a:r>
                      <a:endParaRPr lang="ru-RU" sz="12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b="1" dirty="0">
                          <a:latin typeface="Sylfaen"/>
                          <a:ea typeface="Times New Roman"/>
                          <a:cs typeface="Times New Roman"/>
                        </a:rPr>
                        <a:t>წამლის ფორმა</a:t>
                      </a:r>
                      <a:endParaRPr lang="ru-RU" sz="12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b="1">
                          <a:latin typeface="Sylfaen"/>
                          <a:ea typeface="Times New Roman"/>
                          <a:cs typeface="Times New Roman"/>
                        </a:rPr>
                        <a:t>სამედიცინო გამოყენება</a:t>
                      </a:r>
                      <a:endParaRPr lang="ru-RU" sz="12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b="1">
                          <a:latin typeface="Sylfaen"/>
                          <a:ea typeface="Times New Roman"/>
                          <a:cs typeface="Times New Roman"/>
                        </a:rPr>
                        <a:t>ბიოქიმიური შემცველობა</a:t>
                      </a:r>
                      <a:endParaRPr lang="ru-RU" sz="12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466">
                <a:tc>
                  <a:txBody>
                    <a:bodyPr/>
                    <a:lstStyle/>
                    <a:p>
                      <a:pPr algn="l">
                        <a:lnSpc>
                          <a:spcPts val="1500"/>
                        </a:lnSpc>
                        <a:spcAft>
                          <a:spcPts val="0"/>
                        </a:spcAft>
                      </a:pPr>
                      <a:r>
                        <a:rPr lang="en-GB" sz="1400" i="1" dirty="0" err="1">
                          <a:latin typeface="Times New Roman"/>
                          <a:ea typeface="Times New Roman"/>
                          <a:cs typeface="Times New Roman"/>
                        </a:rPr>
                        <a:t>Apiaceae</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400" i="1" dirty="0" err="1">
                          <a:latin typeface="Times New Roman"/>
                          <a:ea typeface="Times New Roman"/>
                          <a:cs typeface="Times New Roman"/>
                        </a:rPr>
                        <a:t>Carum</a:t>
                      </a:r>
                      <a:r>
                        <a:rPr lang="en-GB" sz="1400" i="1" dirty="0">
                          <a:latin typeface="Times New Roman"/>
                          <a:ea typeface="Times New Roman"/>
                          <a:cs typeface="Times New Roman"/>
                        </a:rPr>
                        <a:t> </a:t>
                      </a:r>
                      <a:r>
                        <a:rPr lang="en-GB" sz="1400" i="1" dirty="0" err="1">
                          <a:latin typeface="Times New Roman"/>
                          <a:ea typeface="Times New Roman"/>
                          <a:cs typeface="Times New Roman"/>
                        </a:rPr>
                        <a:t>carvi</a:t>
                      </a:r>
                      <a:r>
                        <a:rPr lang="ka-GE" sz="1400" i="1" dirty="0">
                          <a:latin typeface="Sylfaen"/>
                          <a:ea typeface="Times New Roman"/>
                          <a:cs typeface="Times New Roman"/>
                        </a:rPr>
                        <a:t>-</a:t>
                      </a:r>
                      <a:endParaRPr lang="ru-RU" sz="1400" dirty="0">
                        <a:latin typeface="Calibri"/>
                        <a:ea typeface="Times New Roman"/>
                        <a:cs typeface="Times New Roman"/>
                      </a:endParaRPr>
                    </a:p>
                    <a:p>
                      <a:pPr algn="l">
                        <a:lnSpc>
                          <a:spcPts val="1500"/>
                        </a:lnSpc>
                        <a:spcAft>
                          <a:spcPts val="0"/>
                        </a:spcAft>
                      </a:pPr>
                      <a:r>
                        <a:rPr lang="ka-GE" sz="1400" dirty="0">
                          <a:latin typeface="Sylfaen"/>
                          <a:ea typeface="Times New Roman"/>
                          <a:cs typeface="Times New Roman"/>
                        </a:rPr>
                        <a:t>კვლიავი</a:t>
                      </a:r>
                      <a:r>
                        <a:rPr lang="ka-GE" sz="1400" dirty="0">
                          <a:latin typeface="Times New Roman"/>
                          <a:ea typeface="Times New Roman"/>
                          <a:cs typeface="Times New Roman"/>
                        </a:rPr>
                        <a:t> </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dirty="0">
                          <a:latin typeface="Sylfaen"/>
                          <a:ea typeface="Times New Roman"/>
                          <a:cs typeface="Times New Roman"/>
                        </a:rPr>
                        <a:t>ორწლოვანი ბალახი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400" dirty="0">
                          <a:latin typeface="Sylfaen"/>
                          <a:ea typeface="Times New Roman"/>
                          <a:cs typeface="Times New Roman"/>
                        </a:rPr>
                        <a:t>ნაყოფი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dirty="0">
                          <a:latin typeface="Sylfaen"/>
                          <a:ea typeface="Times New Roman"/>
                          <a:cs typeface="Times New Roman"/>
                        </a:rPr>
                        <a:t>გამონახარში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ka-GE" sz="1400" dirty="0">
                          <a:latin typeface="Sylfaen"/>
                          <a:ea typeface="Times New Roman"/>
                          <a:cs typeface="Times New Roman"/>
                        </a:rPr>
                        <a:t>ქრონიკული კოლიტი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solidFill>
                            <a:srgbClr val="000000"/>
                          </a:solidFill>
                          <a:latin typeface="Sylfaen"/>
                          <a:ea typeface="Times New Roman"/>
                          <a:cs typeface="Times New Roman"/>
                        </a:rPr>
                        <a:t>ეთერზეთები</a:t>
                      </a:r>
                      <a:r>
                        <a:rPr lang="tr-TR" sz="1400">
                          <a:solidFill>
                            <a:srgbClr val="000000"/>
                          </a:solidFill>
                          <a:latin typeface="Calibri"/>
                          <a:ea typeface="Times New Roman"/>
                          <a:cs typeface="Times New Roman"/>
                        </a:rPr>
                        <a:t>, </a:t>
                      </a:r>
                      <a:r>
                        <a:rPr lang="ka-GE" sz="1400">
                          <a:solidFill>
                            <a:srgbClr val="000000"/>
                          </a:solidFill>
                          <a:latin typeface="Sylfaen"/>
                          <a:ea typeface="Times New Roman"/>
                          <a:cs typeface="Times New Roman"/>
                        </a:rPr>
                        <a:t>ცხიმები</a:t>
                      </a:r>
                      <a:r>
                        <a:rPr lang="tr-TR" sz="1400">
                          <a:solidFill>
                            <a:srgbClr val="000000"/>
                          </a:solidFill>
                          <a:latin typeface="Calibri"/>
                          <a:ea typeface="Times New Roman"/>
                          <a:cs typeface="Times New Roman"/>
                        </a:rPr>
                        <a:t>, </a:t>
                      </a:r>
                      <a:r>
                        <a:rPr lang="ka-GE" sz="1400">
                          <a:solidFill>
                            <a:srgbClr val="000000"/>
                          </a:solidFill>
                          <a:latin typeface="Sylfaen"/>
                          <a:ea typeface="Times New Roman"/>
                          <a:cs typeface="Times New Roman"/>
                        </a:rPr>
                        <a:t>ცილოვანი ნივთიერებები</a:t>
                      </a:r>
                      <a:r>
                        <a:rPr lang="tr-TR" sz="1400">
                          <a:solidFill>
                            <a:srgbClr val="000000"/>
                          </a:solidFill>
                          <a:latin typeface="Calibri"/>
                          <a:ea typeface="Times New Roman"/>
                          <a:cs typeface="Times New Roman"/>
                        </a:rPr>
                        <a:t>, </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65">
                <a:tc rowSpan="2">
                  <a:txBody>
                    <a:bodyPr/>
                    <a:lstStyle/>
                    <a:p>
                      <a:pPr algn="l">
                        <a:lnSpc>
                          <a:spcPts val="1500"/>
                        </a:lnSpc>
                        <a:spcAft>
                          <a:spcPts val="0"/>
                        </a:spcAft>
                      </a:pPr>
                      <a:r>
                        <a:rPr lang="en-GB" sz="1400" i="1">
                          <a:latin typeface="Times New Roman"/>
                          <a:ea typeface="Times New Roman"/>
                          <a:cs typeface="Times New Roman"/>
                        </a:rPr>
                        <a:t>Araliaceae</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de-DE" sz="1400" i="1">
                          <a:latin typeface="Times New Roman"/>
                          <a:ea typeface="Times New Roman"/>
                          <a:cs typeface="Times New Roman"/>
                        </a:rPr>
                        <a:t>Hedera colchica</a:t>
                      </a:r>
                      <a:r>
                        <a:rPr lang="ka-GE" sz="1400" i="1">
                          <a:latin typeface="Sylfaen"/>
                          <a:ea typeface="Times New Roman"/>
                          <a:cs typeface="Times New Roman"/>
                        </a:rPr>
                        <a:t>-</a:t>
                      </a:r>
                      <a:endParaRPr lang="ru-RU" sz="1400">
                        <a:latin typeface="Calibri"/>
                        <a:ea typeface="Times New Roman"/>
                        <a:cs typeface="Times New Roman"/>
                      </a:endParaRPr>
                    </a:p>
                    <a:p>
                      <a:pPr algn="l">
                        <a:lnSpc>
                          <a:spcPts val="1500"/>
                        </a:lnSpc>
                        <a:spcAft>
                          <a:spcPts val="0"/>
                        </a:spcAft>
                      </a:pPr>
                      <a:r>
                        <a:rPr lang="ka-GE" sz="1400">
                          <a:latin typeface="Sylfaen"/>
                          <a:ea typeface="Times New Roman"/>
                          <a:cs typeface="Times New Roman"/>
                        </a:rPr>
                        <a:t>კოლხური სურო</a:t>
                      </a:r>
                      <a:r>
                        <a:rPr lang="ka-GE" sz="1400">
                          <a:latin typeface="Times New Roman"/>
                          <a:ea typeface="Times New Roman"/>
                          <a:cs typeface="Times New Roman"/>
                        </a:rPr>
                        <a:t> </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dirty="0">
                          <a:latin typeface="Sylfaen"/>
                          <a:ea typeface="Times New Roman"/>
                          <a:cs typeface="Times New Roman"/>
                        </a:rPr>
                        <a:t>მრავალწლ. ლიანა</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400" dirty="0">
                          <a:latin typeface="Sylfaen"/>
                          <a:ea typeface="Times New Roman"/>
                          <a:cs typeface="Times New Roman"/>
                        </a:rPr>
                        <a:t>ფოთლები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dirty="0">
                          <a:latin typeface="Sylfaen"/>
                          <a:ea typeface="Times New Roman"/>
                          <a:cs typeface="Times New Roman"/>
                        </a:rPr>
                        <a:t>გამონახარში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ka-GE" sz="1400" dirty="0">
                          <a:latin typeface="Sylfaen"/>
                          <a:ea typeface="Times New Roman"/>
                          <a:cs typeface="Times New Roman"/>
                        </a:rPr>
                        <a:t>რესპირატორული ორგანოების ქრონიკული დაავადება</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1400" dirty="0" err="1">
                          <a:solidFill>
                            <a:srgbClr val="333333"/>
                          </a:solidFill>
                          <a:latin typeface="Sylfaen"/>
                          <a:ea typeface="Times New Roman"/>
                          <a:cs typeface="Sylfaen"/>
                        </a:rPr>
                        <a:t>ნახშირწყლები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ეთერზეთები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ფლავონოიდები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კუმარინები</a:t>
                      </a:r>
                      <a:r>
                        <a:rPr lang="en-US" sz="1400" dirty="0">
                          <a:solidFill>
                            <a:srgbClr val="333333"/>
                          </a:solidFill>
                          <a:latin typeface="Times New Roman"/>
                          <a:ea typeface="Times New Roman"/>
                          <a:cs typeface="Times New Roman"/>
                        </a:rPr>
                        <a:t>, B </a:t>
                      </a:r>
                      <a:r>
                        <a:rPr lang="en-US" sz="1400" dirty="0" err="1">
                          <a:solidFill>
                            <a:srgbClr val="333333"/>
                          </a:solidFill>
                          <a:latin typeface="Sylfaen"/>
                          <a:ea typeface="Times New Roman"/>
                          <a:cs typeface="Sylfaen"/>
                        </a:rPr>
                        <a:t>ჯგუფის</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ვიტამინები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გლიკოზიდ</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ჰედერინი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სტეროიდული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საპონინები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მინერალური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მარილები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65">
                <a:tc vMerge="1">
                  <a:txBody>
                    <a:bodyPr/>
                    <a:lstStyle/>
                    <a:p>
                      <a:endParaRPr lang="ru-RU"/>
                    </a:p>
                  </a:txBody>
                  <a:tcPr/>
                </a:tc>
                <a:tc>
                  <a:txBody>
                    <a:bodyPr/>
                    <a:lstStyle/>
                    <a:p>
                      <a:pPr algn="l">
                        <a:lnSpc>
                          <a:spcPct val="115000"/>
                        </a:lnSpc>
                        <a:spcAft>
                          <a:spcPts val="0"/>
                        </a:spcAft>
                      </a:pPr>
                      <a:r>
                        <a:rPr lang="tr-TR" sz="1400" i="1">
                          <a:latin typeface="Times New Roman"/>
                          <a:ea typeface="Times New Roman"/>
                          <a:cs typeface="Times New Roman"/>
                        </a:rPr>
                        <a:t>H. helix</a:t>
                      </a:r>
                      <a:r>
                        <a:rPr lang="ka-GE" sz="1400" i="1">
                          <a:latin typeface="Sylfaen"/>
                          <a:ea typeface="Times New Roman"/>
                          <a:cs typeface="Times New Roman"/>
                        </a:rPr>
                        <a:t>-</a:t>
                      </a:r>
                      <a:endParaRPr lang="ru-RU" sz="1400">
                        <a:latin typeface="Calibri"/>
                        <a:ea typeface="Times New Roman"/>
                        <a:cs typeface="Times New Roman"/>
                      </a:endParaRPr>
                    </a:p>
                    <a:p>
                      <a:pPr algn="l">
                        <a:lnSpc>
                          <a:spcPct val="115000"/>
                        </a:lnSpc>
                        <a:spcAft>
                          <a:spcPts val="0"/>
                        </a:spcAft>
                      </a:pPr>
                      <a:r>
                        <a:rPr lang="ka-GE" sz="1400">
                          <a:latin typeface="Sylfaen"/>
                          <a:ea typeface="Times New Roman"/>
                          <a:cs typeface="Times New Roman"/>
                        </a:rPr>
                        <a:t>ჩვ. სურო</a:t>
                      </a:r>
                      <a:r>
                        <a:rPr lang="ka-GE" sz="1400" i="1">
                          <a:latin typeface="Times New Roman"/>
                          <a:ea typeface="Times New Roman"/>
                          <a:cs typeface="Times New Roman"/>
                        </a:rPr>
                        <a:t> </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მრავალწლ. ლიანა</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400">
                          <a:latin typeface="Sylfaen"/>
                          <a:ea typeface="Times New Roman"/>
                          <a:cs typeface="Times New Roman"/>
                        </a:rPr>
                        <a:t>ფოთლე</a:t>
                      </a:r>
                      <a:r>
                        <a:rPr lang="en-US" sz="1400">
                          <a:latin typeface="Sylfaen"/>
                          <a:ea typeface="Times New Roman"/>
                          <a:cs typeface="Times New Roman"/>
                        </a:rPr>
                        <a:t>­</a:t>
                      </a:r>
                      <a:r>
                        <a:rPr lang="ka-GE" sz="1400">
                          <a:latin typeface="Sylfaen"/>
                          <a:ea typeface="Times New Roman"/>
                          <a:cs typeface="Times New Roman"/>
                        </a:rPr>
                        <a:t>ბი</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400">
                          <a:latin typeface="Sylfaen"/>
                          <a:ea typeface="Times New Roman"/>
                          <a:cs typeface="Times New Roman"/>
                        </a:rPr>
                        <a:t>გამონახარში</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ka-GE" sz="1400">
                          <a:latin typeface="Sylfaen"/>
                          <a:ea typeface="Times New Roman"/>
                          <a:cs typeface="Times New Roman"/>
                        </a:rPr>
                        <a:t>რესპირატორული ორგანოების ქრონიკული დაავადება</a:t>
                      </a:r>
                      <a:endParaRPr lang="ru-RU" sz="140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1400" dirty="0" err="1">
                          <a:solidFill>
                            <a:srgbClr val="333333"/>
                          </a:solidFill>
                          <a:latin typeface="Sylfaen"/>
                          <a:ea typeface="Times New Roman"/>
                          <a:cs typeface="Sylfaen"/>
                        </a:rPr>
                        <a:t>ნახშირწყლები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ეთერზეთები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ფლავონოიდები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კუმარინები</a:t>
                      </a:r>
                      <a:r>
                        <a:rPr lang="en-US" sz="1400" dirty="0">
                          <a:solidFill>
                            <a:srgbClr val="333333"/>
                          </a:solidFill>
                          <a:latin typeface="Times New Roman"/>
                          <a:ea typeface="Times New Roman"/>
                          <a:cs typeface="Times New Roman"/>
                        </a:rPr>
                        <a:t>, B </a:t>
                      </a:r>
                      <a:r>
                        <a:rPr lang="en-US" sz="1400" dirty="0" err="1">
                          <a:solidFill>
                            <a:srgbClr val="333333"/>
                          </a:solidFill>
                          <a:latin typeface="Sylfaen"/>
                          <a:ea typeface="Times New Roman"/>
                          <a:cs typeface="Sylfaen"/>
                        </a:rPr>
                        <a:t>ჯგუფის</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ვიტამინები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გლიკოზიდ</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ჰედერინი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სტეროიდული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საპონინები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მინერალური</a:t>
                      </a:r>
                      <a:r>
                        <a:rPr lang="en-US" sz="1400" dirty="0">
                          <a:solidFill>
                            <a:srgbClr val="333333"/>
                          </a:solidFill>
                          <a:latin typeface="Times New Roman"/>
                          <a:ea typeface="Times New Roman"/>
                          <a:cs typeface="Times New Roman"/>
                        </a:rPr>
                        <a:t> </a:t>
                      </a:r>
                      <a:r>
                        <a:rPr lang="en-US" sz="1400" dirty="0" err="1">
                          <a:solidFill>
                            <a:srgbClr val="333333"/>
                          </a:solidFill>
                          <a:latin typeface="Sylfaen"/>
                          <a:ea typeface="Times New Roman"/>
                          <a:cs typeface="Sylfaen"/>
                        </a:rPr>
                        <a:t>მარილები</a:t>
                      </a:r>
                      <a:endParaRPr lang="ru-RU" sz="1400" dirty="0">
                        <a:latin typeface="Calibri"/>
                        <a:ea typeface="Times New Roman"/>
                        <a:cs typeface="Times New Roman"/>
                      </a:endParaRPr>
                    </a:p>
                  </a:txBody>
                  <a:tcPr marL="45652" marR="45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 y="381000"/>
          <a:ext cx="8763000" cy="6099048"/>
        </p:xfrm>
        <a:graphic>
          <a:graphicData uri="http://schemas.openxmlformats.org/drawingml/2006/table">
            <a:tbl>
              <a:tblPr/>
              <a:tblGrid>
                <a:gridCol w="1050505"/>
                <a:gridCol w="1050505"/>
                <a:gridCol w="938539"/>
                <a:gridCol w="938539"/>
                <a:gridCol w="1284318"/>
                <a:gridCol w="1750297"/>
                <a:gridCol w="1750297"/>
              </a:tblGrid>
              <a:tr h="1283368">
                <a:tc rowSpan="3">
                  <a:txBody>
                    <a:bodyPr/>
                    <a:lstStyle/>
                    <a:p>
                      <a:pPr algn="l">
                        <a:lnSpc>
                          <a:spcPts val="1500"/>
                        </a:lnSpc>
                        <a:spcAft>
                          <a:spcPts val="0"/>
                        </a:spcAft>
                      </a:pPr>
                      <a:r>
                        <a:rPr lang="en-GB" sz="1200" i="1" dirty="0" err="1">
                          <a:latin typeface="Times New Roman"/>
                          <a:ea typeface="Times New Roman"/>
                          <a:cs typeface="Times New Roman"/>
                        </a:rPr>
                        <a:t>As</a:t>
                      </a:r>
                      <a:r>
                        <a:rPr lang="en-GB" sz="1200" i="1" spc="5" dirty="0" err="1">
                          <a:latin typeface="Times New Roman"/>
                          <a:ea typeface="Times New Roman"/>
                          <a:cs typeface="Times New Roman"/>
                        </a:rPr>
                        <a:t>t</a:t>
                      </a:r>
                      <a:r>
                        <a:rPr lang="en-GB" sz="1200" i="1" dirty="0" err="1">
                          <a:latin typeface="Times New Roman"/>
                          <a:ea typeface="Times New Roman"/>
                          <a:cs typeface="Times New Roman"/>
                        </a:rPr>
                        <a:t>erac</a:t>
                      </a:r>
                      <a:r>
                        <a:rPr lang="en-GB" sz="1200" i="1" spc="5" dirty="0" err="1">
                          <a:latin typeface="Times New Roman"/>
                          <a:ea typeface="Times New Roman"/>
                          <a:cs typeface="Times New Roman"/>
                        </a:rPr>
                        <a:t>e</a:t>
                      </a:r>
                      <a:r>
                        <a:rPr lang="en-GB" sz="1200" i="1" dirty="0" err="1">
                          <a:latin typeface="Times New Roman"/>
                          <a:ea typeface="Times New Roman"/>
                          <a:cs typeface="Times New Roman"/>
                        </a:rPr>
                        <a:t>ae</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200" i="1" dirty="0" err="1">
                          <a:latin typeface="Times New Roman"/>
                          <a:ea typeface="Times New Roman"/>
                          <a:cs typeface="Times New Roman"/>
                        </a:rPr>
                        <a:t>Matri</a:t>
                      </a:r>
                      <a:r>
                        <a:rPr lang="en-GB" sz="1200" i="1" spc="5" dirty="0" err="1">
                          <a:latin typeface="Times New Roman"/>
                          <a:ea typeface="Times New Roman"/>
                          <a:cs typeface="Times New Roman"/>
                        </a:rPr>
                        <a:t>c</a:t>
                      </a:r>
                      <a:r>
                        <a:rPr lang="en-GB" sz="1200" i="1" dirty="0" err="1">
                          <a:latin typeface="Times New Roman"/>
                          <a:ea typeface="Times New Roman"/>
                          <a:cs typeface="Times New Roman"/>
                        </a:rPr>
                        <a:t>aria</a:t>
                      </a:r>
                      <a:r>
                        <a:rPr lang="en-GB" sz="1200" i="1" spc="-30" dirty="0">
                          <a:latin typeface="Times New Roman"/>
                          <a:ea typeface="Times New Roman"/>
                          <a:cs typeface="Times New Roman"/>
                        </a:rPr>
                        <a:t> </a:t>
                      </a:r>
                      <a:r>
                        <a:rPr lang="en-GB" sz="1200" i="1" dirty="0" err="1">
                          <a:latin typeface="Times New Roman"/>
                          <a:ea typeface="Times New Roman"/>
                          <a:cs typeface="Times New Roman"/>
                        </a:rPr>
                        <a:t>c</a:t>
                      </a:r>
                      <a:r>
                        <a:rPr lang="en-GB" sz="1200" i="1" spc="5" dirty="0" err="1">
                          <a:latin typeface="Times New Roman"/>
                          <a:ea typeface="Times New Roman"/>
                          <a:cs typeface="Times New Roman"/>
                        </a:rPr>
                        <a:t>ha</a:t>
                      </a:r>
                      <a:r>
                        <a:rPr lang="en-GB" sz="1200" i="1" spc="-10" dirty="0" err="1">
                          <a:latin typeface="Times New Roman"/>
                          <a:ea typeface="Times New Roman"/>
                          <a:cs typeface="Times New Roman"/>
                        </a:rPr>
                        <a:t>m</a:t>
                      </a:r>
                      <a:r>
                        <a:rPr lang="en-GB" sz="1200" i="1" spc="10" dirty="0" err="1">
                          <a:latin typeface="Times New Roman"/>
                          <a:ea typeface="Times New Roman"/>
                          <a:cs typeface="Times New Roman"/>
                        </a:rPr>
                        <a:t>o</a:t>
                      </a:r>
                      <a:r>
                        <a:rPr lang="en-GB" sz="1200" i="1" spc="-10" dirty="0" err="1">
                          <a:latin typeface="Times New Roman"/>
                          <a:ea typeface="Times New Roman"/>
                          <a:cs typeface="Times New Roman"/>
                        </a:rPr>
                        <a:t>m</a:t>
                      </a:r>
                      <a:r>
                        <a:rPr lang="en-GB" sz="1200" i="1" spc="5" dirty="0" err="1">
                          <a:latin typeface="Times New Roman"/>
                          <a:ea typeface="Times New Roman"/>
                          <a:cs typeface="Times New Roman"/>
                        </a:rPr>
                        <a:t>i</a:t>
                      </a:r>
                      <a:r>
                        <a:rPr lang="en-GB" sz="1200" i="1" dirty="0" err="1">
                          <a:latin typeface="Times New Roman"/>
                          <a:ea typeface="Times New Roman"/>
                          <a:cs typeface="Times New Roman"/>
                        </a:rPr>
                        <a:t>lla</a:t>
                      </a:r>
                      <a:r>
                        <a:rPr lang="ka-GE" sz="1200" i="1" dirty="0">
                          <a:latin typeface="Sylfaen"/>
                          <a:ea typeface="Times New Roman"/>
                          <a:cs typeface="Times New Roman"/>
                        </a:rPr>
                        <a:t>-</a:t>
                      </a:r>
                      <a:endParaRPr lang="ru-RU" sz="1200" dirty="0">
                        <a:latin typeface="Calibri"/>
                        <a:ea typeface="Times New Roman"/>
                        <a:cs typeface="Times New Roman"/>
                      </a:endParaRPr>
                    </a:p>
                    <a:p>
                      <a:pPr algn="l">
                        <a:lnSpc>
                          <a:spcPts val="1500"/>
                        </a:lnSpc>
                        <a:spcAft>
                          <a:spcPts val="0"/>
                        </a:spcAft>
                      </a:pPr>
                      <a:r>
                        <a:rPr lang="ka-GE" sz="1200" dirty="0">
                          <a:latin typeface="Sylfaen"/>
                          <a:ea typeface="Times New Roman"/>
                          <a:cs typeface="Times New Roman"/>
                        </a:rPr>
                        <a:t>სამკურნა­ლო გვირილა</a:t>
                      </a:r>
                      <a:r>
                        <a:rPr lang="ka-GE" sz="1200" dirty="0">
                          <a:latin typeface="Times New Roman"/>
                          <a:ea typeface="Times New Roman"/>
                          <a:cs typeface="Times New Roman"/>
                        </a:rPr>
                        <a:t> </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dirty="0">
                          <a:latin typeface="Sylfaen"/>
                          <a:ea typeface="Times New Roman"/>
                          <a:cs typeface="Times New Roman"/>
                        </a:rPr>
                        <a:t>მრავალწლ. ბალახი</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dirty="0">
                          <a:latin typeface="Sylfaen"/>
                          <a:ea typeface="Times New Roman"/>
                          <a:cs typeface="Times New Roman"/>
                        </a:rPr>
                        <a:t>ყვავილე</a:t>
                      </a:r>
                      <a:r>
                        <a:rPr lang="en-US" sz="1200" dirty="0">
                          <a:latin typeface="Sylfaen"/>
                          <a:ea typeface="Times New Roman"/>
                          <a:cs typeface="Times New Roman"/>
                        </a:rPr>
                        <a:t>­</a:t>
                      </a:r>
                      <a:r>
                        <a:rPr lang="ka-GE" sz="1200" dirty="0">
                          <a:latin typeface="Sylfaen"/>
                          <a:ea typeface="Times New Roman"/>
                          <a:cs typeface="Times New Roman"/>
                        </a:rPr>
                        <a:t>ბი</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a:latin typeface="Sylfaen"/>
                          <a:ea typeface="Times New Roman"/>
                          <a:cs typeface="Times New Roman"/>
                        </a:rPr>
                        <a:t>გამონახარში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a:latin typeface="Sylfaen"/>
                          <a:ea typeface="Times New Roman"/>
                          <a:cs typeface="Times New Roman"/>
                        </a:rPr>
                        <a:t>რესპირატორული ორგანოების ქრონიკული დაავადება;ქრონიკული გასტრიტი; ქრონიკული კოლიტი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a:solidFill>
                            <a:srgbClr val="000000"/>
                          </a:solidFill>
                          <a:latin typeface="Sylfaen"/>
                          <a:ea typeface="Times New Roman"/>
                          <a:cs typeface="Sylfaen"/>
                        </a:rPr>
                        <a:t>ეთერზეთები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ლაქტონები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მატრიკარინი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ორგანული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მჟავები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ფისები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პოლისაქარიდები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ფლავონოიდები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კაროტინოიდები</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ასკორბინის</a:t>
                      </a:r>
                      <a:r>
                        <a:rPr lang="tr-TR" sz="1200">
                          <a:solidFill>
                            <a:srgbClr val="000000"/>
                          </a:solidFill>
                          <a:latin typeface="Calibri"/>
                          <a:ea typeface="Times New Roman"/>
                          <a:cs typeface="Calibri"/>
                        </a:rPr>
                        <a:t> </a:t>
                      </a:r>
                      <a:r>
                        <a:rPr lang="tr-TR" sz="1200">
                          <a:solidFill>
                            <a:srgbClr val="000000"/>
                          </a:solidFill>
                          <a:latin typeface="Sylfaen"/>
                          <a:ea typeface="Times New Roman"/>
                          <a:cs typeface="Sylfaen"/>
                        </a:rPr>
                        <a:t>მჟავა</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1158">
                <a:tc vMerge="1">
                  <a:txBody>
                    <a:bodyPr/>
                    <a:lstStyle/>
                    <a:p>
                      <a:endParaRPr lang="ru-RU"/>
                    </a:p>
                  </a:txBody>
                  <a:tcPr/>
                </a:tc>
                <a:tc>
                  <a:txBody>
                    <a:bodyPr/>
                    <a:lstStyle/>
                    <a:p>
                      <a:pPr algn="l">
                        <a:lnSpc>
                          <a:spcPts val="1500"/>
                        </a:lnSpc>
                        <a:spcAft>
                          <a:spcPts val="0"/>
                        </a:spcAft>
                      </a:pPr>
                      <a:r>
                        <a:rPr lang="en-GB" sz="1200" i="1">
                          <a:latin typeface="Times New Roman"/>
                          <a:ea typeface="Times New Roman"/>
                          <a:cs typeface="Times New Roman"/>
                        </a:rPr>
                        <a:t>Tussilago farfara</a:t>
                      </a:r>
                      <a:r>
                        <a:rPr lang="ka-GE" sz="1200" i="1">
                          <a:latin typeface="Sylfaen"/>
                          <a:ea typeface="Times New Roman"/>
                          <a:cs typeface="Times New Roman"/>
                        </a:rPr>
                        <a:t>-</a:t>
                      </a:r>
                      <a:endParaRPr lang="ru-RU" sz="1200">
                        <a:latin typeface="Calibri"/>
                        <a:ea typeface="Times New Roman"/>
                        <a:cs typeface="Times New Roman"/>
                      </a:endParaRPr>
                    </a:p>
                    <a:p>
                      <a:pPr algn="l">
                        <a:lnSpc>
                          <a:spcPts val="1500"/>
                        </a:lnSpc>
                        <a:spcAft>
                          <a:spcPts val="0"/>
                        </a:spcAft>
                      </a:pPr>
                      <a:r>
                        <a:rPr lang="ka-GE" sz="1200">
                          <a:latin typeface="Sylfaen"/>
                          <a:ea typeface="Times New Roman"/>
                          <a:cs typeface="Times New Roman"/>
                        </a:rPr>
                        <a:t>ვირისტერფა</a:t>
                      </a:r>
                      <a:r>
                        <a:rPr lang="ka-GE" sz="1200" b="1">
                          <a:latin typeface="Times New Roman"/>
                          <a:ea typeface="Times New Roman"/>
                          <a:cs typeface="Times New Roman"/>
                        </a:rPr>
                        <a:t> </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a:latin typeface="Sylfaen"/>
                          <a:ea typeface="Times New Roman"/>
                          <a:cs typeface="Times New Roman"/>
                        </a:rPr>
                        <a:t>მრავალწლ. ბალახი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dirty="0">
                          <a:latin typeface="Sylfaen"/>
                          <a:ea typeface="Times New Roman"/>
                          <a:cs typeface="Times New Roman"/>
                        </a:rPr>
                        <a:t>ფოთლე</a:t>
                      </a:r>
                      <a:r>
                        <a:rPr lang="en-US" sz="1200" dirty="0">
                          <a:latin typeface="Sylfaen"/>
                          <a:ea typeface="Times New Roman"/>
                          <a:cs typeface="Times New Roman"/>
                        </a:rPr>
                        <a:t>­</a:t>
                      </a:r>
                      <a:r>
                        <a:rPr lang="ka-GE" sz="1200" dirty="0">
                          <a:latin typeface="Sylfaen"/>
                          <a:ea typeface="Times New Roman"/>
                          <a:cs typeface="Times New Roman"/>
                        </a:rPr>
                        <a:t>ბი</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dirty="0">
                          <a:latin typeface="Sylfaen"/>
                          <a:ea typeface="Times New Roman"/>
                          <a:cs typeface="Times New Roman"/>
                        </a:rPr>
                        <a:t>გამონახარში</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dirty="0">
                          <a:latin typeface="Sylfaen"/>
                          <a:ea typeface="Times New Roman"/>
                          <a:cs typeface="Times New Roman"/>
                        </a:rPr>
                        <a:t>ქრონიკული ბრონქიტი</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dirty="0">
                          <a:latin typeface="Sylfaen"/>
                          <a:ea typeface="Times New Roman"/>
                          <a:cs typeface="Sylfaen"/>
                        </a:rPr>
                        <a:t>პოლისაქარიდები</a:t>
                      </a:r>
                      <a:r>
                        <a:rPr lang="ka-GE" sz="1200" dirty="0">
                          <a:latin typeface="Calibri"/>
                          <a:ea typeface="Times New Roman"/>
                          <a:cs typeface="Calibri"/>
                        </a:rPr>
                        <a:t>, </a:t>
                      </a:r>
                      <a:r>
                        <a:rPr lang="ka-GE" sz="1200" dirty="0">
                          <a:latin typeface="Sylfaen"/>
                          <a:ea typeface="Times New Roman"/>
                          <a:cs typeface="Sylfaen"/>
                        </a:rPr>
                        <a:t>ლორწო</a:t>
                      </a:r>
                      <a:r>
                        <a:rPr lang="ka-GE" sz="1200" dirty="0">
                          <a:latin typeface="Calibri"/>
                          <a:ea typeface="Times New Roman"/>
                          <a:cs typeface="Calibri"/>
                        </a:rPr>
                        <a:t>, </a:t>
                      </a:r>
                      <a:r>
                        <a:rPr lang="ka-GE" sz="1200" dirty="0">
                          <a:latin typeface="Sylfaen"/>
                          <a:ea typeface="Times New Roman"/>
                          <a:cs typeface="Sylfaen"/>
                        </a:rPr>
                        <a:t>ინულინი</a:t>
                      </a:r>
                      <a:r>
                        <a:rPr lang="ka-GE" sz="1200" dirty="0">
                          <a:latin typeface="Calibri"/>
                          <a:ea typeface="Times New Roman"/>
                          <a:cs typeface="Calibri"/>
                        </a:rPr>
                        <a:t>, </a:t>
                      </a:r>
                      <a:r>
                        <a:rPr lang="ka-GE" sz="1200" dirty="0">
                          <a:latin typeface="Sylfaen"/>
                          <a:ea typeface="Times New Roman"/>
                          <a:cs typeface="Sylfaen"/>
                        </a:rPr>
                        <a:t>პექტინი</a:t>
                      </a:r>
                      <a:r>
                        <a:rPr lang="ka-GE" sz="1200" dirty="0">
                          <a:latin typeface="Calibri"/>
                          <a:ea typeface="Times New Roman"/>
                          <a:cs typeface="Calibri"/>
                        </a:rPr>
                        <a:t>, </a:t>
                      </a:r>
                      <a:r>
                        <a:rPr lang="ka-GE" sz="1200" dirty="0">
                          <a:latin typeface="Sylfaen"/>
                          <a:ea typeface="Times New Roman"/>
                          <a:cs typeface="Sylfaen"/>
                        </a:rPr>
                        <a:t>ეთერზეთები</a:t>
                      </a:r>
                      <a:r>
                        <a:rPr lang="ka-GE" sz="1200" dirty="0">
                          <a:latin typeface="Calibri"/>
                          <a:ea typeface="Times New Roman"/>
                          <a:cs typeface="Calibri"/>
                        </a:rPr>
                        <a:t>, </a:t>
                      </a:r>
                      <a:r>
                        <a:rPr lang="ka-GE" sz="1200" dirty="0">
                          <a:latin typeface="Sylfaen"/>
                          <a:ea typeface="Times New Roman"/>
                          <a:cs typeface="Sylfaen"/>
                        </a:rPr>
                        <a:t>სტეროიდები</a:t>
                      </a:r>
                      <a:r>
                        <a:rPr lang="ka-GE" sz="1200" dirty="0">
                          <a:latin typeface="Calibri"/>
                          <a:ea typeface="Times New Roman"/>
                          <a:cs typeface="Calibri"/>
                        </a:rPr>
                        <a:t>, </a:t>
                      </a:r>
                      <a:r>
                        <a:rPr lang="ka-GE" sz="1200" dirty="0">
                          <a:latin typeface="Sylfaen"/>
                          <a:ea typeface="Times New Roman"/>
                          <a:cs typeface="Sylfaen"/>
                        </a:rPr>
                        <a:t>ვიტამინი</a:t>
                      </a:r>
                      <a:r>
                        <a:rPr lang="ka-GE" sz="1200" dirty="0">
                          <a:latin typeface="Calibri"/>
                          <a:ea typeface="Times New Roman"/>
                          <a:cs typeface="Calibri"/>
                        </a:rPr>
                        <a:t> C, </a:t>
                      </a:r>
                      <a:r>
                        <a:rPr lang="ka-GE" sz="1200" dirty="0">
                          <a:latin typeface="Sylfaen"/>
                          <a:ea typeface="Times New Roman"/>
                          <a:cs typeface="Sylfaen"/>
                        </a:rPr>
                        <a:t>ალკალოიდი</a:t>
                      </a:r>
                      <a:r>
                        <a:rPr lang="ka-GE" sz="1200" dirty="0">
                          <a:latin typeface="Calibri"/>
                          <a:ea typeface="Times New Roman"/>
                          <a:cs typeface="Calibri"/>
                        </a:rPr>
                        <a:t> - </a:t>
                      </a:r>
                      <a:r>
                        <a:rPr lang="ka-GE" sz="1200" dirty="0">
                          <a:latin typeface="Sylfaen"/>
                          <a:ea typeface="Times New Roman"/>
                          <a:cs typeface="Sylfaen"/>
                        </a:rPr>
                        <a:t>ტუსილაგინი</a:t>
                      </a:r>
                      <a:r>
                        <a:rPr lang="ka-GE" sz="1200" dirty="0">
                          <a:latin typeface="Calibri"/>
                          <a:ea typeface="Times New Roman"/>
                          <a:cs typeface="Calibri"/>
                        </a:rPr>
                        <a:t>, </a:t>
                      </a:r>
                      <a:r>
                        <a:rPr lang="ka-GE" sz="1200" dirty="0">
                          <a:latin typeface="Sylfaen"/>
                          <a:ea typeface="Times New Roman"/>
                          <a:cs typeface="Sylfaen"/>
                        </a:rPr>
                        <a:t>მთრიმლავი</a:t>
                      </a:r>
                      <a:r>
                        <a:rPr lang="ka-GE" sz="1200" dirty="0">
                          <a:latin typeface="Calibri"/>
                          <a:ea typeface="Times New Roman"/>
                          <a:cs typeface="Calibri"/>
                        </a:rPr>
                        <a:t> </a:t>
                      </a:r>
                      <a:r>
                        <a:rPr lang="ka-GE" sz="1200" dirty="0">
                          <a:latin typeface="Sylfaen"/>
                          <a:ea typeface="Times New Roman"/>
                          <a:cs typeface="Sylfaen"/>
                        </a:rPr>
                        <a:t>ნივთიერებები</a:t>
                      </a:r>
                      <a:r>
                        <a:rPr lang="ka-GE" sz="1200" dirty="0">
                          <a:latin typeface="Calibri"/>
                          <a:ea typeface="Times New Roman"/>
                          <a:cs typeface="Calibri"/>
                        </a:rPr>
                        <a:t>, </a:t>
                      </a:r>
                      <a:r>
                        <a:rPr lang="ka-GE" sz="1200" dirty="0">
                          <a:latin typeface="Sylfaen"/>
                          <a:ea typeface="Times New Roman"/>
                          <a:cs typeface="Sylfaen"/>
                        </a:rPr>
                        <a:t>კაუჩუკი,</a:t>
                      </a:r>
                      <a:r>
                        <a:rPr lang="ka-GE" sz="1200" dirty="0">
                          <a:latin typeface="Calibri"/>
                          <a:ea typeface="Times New Roman"/>
                          <a:cs typeface="Calibri"/>
                        </a:rPr>
                        <a:t> </a:t>
                      </a:r>
                      <a:r>
                        <a:rPr lang="ka-GE" sz="1200" dirty="0">
                          <a:latin typeface="Sylfaen"/>
                          <a:ea typeface="Times New Roman"/>
                          <a:cs typeface="Sylfaen"/>
                        </a:rPr>
                        <a:t>ფლავონოიდები</a:t>
                      </a:r>
                      <a:r>
                        <a:rPr lang="ka-GE" sz="1200" dirty="0">
                          <a:latin typeface="Calibri"/>
                          <a:ea typeface="Times New Roman"/>
                          <a:cs typeface="Calibri"/>
                        </a:rPr>
                        <a:t>, </a:t>
                      </a:r>
                      <a:r>
                        <a:rPr lang="ka-GE" sz="1200" dirty="0">
                          <a:latin typeface="Sylfaen"/>
                          <a:ea typeface="Times New Roman"/>
                          <a:cs typeface="Sylfaen"/>
                        </a:rPr>
                        <a:t>ცხიმოვანი</a:t>
                      </a:r>
                      <a:r>
                        <a:rPr lang="ka-GE" sz="1200" dirty="0">
                          <a:latin typeface="Calibri"/>
                          <a:ea typeface="Times New Roman"/>
                          <a:cs typeface="Calibri"/>
                        </a:rPr>
                        <a:t> </a:t>
                      </a:r>
                      <a:r>
                        <a:rPr lang="ka-GE" sz="1200" dirty="0">
                          <a:latin typeface="Sylfaen"/>
                          <a:ea typeface="Times New Roman"/>
                          <a:cs typeface="Sylfaen"/>
                        </a:rPr>
                        <a:t>მჟავები</a:t>
                      </a:r>
                      <a:r>
                        <a:rPr lang="ka-GE" sz="1200" dirty="0">
                          <a:latin typeface="Calibri"/>
                          <a:ea typeface="Times New Roman"/>
                          <a:cs typeface="Calibri"/>
                        </a:rPr>
                        <a:t>, </a:t>
                      </a:r>
                      <a:r>
                        <a:rPr lang="ka-GE" sz="1200" dirty="0">
                          <a:latin typeface="Sylfaen"/>
                          <a:ea typeface="Times New Roman"/>
                          <a:cs typeface="Sylfaen"/>
                        </a:rPr>
                        <a:t>ლიპიდები</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9474">
                <a:tc vMerge="1">
                  <a:txBody>
                    <a:bodyPr/>
                    <a:lstStyle/>
                    <a:p>
                      <a:endParaRPr lang="ru-RU"/>
                    </a:p>
                  </a:txBody>
                  <a:tcPr/>
                </a:tc>
                <a:tc>
                  <a:txBody>
                    <a:bodyPr/>
                    <a:lstStyle/>
                    <a:p>
                      <a:pPr algn="l">
                        <a:lnSpc>
                          <a:spcPts val="1500"/>
                        </a:lnSpc>
                        <a:spcAft>
                          <a:spcPts val="0"/>
                        </a:spcAft>
                      </a:pPr>
                      <a:r>
                        <a:rPr lang="en-GB" sz="1200" i="1">
                          <a:latin typeface="Times New Roman"/>
                          <a:ea typeface="Times New Roman"/>
                          <a:cs typeface="Times New Roman"/>
                        </a:rPr>
                        <a:t>Helichrism graveolens</a:t>
                      </a:r>
                      <a:r>
                        <a:rPr lang="ka-GE" sz="1200" i="1">
                          <a:latin typeface="Sylfaen"/>
                          <a:ea typeface="Times New Roman"/>
                          <a:cs typeface="Times New Roman"/>
                        </a:rPr>
                        <a:t>-</a:t>
                      </a:r>
                      <a:endParaRPr lang="ru-RU" sz="1200">
                        <a:latin typeface="Calibri"/>
                        <a:ea typeface="Times New Roman"/>
                        <a:cs typeface="Times New Roman"/>
                      </a:endParaRPr>
                    </a:p>
                    <a:p>
                      <a:pPr algn="l">
                        <a:lnSpc>
                          <a:spcPts val="1500"/>
                        </a:lnSpc>
                        <a:spcAft>
                          <a:spcPts val="0"/>
                        </a:spcAft>
                      </a:pPr>
                      <a:r>
                        <a:rPr lang="ka-GE" sz="1200">
                          <a:latin typeface="Sylfaen"/>
                          <a:ea typeface="Times New Roman"/>
                          <a:cs typeface="Times New Roman"/>
                        </a:rPr>
                        <a:t>უკვდავა, ნეგო</a:t>
                      </a:r>
                      <a:r>
                        <a:rPr lang="ka-GE" sz="1200">
                          <a:latin typeface="Times New Roman"/>
                          <a:ea typeface="Times New Roman"/>
                          <a:cs typeface="Times New Roman"/>
                        </a:rPr>
                        <a:t> </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200">
                          <a:latin typeface="Sylfaen"/>
                          <a:ea typeface="Times New Roman"/>
                          <a:cs typeface="Times New Roman"/>
                        </a:rPr>
                        <a:t>მრავალწლ. ბალახი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ka-GE" sz="1200">
                          <a:latin typeface="Sylfaen"/>
                          <a:ea typeface="Times New Roman"/>
                          <a:cs typeface="Times New Roman"/>
                        </a:rPr>
                        <a:t>ყვავილები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a:latin typeface="Sylfaen"/>
                          <a:ea typeface="Times New Roman"/>
                          <a:cs typeface="Times New Roman"/>
                        </a:rPr>
                        <a:t>გამონახარში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200">
                          <a:latin typeface="Sylfaen"/>
                          <a:ea typeface="Times New Roman"/>
                          <a:cs typeface="Sylfaen"/>
                        </a:rPr>
                        <a:t>ნაღვლის</a:t>
                      </a:r>
                      <a:r>
                        <a:rPr lang="ka-GE" sz="1200">
                          <a:latin typeface="Calibri"/>
                          <a:ea typeface="Times New Roman"/>
                          <a:cs typeface="Calibri"/>
                        </a:rPr>
                        <a:t>, </a:t>
                      </a:r>
                      <a:r>
                        <a:rPr lang="ka-GE" sz="1200">
                          <a:latin typeface="Sylfaen"/>
                          <a:ea typeface="Times New Roman"/>
                          <a:cs typeface="Sylfaen"/>
                        </a:rPr>
                        <a:t>ნაღვლის</a:t>
                      </a:r>
                      <a:r>
                        <a:rPr lang="ka-GE" sz="1200">
                          <a:latin typeface="Calibri"/>
                          <a:ea typeface="Times New Roman"/>
                          <a:cs typeface="Calibri"/>
                        </a:rPr>
                        <a:t> </a:t>
                      </a:r>
                      <a:r>
                        <a:rPr lang="ka-GE" sz="1200">
                          <a:latin typeface="Sylfaen"/>
                          <a:ea typeface="Times New Roman"/>
                          <a:cs typeface="Sylfaen"/>
                        </a:rPr>
                        <a:t>ბუშტისა</a:t>
                      </a:r>
                      <a:r>
                        <a:rPr lang="ka-GE" sz="1200">
                          <a:latin typeface="Calibri"/>
                          <a:ea typeface="Times New Roman"/>
                          <a:cs typeface="Calibri"/>
                        </a:rPr>
                        <a:t> </a:t>
                      </a:r>
                      <a:r>
                        <a:rPr lang="ka-GE" sz="1200">
                          <a:latin typeface="Sylfaen"/>
                          <a:ea typeface="Times New Roman"/>
                          <a:cs typeface="Sylfaen"/>
                        </a:rPr>
                        <a:t>და</a:t>
                      </a:r>
                      <a:r>
                        <a:rPr lang="ka-GE" sz="1200">
                          <a:latin typeface="Calibri"/>
                          <a:ea typeface="Times New Roman"/>
                          <a:cs typeface="Calibri"/>
                        </a:rPr>
                        <a:t> </a:t>
                      </a:r>
                      <a:r>
                        <a:rPr lang="ka-GE" sz="1200">
                          <a:latin typeface="Sylfaen"/>
                          <a:ea typeface="Times New Roman"/>
                          <a:cs typeface="Sylfaen"/>
                        </a:rPr>
                        <a:t>სანაღვლე</a:t>
                      </a:r>
                      <a:r>
                        <a:rPr lang="ka-GE" sz="1200">
                          <a:latin typeface="Calibri"/>
                          <a:ea typeface="Times New Roman"/>
                          <a:cs typeface="Calibri"/>
                        </a:rPr>
                        <a:t> </a:t>
                      </a:r>
                      <a:r>
                        <a:rPr lang="ka-GE" sz="1200">
                          <a:latin typeface="Sylfaen"/>
                          <a:ea typeface="Times New Roman"/>
                          <a:cs typeface="Sylfaen"/>
                        </a:rPr>
                        <a:t>გზების</a:t>
                      </a:r>
                      <a:r>
                        <a:rPr lang="ka-GE" sz="1200">
                          <a:latin typeface="Calibri"/>
                          <a:ea typeface="Times New Roman"/>
                          <a:cs typeface="Calibri"/>
                        </a:rPr>
                        <a:t> </a:t>
                      </a:r>
                      <a:r>
                        <a:rPr lang="ka-GE" sz="1200">
                          <a:latin typeface="Sylfaen"/>
                          <a:ea typeface="Times New Roman"/>
                          <a:cs typeface="Sylfaen"/>
                        </a:rPr>
                        <a:t>ქრონიკული</a:t>
                      </a:r>
                      <a:r>
                        <a:rPr lang="ka-GE" sz="1200">
                          <a:latin typeface="Calibri"/>
                          <a:ea typeface="Times New Roman"/>
                          <a:cs typeface="Calibri"/>
                        </a:rPr>
                        <a:t> </a:t>
                      </a:r>
                      <a:r>
                        <a:rPr lang="ka-GE" sz="1200">
                          <a:latin typeface="Sylfaen"/>
                          <a:ea typeface="Times New Roman"/>
                          <a:cs typeface="Sylfaen"/>
                        </a:rPr>
                        <a:t>დაავადებები</a:t>
                      </a:r>
                      <a:endParaRPr lang="ru-RU" sz="120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a:solidFill>
                            <a:srgbClr val="000000"/>
                          </a:solidFill>
                          <a:latin typeface="Sylfaen"/>
                          <a:ea typeface="Times New Roman"/>
                          <a:cs typeface="Sylfaen"/>
                        </a:rPr>
                        <a:t>ეთერზეთები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ფლავონები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და</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ფლავონო</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გლიკოზიდები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საპონინები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სტერინი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კაროტინი</a:t>
                      </a:r>
                      <a:r>
                        <a:rPr lang="tr-TR" sz="1200" dirty="0">
                          <a:solidFill>
                            <a:srgbClr val="000000"/>
                          </a:solidFill>
                          <a:latin typeface="Calibri"/>
                          <a:ea typeface="Times New Roman"/>
                          <a:cs typeface="Calibri"/>
                        </a:rPr>
                        <a:t>, C </a:t>
                      </a:r>
                      <a:r>
                        <a:rPr lang="tr-TR" sz="1200" dirty="0">
                          <a:solidFill>
                            <a:srgbClr val="000000"/>
                          </a:solidFill>
                          <a:latin typeface="Sylfaen"/>
                          <a:ea typeface="Times New Roman"/>
                          <a:cs typeface="Sylfaen"/>
                        </a:rPr>
                        <a:t>და</a:t>
                      </a:r>
                      <a:r>
                        <a:rPr lang="tr-TR" sz="1200" dirty="0">
                          <a:solidFill>
                            <a:srgbClr val="000000"/>
                          </a:solidFill>
                          <a:latin typeface="Calibri"/>
                          <a:ea typeface="Times New Roman"/>
                          <a:cs typeface="Calibri"/>
                        </a:rPr>
                        <a:t> K </a:t>
                      </a:r>
                      <a:r>
                        <a:rPr lang="tr-TR" sz="1200" dirty="0">
                          <a:solidFill>
                            <a:srgbClr val="000000"/>
                          </a:solidFill>
                          <a:latin typeface="Sylfaen"/>
                          <a:ea typeface="Times New Roman"/>
                          <a:cs typeface="Sylfaen"/>
                        </a:rPr>
                        <a:t>ვიტამინები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ნატრიუმი</a:t>
                      </a:r>
                      <a:r>
                        <a:rPr lang="tr-TR" sz="1200" dirty="0">
                          <a:solidFill>
                            <a:srgbClr val="000000"/>
                          </a:solidFill>
                          <a:latin typeface="Calibri"/>
                          <a:ea typeface="Times New Roman"/>
                          <a:cs typeface="Calibri"/>
                        </a:rPr>
                        <a:t>, </a:t>
                      </a:r>
                      <a:r>
                        <a:rPr lang="tr-TR" sz="1200" dirty="0">
                          <a:solidFill>
                            <a:srgbClr val="000000"/>
                          </a:solidFill>
                          <a:latin typeface="Sylfaen"/>
                          <a:ea typeface="Times New Roman"/>
                          <a:cs typeface="Sylfaen"/>
                        </a:rPr>
                        <a:t>კალიუმი</a:t>
                      </a:r>
                      <a:r>
                        <a:rPr lang="tr-TR" sz="1200" dirty="0">
                          <a:solidFill>
                            <a:srgbClr val="000000"/>
                          </a:solidFill>
                          <a:latin typeface="Calibri"/>
                          <a:ea typeface="Times New Roman"/>
                          <a:cs typeface="Calibri"/>
                        </a:rPr>
                        <a:t>,</a:t>
                      </a:r>
                      <a:endParaRPr lang="ru-RU" sz="1200" dirty="0">
                        <a:latin typeface="Calibri"/>
                        <a:ea typeface="Times New Roman"/>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81000" y="228600"/>
          <a:ext cx="8381999" cy="6449568"/>
        </p:xfrm>
        <a:graphic>
          <a:graphicData uri="http://schemas.openxmlformats.org/drawingml/2006/table">
            <a:tbl>
              <a:tblPr/>
              <a:tblGrid>
                <a:gridCol w="1098611"/>
                <a:gridCol w="1128685"/>
                <a:gridCol w="1008388"/>
                <a:gridCol w="1008388"/>
                <a:gridCol w="877473"/>
                <a:gridCol w="1379899"/>
                <a:gridCol w="1880555"/>
              </a:tblGrid>
              <a:tr h="1060174">
                <a:tc>
                  <a:txBody>
                    <a:bodyPr/>
                    <a:lstStyle/>
                    <a:p>
                      <a:pPr algn="l">
                        <a:lnSpc>
                          <a:spcPts val="1500"/>
                        </a:lnSpc>
                        <a:spcAft>
                          <a:spcPts val="0"/>
                        </a:spcAft>
                      </a:pPr>
                      <a:r>
                        <a:rPr lang="en-GB" sz="1600" i="1">
                          <a:latin typeface="Times New Roman"/>
                          <a:ea typeface="Times New Roman"/>
                          <a:cs typeface="Times New Roman"/>
                        </a:rPr>
                        <a:t>Gentianaceae</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600" i="1">
                          <a:latin typeface="Times New Roman"/>
                          <a:ea typeface="Times New Roman"/>
                          <a:cs typeface="Times New Roman"/>
                        </a:rPr>
                        <a:t>Centaurium erythraea</a:t>
                      </a:r>
                      <a:r>
                        <a:rPr lang="ka-GE" sz="1600" i="1">
                          <a:latin typeface="Sylfaen"/>
                          <a:ea typeface="Times New Roman"/>
                          <a:cs typeface="Times New Roman"/>
                        </a:rPr>
                        <a:t>-</a:t>
                      </a:r>
                      <a:endParaRPr lang="ru-RU" sz="1600">
                        <a:latin typeface="Calibri"/>
                        <a:ea typeface="Times New Roman"/>
                        <a:cs typeface="Times New Roman"/>
                      </a:endParaRPr>
                    </a:p>
                    <a:p>
                      <a:pPr algn="l">
                        <a:lnSpc>
                          <a:spcPts val="1500"/>
                        </a:lnSpc>
                        <a:spcAft>
                          <a:spcPts val="0"/>
                        </a:spcAft>
                      </a:pPr>
                      <a:r>
                        <a:rPr lang="ka-GE" sz="1600">
                          <a:latin typeface="Sylfaen"/>
                          <a:ea typeface="Times New Roman"/>
                          <a:cs typeface="Times New Roman"/>
                        </a:rPr>
                        <a:t>ასისთავა</a:t>
                      </a:r>
                      <a:r>
                        <a:rPr lang="ka-GE" sz="1600">
                          <a:latin typeface="Times New Roman"/>
                          <a:ea typeface="Times New Roman"/>
                          <a:cs typeface="Times New Roman"/>
                        </a:rPr>
                        <a:t> </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ორწლოვანი. ბალახი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ბალახი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ნაყენი, გამონახარში</a:t>
                      </a:r>
                      <a:r>
                        <a:rPr lang="tr-TR" sz="1600">
                          <a:latin typeface="Calibri"/>
                          <a:ea typeface="Times New Roman"/>
                          <a:cs typeface="Times New Roman"/>
                        </a:rPr>
                        <a:t>  </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ქრონიკული ენტეროკოლიტი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Sylfaen"/>
                        </a:rPr>
                        <a:t>მწარე</a:t>
                      </a:r>
                      <a:r>
                        <a:rPr lang="ka-GE" sz="1600">
                          <a:latin typeface="Calibri"/>
                          <a:ea typeface="Times New Roman"/>
                          <a:cs typeface="Calibri"/>
                        </a:rPr>
                        <a:t> </a:t>
                      </a:r>
                      <a:r>
                        <a:rPr lang="ka-GE" sz="1600">
                          <a:latin typeface="Sylfaen"/>
                          <a:ea typeface="Times New Roman"/>
                          <a:cs typeface="Sylfaen"/>
                        </a:rPr>
                        <a:t>ნივთიერებები</a:t>
                      </a:r>
                      <a:r>
                        <a:rPr lang="ka-GE" sz="1600">
                          <a:latin typeface="Calibri"/>
                          <a:ea typeface="Times New Roman"/>
                          <a:cs typeface="Calibri"/>
                        </a:rPr>
                        <a:t>, </a:t>
                      </a:r>
                      <a:r>
                        <a:rPr lang="ka-GE" sz="1600">
                          <a:latin typeface="Sylfaen"/>
                          <a:ea typeface="Times New Roman"/>
                          <a:cs typeface="Sylfaen"/>
                        </a:rPr>
                        <a:t>ალკალოიდები</a:t>
                      </a:r>
                      <a:r>
                        <a:rPr lang="ka-GE" sz="1600">
                          <a:latin typeface="Calibri"/>
                          <a:ea typeface="Times New Roman"/>
                          <a:cs typeface="Calibri"/>
                        </a:rPr>
                        <a:t>, </a:t>
                      </a:r>
                      <a:r>
                        <a:rPr lang="ka-GE" sz="1600">
                          <a:latin typeface="Sylfaen"/>
                          <a:ea typeface="Times New Roman"/>
                          <a:cs typeface="Sylfaen"/>
                        </a:rPr>
                        <a:t>გლიკოზიდები</a:t>
                      </a:r>
                      <a:r>
                        <a:rPr lang="ka-GE" sz="1600">
                          <a:latin typeface="Calibri"/>
                          <a:ea typeface="Times New Roman"/>
                          <a:cs typeface="Calibri"/>
                        </a:rPr>
                        <a:t>, </a:t>
                      </a:r>
                      <a:r>
                        <a:rPr lang="ka-GE" sz="1600">
                          <a:latin typeface="Sylfaen"/>
                          <a:ea typeface="Times New Roman"/>
                          <a:cs typeface="Sylfaen"/>
                        </a:rPr>
                        <a:t>ეთერზეთები</a:t>
                      </a:r>
                      <a:r>
                        <a:rPr lang="ka-GE" sz="1600">
                          <a:latin typeface="Calibri"/>
                          <a:ea typeface="Times New Roman"/>
                          <a:cs typeface="Calibri"/>
                        </a:rPr>
                        <a:t>, </a:t>
                      </a:r>
                      <a:r>
                        <a:rPr lang="ka-GE" sz="1600">
                          <a:latin typeface="Sylfaen"/>
                          <a:ea typeface="Times New Roman"/>
                          <a:cs typeface="Sylfaen"/>
                        </a:rPr>
                        <a:t>ასკორბინის</a:t>
                      </a:r>
                      <a:r>
                        <a:rPr lang="ka-GE" sz="1600">
                          <a:latin typeface="Calibri"/>
                          <a:ea typeface="Times New Roman"/>
                          <a:cs typeface="Calibri"/>
                        </a:rPr>
                        <a:t> </a:t>
                      </a:r>
                      <a:r>
                        <a:rPr lang="ka-GE" sz="1600">
                          <a:latin typeface="Sylfaen"/>
                          <a:ea typeface="Times New Roman"/>
                          <a:cs typeface="Sylfaen"/>
                        </a:rPr>
                        <a:t>მჟავა</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478">
                <a:tc>
                  <a:txBody>
                    <a:bodyPr/>
                    <a:lstStyle/>
                    <a:p>
                      <a:pPr algn="l">
                        <a:lnSpc>
                          <a:spcPts val="1500"/>
                        </a:lnSpc>
                        <a:spcAft>
                          <a:spcPts val="0"/>
                        </a:spcAft>
                      </a:pPr>
                      <a:r>
                        <a:rPr lang="en-GB" sz="1600" i="1">
                          <a:latin typeface="Times New Roman"/>
                          <a:ea typeface="Times New Roman"/>
                          <a:cs typeface="Times New Roman"/>
                        </a:rPr>
                        <a:t>Helleboraceae</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600" i="1">
                          <a:latin typeface="Times New Roman"/>
                          <a:ea typeface="Times New Roman"/>
                          <a:cs typeface="Times New Roman"/>
                        </a:rPr>
                        <a:t>Helleborus caucasicus</a:t>
                      </a:r>
                      <a:r>
                        <a:rPr lang="ka-GE" sz="1600" i="1">
                          <a:latin typeface="Sylfaen"/>
                          <a:ea typeface="Times New Roman"/>
                          <a:cs typeface="Times New Roman"/>
                        </a:rPr>
                        <a:t>-</a:t>
                      </a:r>
                      <a:endParaRPr lang="ru-RU" sz="1600">
                        <a:latin typeface="Calibri"/>
                        <a:ea typeface="Times New Roman"/>
                        <a:cs typeface="Times New Roman"/>
                      </a:endParaRPr>
                    </a:p>
                    <a:p>
                      <a:pPr algn="l">
                        <a:lnSpc>
                          <a:spcPts val="1500"/>
                        </a:lnSpc>
                        <a:spcAft>
                          <a:spcPts val="0"/>
                        </a:spcAft>
                      </a:pPr>
                      <a:r>
                        <a:rPr lang="ka-GE" sz="1600">
                          <a:latin typeface="Sylfaen"/>
                          <a:ea typeface="Times New Roman"/>
                          <a:cs typeface="Times New Roman"/>
                        </a:rPr>
                        <a:t>ხარისძრა</a:t>
                      </a:r>
                      <a:r>
                        <a:rPr lang="en-GB" sz="1600">
                          <a:latin typeface="Times New Roman"/>
                          <a:ea typeface="Times New Roman"/>
                          <a:cs typeface="Times New Roman"/>
                        </a:rPr>
                        <a:t>.</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მრავალწლ. ბალახი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ფესურა, ფესვი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a-GE" sz="1600">
                          <a:latin typeface="Sylfaen"/>
                          <a:ea typeface="Times New Roman"/>
                          <a:cs typeface="Times New Roman"/>
                        </a:rPr>
                        <a:t>ნაყენი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Sylfaen"/>
                        </a:rPr>
                        <a:t>ტკივილგამაყუჩებელი</a:t>
                      </a:r>
                      <a:r>
                        <a:rPr lang="ka-GE" sz="1600">
                          <a:latin typeface="Calibri"/>
                          <a:ea typeface="Times New Roman"/>
                          <a:cs typeface="Calibri"/>
                        </a:rPr>
                        <a:t> </a:t>
                      </a:r>
                      <a:r>
                        <a:rPr lang="ka-GE" sz="1600">
                          <a:latin typeface="Sylfaen"/>
                          <a:ea typeface="Times New Roman"/>
                          <a:cs typeface="Sylfaen"/>
                        </a:rPr>
                        <a:t>ქრონიკული</a:t>
                      </a:r>
                      <a:r>
                        <a:rPr lang="ka-GE" sz="1600">
                          <a:latin typeface="Calibri"/>
                          <a:ea typeface="Times New Roman"/>
                          <a:cs typeface="Calibri"/>
                        </a:rPr>
                        <a:t> </a:t>
                      </a:r>
                      <a:r>
                        <a:rPr lang="ka-GE" sz="1600">
                          <a:latin typeface="Sylfaen"/>
                          <a:ea typeface="Times New Roman"/>
                          <a:cs typeface="Sylfaen"/>
                        </a:rPr>
                        <a:t>ტკივილის</a:t>
                      </a:r>
                      <a:r>
                        <a:rPr lang="ka-GE" sz="1600">
                          <a:latin typeface="Calibri"/>
                          <a:ea typeface="Times New Roman"/>
                          <a:cs typeface="Calibri"/>
                        </a:rPr>
                        <a:t> </a:t>
                      </a:r>
                      <a:r>
                        <a:rPr lang="ka-GE" sz="1600">
                          <a:latin typeface="Sylfaen"/>
                          <a:ea typeface="Times New Roman"/>
                          <a:cs typeface="Sylfaen"/>
                        </a:rPr>
                        <a:t>დროს</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600">
                          <a:latin typeface="Sylfaen"/>
                          <a:ea typeface="Times New Roman"/>
                          <a:cs typeface="Sylfaen"/>
                        </a:rPr>
                        <a:t>ალკალოიდები</a:t>
                      </a:r>
                      <a:r>
                        <a:rPr lang="tr-TR" sz="1600">
                          <a:latin typeface="Calibri"/>
                          <a:ea typeface="Times New Roman"/>
                          <a:cs typeface="Calibri"/>
                        </a:rPr>
                        <a:t>, </a:t>
                      </a:r>
                      <a:r>
                        <a:rPr lang="tr-TR" sz="1600">
                          <a:latin typeface="Sylfaen"/>
                          <a:ea typeface="Times New Roman"/>
                          <a:cs typeface="Sylfaen"/>
                        </a:rPr>
                        <a:t>სტეროიდული</a:t>
                      </a:r>
                      <a:r>
                        <a:rPr lang="tr-TR" sz="1600">
                          <a:latin typeface="Calibri"/>
                          <a:ea typeface="Times New Roman"/>
                          <a:cs typeface="Calibri"/>
                        </a:rPr>
                        <a:t> </a:t>
                      </a:r>
                      <a:r>
                        <a:rPr lang="tr-TR" sz="1600">
                          <a:latin typeface="Sylfaen"/>
                          <a:ea typeface="Times New Roman"/>
                          <a:cs typeface="Sylfaen"/>
                        </a:rPr>
                        <a:t>საპონინები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348">
                <a:tc>
                  <a:txBody>
                    <a:bodyPr/>
                    <a:lstStyle/>
                    <a:p>
                      <a:pPr algn="l">
                        <a:lnSpc>
                          <a:spcPts val="1500"/>
                        </a:lnSpc>
                        <a:spcAft>
                          <a:spcPts val="0"/>
                        </a:spcAft>
                      </a:pPr>
                      <a:r>
                        <a:rPr lang="en-GB" sz="1600" i="1">
                          <a:latin typeface="Times New Roman"/>
                          <a:ea typeface="Times New Roman"/>
                          <a:cs typeface="Times New Roman"/>
                        </a:rPr>
                        <a:t>Hypericaceae</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600" i="1">
                          <a:latin typeface="Times New Roman"/>
                          <a:ea typeface="Times New Roman"/>
                          <a:cs typeface="Times New Roman"/>
                        </a:rPr>
                        <a:t>H</a:t>
                      </a:r>
                      <a:r>
                        <a:rPr lang="en-US" sz="1600" i="1">
                          <a:latin typeface="Sylfaen"/>
                          <a:ea typeface="Times New Roman"/>
                          <a:cs typeface="Times New Roman"/>
                        </a:rPr>
                        <a:t>ypericu </a:t>
                      </a:r>
                      <a:r>
                        <a:rPr lang="en-GB" sz="1600" i="1">
                          <a:latin typeface="Times New Roman"/>
                          <a:ea typeface="Times New Roman"/>
                          <a:cs typeface="Times New Roman"/>
                        </a:rPr>
                        <a:t>.perforatum-</a:t>
                      </a:r>
                      <a:r>
                        <a:rPr lang="ka-GE" sz="1600">
                          <a:latin typeface="Sylfaen"/>
                          <a:ea typeface="Times New Roman"/>
                          <a:cs typeface="Times New Roman"/>
                        </a:rPr>
                        <a:t>კრაზანა</a:t>
                      </a:r>
                      <a:r>
                        <a:rPr lang="ka-GE" sz="1600" i="1">
                          <a:latin typeface="Times New Roman"/>
                          <a:ea typeface="Times New Roman"/>
                          <a:cs typeface="Times New Roman"/>
                        </a:rPr>
                        <a:t> </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მრავალწლ. ბალახი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ბალახი</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ნაყენი, გამონახარში</a:t>
                      </a:r>
                      <a:r>
                        <a:rPr lang="tr-TR" sz="1600">
                          <a:latin typeface="Calibri"/>
                          <a:ea typeface="Times New Roman"/>
                          <a:cs typeface="Times New Roman"/>
                        </a:rPr>
                        <a:t>  </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Sylfaen"/>
                        </a:rPr>
                        <a:t>ქრონიკული</a:t>
                      </a:r>
                      <a:r>
                        <a:rPr lang="ka-GE" sz="1600">
                          <a:latin typeface="Calibri"/>
                          <a:ea typeface="Times New Roman"/>
                          <a:cs typeface="Calibri"/>
                        </a:rPr>
                        <a:t> </a:t>
                      </a:r>
                      <a:r>
                        <a:rPr lang="ka-GE" sz="1600">
                          <a:latin typeface="Sylfaen"/>
                          <a:ea typeface="Times New Roman"/>
                          <a:cs typeface="Sylfaen"/>
                        </a:rPr>
                        <a:t>გასტრიტი</a:t>
                      </a:r>
                      <a:r>
                        <a:rPr lang="ka-GE" sz="1600">
                          <a:latin typeface="Calibri"/>
                          <a:ea typeface="Times New Roman"/>
                          <a:cs typeface="Calibri"/>
                        </a:rPr>
                        <a:t>; </a:t>
                      </a:r>
                      <a:r>
                        <a:rPr lang="ka-GE" sz="1600">
                          <a:latin typeface="Sylfaen"/>
                          <a:ea typeface="Times New Roman"/>
                          <a:cs typeface="Sylfaen"/>
                        </a:rPr>
                        <a:t>თირკმლის</a:t>
                      </a:r>
                      <a:r>
                        <a:rPr lang="ka-GE" sz="1600">
                          <a:latin typeface="Calibri"/>
                          <a:ea typeface="Times New Roman"/>
                          <a:cs typeface="Calibri"/>
                        </a:rPr>
                        <a:t> </a:t>
                      </a:r>
                      <a:r>
                        <a:rPr lang="ka-GE" sz="1600">
                          <a:latin typeface="Sylfaen"/>
                          <a:ea typeface="Times New Roman"/>
                          <a:cs typeface="Sylfaen"/>
                        </a:rPr>
                        <a:t>ქრონიკული</a:t>
                      </a:r>
                      <a:r>
                        <a:rPr lang="ka-GE" sz="1600">
                          <a:latin typeface="Calibri"/>
                          <a:ea typeface="Times New Roman"/>
                          <a:cs typeface="Calibri"/>
                        </a:rPr>
                        <a:t> </a:t>
                      </a:r>
                      <a:r>
                        <a:rPr lang="ka-GE" sz="1600">
                          <a:latin typeface="Sylfaen"/>
                          <a:ea typeface="Times New Roman"/>
                          <a:cs typeface="Sylfaen"/>
                        </a:rPr>
                        <a:t>ანთება</a:t>
                      </a:r>
                      <a:endParaRPr lang="ru-RU" sz="160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dirty="0">
                          <a:latin typeface="Sylfaen"/>
                          <a:ea typeface="Times New Roman"/>
                          <a:cs typeface="Sylfaen"/>
                        </a:rPr>
                        <a:t>ანტრაცინის</a:t>
                      </a:r>
                      <a:r>
                        <a:rPr lang="ka-GE" sz="1600" dirty="0">
                          <a:latin typeface="Calibri"/>
                          <a:ea typeface="Times New Roman"/>
                          <a:cs typeface="Calibri"/>
                        </a:rPr>
                        <a:t> </a:t>
                      </a:r>
                      <a:r>
                        <a:rPr lang="ka-GE" sz="1600" dirty="0">
                          <a:latin typeface="Sylfaen"/>
                          <a:ea typeface="Times New Roman"/>
                          <a:cs typeface="Sylfaen"/>
                        </a:rPr>
                        <a:t>პროდუქტები</a:t>
                      </a:r>
                      <a:r>
                        <a:rPr lang="ka-GE" sz="1600" dirty="0">
                          <a:latin typeface="Calibri"/>
                          <a:ea typeface="Times New Roman"/>
                          <a:cs typeface="Calibri"/>
                        </a:rPr>
                        <a:t>, </a:t>
                      </a:r>
                      <a:r>
                        <a:rPr lang="ka-GE" sz="1600" dirty="0">
                          <a:latin typeface="Sylfaen"/>
                          <a:ea typeface="Times New Roman"/>
                          <a:cs typeface="Sylfaen"/>
                        </a:rPr>
                        <a:t>ფლავონოიდები</a:t>
                      </a:r>
                      <a:r>
                        <a:rPr lang="ka-GE" sz="1600" dirty="0">
                          <a:latin typeface="Calibri"/>
                          <a:ea typeface="Times New Roman"/>
                          <a:cs typeface="Calibri"/>
                        </a:rPr>
                        <a:t>, </a:t>
                      </a:r>
                      <a:r>
                        <a:rPr lang="ka-GE" sz="1600" dirty="0">
                          <a:latin typeface="Sylfaen"/>
                          <a:ea typeface="Times New Roman"/>
                          <a:cs typeface="Sylfaen"/>
                        </a:rPr>
                        <a:t>კუმარინები</a:t>
                      </a:r>
                      <a:r>
                        <a:rPr lang="ka-GE" sz="1600" dirty="0">
                          <a:latin typeface="Calibri"/>
                          <a:ea typeface="Times New Roman"/>
                          <a:cs typeface="Calibri"/>
                        </a:rPr>
                        <a:t>, </a:t>
                      </a:r>
                      <a:r>
                        <a:rPr lang="ka-GE" sz="1600" dirty="0">
                          <a:latin typeface="Sylfaen"/>
                          <a:ea typeface="Times New Roman"/>
                          <a:cs typeface="Sylfaen"/>
                        </a:rPr>
                        <a:t>კატექინები</a:t>
                      </a:r>
                      <a:r>
                        <a:rPr lang="ka-GE" sz="1600" dirty="0">
                          <a:latin typeface="Calibri"/>
                          <a:ea typeface="Times New Roman"/>
                          <a:cs typeface="Calibri"/>
                        </a:rPr>
                        <a:t>, </a:t>
                      </a:r>
                      <a:r>
                        <a:rPr lang="ka-GE" sz="1600" dirty="0">
                          <a:latin typeface="Sylfaen"/>
                          <a:ea typeface="Times New Roman"/>
                          <a:cs typeface="Sylfaen"/>
                        </a:rPr>
                        <a:t>ფენოლ</a:t>
                      </a:r>
                      <a:r>
                        <a:rPr lang="ka-GE" sz="1600" dirty="0">
                          <a:latin typeface="Calibri"/>
                          <a:ea typeface="Times New Roman"/>
                          <a:cs typeface="Calibri"/>
                        </a:rPr>
                        <a:t>-</a:t>
                      </a:r>
                      <a:r>
                        <a:rPr lang="ka-GE" sz="1600" dirty="0">
                          <a:latin typeface="Sylfaen"/>
                          <a:ea typeface="Times New Roman"/>
                          <a:cs typeface="Sylfaen"/>
                        </a:rPr>
                        <a:t>ნახშირმჟავები</a:t>
                      </a:r>
                      <a:r>
                        <a:rPr lang="ka-GE" sz="1600" dirty="0">
                          <a:latin typeface="Calibri"/>
                          <a:ea typeface="Times New Roman"/>
                          <a:cs typeface="Calibri"/>
                        </a:rPr>
                        <a:t>, С </a:t>
                      </a:r>
                      <a:r>
                        <a:rPr lang="ka-GE" sz="1600" dirty="0">
                          <a:latin typeface="Sylfaen"/>
                          <a:ea typeface="Times New Roman"/>
                          <a:cs typeface="Sylfaen"/>
                        </a:rPr>
                        <a:t>და</a:t>
                      </a:r>
                      <a:r>
                        <a:rPr lang="ka-GE" sz="1600" dirty="0">
                          <a:latin typeface="Calibri"/>
                          <a:ea typeface="Times New Roman"/>
                          <a:cs typeface="Calibri"/>
                        </a:rPr>
                        <a:t> E </a:t>
                      </a:r>
                      <a:r>
                        <a:rPr lang="ka-GE" sz="1600" dirty="0">
                          <a:latin typeface="Sylfaen"/>
                          <a:ea typeface="Times New Roman"/>
                          <a:cs typeface="Sylfaen"/>
                        </a:rPr>
                        <a:t>ვიტამინი</a:t>
                      </a:r>
                      <a:r>
                        <a:rPr lang="ka-GE" sz="1600" dirty="0">
                          <a:latin typeface="Calibri"/>
                          <a:ea typeface="Times New Roman"/>
                          <a:cs typeface="Calibri"/>
                        </a:rPr>
                        <a:t>, </a:t>
                      </a:r>
                      <a:r>
                        <a:rPr lang="ka-GE" sz="1600" dirty="0">
                          <a:latin typeface="Sylfaen"/>
                          <a:ea typeface="Times New Roman"/>
                          <a:cs typeface="Sylfaen"/>
                        </a:rPr>
                        <a:t>კაროტინოიდები</a:t>
                      </a:r>
                      <a:r>
                        <a:rPr lang="ka-GE" sz="1600" dirty="0">
                          <a:latin typeface="Calibri"/>
                          <a:ea typeface="Times New Roman"/>
                          <a:cs typeface="Calibri"/>
                        </a:rPr>
                        <a:t>, </a:t>
                      </a:r>
                      <a:r>
                        <a:rPr lang="ka-GE" sz="1600" dirty="0">
                          <a:latin typeface="Sylfaen"/>
                          <a:ea typeface="Times New Roman"/>
                          <a:cs typeface="Sylfaen"/>
                        </a:rPr>
                        <a:t>ეთერზეთები</a:t>
                      </a:r>
                      <a:r>
                        <a:rPr lang="ka-GE" sz="1600" dirty="0">
                          <a:latin typeface="Calibri"/>
                          <a:ea typeface="Times New Roman"/>
                          <a:cs typeface="Calibri"/>
                        </a:rPr>
                        <a:t>, </a:t>
                      </a:r>
                      <a:r>
                        <a:rPr lang="ka-GE" sz="1600" dirty="0">
                          <a:latin typeface="Sylfaen"/>
                          <a:ea typeface="Times New Roman"/>
                          <a:cs typeface="Sylfaen"/>
                        </a:rPr>
                        <a:t>ალკალოიდები</a:t>
                      </a:r>
                      <a:r>
                        <a:rPr lang="ka-GE" sz="1600" dirty="0">
                          <a:latin typeface="Calibri"/>
                          <a:ea typeface="Times New Roman"/>
                          <a:cs typeface="Calibri"/>
                        </a:rPr>
                        <a:t>, </a:t>
                      </a:r>
                      <a:r>
                        <a:rPr lang="ka-GE" sz="1600" dirty="0">
                          <a:latin typeface="Sylfaen"/>
                          <a:ea typeface="Times New Roman"/>
                          <a:cs typeface="Sylfaen"/>
                        </a:rPr>
                        <a:t>ფისები</a:t>
                      </a:r>
                      <a:endParaRPr lang="ru-RU" sz="1600" dirty="0">
                        <a:latin typeface="Calibri"/>
                        <a:ea typeface="Times New Roman"/>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457200"/>
          <a:ext cx="8458199" cy="5888687"/>
        </p:xfrm>
        <a:graphic>
          <a:graphicData uri="http://schemas.openxmlformats.org/drawingml/2006/table">
            <a:tbl>
              <a:tblPr/>
              <a:tblGrid>
                <a:gridCol w="1013966"/>
                <a:gridCol w="1013966"/>
                <a:gridCol w="905896"/>
                <a:gridCol w="905896"/>
                <a:gridCol w="1239645"/>
                <a:gridCol w="1689415"/>
                <a:gridCol w="1689415"/>
              </a:tblGrid>
              <a:tr h="841199">
                <a:tc rowSpan="3">
                  <a:txBody>
                    <a:bodyPr/>
                    <a:lstStyle/>
                    <a:p>
                      <a:pPr algn="l">
                        <a:lnSpc>
                          <a:spcPts val="1500"/>
                        </a:lnSpc>
                        <a:spcAft>
                          <a:spcPts val="0"/>
                        </a:spcAft>
                      </a:pPr>
                      <a:r>
                        <a:rPr lang="en-GB" sz="1600" i="1">
                          <a:latin typeface="Times New Roman"/>
                          <a:ea typeface="Times New Roman"/>
                          <a:cs typeface="Times New Roman"/>
                        </a:rPr>
                        <a:t>Lamiaceae</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sq-AL" sz="1600" i="1">
                          <a:latin typeface="Times New Roman"/>
                          <a:ea typeface="Times New Roman"/>
                          <a:cs typeface="Times New Roman"/>
                        </a:rPr>
                        <a:t>Mentha longifolia</a:t>
                      </a:r>
                      <a:r>
                        <a:rPr lang="ka-GE" sz="1600" i="1">
                          <a:latin typeface="Sylfaen"/>
                          <a:ea typeface="Times New Roman"/>
                          <a:cs typeface="Times New Roman"/>
                        </a:rPr>
                        <a:t>- </a:t>
                      </a:r>
                      <a:endParaRPr lang="ru-RU" sz="1600">
                        <a:latin typeface="Calibri"/>
                        <a:ea typeface="Times New Roman"/>
                        <a:cs typeface="Times New Roman"/>
                      </a:endParaRPr>
                    </a:p>
                    <a:p>
                      <a:pPr algn="l">
                        <a:lnSpc>
                          <a:spcPts val="1500"/>
                        </a:lnSpc>
                        <a:spcAft>
                          <a:spcPts val="0"/>
                        </a:spcAft>
                      </a:pPr>
                      <a:r>
                        <a:rPr lang="ka-GE" sz="1600">
                          <a:latin typeface="Sylfaen"/>
                          <a:ea typeface="Times New Roman"/>
                          <a:cs typeface="Times New Roman"/>
                        </a:rPr>
                        <a:t>ტყის პიტნა</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მრავალწლ. 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გამონახარში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ქრონიკული კოლიტი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000000"/>
                          </a:solidFill>
                          <a:latin typeface="Sylfaen"/>
                          <a:ea typeface="Times New Roman"/>
                          <a:cs typeface="Sylfaen"/>
                        </a:rPr>
                        <a:t>ეთერზეთები</a:t>
                      </a:r>
                      <a:r>
                        <a:rPr lang="tr-TR" sz="1600">
                          <a:solidFill>
                            <a:srgbClr val="000000"/>
                          </a:solidFill>
                          <a:latin typeface="Calibri"/>
                          <a:ea typeface="Times New Roman"/>
                          <a:cs typeface="Calibri"/>
                        </a:rPr>
                        <a:t>, </a:t>
                      </a:r>
                      <a:r>
                        <a:rPr lang="tr-TR" sz="1600">
                          <a:solidFill>
                            <a:srgbClr val="000000"/>
                          </a:solidFill>
                          <a:latin typeface="Sylfaen"/>
                          <a:ea typeface="Times New Roman"/>
                          <a:cs typeface="Sylfaen"/>
                        </a:rPr>
                        <a:t>ფლავონოიდები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776">
                <a:tc vMerge="1">
                  <a:txBody>
                    <a:bodyPr/>
                    <a:lstStyle/>
                    <a:p>
                      <a:endParaRPr lang="ru-RU"/>
                    </a:p>
                  </a:txBody>
                  <a:tcPr/>
                </a:tc>
                <a:tc>
                  <a:txBody>
                    <a:bodyPr/>
                    <a:lstStyle/>
                    <a:p>
                      <a:pPr algn="l">
                        <a:lnSpc>
                          <a:spcPts val="1500"/>
                        </a:lnSpc>
                        <a:spcAft>
                          <a:spcPts val="0"/>
                        </a:spcAft>
                      </a:pPr>
                      <a:r>
                        <a:rPr lang="en-GB" sz="1600" i="1">
                          <a:latin typeface="Times New Roman"/>
                          <a:ea typeface="Times New Roman"/>
                          <a:cs typeface="Times New Roman"/>
                        </a:rPr>
                        <a:t>Origanum vulgare </a:t>
                      </a:r>
                      <a:r>
                        <a:rPr lang="ka-GE" sz="1600" i="1">
                          <a:latin typeface="Sylfaen"/>
                          <a:ea typeface="Times New Roman"/>
                          <a:cs typeface="Times New Roman"/>
                        </a:rPr>
                        <a:t>–</a:t>
                      </a:r>
                      <a:endParaRPr lang="ru-RU" sz="1600">
                        <a:latin typeface="Calibri"/>
                        <a:ea typeface="Times New Roman"/>
                        <a:cs typeface="Times New Roman"/>
                      </a:endParaRPr>
                    </a:p>
                    <a:p>
                      <a:pPr algn="l">
                        <a:lnSpc>
                          <a:spcPts val="1500"/>
                        </a:lnSpc>
                        <a:spcAft>
                          <a:spcPts val="0"/>
                        </a:spcAft>
                      </a:pPr>
                      <a:r>
                        <a:rPr lang="ka-GE" sz="1600">
                          <a:latin typeface="Sylfaen"/>
                          <a:ea typeface="Times New Roman"/>
                          <a:cs typeface="Times New Roman"/>
                        </a:rPr>
                        <a:t>თავშავა</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მრავალწლ. 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ნაყენი, გამონახარში</a:t>
                      </a:r>
                      <a:r>
                        <a:rPr lang="tr-TR" sz="1600">
                          <a:latin typeface="Calibri"/>
                          <a:ea typeface="Times New Roman"/>
                          <a:cs typeface="Times New Roman"/>
                        </a:rPr>
                        <a:t>  </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Sylfaen"/>
                        </a:rPr>
                        <a:t>ქრონიკული</a:t>
                      </a:r>
                      <a:r>
                        <a:rPr lang="ka-GE" sz="1600">
                          <a:latin typeface="Calibri"/>
                          <a:ea typeface="Times New Roman"/>
                          <a:cs typeface="Calibri"/>
                        </a:rPr>
                        <a:t> </a:t>
                      </a:r>
                      <a:r>
                        <a:rPr lang="ka-GE" sz="1600">
                          <a:latin typeface="Sylfaen"/>
                          <a:ea typeface="Times New Roman"/>
                          <a:cs typeface="Sylfaen"/>
                        </a:rPr>
                        <a:t>ტონზილიტი</a:t>
                      </a:r>
                      <a:r>
                        <a:rPr lang="ka-GE" sz="1600">
                          <a:latin typeface="Calibri"/>
                          <a:ea typeface="Times New Roman"/>
                          <a:cs typeface="Calibri"/>
                        </a:rPr>
                        <a:t> </a:t>
                      </a:r>
                      <a:r>
                        <a:rPr lang="ka-GE" sz="1600">
                          <a:latin typeface="Sylfaen"/>
                          <a:ea typeface="Times New Roman"/>
                          <a:cs typeface="Sylfaen"/>
                        </a:rPr>
                        <a:t>და</a:t>
                      </a:r>
                      <a:r>
                        <a:rPr lang="ka-GE" sz="1600">
                          <a:latin typeface="Calibri"/>
                          <a:ea typeface="Times New Roman"/>
                          <a:cs typeface="Calibri"/>
                        </a:rPr>
                        <a:t> </a:t>
                      </a:r>
                      <a:r>
                        <a:rPr lang="ka-GE" sz="1600">
                          <a:latin typeface="Sylfaen"/>
                          <a:ea typeface="Times New Roman"/>
                          <a:cs typeface="Sylfaen"/>
                        </a:rPr>
                        <a:t>გინგივიტი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600">
                          <a:latin typeface="Sylfaen"/>
                          <a:ea typeface="Times New Roman"/>
                          <a:cs typeface="Sylfaen"/>
                        </a:rPr>
                        <a:t>ეთერზეთები</a:t>
                      </a:r>
                      <a:r>
                        <a:rPr lang="tr-TR" sz="1600">
                          <a:latin typeface="Calibri"/>
                          <a:ea typeface="Times New Roman"/>
                          <a:cs typeface="Calibri"/>
                        </a:rPr>
                        <a:t>, </a:t>
                      </a:r>
                      <a:r>
                        <a:rPr lang="tr-TR" sz="1600">
                          <a:latin typeface="Sylfaen"/>
                          <a:ea typeface="Times New Roman"/>
                          <a:cs typeface="Sylfaen"/>
                        </a:rPr>
                        <a:t>ვიტამინი</a:t>
                      </a:r>
                      <a:r>
                        <a:rPr lang="tr-TR" sz="1600">
                          <a:latin typeface="Calibri"/>
                          <a:ea typeface="Times New Roman"/>
                          <a:cs typeface="Calibri"/>
                        </a:rPr>
                        <a:t> C</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439">
                <a:tc vMerge="1">
                  <a:txBody>
                    <a:bodyPr/>
                    <a:lstStyle/>
                    <a:p>
                      <a:endParaRPr lang="ru-RU"/>
                    </a:p>
                  </a:txBody>
                  <a:tcPr/>
                </a:tc>
                <a:tc>
                  <a:txBody>
                    <a:bodyPr/>
                    <a:lstStyle/>
                    <a:p>
                      <a:pPr algn="l">
                        <a:lnSpc>
                          <a:spcPts val="1500"/>
                        </a:lnSpc>
                        <a:spcAft>
                          <a:spcPts val="0"/>
                        </a:spcAft>
                      </a:pPr>
                      <a:r>
                        <a:rPr lang="en-GB" sz="1600" i="1">
                          <a:latin typeface="Times New Roman"/>
                          <a:ea typeface="Times New Roman"/>
                          <a:cs typeface="Times New Roman"/>
                        </a:rPr>
                        <a:t>Orthosyphon stamineus</a:t>
                      </a:r>
                      <a:r>
                        <a:rPr lang="ka-GE" sz="1600" i="1">
                          <a:latin typeface="Sylfaen"/>
                          <a:ea typeface="Times New Roman"/>
                          <a:cs typeface="Times New Roman"/>
                        </a:rPr>
                        <a:t>-</a:t>
                      </a:r>
                      <a:endParaRPr lang="ru-RU" sz="1600">
                        <a:latin typeface="Calibri"/>
                        <a:ea typeface="Times New Roman"/>
                        <a:cs typeface="Times New Roman"/>
                      </a:endParaRPr>
                    </a:p>
                    <a:p>
                      <a:pPr algn="l">
                        <a:lnSpc>
                          <a:spcPts val="1500"/>
                        </a:lnSpc>
                        <a:spcAft>
                          <a:spcPts val="0"/>
                        </a:spcAft>
                      </a:pPr>
                      <a:r>
                        <a:rPr lang="ka-GE" sz="1600">
                          <a:latin typeface="Sylfaen"/>
                          <a:ea typeface="Times New Roman"/>
                          <a:cs typeface="Times New Roman"/>
                        </a:rPr>
                        <a:t>თირკმლის ჩაი</a:t>
                      </a:r>
                      <a:r>
                        <a:rPr lang="ka-GE" sz="1600">
                          <a:latin typeface="Times New Roman"/>
                          <a:ea typeface="Times New Roman"/>
                          <a:cs typeface="Times New Roman"/>
                        </a:rPr>
                        <a:t> </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ერთწლოვანი 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ნაყენი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Sylfaen"/>
                        </a:rPr>
                        <a:t>თირკმლის</a:t>
                      </a:r>
                      <a:r>
                        <a:rPr lang="ka-GE" sz="1600">
                          <a:latin typeface="Calibri"/>
                          <a:ea typeface="Times New Roman"/>
                          <a:cs typeface="Calibri"/>
                        </a:rPr>
                        <a:t> </a:t>
                      </a:r>
                      <a:r>
                        <a:rPr lang="ka-GE" sz="1600">
                          <a:latin typeface="Sylfaen"/>
                          <a:ea typeface="Times New Roman"/>
                          <a:cs typeface="Sylfaen"/>
                        </a:rPr>
                        <a:t>ქრონიკული</a:t>
                      </a:r>
                      <a:r>
                        <a:rPr lang="ka-GE" sz="1600">
                          <a:latin typeface="Calibri"/>
                          <a:ea typeface="Times New Roman"/>
                          <a:cs typeface="Calibri"/>
                        </a:rPr>
                        <a:t> </a:t>
                      </a:r>
                      <a:r>
                        <a:rPr lang="ka-GE" sz="1600">
                          <a:latin typeface="Sylfaen"/>
                          <a:ea typeface="Times New Roman"/>
                          <a:cs typeface="Sylfaen"/>
                        </a:rPr>
                        <a:t>ანთება</a:t>
                      </a:r>
                      <a:r>
                        <a:rPr lang="ka-GE" sz="1600">
                          <a:latin typeface="Calibri"/>
                          <a:ea typeface="Times New Roman"/>
                          <a:cs typeface="Calibri"/>
                        </a:rPr>
                        <a:t>; </a:t>
                      </a:r>
                      <a:r>
                        <a:rPr lang="ka-GE" sz="1600">
                          <a:latin typeface="Sylfaen"/>
                          <a:ea typeface="Times New Roman"/>
                          <a:cs typeface="Sylfaen"/>
                        </a:rPr>
                        <a:t>ქრონიკული</a:t>
                      </a:r>
                      <a:r>
                        <a:rPr lang="ka-GE" sz="1600">
                          <a:latin typeface="Calibri"/>
                          <a:ea typeface="Times New Roman"/>
                          <a:cs typeface="Calibri"/>
                        </a:rPr>
                        <a:t> </a:t>
                      </a:r>
                      <a:r>
                        <a:rPr lang="ka-GE" sz="1600">
                          <a:latin typeface="Sylfaen"/>
                          <a:ea typeface="Times New Roman"/>
                          <a:cs typeface="Sylfaen"/>
                        </a:rPr>
                        <a:t>ქოლეცისტიტი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600">
                          <a:latin typeface="Sylfaen"/>
                          <a:ea typeface="Times New Roman"/>
                          <a:cs typeface="Sylfaen"/>
                        </a:rPr>
                        <a:t>საპონინები</a:t>
                      </a:r>
                      <a:r>
                        <a:rPr lang="tr-TR" sz="1600">
                          <a:latin typeface="Calibri"/>
                          <a:ea typeface="Times New Roman"/>
                          <a:cs typeface="Calibri"/>
                        </a:rPr>
                        <a:t>, </a:t>
                      </a:r>
                      <a:r>
                        <a:rPr lang="tr-TR" sz="1600">
                          <a:latin typeface="Sylfaen"/>
                          <a:ea typeface="Times New Roman"/>
                          <a:cs typeface="Sylfaen"/>
                        </a:rPr>
                        <a:t>ალკალოიდები</a:t>
                      </a:r>
                      <a:r>
                        <a:rPr lang="tr-TR" sz="1600">
                          <a:latin typeface="Calibri"/>
                          <a:ea typeface="Times New Roman"/>
                          <a:cs typeface="Calibri"/>
                        </a:rPr>
                        <a:t>, </a:t>
                      </a:r>
                      <a:r>
                        <a:rPr lang="tr-TR" sz="1600">
                          <a:latin typeface="Sylfaen"/>
                          <a:ea typeface="Times New Roman"/>
                          <a:cs typeface="Sylfaen"/>
                        </a:rPr>
                        <a:t>ფლავონოიდები</a:t>
                      </a:r>
                      <a:r>
                        <a:rPr lang="tr-TR" sz="1600">
                          <a:latin typeface="Calibri"/>
                          <a:ea typeface="Times New Roman"/>
                          <a:cs typeface="Calibri"/>
                        </a:rPr>
                        <a:t>, </a:t>
                      </a:r>
                      <a:r>
                        <a:rPr lang="tr-TR" sz="1600">
                          <a:latin typeface="Sylfaen"/>
                          <a:ea typeface="Times New Roman"/>
                          <a:cs typeface="Sylfaen"/>
                        </a:rPr>
                        <a:t>ეთერზეთები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2586">
                <a:tc>
                  <a:txBody>
                    <a:bodyPr/>
                    <a:lstStyle/>
                    <a:p>
                      <a:pPr algn="l">
                        <a:lnSpc>
                          <a:spcPts val="1500"/>
                        </a:lnSpc>
                        <a:spcAft>
                          <a:spcPts val="0"/>
                        </a:spcAft>
                      </a:pPr>
                      <a:r>
                        <a:rPr lang="en-GB" sz="1600" i="1">
                          <a:latin typeface="Times New Roman"/>
                          <a:ea typeface="Times New Roman"/>
                          <a:cs typeface="Times New Roman"/>
                        </a:rPr>
                        <a:t>Malvaceae</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GB" sz="1600" i="1">
                          <a:latin typeface="Times New Roman"/>
                          <a:ea typeface="Times New Roman"/>
                          <a:cs typeface="Times New Roman"/>
                        </a:rPr>
                        <a:t>Althaea officinalis</a:t>
                      </a:r>
                      <a:r>
                        <a:rPr lang="ka-GE" sz="1600" i="1">
                          <a:latin typeface="Sylfaen"/>
                          <a:ea typeface="Times New Roman"/>
                          <a:cs typeface="Times New Roman"/>
                        </a:rPr>
                        <a:t>-</a:t>
                      </a:r>
                      <a:endParaRPr lang="ru-RU" sz="1600">
                        <a:latin typeface="Calibri"/>
                        <a:ea typeface="Times New Roman"/>
                        <a:cs typeface="Times New Roman"/>
                      </a:endParaRPr>
                    </a:p>
                    <a:p>
                      <a:pPr algn="l">
                        <a:lnSpc>
                          <a:spcPts val="1500"/>
                        </a:lnSpc>
                        <a:spcAft>
                          <a:spcPts val="0"/>
                        </a:spcAft>
                      </a:pPr>
                      <a:r>
                        <a:rPr lang="ka-GE" sz="1600">
                          <a:latin typeface="Sylfaen"/>
                          <a:ea typeface="Times New Roman"/>
                          <a:cs typeface="Times New Roman"/>
                        </a:rPr>
                        <a:t>სამკურნალო ტუხტი</a:t>
                      </a:r>
                      <a:r>
                        <a:rPr lang="ka-GE" sz="1600">
                          <a:latin typeface="Times New Roman"/>
                          <a:ea typeface="Times New Roman"/>
                          <a:cs typeface="Times New Roman"/>
                        </a:rPr>
                        <a:t> </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მრავალწლ. ბალახი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ka-GE" sz="1600">
                          <a:latin typeface="Sylfaen"/>
                          <a:ea typeface="Times New Roman"/>
                          <a:cs typeface="Times New Roman"/>
                        </a:rPr>
                        <a:t>ფესურა, ფესვი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გამონახარში</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a:latin typeface="Sylfaen"/>
                          <a:ea typeface="Times New Roman"/>
                          <a:cs typeface="Times New Roman"/>
                        </a:rPr>
                        <a:t>რესპირატორული ორგანოებს ქრონიკული დაავადება</a:t>
                      </a:r>
                      <a:endParaRPr lang="ru-RU" sz="160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dirty="0">
                          <a:latin typeface="Sylfaen"/>
                          <a:ea typeface="Times New Roman"/>
                          <a:cs typeface="Sylfaen"/>
                        </a:rPr>
                        <a:t>ლორწო</a:t>
                      </a:r>
                      <a:r>
                        <a:rPr lang="ka-GE" sz="1600" dirty="0">
                          <a:latin typeface="Calibri"/>
                          <a:ea typeface="Times New Roman"/>
                          <a:cs typeface="Calibri"/>
                        </a:rPr>
                        <a:t>, </a:t>
                      </a:r>
                      <a:r>
                        <a:rPr lang="ka-GE" sz="1600" dirty="0">
                          <a:latin typeface="Sylfaen"/>
                          <a:ea typeface="Times New Roman"/>
                          <a:cs typeface="Sylfaen"/>
                        </a:rPr>
                        <a:t>ნახშირწყლები</a:t>
                      </a:r>
                      <a:r>
                        <a:rPr lang="ka-GE" sz="1600" dirty="0">
                          <a:latin typeface="Calibri"/>
                          <a:ea typeface="Times New Roman"/>
                          <a:cs typeface="Calibri"/>
                        </a:rPr>
                        <a:t>, </a:t>
                      </a:r>
                      <a:r>
                        <a:rPr lang="ka-GE" sz="1600" dirty="0">
                          <a:latin typeface="Sylfaen"/>
                          <a:ea typeface="Times New Roman"/>
                          <a:cs typeface="Sylfaen"/>
                        </a:rPr>
                        <a:t>ორგანული</a:t>
                      </a:r>
                      <a:r>
                        <a:rPr lang="ka-GE" sz="1600" dirty="0">
                          <a:latin typeface="Calibri"/>
                          <a:ea typeface="Times New Roman"/>
                          <a:cs typeface="Calibri"/>
                        </a:rPr>
                        <a:t> </a:t>
                      </a:r>
                      <a:r>
                        <a:rPr lang="ka-GE" sz="1600" dirty="0">
                          <a:latin typeface="Sylfaen"/>
                          <a:ea typeface="Times New Roman"/>
                          <a:cs typeface="Sylfaen"/>
                        </a:rPr>
                        <a:t>მჟავები</a:t>
                      </a:r>
                      <a:r>
                        <a:rPr lang="ka-GE" sz="1600" dirty="0">
                          <a:latin typeface="Calibri"/>
                          <a:ea typeface="Times New Roman"/>
                          <a:cs typeface="Calibri"/>
                        </a:rPr>
                        <a:t>, </a:t>
                      </a:r>
                      <a:r>
                        <a:rPr lang="ka-GE" sz="1600" dirty="0">
                          <a:latin typeface="Sylfaen"/>
                          <a:ea typeface="Times New Roman"/>
                          <a:cs typeface="Sylfaen"/>
                        </a:rPr>
                        <a:t>ეთერზეთები</a:t>
                      </a:r>
                      <a:r>
                        <a:rPr lang="ka-GE" sz="1600" dirty="0">
                          <a:latin typeface="Calibri"/>
                          <a:ea typeface="Times New Roman"/>
                          <a:cs typeface="Calibri"/>
                        </a:rPr>
                        <a:t>, </a:t>
                      </a:r>
                      <a:r>
                        <a:rPr lang="ka-GE" sz="1600" dirty="0">
                          <a:latin typeface="Sylfaen"/>
                          <a:ea typeface="Times New Roman"/>
                          <a:cs typeface="Sylfaen"/>
                        </a:rPr>
                        <a:t>სტეროიდები</a:t>
                      </a:r>
                      <a:r>
                        <a:rPr lang="ka-GE" sz="1600" dirty="0">
                          <a:latin typeface="Calibri"/>
                          <a:ea typeface="Times New Roman"/>
                          <a:cs typeface="Calibri"/>
                        </a:rPr>
                        <a:t>, </a:t>
                      </a:r>
                      <a:r>
                        <a:rPr lang="ka-GE" sz="1600" dirty="0">
                          <a:latin typeface="Sylfaen"/>
                          <a:ea typeface="Times New Roman"/>
                          <a:cs typeface="Sylfaen"/>
                        </a:rPr>
                        <a:t>ვიტამინი</a:t>
                      </a:r>
                      <a:r>
                        <a:rPr lang="ka-GE" sz="1600" dirty="0">
                          <a:latin typeface="Calibri"/>
                          <a:ea typeface="Times New Roman"/>
                          <a:cs typeface="Calibri"/>
                        </a:rPr>
                        <a:t> C, </a:t>
                      </a:r>
                      <a:r>
                        <a:rPr lang="ka-GE" sz="1600" dirty="0">
                          <a:latin typeface="Sylfaen"/>
                          <a:ea typeface="Times New Roman"/>
                          <a:cs typeface="Sylfaen"/>
                        </a:rPr>
                        <a:t>მთრიმლავი</a:t>
                      </a:r>
                      <a:r>
                        <a:rPr lang="ka-GE" sz="1600" dirty="0">
                          <a:latin typeface="Calibri"/>
                          <a:ea typeface="Times New Roman"/>
                          <a:cs typeface="Calibri"/>
                        </a:rPr>
                        <a:t> </a:t>
                      </a:r>
                      <a:r>
                        <a:rPr lang="ka-GE" sz="1600" dirty="0">
                          <a:latin typeface="Sylfaen"/>
                          <a:ea typeface="Times New Roman"/>
                          <a:cs typeface="Sylfaen"/>
                        </a:rPr>
                        <a:t>ნივთიერებები</a:t>
                      </a:r>
                      <a:r>
                        <a:rPr lang="ka-GE" sz="1600" dirty="0">
                          <a:latin typeface="Calibri"/>
                          <a:ea typeface="Times New Roman"/>
                          <a:cs typeface="Calibri"/>
                        </a:rPr>
                        <a:t>, </a:t>
                      </a:r>
                      <a:r>
                        <a:rPr lang="ka-GE" sz="1600" dirty="0">
                          <a:latin typeface="Sylfaen"/>
                          <a:ea typeface="Times New Roman"/>
                          <a:cs typeface="Sylfaen"/>
                        </a:rPr>
                        <a:t>ცხიმები</a:t>
                      </a:r>
                      <a:endParaRPr lang="ru-RU" sz="1600" dirty="0">
                        <a:latin typeface="Calibri"/>
                        <a:ea typeface="Times New Roman"/>
                        <a:cs typeface="Times New Roman"/>
                      </a:endParaRPr>
                    </a:p>
                  </a:txBody>
                  <a:tcPr marL="60566" marR="6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1740</TotalTime>
  <Words>1114</Words>
  <Application>Microsoft Office PowerPoint</Application>
  <PresentationFormat>On-screen Show (4:3)</PresentationFormat>
  <Paragraphs>234</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  </vt:lpstr>
      <vt:lpstr>Slide 2</vt:lpstr>
      <vt:lpstr>Slide 3</vt:lpstr>
      <vt:lpstr>           METHOD:</vt:lpstr>
      <vt:lpstr>Slide 5</vt:lpstr>
      <vt:lpstr>Slide 6</vt:lpstr>
      <vt:lpstr>Slide 7</vt:lpstr>
      <vt:lpstr>Slide 8</vt:lpstr>
      <vt:lpstr>Slide 9</vt:lpstr>
      <vt:lpstr>Slide 10</vt:lpstr>
      <vt:lpstr>Slide 11</vt:lpstr>
      <vt:lpstr>Slide 12</vt:lpstr>
      <vt:lpstr>Slide 13</vt:lpstr>
      <vt:lpstr>რესპირატორული ორგანოების ქრონიკული ანთება: </vt:lpstr>
      <vt:lpstr>Slide 15</vt:lpstr>
      <vt:lpstr>Slide 16</vt:lpstr>
      <vt:lpstr>Slide 17</vt:lpstr>
      <vt:lpstr>ქრონიკული გასტრიტი: </vt:lpstr>
      <vt:lpstr>თირკმლის ქრონიკული ანთება: </vt:lpstr>
      <vt:lpstr>ქრონიკული გასტრიტი: </vt:lpstr>
      <vt:lpstr>Slide 21</vt:lpstr>
      <vt:lpstr>Slide 22</vt:lpstr>
      <vt:lpstr>Slide 23</vt:lpstr>
      <vt:lpstr>Slide 24</vt:lpstr>
      <vt:lpstr>Slide 25</vt:lpstr>
      <vt:lpstr>დასკვნა:</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ISS2018 3rd International Science Symposium "New Horizons in Science" </dc:title>
  <dc:creator>eteri</dc:creator>
  <cp:lastModifiedBy>eteri</cp:lastModifiedBy>
  <cp:revision>166</cp:revision>
  <dcterms:created xsi:type="dcterms:W3CDTF">2006-08-16T00:00:00Z</dcterms:created>
  <dcterms:modified xsi:type="dcterms:W3CDTF">2021-07-09T04:38:51Z</dcterms:modified>
</cp:coreProperties>
</file>