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76" r:id="rId3"/>
    <p:sldId id="282" r:id="rId4"/>
    <p:sldId id="265" r:id="rId5"/>
    <p:sldId id="266" r:id="rId6"/>
    <p:sldId id="267" r:id="rId7"/>
    <p:sldId id="283" r:id="rId8"/>
    <p:sldId id="292" r:id="rId9"/>
    <p:sldId id="284" r:id="rId10"/>
    <p:sldId id="289" r:id="rId11"/>
    <p:sldId id="293" r:id="rId12"/>
    <p:sldId id="294" r:id="rId13"/>
    <p:sldId id="295" r:id="rId14"/>
    <p:sldId id="290" r:id="rId15"/>
    <p:sldId id="291" r:id="rId16"/>
    <p:sldId id="280" r:id="rId17"/>
  </p:sldIdLst>
  <p:sldSz cx="12192000" cy="6858000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2D9BE35-0CC8-415C-A437-75B01A519C53}">
          <p14:sldIdLst>
            <p14:sldId id="256"/>
            <p14:sldId id="276"/>
            <p14:sldId id="282"/>
            <p14:sldId id="265"/>
            <p14:sldId id="266"/>
            <p14:sldId id="267"/>
            <p14:sldId id="283"/>
            <p14:sldId id="292"/>
            <p14:sldId id="284"/>
            <p14:sldId id="289"/>
            <p14:sldId id="293"/>
            <p14:sldId id="294"/>
            <p14:sldId id="295"/>
            <p14:sldId id="290"/>
            <p14:sldId id="291"/>
            <p14:sldId id="28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A590-BC44-441F-A6B0-B8A07512C48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78D1C43-BDF0-4EB8-BBCC-85AA14BF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2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A590-BC44-441F-A6B0-B8A07512C48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78D1C43-BDF0-4EB8-BBCC-85AA14BF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4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A590-BC44-441F-A6B0-B8A07512C48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78D1C43-BDF0-4EB8-BBCC-85AA14BFE62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3117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A590-BC44-441F-A6B0-B8A07512C48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78D1C43-BDF0-4EB8-BBCC-85AA14BF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92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A590-BC44-441F-A6B0-B8A07512C48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78D1C43-BDF0-4EB8-BBCC-85AA14BFE62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4152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A590-BC44-441F-A6B0-B8A07512C48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78D1C43-BDF0-4EB8-BBCC-85AA14BF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78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A590-BC44-441F-A6B0-B8A07512C48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1C43-BDF0-4EB8-BBCC-85AA14BF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11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A590-BC44-441F-A6B0-B8A07512C48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1C43-BDF0-4EB8-BBCC-85AA14BF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07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A590-BC44-441F-A6B0-B8A07512C48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1C43-BDF0-4EB8-BBCC-85AA14BF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1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A590-BC44-441F-A6B0-B8A07512C48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78D1C43-BDF0-4EB8-BBCC-85AA14BF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6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A590-BC44-441F-A6B0-B8A07512C48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78D1C43-BDF0-4EB8-BBCC-85AA14BF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55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A590-BC44-441F-A6B0-B8A07512C48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78D1C43-BDF0-4EB8-BBCC-85AA14BF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7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A590-BC44-441F-A6B0-B8A07512C48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1C43-BDF0-4EB8-BBCC-85AA14BF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6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A590-BC44-441F-A6B0-B8A07512C48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1C43-BDF0-4EB8-BBCC-85AA14BF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5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A590-BC44-441F-A6B0-B8A07512C48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D1C43-BDF0-4EB8-BBCC-85AA14BF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8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1A590-BC44-441F-A6B0-B8A07512C48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78D1C43-BDF0-4EB8-BBCC-85AA14BF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8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1A590-BC44-441F-A6B0-B8A07512C48B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78D1C43-BDF0-4EB8-BBCC-85AA14BF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67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marina.aroshidze@bsu.edu.g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6077" y="1932318"/>
            <a:ext cx="9445557" cy="27369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a-GE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სოციო-ლინგვისტური პრობლემები პოსტსაბჭოთა სივრცეში</a:t>
            </a:r>
            <a:br>
              <a:rPr lang="ka-GE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a-GE" sz="31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(სამხრეთ </a:t>
            </a:r>
            <a:r>
              <a:rPr lang="ka-GE" sz="31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კავკასიის </a:t>
            </a:r>
            <a:r>
              <a:rPr lang="ka-GE" sz="31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მაგალითზე</a:t>
            </a:r>
            <a:r>
              <a:rPr lang="ka-GE" sz="31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ka-GE" sz="31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a-GE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მ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ა</a:t>
            </a:r>
            <a:r>
              <a:rPr lang="ka-GE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რინე   აროშიძე</a:t>
            </a:r>
            <a:endParaRPr lang="en-US" sz="49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8055" y="5252936"/>
            <a:ext cx="8915399" cy="95265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Horizon 2020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-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Grant agreement No 734645</a:t>
            </a:r>
            <a:r>
              <a:rPr lang="ka-GE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KEAC-BSR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48" y="304800"/>
            <a:ext cx="1498507" cy="16275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68056" y="656893"/>
            <a:ext cx="5569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Batumi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Shota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Rustaveli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State University</a:t>
            </a:r>
          </a:p>
        </p:txBody>
      </p:sp>
      <p:pic>
        <p:nvPicPr>
          <p:cNvPr id="1026" name="Picture 2" descr="C:\Users\User\Desktop\cropped-yudi-lykeios-v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714" y="304799"/>
            <a:ext cx="4366161" cy="1322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710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8528" y="427839"/>
            <a:ext cx="9883302" cy="1032826"/>
          </a:xfrm>
        </p:spPr>
        <p:txBody>
          <a:bodyPr>
            <a:normAutofit fontScale="90000"/>
          </a:bodyPr>
          <a:lstStyle/>
          <a:p>
            <a:pPr algn="ctr"/>
            <a:r>
              <a:rPr lang="ka-GE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ენობრივი პრიორიტეტების როლი მეცნიერების განვითარებაში</a:t>
            </a:r>
            <a:endParaRPr lang="en-US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7799" y="1615044"/>
            <a:ext cx="10121852" cy="4878035"/>
          </a:xfrm>
        </p:spPr>
        <p:txBody>
          <a:bodyPr>
            <a:normAutofit/>
          </a:bodyPr>
          <a:lstStyle/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მეორე მსოფლიო ომი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ენობრივი პოლიტიკის მნიშვნელოვანი ეტაპი;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ომის შემდეგ რუსული ენა დამკვიდრდა როგორც მეცნიერების ენა,  თარგმანის ენა, კულტურათშორისი კომუნიკაციის ენა;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90-</a:t>
            </a:r>
            <a:r>
              <a:rPr lang="ka-GE" sz="2400" b="1" dirty="0" smtClean="0">
                <a:latin typeface="Times New Roman" pitchFamily="18" charset="0"/>
                <a:cs typeface="Times New Roman" pitchFamily="18" charset="0"/>
              </a:rPr>
              <a:t>ანი წლიბი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იმპერიის ნანგრევებზე შექმნილი  თავისუფალი საქართველოში მიმდინარეობს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ენობრივი პრიორიტეტების ფორსირებული შეცვლა,  კურსი აღებულია სახელმწიფო ენის გაძლიერებაზე, ეროვნული უმცირესობების ენების დაცვაზე და  საერთაშორისო ინგლისური ენის განვითარებაზე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645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2552" y="439388"/>
            <a:ext cx="10034648" cy="1235034"/>
          </a:xfrm>
        </p:spPr>
        <p:txBody>
          <a:bodyPr/>
          <a:lstStyle/>
          <a:p>
            <a:pPr algn="ctr"/>
            <a:r>
              <a:rPr lang="ka-GE" b="1" dirty="0" smtClean="0">
                <a:solidFill>
                  <a:srgbClr val="C00000"/>
                </a:solidFill>
              </a:rPr>
              <a:t>სამეცნიერო ცოდნის გლობალიზაცია და მეცნიერების ენის პრობლემა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23158" y="1911927"/>
            <a:ext cx="5679918" cy="4476997"/>
          </a:xfrm>
        </p:spPr>
        <p:txBody>
          <a:bodyPr/>
          <a:lstStyle/>
          <a:p>
            <a:r>
              <a:rPr lang="ru-RU" dirty="0"/>
              <a:t>международный язык, обслуживает большую часть мирового научного сообщества, на нем создается большая часть мировой научной продукции (греческий, латинский, арабский, русский - при условии сочетания когнитивной и коммуникативной функций</a:t>
            </a:r>
            <a:r>
              <a:rPr lang="ru-RU" dirty="0" smtClean="0"/>
              <a:t>);</a:t>
            </a:r>
            <a:endParaRPr lang="ka-GE" dirty="0" smtClean="0"/>
          </a:p>
          <a:p>
            <a:r>
              <a:rPr lang="ru-RU" dirty="0"/>
              <a:t>научный стиль естественных языков, для которого характерна упорядоченная терминологическая система, однозначность понятий, точность изложения и пр.;</a:t>
            </a:r>
          </a:p>
          <a:p>
            <a:r>
              <a:rPr lang="ru-RU" dirty="0"/>
              <a:t>максимально формализованный язык   (например, язык математики);</a:t>
            </a:r>
          </a:p>
          <a:p>
            <a:endParaRPr lang="ru-RU" dirty="0"/>
          </a:p>
          <a:p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588333" y="1923803"/>
            <a:ext cx="4191990" cy="4583875"/>
          </a:xfrm>
        </p:spPr>
        <p:txBody>
          <a:bodyPr/>
          <a:lstStyle/>
          <a:p>
            <a:r>
              <a:rPr lang="ru-RU" dirty="0"/>
              <a:t>язык-посредник, перевод на который обеспечивает вхождение в широкие академические круги (язык-посредник выполняет лишь коммуникативную роль – для грузинского ученого когнитивную функцию выполняет грузинский и русский языки, а язык-посредник – чаще английский язык).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35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5684" y="534390"/>
            <a:ext cx="9378928" cy="1009402"/>
          </a:xfrm>
        </p:spPr>
        <p:txBody>
          <a:bodyPr>
            <a:normAutofit/>
          </a:bodyPr>
          <a:lstStyle/>
          <a:p>
            <a:r>
              <a:rPr lang="ka-GE" sz="2800" b="1" dirty="0" smtClean="0">
                <a:solidFill>
                  <a:srgbClr val="C00000"/>
                </a:solidFill>
              </a:rPr>
              <a:t>ა.ხროლენკო</a:t>
            </a:r>
            <a:r>
              <a:rPr lang="ru-RU" sz="2800" b="1" dirty="0">
                <a:solidFill>
                  <a:srgbClr val="C00000"/>
                </a:solidFill>
              </a:rPr>
              <a:t/>
            </a:r>
            <a:br>
              <a:rPr lang="ru-RU" sz="2800" b="1" dirty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«</a:t>
            </a:r>
            <a:r>
              <a:rPr lang="ka-GE" sz="2800" b="1" dirty="0" smtClean="0">
                <a:solidFill>
                  <a:srgbClr val="C00000"/>
                </a:solidFill>
              </a:rPr>
              <a:t>თანამედროვე ფილოლოგიის საფუძვლები</a:t>
            </a:r>
            <a:r>
              <a:rPr lang="ru-RU" sz="2800" b="1" dirty="0" smtClean="0">
                <a:solidFill>
                  <a:srgbClr val="C00000"/>
                </a:solidFill>
              </a:rPr>
              <a:t>»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101932" y="2133600"/>
            <a:ext cx="4310743" cy="3777622"/>
          </a:xfrm>
        </p:spPr>
        <p:txBody>
          <a:bodyPr/>
          <a:lstStyle/>
          <a:p>
            <a:r>
              <a:rPr lang="ru-RU" dirty="0" smtClean="0"/>
              <a:t>«</a:t>
            </a:r>
            <a:r>
              <a:rPr lang="ka-GE" dirty="0" smtClean="0"/>
              <a:t>მეცნიერების საერთო ენა კომუნიკაციური ფუნქციის რეალიზაციას ემსახხხურება</a:t>
            </a:r>
            <a:r>
              <a:rPr lang="ru-RU" dirty="0" smtClean="0"/>
              <a:t>, </a:t>
            </a:r>
            <a:r>
              <a:rPr lang="ka-GE" dirty="0" smtClean="0"/>
              <a:t>მაგრამ სრულყოფილად ვერ ასრულებს კონიტურ ფუნქციას,  რომელიც სამყაროს შემეცნების პროცესში მთავარ როლს ასრულებს. </a:t>
            </a:r>
          </a:p>
          <a:p>
            <a:r>
              <a:rPr lang="ka-GE" dirty="0" smtClean="0"/>
              <a:t>სამყაროს ენობრივი სურათების მრავალფეროვნება  ახორციელებს     </a:t>
            </a:r>
            <a:r>
              <a:rPr lang="ru-RU" dirty="0" smtClean="0"/>
              <a:t> </a:t>
            </a:r>
            <a:r>
              <a:rPr lang="ka-GE" dirty="0"/>
              <a:t>რეალობის მრავალგანზომილებიანი </a:t>
            </a:r>
            <a:r>
              <a:rPr lang="ka-GE" dirty="0" smtClean="0"/>
              <a:t>ასახვას.</a:t>
            </a:r>
            <a:endParaRPr lang="ru-RU" dirty="0"/>
          </a:p>
          <a:p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50182" y="2126222"/>
            <a:ext cx="4854429" cy="3777622"/>
          </a:xfrm>
        </p:spPr>
        <p:txBody>
          <a:bodyPr/>
          <a:lstStyle/>
          <a:p>
            <a:r>
              <a:rPr lang="ka-GE" dirty="0"/>
              <a:t>სხვადასხვა </a:t>
            </a:r>
            <a:r>
              <a:rPr lang="ka-GE" dirty="0" smtClean="0"/>
              <a:t>ენას, </a:t>
            </a:r>
            <a:r>
              <a:rPr lang="ka-GE" dirty="0"/>
              <a:t>რომელიც შეიცავს (უფრო სწორედ, </a:t>
            </a:r>
            <a:r>
              <a:rPr lang="ka-GE" dirty="0" smtClean="0"/>
              <a:t>აყალიბებს) სამყაროს </a:t>
            </a:r>
            <a:r>
              <a:rPr lang="ka-GE" dirty="0"/>
              <a:t>სხვადასხვა </a:t>
            </a:r>
            <a:r>
              <a:rPr lang="ka-GE" dirty="0" smtClean="0"/>
              <a:t>სურათს, შეუძლია განაპირობოს </a:t>
            </a:r>
            <a:r>
              <a:rPr lang="ka-GE" dirty="0"/>
              <a:t>მეცნიერული აზროვნების სტილის, აზრის გამოგონების ხასიათის განსხვავებები, რაც უზრუნველყოფს მეცნიერების განვითარების დინამიკას და რეალობის </a:t>
            </a:r>
            <a:r>
              <a:rPr lang="ka-GE" dirty="0" smtClean="0"/>
              <a:t> შემეცნების ფართო სპექტრს”.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28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1932" y="700643"/>
            <a:ext cx="9737767" cy="653143"/>
          </a:xfrm>
        </p:spPr>
        <p:txBody>
          <a:bodyPr>
            <a:normAutofit fontScale="90000"/>
          </a:bodyPr>
          <a:lstStyle/>
          <a:p>
            <a:r>
              <a:rPr lang="ka-GE" b="1" dirty="0" smtClean="0">
                <a:solidFill>
                  <a:srgbClr val="C00000"/>
                </a:solidFill>
              </a:rPr>
              <a:t>მეცნიერების ენა და მეცნიერული აზროვნების ენა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864427" y="1793174"/>
            <a:ext cx="4488872" cy="4118048"/>
          </a:xfrm>
        </p:spPr>
        <p:txBody>
          <a:bodyPr>
            <a:normAutofit fontScale="92500" lnSpcReduction="20000"/>
          </a:bodyPr>
          <a:lstStyle/>
          <a:p>
            <a:r>
              <a:rPr lang="ka-GE" sz="2800" b="1" dirty="0" smtClean="0">
                <a:solidFill>
                  <a:srgbClr val="C00000"/>
                </a:solidFill>
              </a:rPr>
              <a:t>საშიშროება !!!</a:t>
            </a:r>
          </a:p>
          <a:p>
            <a:pPr marL="0" indent="0">
              <a:buNone/>
            </a:pPr>
            <a:r>
              <a:rPr lang="ka-GE" sz="2400" dirty="0" smtClean="0">
                <a:solidFill>
                  <a:schemeClr val="tx1"/>
                </a:solidFill>
              </a:rPr>
              <a:t>გერმანიაში ძირითადად სამეცნიერო ურთიერთობა მიმდინარეობს ინგლისურ ენაზე, რაც შეიძლება გამოიწვიოს არასასურველი პროცესი - გერმანული ენა სამეცნიერო აზროვნების ფუნქციას დაკარგავს, თუ მეცნიერული ცოდნა არ გადავა ენობრივ ცოდნაში ...</a:t>
            </a:r>
          </a:p>
          <a:p>
            <a:pPr marL="0" indent="0">
              <a:buNone/>
            </a:pPr>
            <a:r>
              <a:rPr lang="ka-GE" sz="2400" dirty="0" smtClean="0">
                <a:solidFill>
                  <a:schemeClr val="tx1"/>
                </a:solidFill>
              </a:rPr>
              <a:t>  </a:t>
            </a:r>
            <a:endParaRPr lang="ka-GE" sz="2600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60177" y="1805049"/>
            <a:ext cx="5367646" cy="4098795"/>
          </a:xfrm>
        </p:spPr>
        <p:txBody>
          <a:bodyPr>
            <a:normAutofit fontScale="92500" lnSpcReduction="20000"/>
          </a:bodyPr>
          <a:lstStyle/>
          <a:p>
            <a:r>
              <a:rPr lang="ka-GE" sz="2400" b="1" dirty="0">
                <a:solidFill>
                  <a:srgbClr val="C00000"/>
                </a:solidFill>
              </a:rPr>
              <a:t>საშიშროება </a:t>
            </a:r>
            <a:r>
              <a:rPr lang="ka-GE" sz="2400" b="1" dirty="0" smtClean="0">
                <a:solidFill>
                  <a:srgbClr val="C00000"/>
                </a:solidFill>
              </a:rPr>
              <a:t>???</a:t>
            </a:r>
            <a:endParaRPr lang="ka-GE" sz="2400" b="1" dirty="0">
              <a:solidFill>
                <a:srgbClr val="C00000"/>
              </a:solidFill>
            </a:endParaRPr>
          </a:p>
          <a:p>
            <a:r>
              <a:rPr lang="ka-GE" sz="2200" dirty="0" smtClean="0"/>
              <a:t>ერთის მხრივ, მეცნიერმა არ უნდა დააკონსერვოს მისი იდეები, არ უნდა შეზღუდოს ისინი მშობლიური ენის ფარგლებით;  </a:t>
            </a:r>
          </a:p>
          <a:p>
            <a:r>
              <a:rPr lang="ka-GE" sz="2200" dirty="0" smtClean="0"/>
              <a:t>მეორე მხრივ, მან უნდა იზრუნოს მშობლიური ენის კოგნიტურ ფუნქციაზე (არ დაუკარგოს  სამეცნიერო აზროვნების ფუნქცია);</a:t>
            </a:r>
          </a:p>
          <a:p>
            <a:r>
              <a:rPr lang="ka-GE" sz="2200" dirty="0" smtClean="0"/>
              <a:t>კაცობრიობამ გაიაზრა ჭეშმარიტება - დღეს ჩვენ გლობალური პრობლემების წინაშე აღმოვჩდით</a:t>
            </a:r>
            <a:r>
              <a:rPr lang="ru-RU" sz="2200" dirty="0" smtClean="0"/>
              <a:t>, </a:t>
            </a:r>
            <a:r>
              <a:rPr lang="ka-GE" sz="2200" dirty="0" smtClean="0"/>
              <a:t>მათი გადაწყვეტის გზების ძებნა მოითხოვს ერთობლივ ქმედებებს.</a:t>
            </a:r>
            <a:endParaRPr lang="ru-RU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026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072" y="321014"/>
            <a:ext cx="10116766" cy="972766"/>
          </a:xfrm>
        </p:spPr>
        <p:txBody>
          <a:bodyPr/>
          <a:lstStyle/>
          <a:p>
            <a:pPr algn="ctr"/>
            <a:r>
              <a:rPr lang="ka-GE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დასკვნა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5336" y="1436914"/>
            <a:ext cx="10359957" cy="5090346"/>
          </a:xfrm>
        </p:spPr>
        <p:txBody>
          <a:bodyPr>
            <a:normAutofit/>
          </a:bodyPr>
          <a:lstStyle/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ენა და მეცნიერება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ერთმანეთთან მჭიდროდ დაკავშირებული სოციოკულტურული ფენომენებია;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ენობრივი პოლიტიკა, ენობრივი სიტუაცია, ენობრივი აზროვნება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ენობრივი პიროვნება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ერთმანეთთან გადაჯაჭვული სოციოლინგვისტური პრობლემებია, რომლებიც ნაკლებად შესწავლილია საქართველოში;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ყველა საზოგადოებაში ყალიბდება ენობრივი პროირიტეტებისა და აკრძალვების სისტემა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რომელიც შუალოდ დამოკიდებულია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ქვეყნის გეოპოლიტიკურ მდებარეობაზე და  კონკრეტულ საზოგადოებრივ-პოლიტიკურ ვიტარებაზე</a:t>
            </a:r>
            <a:r>
              <a:rPr lang="ka-GE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ka-GE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ათვისებული ენები უყალიბებს სოციუმის წევრებს სამყაროს ენობრივ სურათს</a:t>
            </a:r>
            <a:r>
              <a:rPr lang="ka-GE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57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5336" y="503339"/>
            <a:ext cx="10359957" cy="6207854"/>
          </a:xfrm>
        </p:spPr>
        <p:txBody>
          <a:bodyPr>
            <a:normAutofit/>
          </a:bodyPr>
          <a:lstStyle/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ენობრივი სიტუაციის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პ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ოსტსაბჭოური პერიოდის ანალიზი მეტყველებს იმაზე, რომ საქართველოში ენობრივი პრიორიტეტებისა და აკრძალვების შეცვლამ გამოიწვია გადასვლა რუსულ-ქართული ბილინგვიზმიდან პოლილინგვიზმისკენ (ასაკობრივი ფენების მიხედვით);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1991 წ. შემდეგ თავისუფალი საქართველოს ენობრივი პოლიტიკა </a:t>
            </a:r>
            <a:r>
              <a:rPr lang="ka-GE" sz="2400" dirty="0">
                <a:latin typeface="Times New Roman" pitchFamily="18" charset="0"/>
                <a:cs typeface="Times New Roman" pitchFamily="18" charset="0"/>
              </a:rPr>
              <a:t>მიმართულია სახელმწიფო ენის გაძლიერებაზე, ეროვნული უმცირესობების ენების დაცვაზე და  საერთაშორისო ინგლისური ენის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განვითარებაზე;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საერთო გლობალიზაიის პირობებში საქართველოში ჩამოყალიბებულ სოციოლინგვისტურ სიტუაციაში ყურადღებას მოითხოვს მეცნიერების, თარგმანის  და მეცნიერული აზროვნების ენების პრობლემა.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708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85937"/>
          </a:xfrm>
        </p:spPr>
        <p:txBody>
          <a:bodyPr/>
          <a:lstStyle/>
          <a:p>
            <a:pPr algn="ctr"/>
            <a:r>
              <a:rPr lang="ka-GE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მადლობა ყურადღებისთვის</a:t>
            </a: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!!!</a:t>
            </a:r>
            <a:endParaRPr lang="en-US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38990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a-GE" sz="2400" b="1" dirty="0" smtClean="0">
                <a:latin typeface="Times New Roman" pitchFamily="18" charset="0"/>
                <a:cs typeface="Times New Roman" pitchFamily="18" charset="0"/>
              </a:rPr>
              <a:t>მზად  ვარ მოვისმინო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კრიტიკა;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შემოთავაზებები;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კითხვები;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მადლობებიც კი!!!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marina.aroshidze@bsu.edu.ge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995 577 14 10 30</a:t>
            </a:r>
          </a:p>
          <a:p>
            <a:pPr marL="0" indent="0">
              <a:buNone/>
            </a:pP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6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6935" y="624109"/>
            <a:ext cx="9307677" cy="1216566"/>
          </a:xfrm>
        </p:spPr>
        <p:txBody>
          <a:bodyPr>
            <a:normAutofit/>
          </a:bodyPr>
          <a:lstStyle/>
          <a:p>
            <a:pPr algn="ctr"/>
            <a:r>
              <a:rPr lang="ka-GE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ძირითადი  საკითხები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7438" y="2105637"/>
            <a:ext cx="9650925" cy="4324346"/>
          </a:xfrm>
        </p:spPr>
        <p:txBody>
          <a:bodyPr>
            <a:normAutofit/>
          </a:bodyPr>
          <a:lstStyle/>
          <a:p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ენობრივი პოლიტიკა;</a:t>
            </a:r>
          </a:p>
          <a:p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ენობრივი სიტუაცია;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სახელმწიფო ენის სტატუსი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პრესის ენა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სწავლების ენა;</a:t>
            </a:r>
          </a:p>
          <a:p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მეცნიერების ენა და თარგმანის ენა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ენობრივი პრიორიტეტები და ენობრივი აკრზალვა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სოციუმის წევრების სამყაროს ენობრივი სურათის ფორმირება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2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9346" y="300949"/>
            <a:ext cx="9583968" cy="1099834"/>
          </a:xfrm>
        </p:spPr>
        <p:txBody>
          <a:bodyPr>
            <a:normAutofit/>
          </a:bodyPr>
          <a:lstStyle/>
          <a:p>
            <a:pPr algn="ctr"/>
            <a:r>
              <a:rPr lang="ka-GE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ენობრივი პრიორიტეტების შეცვლა როგორც სოციოკულტურული პრობლემა</a:t>
            </a:r>
            <a:endParaRPr lang="en-US" sz="32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5957" y="1546698"/>
            <a:ext cx="10632332" cy="5019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a-GE" sz="2400" b="1" dirty="0" smtClean="0">
                <a:latin typeface="Times New Roman" pitchFamily="18" charset="0"/>
                <a:cs typeface="Times New Roman" pitchFamily="18" charset="0"/>
              </a:rPr>
              <a:t>ენობრივი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a-GE" sz="2400" b="1" dirty="0" smtClean="0">
                <a:latin typeface="Times New Roman" pitchFamily="18" charset="0"/>
                <a:cs typeface="Times New Roman" pitchFamily="18" charset="0"/>
              </a:rPr>
              <a:t>პრიორიტეტები/აკრძალვები რეგულირდება ორი ტიპის კანონზომიერებებით: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ენობრივი პოლიტიკა არის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სახელმწიფო პოლიტიკის ნაწილი და ხორციელდება გარკვეული კანონების მიღების გზით</a:t>
            </a:r>
            <a:r>
              <a:rPr lang="ka-GE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საბაზრო ეკონომიკის პირობებში აგრეთვე ის ხორციელდება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არაპირდაპირი გზით;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ka-GE" sz="2400" b="1" dirty="0" smtClean="0">
                <a:latin typeface="Times New Roman" pitchFamily="18" charset="0"/>
                <a:cs typeface="Times New Roman" pitchFamily="18" charset="0"/>
              </a:rPr>
              <a:t>ენობრივი  პოლიტიკა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ka-GE" sz="2400" b="1" dirty="0" smtClean="0">
                <a:latin typeface="Times New Roman" pitchFamily="18" charset="0"/>
                <a:cs typeface="Times New Roman" pitchFamily="18" charset="0"/>
              </a:rPr>
              <a:t>ენობრივი სიტუაცია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ka-GE" sz="2400" b="1" dirty="0" smtClean="0">
                <a:latin typeface="Times New Roman" pitchFamily="18" charset="0"/>
                <a:cs typeface="Times New Roman" pitchFamily="18" charset="0"/>
              </a:rPr>
              <a:t>ენობრივი საზოგადოება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– ე</a:t>
            </a:r>
            <a:r>
              <a:rPr lang="ka-GE" sz="2400" b="1" dirty="0" smtClean="0">
                <a:latin typeface="Times New Roman" pitchFamily="18" charset="0"/>
                <a:cs typeface="Times New Roman" pitchFamily="18" charset="0"/>
              </a:rPr>
              <a:t>ნობრივი პიროვნება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09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0512" y="400374"/>
            <a:ext cx="10058400" cy="1049047"/>
          </a:xfrm>
        </p:spPr>
        <p:txBody>
          <a:bodyPr>
            <a:normAutofit fontScale="90000"/>
          </a:bodyPr>
          <a:lstStyle/>
          <a:p>
            <a:pPr algn="ctr"/>
            <a:r>
              <a:rPr lang="ka-GE" sz="3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ენობრივი პოლიტიკა როგორც სახელმწიფო პოლიტიკის ნაწილი</a:t>
            </a:r>
            <a:endParaRPr lang="en-US" sz="3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6426" y="1947553"/>
            <a:ext cx="10214042" cy="4511612"/>
          </a:xfrm>
        </p:spPr>
        <p:txBody>
          <a:bodyPr>
            <a:normAutofit/>
          </a:bodyPr>
          <a:lstStyle/>
          <a:p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მთელი რიგი სახელმწიფოებრივი ზომების ერთობლიობა;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ორიენტაცია სახელმწიფო </a:t>
            </a:r>
            <a:r>
              <a:rPr lang="ka-GE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(ქართული) ენის  გაძლიერებაზე;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ეროვნული უმცირესობების ენების მხარდაჭერა;</a:t>
            </a:r>
          </a:p>
          <a:p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ინგლისური ენის პოზიციის გაძლიერება, როგორც კულტურათშორისი კომუნიკაციის დომინირებული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ს</a:t>
            </a:r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აშუალების თანამედროვე სამყაროში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36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6620" y="700644"/>
            <a:ext cx="9863847" cy="1270660"/>
          </a:xfrm>
        </p:spPr>
        <p:txBody>
          <a:bodyPr/>
          <a:lstStyle/>
          <a:p>
            <a:pPr algn="ctr"/>
            <a:r>
              <a:rPr lang="ka-GE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ენობრივი სიტუაცია როგორც სახელმწიფო და ენობრივი პოლიტიკის შედეგი</a:t>
            </a:r>
            <a:endParaRPr lang="en-US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418" y="2695699"/>
            <a:ext cx="11128443" cy="2622922"/>
          </a:xfrm>
        </p:spPr>
        <p:txBody>
          <a:bodyPr>
            <a:noAutofit/>
          </a:bodyPr>
          <a:lstStyle/>
          <a:p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ჩამოყალიბებული ენობრივი სიტუაციის პარამეტრები და მისი ცვლილებადი ხასიათი;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სოციალური პრიორიტეტები/აკრძალვები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ინგლისური ენის აუცილებლობა ყველა ტიპის სასწავლებელში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a-GE" sz="2800" dirty="0" smtClean="0">
                <a:latin typeface="Times New Roman" pitchFamily="18" charset="0"/>
                <a:cs typeface="Times New Roman" pitchFamily="18" charset="0"/>
              </a:rPr>
              <a:t>რუსული ენის სტატუსის შეცვლა და ფუნქციების შეზღუდვა;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45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614" y="428018"/>
            <a:ext cx="3904881" cy="1459148"/>
          </a:xfrm>
        </p:spPr>
        <p:txBody>
          <a:bodyPr>
            <a:normAutofit fontScale="90000"/>
          </a:bodyPr>
          <a:lstStyle/>
          <a:p>
            <a:r>
              <a:rPr lang="ka-GE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ენობრივი პოლიტიკა</a:t>
            </a:r>
            <a:r>
              <a:rPr lang="ru-RU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a-GE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ენობრივი სიტუაცია</a:t>
            </a:r>
            <a:endParaRPr lang="en-US" sz="3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0022" y="1880075"/>
            <a:ext cx="10184860" cy="464891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a-GE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ენობრივი პიროვნების სამსაფეხურიანი სტრუქტურა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ვერბალურ-სემანტიკური დონე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კოგნიტური დონე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პრაგმატული დონე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r">
              <a:buNone/>
            </a:pPr>
            <a:r>
              <a:rPr lang="ka-GE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იური კარაულოვი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31915" y="6319391"/>
            <a:ext cx="103502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6870818" y="393106"/>
            <a:ext cx="5024927" cy="120495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a-GE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ახალი ენობრივი პიროვნების </a:t>
            </a:r>
            <a:r>
              <a:rPr lang="ru-RU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ფორმირება</a:t>
            </a:r>
            <a:endParaRPr lang="en-US" sz="3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5674407" y="502810"/>
            <a:ext cx="1128045" cy="1095254"/>
          </a:xfrm>
          <a:prstGeom prst="rightBrace">
            <a:avLst>
              <a:gd name="adj1" fmla="val 8333"/>
              <a:gd name="adj2" fmla="val 48440"/>
            </a:avLst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5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444" y="408563"/>
            <a:ext cx="9520168" cy="1004602"/>
          </a:xfrm>
        </p:spPr>
        <p:txBody>
          <a:bodyPr>
            <a:normAutofit fontScale="90000"/>
          </a:bodyPr>
          <a:lstStyle/>
          <a:p>
            <a:pPr algn="ctr"/>
            <a:r>
              <a:rPr lang="ka-GE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საბჭოთა კავშირის ენობრივი პოლიტიკა </a:t>
            </a:r>
            <a:br>
              <a:rPr lang="ka-GE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a-GE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სამხრეთ კავკასიაში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33855" y="1520042"/>
            <a:ext cx="11258145" cy="4822392"/>
          </a:xfrm>
        </p:spPr>
        <p:txBody>
          <a:bodyPr>
            <a:no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პასუხობდა საბჭოთა იდეოლოგიის ამოცანებს;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დამწერლობის შექმნა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შეჯიბრება ლათინური ანბანზე გადაყვანის საკითხში;</a:t>
            </a:r>
          </a:p>
          <a:p>
            <a:endParaRPr lang="ka-GE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ქართული ენის ლათინიზაციის მცდელობა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ნ.იაკოვლევი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71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1963" y="736270"/>
            <a:ext cx="10435905" cy="1389413"/>
          </a:xfrm>
        </p:spPr>
        <p:txBody>
          <a:bodyPr>
            <a:normAutofit/>
          </a:bodyPr>
          <a:lstStyle/>
          <a:p>
            <a:pPr algn="ctr"/>
            <a:r>
              <a:rPr lang="ka-GE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საბჭოური ენობრივი პოლიტიკის მთავარი მიზანი</a:t>
            </a:r>
            <a:r>
              <a:rPr lang="ru-RU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ka-GE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საბჭოური ხალხის, როგორც ზეეთნიკური </a:t>
            </a:r>
            <a:r>
              <a:rPr lang="ka-GE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ერთობლიობის, შექმნა </a:t>
            </a:r>
            <a:r>
              <a:rPr lang="ka-GE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(საერთო ენის, კულტურისა და იდეოლოგიის მატარებლები)</a:t>
            </a:r>
            <a:r>
              <a:rPr lang="ru-RU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9684" y="2778826"/>
            <a:ext cx="10732316" cy="3563607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ამ მიზნის მისაღწევი გზები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ძველი ეროვნული ინტელიგენციის განადგურება;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ახალი ეროვნული ინტელიგენციის ფორმირება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HOMO SOVIETICUS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30-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ან წლებში რუსული ენის უფრო ადვილი შესწავლისთვის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იყო აღებული კურსი სლავური ანბანის ათვისებაზე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28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6894" y="335560"/>
            <a:ext cx="9688749" cy="1516991"/>
          </a:xfrm>
        </p:spPr>
        <p:txBody>
          <a:bodyPr>
            <a:normAutofit fontScale="90000"/>
          </a:bodyPr>
          <a:lstStyle/>
          <a:p>
            <a:pPr algn="ctr"/>
            <a:r>
              <a:rPr lang="ka-GE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ენობრივი პრიორიტეტების დინამიკა საქართველოში და </a:t>
            </a:r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a-GE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მათი როლი მეცნიერების განვითარებაში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6613" y="2161309"/>
            <a:ext cx="10536572" cy="4184471"/>
          </a:xfrm>
        </p:spPr>
        <p:txBody>
          <a:bodyPr>
            <a:normAutofit/>
          </a:bodyPr>
          <a:lstStyle/>
          <a:p>
            <a:pPr algn="just"/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საქართველოს გასაბჭოება  -  ენობრივი პრიორიტეტების ახალი მიდგომები;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20-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ანი წლების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საყოველტაო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ლათინიზაცია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ქართულ და სომხურ ენებს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მაგრამ, მიუხედავად უძველესი ეროვნული დამწერლობის მცდელობა იყო;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30-</a:t>
            </a:r>
            <a:r>
              <a:rPr lang="ka-GE" sz="2400" dirty="0">
                <a:latin typeface="Times New Roman" pitchFamily="18" charset="0"/>
                <a:cs typeface="Times New Roman" pitchFamily="18" charset="0"/>
              </a:rPr>
              <a:t>ანი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წლები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ზალიან მძიმე პერიოდი ქართული ინტელიგენციისთის (დიდი ტერორი)</a:t>
            </a:r>
            <a:r>
              <a:rPr lang="ka-GE" sz="24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ka-GE" sz="2400" dirty="0" smtClean="0">
                <a:latin typeface="Times New Roman" pitchFamily="18" charset="0"/>
                <a:cs typeface="Times New Roman" pitchFamily="18" charset="0"/>
              </a:rPr>
              <a:t>ბილინგვიზმი </a:t>
            </a:r>
            <a:r>
              <a:rPr lang="ka-GE" sz="2400" dirty="0">
                <a:latin typeface="Times New Roman" pitchFamily="18" charset="0"/>
                <a:cs typeface="Times New Roman" pitchFamily="18" charset="0"/>
              </a:rPr>
              <a:t>-  ცხოვრების ნორმა სამხრეთ კავკაციაში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8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2201</TotalTime>
  <Words>818</Words>
  <Application>Microsoft Office PowerPoint</Application>
  <PresentationFormat>Произвольный</PresentationFormat>
  <Paragraphs>93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Wisp</vt:lpstr>
      <vt:lpstr>         სოციო-ლინგვისტური პრობლემები პოსტსაბჭოთა სივრცეში (სამხრეთ კავკასიის მაგალითზე)   მარინე   აროშიძე</vt:lpstr>
      <vt:lpstr>ძირითადი  საკითხები</vt:lpstr>
      <vt:lpstr>ენობრივი პრიორიტეტების შეცვლა როგორც სოციოკულტურული პრობლემა</vt:lpstr>
      <vt:lpstr>ენობრივი პოლიტიკა როგორც სახელმწიფო პოლიტიკის ნაწილი</vt:lpstr>
      <vt:lpstr>ენობრივი სიტუაცია როგორც სახელმწიფო და ენობრივი პოლიტიკის შედეგი</vt:lpstr>
      <vt:lpstr>ენობრივი პოლიტიკა ენობრივი სიტუაცია</vt:lpstr>
      <vt:lpstr>საბჭოთა კავშირის ენობრივი პოლიტიკა  სამხრეთ კავკასიაში</vt:lpstr>
      <vt:lpstr>საბჭოური ენობრივი პოლიტიკის მთავარი მიზანი - საბჭოური ხალხის, როგორც ზეეთნიკური ერთობლიობის, შექმნა (საერთო ენის, კულტურისა და იდეოლოგიის მატარებლები). </vt:lpstr>
      <vt:lpstr>ენობრივი პრიორიტეტების დინამიკა საქართველოში და  მათი როლი მეცნიერების განვითარებაში</vt:lpstr>
      <vt:lpstr>ენობრივი პრიორიტეტების როლი მეცნიერების განვითარებაში</vt:lpstr>
      <vt:lpstr>სამეცნიერო ცოდნის გლობალიზაცია და მეცნიერების ენის პრობლემა</vt:lpstr>
      <vt:lpstr>ა.ხროლენკო «თანამედროვე ფილოლოგიის საფუძვლები»</vt:lpstr>
      <vt:lpstr>მეცნიერების ენა და მეცნიერული აზროვნების ენა</vt:lpstr>
      <vt:lpstr>დასკვნა</vt:lpstr>
      <vt:lpstr>Презентация PowerPoint</vt:lpstr>
      <vt:lpstr>მადლობა ყურადღებისთვის!!!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МЕЖКУЛЬТУРНОЙ КОММУНИКАЦИИ</dc:title>
  <dc:creator>BSUadmin</dc:creator>
  <cp:lastModifiedBy>User</cp:lastModifiedBy>
  <cp:revision>79</cp:revision>
  <cp:lastPrinted>2018-08-15T03:35:10Z</cp:lastPrinted>
  <dcterms:created xsi:type="dcterms:W3CDTF">2018-03-17T06:31:56Z</dcterms:created>
  <dcterms:modified xsi:type="dcterms:W3CDTF">2021-07-12T05:45:22Z</dcterms:modified>
</cp:coreProperties>
</file>