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21"/>
  </p:notesMasterIdLst>
  <p:sldIdLst>
    <p:sldId id="256" r:id="rId3"/>
    <p:sldId id="275" r:id="rId4"/>
    <p:sldId id="276" r:id="rId5"/>
    <p:sldId id="277" r:id="rId6"/>
    <p:sldId id="278" r:id="rId7"/>
    <p:sldId id="279" r:id="rId8"/>
    <p:sldId id="280" r:id="rId9"/>
    <p:sldId id="281" r:id="rId10"/>
    <p:sldId id="285" r:id="rId11"/>
    <p:sldId id="287" r:id="rId12"/>
    <p:sldId id="283" r:id="rId13"/>
    <p:sldId id="284" r:id="rId14"/>
    <p:sldId id="289" r:id="rId15"/>
    <p:sldId id="288" r:id="rId16"/>
    <p:sldId id="273" r:id="rId17"/>
    <p:sldId id="290" r:id="rId18"/>
    <p:sldId id="291" r:id="rId19"/>
    <p:sldId id="292"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8"/>
    <p:restoredTop sz="94638"/>
  </p:normalViewPr>
  <p:slideViewPr>
    <p:cSldViewPr snapToGrid="0" showGuides="1">
      <p:cViewPr varScale="1">
        <p:scale>
          <a:sx n="81" d="100"/>
          <a:sy n="81" d="100"/>
        </p:scale>
        <p:origin x="71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AD609-AA8B-48E0-A435-6A43A167F17B}" type="datetimeFigureOut">
              <a:rPr lang="ru-RU" smtClean="0"/>
              <a:t>12.07.2021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49555-9D74-493C-A7C3-4079C6A84F67}" type="slidenum">
              <a:rPr lang="ru-RU" smtClean="0"/>
              <a:t>‹#›</a:t>
            </a:fld>
            <a:endParaRPr lang="ru-RU"/>
          </a:p>
        </p:txBody>
      </p:sp>
    </p:spTree>
    <p:extLst>
      <p:ext uri="{BB962C8B-B14F-4D97-AF65-F5344CB8AC3E}">
        <p14:creationId xmlns:p14="http://schemas.microsoft.com/office/powerpoint/2010/main" val="256130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C8CFB55-A60C-412E-A18A-FAF10A5E2020}" type="datetimeFigureOut">
              <a:rPr lang="ru-RU" smtClean="0"/>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230995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C8CFB55-A60C-412E-A18A-FAF10A5E2020}" type="datetimeFigureOut">
              <a:rPr lang="ru-RU" smtClean="0"/>
              <a:t>12.07.2021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304182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C8CFB55-A60C-412E-A18A-FAF10A5E2020}" type="datetimeFigureOut">
              <a:rPr lang="ru-RU" smtClean="0"/>
              <a:t>12.07.2021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286074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C8CFB55-A60C-412E-A18A-FAF10A5E2020}" type="datetimeFigureOut">
              <a:rPr lang="ru-RU" smtClean="0"/>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3914253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C8CFB55-A60C-412E-A18A-FAF10A5E2020}" type="datetimeFigureOut">
              <a:rPr lang="ru-RU" smtClean="0"/>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3752640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47E784-C473-DE42-91ED-3A0EC0FF37B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F73A5234-99C7-D84F-B82B-8C508EF9A2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787FB2F1-EA5F-B345-9C25-12DFC4618442}"/>
              </a:ext>
            </a:extLst>
          </p:cNvPr>
          <p:cNvSpPr>
            <a:spLocks noGrp="1"/>
          </p:cNvSpPr>
          <p:nvPr>
            <p:ph type="dt" sz="half" idx="10"/>
          </p:nvPr>
        </p:nvSpPr>
        <p:spPr/>
        <p:txBody>
          <a:bodyPr/>
          <a:lstStyle/>
          <a:p>
            <a:fld id="{17094586-669B-4041-AF0C-64925D041137}" type="datetimeFigureOut">
              <a:rPr lang="x-none" smtClean="0"/>
              <a:t>12.07.2021</a:t>
            </a:fld>
            <a:endParaRPr lang="x-none"/>
          </a:p>
        </p:txBody>
      </p:sp>
      <p:sp>
        <p:nvSpPr>
          <p:cNvPr id="5" name="Footer Placeholder 4">
            <a:extLst>
              <a:ext uri="{FF2B5EF4-FFF2-40B4-BE49-F238E27FC236}">
                <a16:creationId xmlns="" xmlns:a16="http://schemas.microsoft.com/office/drawing/2014/main" id="{7230EF7B-4991-AC4F-A912-01D38AADC095}"/>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582E459-A55F-2D4D-A399-E29824DFDFE6}"/>
              </a:ext>
            </a:extLst>
          </p:cNvPr>
          <p:cNvSpPr>
            <a:spLocks noGrp="1"/>
          </p:cNvSpPr>
          <p:nvPr>
            <p:ph type="sldNum" sz="quarter" idx="12"/>
          </p:nvPr>
        </p:nvSpPr>
        <p:spPr/>
        <p:txBody>
          <a:bodyPr/>
          <a:lstStyle/>
          <a:p>
            <a:fld id="{B1DAA92A-5641-C441-9165-1FE3C973C973}" type="slidenum">
              <a:rPr lang="x-none" smtClean="0"/>
              <a:t>‹#›</a:t>
            </a:fld>
            <a:endParaRPr lang="x-none"/>
          </a:p>
        </p:txBody>
      </p:sp>
    </p:spTree>
    <p:extLst>
      <p:ext uri="{BB962C8B-B14F-4D97-AF65-F5344CB8AC3E}">
        <p14:creationId xmlns:p14="http://schemas.microsoft.com/office/powerpoint/2010/main" val="4188709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AC068-0F98-FF41-8692-2EFDE54D9EC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F53CF120-35E5-654E-9BB3-28A59A16FC63}"/>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3D8D1DB0-26B7-7F48-BF63-A50F6E6B8015}"/>
              </a:ext>
            </a:extLst>
          </p:cNvPr>
          <p:cNvSpPr>
            <a:spLocks noGrp="1"/>
          </p:cNvSpPr>
          <p:nvPr>
            <p:ph type="dt" sz="half" idx="10"/>
          </p:nvPr>
        </p:nvSpPr>
        <p:spPr/>
        <p:txBody>
          <a:bodyPr/>
          <a:lstStyle/>
          <a:p>
            <a:fld id="{17094586-669B-4041-AF0C-64925D041137}" type="datetimeFigureOut">
              <a:rPr lang="x-none" smtClean="0"/>
              <a:t>12.07.2021</a:t>
            </a:fld>
            <a:endParaRPr lang="x-none"/>
          </a:p>
        </p:txBody>
      </p:sp>
      <p:sp>
        <p:nvSpPr>
          <p:cNvPr id="5" name="Footer Placeholder 4">
            <a:extLst>
              <a:ext uri="{FF2B5EF4-FFF2-40B4-BE49-F238E27FC236}">
                <a16:creationId xmlns="" xmlns:a16="http://schemas.microsoft.com/office/drawing/2014/main" id="{215F87D0-4F50-F14E-96C3-91A8B3249DFB}"/>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9A49FB46-844D-E34B-93A1-47CBA82F4DF2}"/>
              </a:ext>
            </a:extLst>
          </p:cNvPr>
          <p:cNvSpPr>
            <a:spLocks noGrp="1"/>
          </p:cNvSpPr>
          <p:nvPr>
            <p:ph type="sldNum" sz="quarter" idx="12"/>
          </p:nvPr>
        </p:nvSpPr>
        <p:spPr/>
        <p:txBody>
          <a:bodyPr/>
          <a:lstStyle/>
          <a:p>
            <a:fld id="{B1DAA92A-5641-C441-9165-1FE3C973C973}" type="slidenum">
              <a:rPr lang="x-none" smtClean="0"/>
              <a:t>‹#›</a:t>
            </a:fld>
            <a:endParaRPr lang="x-none"/>
          </a:p>
        </p:txBody>
      </p:sp>
    </p:spTree>
    <p:extLst>
      <p:ext uri="{BB962C8B-B14F-4D97-AF65-F5344CB8AC3E}">
        <p14:creationId xmlns:p14="http://schemas.microsoft.com/office/powerpoint/2010/main" val="349012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26C85C-25E6-B344-8BD5-80240612A6D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D8FDDA05-A22F-F343-8989-2A6B441C94F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BFAD7123-5924-0247-A982-A6E405B06320}"/>
              </a:ext>
            </a:extLst>
          </p:cNvPr>
          <p:cNvSpPr>
            <a:spLocks noGrp="1"/>
          </p:cNvSpPr>
          <p:nvPr>
            <p:ph type="dt" sz="half" idx="10"/>
          </p:nvPr>
        </p:nvSpPr>
        <p:spPr/>
        <p:txBody>
          <a:bodyPr/>
          <a:lstStyle/>
          <a:p>
            <a:fld id="{17094586-669B-4041-AF0C-64925D041137}" type="datetimeFigureOut">
              <a:rPr lang="x-none" smtClean="0"/>
              <a:t>12.07.2021</a:t>
            </a:fld>
            <a:endParaRPr lang="x-none"/>
          </a:p>
        </p:txBody>
      </p:sp>
      <p:sp>
        <p:nvSpPr>
          <p:cNvPr id="5" name="Footer Placeholder 4">
            <a:extLst>
              <a:ext uri="{FF2B5EF4-FFF2-40B4-BE49-F238E27FC236}">
                <a16:creationId xmlns="" xmlns:a16="http://schemas.microsoft.com/office/drawing/2014/main" id="{5CCABCED-0D65-2A4E-BE21-4E89CD2BE4A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9B0A641C-9696-A440-B0FE-C75983B36DB2}"/>
              </a:ext>
            </a:extLst>
          </p:cNvPr>
          <p:cNvSpPr>
            <a:spLocks noGrp="1"/>
          </p:cNvSpPr>
          <p:nvPr>
            <p:ph type="sldNum" sz="quarter" idx="12"/>
          </p:nvPr>
        </p:nvSpPr>
        <p:spPr/>
        <p:txBody>
          <a:bodyPr/>
          <a:lstStyle/>
          <a:p>
            <a:fld id="{B1DAA92A-5641-C441-9165-1FE3C973C973}" type="slidenum">
              <a:rPr lang="x-none" smtClean="0"/>
              <a:t>‹#›</a:t>
            </a:fld>
            <a:endParaRPr lang="x-none"/>
          </a:p>
        </p:txBody>
      </p:sp>
    </p:spTree>
    <p:extLst>
      <p:ext uri="{BB962C8B-B14F-4D97-AF65-F5344CB8AC3E}">
        <p14:creationId xmlns:p14="http://schemas.microsoft.com/office/powerpoint/2010/main" val="2420333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766DF8-4409-6649-93CA-BC9F06B37CA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8D4A18CE-F243-5144-A879-3D95DBFE00E1}"/>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148A94A0-CC1B-DC40-80C6-9D83EBB9C1F2}"/>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162871E5-61DC-1747-967F-29B22128A47C}"/>
              </a:ext>
            </a:extLst>
          </p:cNvPr>
          <p:cNvSpPr>
            <a:spLocks noGrp="1"/>
          </p:cNvSpPr>
          <p:nvPr>
            <p:ph type="dt" sz="half" idx="10"/>
          </p:nvPr>
        </p:nvSpPr>
        <p:spPr/>
        <p:txBody>
          <a:bodyPr/>
          <a:lstStyle/>
          <a:p>
            <a:fld id="{17094586-669B-4041-AF0C-64925D041137}" type="datetimeFigureOut">
              <a:rPr lang="x-none" smtClean="0"/>
              <a:t>12.07.2021</a:t>
            </a:fld>
            <a:endParaRPr lang="x-none"/>
          </a:p>
        </p:txBody>
      </p:sp>
      <p:sp>
        <p:nvSpPr>
          <p:cNvPr id="6" name="Footer Placeholder 5">
            <a:extLst>
              <a:ext uri="{FF2B5EF4-FFF2-40B4-BE49-F238E27FC236}">
                <a16:creationId xmlns="" xmlns:a16="http://schemas.microsoft.com/office/drawing/2014/main" id="{FF15D3F9-A840-7B46-B216-06083140E573}"/>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EBF85395-6736-AF43-95B8-DF37577EE78F}"/>
              </a:ext>
            </a:extLst>
          </p:cNvPr>
          <p:cNvSpPr>
            <a:spLocks noGrp="1"/>
          </p:cNvSpPr>
          <p:nvPr>
            <p:ph type="sldNum" sz="quarter" idx="12"/>
          </p:nvPr>
        </p:nvSpPr>
        <p:spPr/>
        <p:txBody>
          <a:bodyPr/>
          <a:lstStyle/>
          <a:p>
            <a:fld id="{B1DAA92A-5641-C441-9165-1FE3C973C973}" type="slidenum">
              <a:rPr lang="x-none" smtClean="0"/>
              <a:t>‹#›</a:t>
            </a:fld>
            <a:endParaRPr lang="x-none"/>
          </a:p>
        </p:txBody>
      </p:sp>
    </p:spTree>
    <p:extLst>
      <p:ext uri="{BB962C8B-B14F-4D97-AF65-F5344CB8AC3E}">
        <p14:creationId xmlns:p14="http://schemas.microsoft.com/office/powerpoint/2010/main" val="308819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DC392-DDBC-084B-83A7-2452A0C71BC5}"/>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B00000C5-9FBA-D04C-B6F6-81790D2FEE8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7DA0C3FE-689C-F14F-A0EC-D7B14188259D}"/>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1CD155ED-7427-BC41-80FA-7CE728B1FD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27BA17AB-4C8E-EE49-A02D-8881B64F387E}"/>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E62DB12-30CA-7048-8B70-7AD94C9A9C7A}"/>
              </a:ext>
            </a:extLst>
          </p:cNvPr>
          <p:cNvSpPr>
            <a:spLocks noGrp="1"/>
          </p:cNvSpPr>
          <p:nvPr>
            <p:ph type="dt" sz="half" idx="10"/>
          </p:nvPr>
        </p:nvSpPr>
        <p:spPr/>
        <p:txBody>
          <a:bodyPr/>
          <a:lstStyle/>
          <a:p>
            <a:fld id="{17094586-669B-4041-AF0C-64925D041137}" type="datetimeFigureOut">
              <a:rPr lang="x-none" smtClean="0"/>
              <a:t>12.07.2021</a:t>
            </a:fld>
            <a:endParaRPr lang="x-none"/>
          </a:p>
        </p:txBody>
      </p:sp>
      <p:sp>
        <p:nvSpPr>
          <p:cNvPr id="8" name="Footer Placeholder 7">
            <a:extLst>
              <a:ext uri="{FF2B5EF4-FFF2-40B4-BE49-F238E27FC236}">
                <a16:creationId xmlns="" xmlns:a16="http://schemas.microsoft.com/office/drawing/2014/main" id="{71B06CD2-040D-6041-982F-028801E13F26}"/>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F12AAE50-E7F2-1A43-845A-D2FA8F4B847D}"/>
              </a:ext>
            </a:extLst>
          </p:cNvPr>
          <p:cNvSpPr>
            <a:spLocks noGrp="1"/>
          </p:cNvSpPr>
          <p:nvPr>
            <p:ph type="sldNum" sz="quarter" idx="12"/>
          </p:nvPr>
        </p:nvSpPr>
        <p:spPr/>
        <p:txBody>
          <a:bodyPr/>
          <a:lstStyle/>
          <a:p>
            <a:fld id="{B1DAA92A-5641-C441-9165-1FE3C973C973}" type="slidenum">
              <a:rPr lang="x-none" smtClean="0"/>
              <a:t>‹#›</a:t>
            </a:fld>
            <a:endParaRPr lang="x-none"/>
          </a:p>
        </p:txBody>
      </p:sp>
    </p:spTree>
    <p:extLst>
      <p:ext uri="{BB962C8B-B14F-4D97-AF65-F5344CB8AC3E}">
        <p14:creationId xmlns:p14="http://schemas.microsoft.com/office/powerpoint/2010/main" val="2960820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21DF6F-1D66-A246-8C0E-56BA66C7E3A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3582F25-9E54-D842-90C7-A11930C6AD50}"/>
              </a:ext>
            </a:extLst>
          </p:cNvPr>
          <p:cNvSpPr>
            <a:spLocks noGrp="1"/>
          </p:cNvSpPr>
          <p:nvPr>
            <p:ph type="dt" sz="half" idx="10"/>
          </p:nvPr>
        </p:nvSpPr>
        <p:spPr/>
        <p:txBody>
          <a:bodyPr/>
          <a:lstStyle/>
          <a:p>
            <a:fld id="{17094586-669B-4041-AF0C-64925D041137}" type="datetimeFigureOut">
              <a:rPr lang="x-none" smtClean="0"/>
              <a:t>12.07.2021</a:t>
            </a:fld>
            <a:endParaRPr lang="x-none"/>
          </a:p>
        </p:txBody>
      </p:sp>
      <p:sp>
        <p:nvSpPr>
          <p:cNvPr id="4" name="Footer Placeholder 3">
            <a:extLst>
              <a:ext uri="{FF2B5EF4-FFF2-40B4-BE49-F238E27FC236}">
                <a16:creationId xmlns="" xmlns:a16="http://schemas.microsoft.com/office/drawing/2014/main" id="{4FBD6BEC-AD18-6E49-8F7F-2566E5C651A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2336BDDE-EA48-404D-BBE9-A2B3B578BF7B}"/>
              </a:ext>
            </a:extLst>
          </p:cNvPr>
          <p:cNvSpPr>
            <a:spLocks noGrp="1"/>
          </p:cNvSpPr>
          <p:nvPr>
            <p:ph type="sldNum" sz="quarter" idx="12"/>
          </p:nvPr>
        </p:nvSpPr>
        <p:spPr/>
        <p:txBody>
          <a:bodyPr/>
          <a:lstStyle/>
          <a:p>
            <a:fld id="{B1DAA92A-5641-C441-9165-1FE3C973C973}" type="slidenum">
              <a:rPr lang="x-none" smtClean="0"/>
              <a:t>‹#›</a:t>
            </a:fld>
            <a:endParaRPr lang="x-none"/>
          </a:p>
        </p:txBody>
      </p:sp>
    </p:spTree>
    <p:extLst>
      <p:ext uri="{BB962C8B-B14F-4D97-AF65-F5344CB8AC3E}">
        <p14:creationId xmlns:p14="http://schemas.microsoft.com/office/powerpoint/2010/main" val="399151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C8CFB55-A60C-412E-A18A-FAF10A5E2020}" type="datetimeFigureOut">
              <a:rPr lang="ru-RU" smtClean="0"/>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357144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F6979CA-FFD4-6E4F-B6D8-72AD7500D917}"/>
              </a:ext>
            </a:extLst>
          </p:cNvPr>
          <p:cNvSpPr>
            <a:spLocks noGrp="1"/>
          </p:cNvSpPr>
          <p:nvPr>
            <p:ph type="dt" sz="half" idx="10"/>
          </p:nvPr>
        </p:nvSpPr>
        <p:spPr/>
        <p:txBody>
          <a:bodyPr/>
          <a:lstStyle/>
          <a:p>
            <a:fld id="{17094586-669B-4041-AF0C-64925D041137}" type="datetimeFigureOut">
              <a:rPr lang="x-none" smtClean="0"/>
              <a:t>12.07.2021</a:t>
            </a:fld>
            <a:endParaRPr lang="x-none"/>
          </a:p>
        </p:txBody>
      </p:sp>
      <p:sp>
        <p:nvSpPr>
          <p:cNvPr id="3" name="Footer Placeholder 2">
            <a:extLst>
              <a:ext uri="{FF2B5EF4-FFF2-40B4-BE49-F238E27FC236}">
                <a16:creationId xmlns="" xmlns:a16="http://schemas.microsoft.com/office/drawing/2014/main" id="{39D272F8-E6BC-BF46-862B-A9EC2E8D765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0D934308-7D79-BF48-BB9B-D5C00DFEA513}"/>
              </a:ext>
            </a:extLst>
          </p:cNvPr>
          <p:cNvSpPr>
            <a:spLocks noGrp="1"/>
          </p:cNvSpPr>
          <p:nvPr>
            <p:ph type="sldNum" sz="quarter" idx="12"/>
          </p:nvPr>
        </p:nvSpPr>
        <p:spPr/>
        <p:txBody>
          <a:bodyPr/>
          <a:lstStyle/>
          <a:p>
            <a:fld id="{B1DAA92A-5641-C441-9165-1FE3C973C973}" type="slidenum">
              <a:rPr lang="x-none" smtClean="0"/>
              <a:t>‹#›</a:t>
            </a:fld>
            <a:endParaRPr lang="x-none"/>
          </a:p>
        </p:txBody>
      </p:sp>
    </p:spTree>
    <p:extLst>
      <p:ext uri="{BB962C8B-B14F-4D97-AF65-F5344CB8AC3E}">
        <p14:creationId xmlns:p14="http://schemas.microsoft.com/office/powerpoint/2010/main" val="3280118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5EFDBB-405A-F24B-8C58-464F19466A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97E07076-F698-D643-BDCB-1F7F659986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CEFE8E62-DBD9-4041-A3E1-1FE7D62215E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EB76AA8F-1BA6-934C-A2D6-5AC63E739AC5}"/>
              </a:ext>
            </a:extLst>
          </p:cNvPr>
          <p:cNvSpPr>
            <a:spLocks noGrp="1"/>
          </p:cNvSpPr>
          <p:nvPr>
            <p:ph type="dt" sz="half" idx="10"/>
          </p:nvPr>
        </p:nvSpPr>
        <p:spPr/>
        <p:txBody>
          <a:bodyPr/>
          <a:lstStyle/>
          <a:p>
            <a:fld id="{17094586-669B-4041-AF0C-64925D041137}" type="datetimeFigureOut">
              <a:rPr lang="x-none" smtClean="0"/>
              <a:t>12.07.2021</a:t>
            </a:fld>
            <a:endParaRPr lang="x-none"/>
          </a:p>
        </p:txBody>
      </p:sp>
      <p:sp>
        <p:nvSpPr>
          <p:cNvPr id="6" name="Footer Placeholder 5">
            <a:extLst>
              <a:ext uri="{FF2B5EF4-FFF2-40B4-BE49-F238E27FC236}">
                <a16:creationId xmlns="" xmlns:a16="http://schemas.microsoft.com/office/drawing/2014/main" id="{62D79237-BF10-2B43-83D6-31A0ACA9C2B5}"/>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0BD1C997-C52B-1149-B93B-8EDD63F7D942}"/>
              </a:ext>
            </a:extLst>
          </p:cNvPr>
          <p:cNvSpPr>
            <a:spLocks noGrp="1"/>
          </p:cNvSpPr>
          <p:nvPr>
            <p:ph type="sldNum" sz="quarter" idx="12"/>
          </p:nvPr>
        </p:nvSpPr>
        <p:spPr/>
        <p:txBody>
          <a:bodyPr/>
          <a:lstStyle/>
          <a:p>
            <a:fld id="{B1DAA92A-5641-C441-9165-1FE3C973C973}" type="slidenum">
              <a:rPr lang="x-none" smtClean="0"/>
              <a:t>‹#›</a:t>
            </a:fld>
            <a:endParaRPr lang="x-none"/>
          </a:p>
        </p:txBody>
      </p:sp>
    </p:spTree>
    <p:extLst>
      <p:ext uri="{BB962C8B-B14F-4D97-AF65-F5344CB8AC3E}">
        <p14:creationId xmlns:p14="http://schemas.microsoft.com/office/powerpoint/2010/main" val="508146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A1EBD7-C851-9A47-B185-FAC876E409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9F556340-233F-3B40-8AD5-D337AEDE61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2E5D785B-7088-934E-B27E-C961E2F71E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E6D40CED-93E2-FF4C-9DF9-E1472A728DB2}"/>
              </a:ext>
            </a:extLst>
          </p:cNvPr>
          <p:cNvSpPr>
            <a:spLocks noGrp="1"/>
          </p:cNvSpPr>
          <p:nvPr>
            <p:ph type="dt" sz="half" idx="10"/>
          </p:nvPr>
        </p:nvSpPr>
        <p:spPr/>
        <p:txBody>
          <a:bodyPr/>
          <a:lstStyle/>
          <a:p>
            <a:fld id="{17094586-669B-4041-AF0C-64925D041137}" type="datetimeFigureOut">
              <a:rPr lang="x-none" smtClean="0"/>
              <a:t>12.07.2021</a:t>
            </a:fld>
            <a:endParaRPr lang="x-none"/>
          </a:p>
        </p:txBody>
      </p:sp>
      <p:sp>
        <p:nvSpPr>
          <p:cNvPr id="6" name="Footer Placeholder 5">
            <a:extLst>
              <a:ext uri="{FF2B5EF4-FFF2-40B4-BE49-F238E27FC236}">
                <a16:creationId xmlns="" xmlns:a16="http://schemas.microsoft.com/office/drawing/2014/main" id="{22CF30A9-7504-A140-8219-C19BA22695E9}"/>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AB5015B2-A286-AB46-84AB-07BEFEC7A3F8}"/>
              </a:ext>
            </a:extLst>
          </p:cNvPr>
          <p:cNvSpPr>
            <a:spLocks noGrp="1"/>
          </p:cNvSpPr>
          <p:nvPr>
            <p:ph type="sldNum" sz="quarter" idx="12"/>
          </p:nvPr>
        </p:nvSpPr>
        <p:spPr/>
        <p:txBody>
          <a:bodyPr/>
          <a:lstStyle/>
          <a:p>
            <a:fld id="{B1DAA92A-5641-C441-9165-1FE3C973C973}" type="slidenum">
              <a:rPr lang="x-none" smtClean="0"/>
              <a:t>‹#›</a:t>
            </a:fld>
            <a:endParaRPr lang="x-none"/>
          </a:p>
        </p:txBody>
      </p:sp>
    </p:spTree>
    <p:extLst>
      <p:ext uri="{BB962C8B-B14F-4D97-AF65-F5344CB8AC3E}">
        <p14:creationId xmlns:p14="http://schemas.microsoft.com/office/powerpoint/2010/main" val="888487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EE4F9F-6181-584D-A8EB-08AAE85C0D1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2FF9BDA7-4509-6E4C-A8E6-146E2DFF05A5}"/>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DA56FF5-122F-2B4E-9AEF-49661B46604D}"/>
              </a:ext>
            </a:extLst>
          </p:cNvPr>
          <p:cNvSpPr>
            <a:spLocks noGrp="1"/>
          </p:cNvSpPr>
          <p:nvPr>
            <p:ph type="dt" sz="half" idx="10"/>
          </p:nvPr>
        </p:nvSpPr>
        <p:spPr/>
        <p:txBody>
          <a:bodyPr/>
          <a:lstStyle/>
          <a:p>
            <a:fld id="{17094586-669B-4041-AF0C-64925D041137}" type="datetimeFigureOut">
              <a:rPr lang="x-none" smtClean="0"/>
              <a:t>12.07.2021</a:t>
            </a:fld>
            <a:endParaRPr lang="x-none"/>
          </a:p>
        </p:txBody>
      </p:sp>
      <p:sp>
        <p:nvSpPr>
          <p:cNvPr id="5" name="Footer Placeholder 4">
            <a:extLst>
              <a:ext uri="{FF2B5EF4-FFF2-40B4-BE49-F238E27FC236}">
                <a16:creationId xmlns="" xmlns:a16="http://schemas.microsoft.com/office/drawing/2014/main" id="{9CC1B6E0-2E24-AE46-8108-AA3FE90D8EE7}"/>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A005A7CC-2244-C64D-B895-E3917C0AC60C}"/>
              </a:ext>
            </a:extLst>
          </p:cNvPr>
          <p:cNvSpPr>
            <a:spLocks noGrp="1"/>
          </p:cNvSpPr>
          <p:nvPr>
            <p:ph type="sldNum" sz="quarter" idx="12"/>
          </p:nvPr>
        </p:nvSpPr>
        <p:spPr/>
        <p:txBody>
          <a:bodyPr/>
          <a:lstStyle/>
          <a:p>
            <a:fld id="{B1DAA92A-5641-C441-9165-1FE3C973C973}" type="slidenum">
              <a:rPr lang="x-none" smtClean="0"/>
              <a:t>‹#›</a:t>
            </a:fld>
            <a:endParaRPr lang="x-none"/>
          </a:p>
        </p:txBody>
      </p:sp>
    </p:spTree>
    <p:extLst>
      <p:ext uri="{BB962C8B-B14F-4D97-AF65-F5344CB8AC3E}">
        <p14:creationId xmlns:p14="http://schemas.microsoft.com/office/powerpoint/2010/main" val="881179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2B9A68E-E188-A34C-8A4F-E8477FCB2014}"/>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9141BC7-1CC1-F34C-8CB8-F001317FF3DB}"/>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7439A205-DA16-1D40-BD19-337851CD5532}"/>
              </a:ext>
            </a:extLst>
          </p:cNvPr>
          <p:cNvSpPr>
            <a:spLocks noGrp="1"/>
          </p:cNvSpPr>
          <p:nvPr>
            <p:ph type="dt" sz="half" idx="10"/>
          </p:nvPr>
        </p:nvSpPr>
        <p:spPr/>
        <p:txBody>
          <a:bodyPr/>
          <a:lstStyle/>
          <a:p>
            <a:fld id="{17094586-669B-4041-AF0C-64925D041137}" type="datetimeFigureOut">
              <a:rPr lang="x-none" smtClean="0"/>
              <a:t>12.07.2021</a:t>
            </a:fld>
            <a:endParaRPr lang="x-none"/>
          </a:p>
        </p:txBody>
      </p:sp>
      <p:sp>
        <p:nvSpPr>
          <p:cNvPr id="5" name="Footer Placeholder 4">
            <a:extLst>
              <a:ext uri="{FF2B5EF4-FFF2-40B4-BE49-F238E27FC236}">
                <a16:creationId xmlns="" xmlns:a16="http://schemas.microsoft.com/office/drawing/2014/main" id="{B23F9368-AB0B-E643-B980-6A177263B20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2FD00E3-DD76-1049-9FFC-4B38C66E8813}"/>
              </a:ext>
            </a:extLst>
          </p:cNvPr>
          <p:cNvSpPr>
            <a:spLocks noGrp="1"/>
          </p:cNvSpPr>
          <p:nvPr>
            <p:ph type="sldNum" sz="quarter" idx="12"/>
          </p:nvPr>
        </p:nvSpPr>
        <p:spPr/>
        <p:txBody>
          <a:bodyPr/>
          <a:lstStyle/>
          <a:p>
            <a:fld id="{B1DAA92A-5641-C441-9165-1FE3C973C973}" type="slidenum">
              <a:rPr lang="x-none" smtClean="0"/>
              <a:t>‹#›</a:t>
            </a:fld>
            <a:endParaRPr lang="x-none"/>
          </a:p>
        </p:txBody>
      </p:sp>
    </p:spTree>
    <p:extLst>
      <p:ext uri="{BB962C8B-B14F-4D97-AF65-F5344CB8AC3E}">
        <p14:creationId xmlns:p14="http://schemas.microsoft.com/office/powerpoint/2010/main" val="176911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C8CFB55-A60C-412E-A18A-FAF10A5E2020}" type="datetimeFigureOut">
              <a:rPr lang="ru-RU" smtClean="0"/>
              <a:t>12.07.2021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54747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C8CFB55-A60C-412E-A18A-FAF10A5E2020}" type="datetimeFigureOut">
              <a:rPr lang="ru-RU" smtClean="0"/>
              <a:t>12.07.2021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270596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C8CFB55-A60C-412E-A18A-FAF10A5E2020}" type="datetimeFigureOut">
              <a:rPr lang="ru-RU" smtClean="0"/>
              <a:t>12.07.2021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188723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C8CFB55-A60C-412E-A18A-FAF10A5E2020}" type="datetimeFigureOut">
              <a:rPr lang="ru-RU" smtClean="0"/>
              <a:t>12.07.2021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51615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lide">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F54F0404-780D-4B4A-81A5-06F2EDCBFEE2}"/>
              </a:ext>
            </a:extLst>
          </p:cNvPr>
          <p:cNvCxnSpPr>
            <a:cxnSpLocks/>
          </p:cNvCxnSpPr>
          <p:nvPr userDrawn="1"/>
        </p:nvCxnSpPr>
        <p:spPr>
          <a:xfrm>
            <a:off x="12065876" y="0"/>
            <a:ext cx="0" cy="6721475"/>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 xmlns:a16="http://schemas.microsoft.com/office/drawing/2014/main" id="{D9115479-D825-C048-89E1-E811E8D4DE3F}"/>
              </a:ext>
            </a:extLst>
          </p:cNvPr>
          <p:cNvCxnSpPr/>
          <p:nvPr userDrawn="1"/>
        </p:nvCxnSpPr>
        <p:spPr>
          <a:xfrm>
            <a:off x="0" y="6721475"/>
            <a:ext cx="1206587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6054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D109D8-A34E-9248-872E-77B0B99C5777}"/>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5B1AE2FA-E7AB-2349-9D92-CC6D0CB110C0}"/>
              </a:ext>
            </a:extLst>
          </p:cNvPr>
          <p:cNvSpPr>
            <a:spLocks noGrp="1"/>
          </p:cNvSpPr>
          <p:nvPr>
            <p:ph type="dt" sz="half" idx="10"/>
          </p:nvPr>
        </p:nvSpPr>
        <p:spPr/>
        <p:txBody>
          <a:bodyPr/>
          <a:lstStyle/>
          <a:p>
            <a:fld id="{4C8CFB55-A60C-412E-A18A-FAF10A5E2020}" type="datetimeFigureOut">
              <a:rPr lang="ru-RU" smtClean="0"/>
              <a:t>12.07.2021</a:t>
            </a:fld>
            <a:endParaRPr lang="ru-RU"/>
          </a:p>
        </p:txBody>
      </p:sp>
      <p:sp>
        <p:nvSpPr>
          <p:cNvPr id="4" name="Footer Placeholder 3">
            <a:extLst>
              <a:ext uri="{FF2B5EF4-FFF2-40B4-BE49-F238E27FC236}">
                <a16:creationId xmlns="" xmlns:a16="http://schemas.microsoft.com/office/drawing/2014/main" id="{7DD93960-C0F6-0C46-8537-A795A98BFE88}"/>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 xmlns:a16="http://schemas.microsoft.com/office/drawing/2014/main" id="{8A930F29-5AFA-D244-8224-93E81F3EF273}"/>
              </a:ext>
            </a:extLst>
          </p:cNvPr>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33267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7F3FE1-9917-354D-8A50-1E331F523C41}"/>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95194A1D-2993-FA48-A6B8-7A8D0325E468}"/>
              </a:ext>
            </a:extLst>
          </p:cNvPr>
          <p:cNvSpPr>
            <a:spLocks noGrp="1"/>
          </p:cNvSpPr>
          <p:nvPr>
            <p:ph type="dt" sz="half" idx="10"/>
          </p:nvPr>
        </p:nvSpPr>
        <p:spPr/>
        <p:txBody>
          <a:bodyPr/>
          <a:lstStyle/>
          <a:p>
            <a:fld id="{4C8CFB55-A60C-412E-A18A-FAF10A5E2020}" type="datetimeFigureOut">
              <a:rPr lang="ru-RU" smtClean="0"/>
              <a:t>12.07.2021</a:t>
            </a:fld>
            <a:endParaRPr lang="ru-RU"/>
          </a:p>
        </p:txBody>
      </p:sp>
      <p:sp>
        <p:nvSpPr>
          <p:cNvPr id="4" name="Footer Placeholder 3">
            <a:extLst>
              <a:ext uri="{FF2B5EF4-FFF2-40B4-BE49-F238E27FC236}">
                <a16:creationId xmlns="" xmlns:a16="http://schemas.microsoft.com/office/drawing/2014/main" id="{C2804D3C-C0A6-6E47-8A83-1841BAB60E1B}"/>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 xmlns:a16="http://schemas.microsoft.com/office/drawing/2014/main" id="{944FAB9D-1750-4949-9446-4AF17229A3A7}"/>
              </a:ext>
            </a:extLst>
          </p:cNvPr>
          <p:cNvSpPr>
            <a:spLocks noGrp="1"/>
          </p:cNvSpPr>
          <p:nvPr>
            <p:ph type="sldNum" sz="quarter" idx="12"/>
          </p:nvPr>
        </p:nvSpPr>
        <p:spPr/>
        <p:txBody>
          <a:bodyPr/>
          <a:lstStyle/>
          <a:p>
            <a:fld id="{20655717-7B0D-4AE3-8930-9C2D01776D79}" type="slidenum">
              <a:rPr lang="ru-RU" smtClean="0"/>
              <a:t>‹#›</a:t>
            </a:fld>
            <a:endParaRPr lang="ru-RU"/>
          </a:p>
        </p:txBody>
      </p:sp>
    </p:spTree>
    <p:extLst>
      <p:ext uri="{BB962C8B-B14F-4D97-AF65-F5344CB8AC3E}">
        <p14:creationId xmlns:p14="http://schemas.microsoft.com/office/powerpoint/2010/main" val="259311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CFB55-A60C-412E-A18A-FAF10A5E2020}" type="datetimeFigureOut">
              <a:rPr lang="ru-RU" smtClean="0"/>
              <a:t>12.07.2021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55717-7B0D-4AE3-8930-9C2D01776D79}" type="slidenum">
              <a:rPr lang="ru-RU" smtClean="0"/>
              <a:t>‹#›</a:t>
            </a:fld>
            <a:endParaRPr lang="ru-RU"/>
          </a:p>
        </p:txBody>
      </p:sp>
    </p:spTree>
    <p:extLst>
      <p:ext uri="{BB962C8B-B14F-4D97-AF65-F5344CB8AC3E}">
        <p14:creationId xmlns:p14="http://schemas.microsoft.com/office/powerpoint/2010/main" val="1733391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5" r:id="rId8"/>
    <p:sldLayoutId id="2147483684"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FFF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AA800F6B-BA43-1F4D-9596-5ADD13E0F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94586-669B-4041-AF0C-64925D041137}" type="datetimeFigureOut">
              <a:rPr lang="x-none" smtClean="0"/>
              <a:t>12.07.2021</a:t>
            </a:fld>
            <a:endParaRPr lang="x-none"/>
          </a:p>
        </p:txBody>
      </p:sp>
      <p:sp>
        <p:nvSpPr>
          <p:cNvPr id="6" name="Slide Number Placeholder 5">
            <a:extLst>
              <a:ext uri="{FF2B5EF4-FFF2-40B4-BE49-F238E27FC236}">
                <a16:creationId xmlns="" xmlns:a16="http://schemas.microsoft.com/office/drawing/2014/main" id="{F938655A-20C7-3942-AD7D-FEA87EEFA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AA92A-5641-C441-9165-1FE3C973C973}" type="slidenum">
              <a:rPr lang="x-none" smtClean="0"/>
              <a:t>‹#›</a:t>
            </a:fld>
            <a:endParaRPr lang="x-none"/>
          </a:p>
        </p:txBody>
      </p:sp>
    </p:spTree>
    <p:extLst>
      <p:ext uri="{BB962C8B-B14F-4D97-AF65-F5344CB8AC3E}">
        <p14:creationId xmlns:p14="http://schemas.microsoft.com/office/powerpoint/2010/main" val="16903797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18" Type="http://schemas.openxmlformats.org/officeDocument/2006/relationships/image" Target="../media/image15.png"/><Relationship Id="rId3" Type="http://schemas.openxmlformats.org/officeDocument/2006/relationships/image" Target="../media/image12.sv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12.png"/><Relationship Id="rId17" Type="http://schemas.openxmlformats.org/officeDocument/2006/relationships/image" Target="../media/image26.svg"/><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1.png"/><Relationship Id="rId19" Type="http://schemas.openxmlformats.org/officeDocument/2006/relationships/image" Target="../media/image28.sv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3.png"/><Relationship Id="rId2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041400"/>
            <a:ext cx="9144000" cy="2387600"/>
          </a:xfrm>
        </p:spPr>
        <p:txBody>
          <a:bodyPr>
            <a:normAutofit/>
          </a:bodyPr>
          <a:lstStyle/>
          <a:p>
            <a:r>
              <a:rPr lang="ka-GE" sz="3600" b="1" dirty="0" smtClean="0">
                <a:solidFill>
                  <a:schemeClr val="bg2">
                    <a:lumMod val="25000"/>
                  </a:schemeClr>
                </a:solidFill>
              </a:rPr>
              <a:t>თხოვნის სოციოპრაგმატული პარამეტრები ირიბ სამეტყველო აქტებში</a:t>
            </a:r>
            <a:endParaRPr lang="ru-RU" sz="3600" dirty="0">
              <a:solidFill>
                <a:schemeClr val="bg2">
                  <a:lumMod val="25000"/>
                </a:schemeClr>
              </a:solidFill>
            </a:endParaRPr>
          </a:p>
        </p:txBody>
      </p:sp>
      <p:sp>
        <p:nvSpPr>
          <p:cNvPr id="4" name="Rectangle 3">
            <a:extLst>
              <a:ext uri="{FF2B5EF4-FFF2-40B4-BE49-F238E27FC236}">
                <a16:creationId xmlns="" xmlns:a16="http://schemas.microsoft.com/office/drawing/2014/main" id="{A504D768-63A8-6C48-A3FD-9DC14B2E061E}"/>
              </a:ext>
            </a:extLst>
          </p:cNvPr>
          <p:cNvSpPr/>
          <p:nvPr/>
        </p:nvSpPr>
        <p:spPr>
          <a:xfrm>
            <a:off x="8367074" y="5270726"/>
            <a:ext cx="2514600" cy="3592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ka-GE" sz="2000" dirty="0">
                <a:solidFill>
                  <a:schemeClr val="bg2">
                    <a:lumMod val="25000"/>
                  </a:schemeClr>
                </a:solidFill>
              </a:rPr>
              <a:t>ასმათ არძენაძე</a:t>
            </a:r>
            <a:endParaRPr lang="x-none" sz="2000" dirty="0">
              <a:solidFill>
                <a:schemeClr val="bg2">
                  <a:lumMod val="25000"/>
                </a:schemeClr>
              </a:solidFill>
            </a:endParaRPr>
          </a:p>
        </p:txBody>
      </p:sp>
      <p:cxnSp>
        <p:nvCxnSpPr>
          <p:cNvPr id="10" name="Straight Connector 9">
            <a:extLst>
              <a:ext uri="{FF2B5EF4-FFF2-40B4-BE49-F238E27FC236}">
                <a16:creationId xmlns="" xmlns:a16="http://schemas.microsoft.com/office/drawing/2014/main" id="{AFF8F81D-93CE-1243-BE8C-5C3955DB5DDF}"/>
              </a:ext>
            </a:extLst>
          </p:cNvPr>
          <p:cNvCxnSpPr>
            <a:cxnSpLocks/>
          </p:cNvCxnSpPr>
          <p:nvPr/>
        </p:nvCxnSpPr>
        <p:spPr>
          <a:xfrm>
            <a:off x="0" y="6727372"/>
            <a:ext cx="11990614"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 xmlns:a16="http://schemas.microsoft.com/office/drawing/2014/main" id="{28BFE7A3-5776-724E-820B-51B2C2664965}"/>
              </a:ext>
            </a:extLst>
          </p:cNvPr>
          <p:cNvCxnSpPr>
            <a:cxnSpLocks/>
          </p:cNvCxnSpPr>
          <p:nvPr/>
        </p:nvCxnSpPr>
        <p:spPr>
          <a:xfrm>
            <a:off x="11990614" y="0"/>
            <a:ext cx="0" cy="555353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 xmlns:a16="http://schemas.microsoft.com/office/drawing/2014/main" id="{E63A2BA2-E27D-8442-8CA6-C63570170835}"/>
              </a:ext>
            </a:extLst>
          </p:cNvPr>
          <p:cNvCxnSpPr>
            <a:cxnSpLocks/>
          </p:cNvCxnSpPr>
          <p:nvPr/>
        </p:nvCxnSpPr>
        <p:spPr>
          <a:xfrm>
            <a:off x="11996057" y="5914572"/>
            <a:ext cx="0" cy="8128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81819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39788" y="886121"/>
            <a:ext cx="5157787" cy="989814"/>
          </a:xfrm>
        </p:spPr>
        <p:txBody>
          <a:bodyPr>
            <a:normAutofit/>
          </a:bodyPr>
          <a:lstStyle/>
          <a:p>
            <a:r>
              <a:rPr lang="ka-GE" dirty="0" smtClean="0">
                <a:solidFill>
                  <a:srgbClr val="FF0000"/>
                </a:solidFill>
              </a:rPr>
              <a:t>ვერბალური</a:t>
            </a:r>
            <a:endParaRPr lang="ru-RU" dirty="0">
              <a:solidFill>
                <a:srgbClr val="FF0000"/>
              </a:solidFill>
            </a:endParaRPr>
          </a:p>
        </p:txBody>
      </p:sp>
      <p:sp>
        <p:nvSpPr>
          <p:cNvPr id="4" name="Объект 3"/>
          <p:cNvSpPr>
            <a:spLocks noGrp="1"/>
          </p:cNvSpPr>
          <p:nvPr>
            <p:ph sz="half" idx="2"/>
          </p:nvPr>
        </p:nvSpPr>
        <p:spPr/>
        <p:txBody>
          <a:bodyPr>
            <a:normAutofit/>
          </a:bodyPr>
          <a:lstStyle/>
          <a:p>
            <a:pPr marL="0" indent="0">
              <a:buNone/>
            </a:pPr>
            <a:r>
              <a:rPr lang="ka-GE" sz="2000" i="1" dirty="0" smtClean="0"/>
              <a:t>მინდა დაგელაპარაკოთ;</a:t>
            </a:r>
          </a:p>
          <a:p>
            <a:pPr marL="0" indent="0">
              <a:buNone/>
            </a:pPr>
            <a:r>
              <a:rPr lang="ka-GE" sz="2000" i="1" dirty="0" smtClean="0"/>
              <a:t>ერთი თხოვნა მაქვს, ჩვენს განცხადებამდე განცხადება არ გააკეთოთ</a:t>
            </a:r>
            <a:r>
              <a:rPr lang="ka-GE" sz="2000" dirty="0" smtClean="0"/>
              <a:t>;</a:t>
            </a:r>
          </a:p>
          <a:p>
            <a:pPr marL="0" indent="0">
              <a:buNone/>
            </a:pPr>
            <a:r>
              <a:rPr lang="ka-GE" sz="2000" i="1" dirty="0" smtClean="0"/>
              <a:t>1 სთ. მოდით ციხესთან.</a:t>
            </a:r>
          </a:p>
          <a:p>
            <a:pPr marL="0" indent="0">
              <a:buNone/>
            </a:pPr>
            <a:endParaRPr lang="ru-RU" sz="2000" i="1" dirty="0"/>
          </a:p>
        </p:txBody>
      </p:sp>
      <p:sp>
        <p:nvSpPr>
          <p:cNvPr id="5" name="Текст 4"/>
          <p:cNvSpPr>
            <a:spLocks noGrp="1"/>
          </p:cNvSpPr>
          <p:nvPr>
            <p:ph type="body" sz="quarter" idx="3"/>
          </p:nvPr>
        </p:nvSpPr>
        <p:spPr>
          <a:xfrm>
            <a:off x="6172200" y="1206631"/>
            <a:ext cx="5183188" cy="546755"/>
          </a:xfrm>
        </p:spPr>
        <p:txBody>
          <a:bodyPr/>
          <a:lstStyle/>
          <a:p>
            <a:r>
              <a:rPr lang="ka-GE" dirty="0" smtClean="0"/>
              <a:t>	</a:t>
            </a:r>
            <a:r>
              <a:rPr lang="ka-GE" dirty="0" smtClean="0">
                <a:solidFill>
                  <a:srgbClr val="FF0000"/>
                </a:solidFill>
              </a:rPr>
              <a:t>არავერბალური</a:t>
            </a:r>
            <a:endParaRPr lang="ru-RU" dirty="0">
              <a:solidFill>
                <a:srgbClr val="FF0000"/>
              </a:solidFill>
            </a:endParaRPr>
          </a:p>
        </p:txBody>
      </p:sp>
      <p:sp>
        <p:nvSpPr>
          <p:cNvPr id="6" name="Объект 5"/>
          <p:cNvSpPr>
            <a:spLocks noGrp="1"/>
          </p:cNvSpPr>
          <p:nvPr>
            <p:ph sz="quarter" idx="4"/>
          </p:nvPr>
        </p:nvSpPr>
        <p:spPr/>
        <p:txBody>
          <a:bodyPr>
            <a:normAutofit/>
          </a:bodyPr>
          <a:lstStyle/>
          <a:p>
            <a:pPr marL="0" indent="0">
              <a:buNone/>
            </a:pPr>
            <a:r>
              <a:rPr lang="ka-GE" sz="2000" b="1" i="1" dirty="0" smtClean="0"/>
              <a:t>კარზე კაკუნი </a:t>
            </a:r>
            <a:r>
              <a:rPr lang="ka-GE" sz="2000" i="1" dirty="0" smtClean="0"/>
              <a:t>-</a:t>
            </a:r>
            <a:r>
              <a:rPr lang="ka-GE" sz="2000" dirty="0" smtClean="0"/>
              <a:t>თხოვნა შეუშვან ოთახში;</a:t>
            </a:r>
          </a:p>
          <a:p>
            <a:pPr marL="0" indent="0">
              <a:buNone/>
            </a:pPr>
            <a:r>
              <a:rPr lang="ka-GE" sz="2000" b="1" i="1" dirty="0" smtClean="0"/>
              <a:t>ტაში დარბაზში- </a:t>
            </a:r>
            <a:r>
              <a:rPr lang="ka-GE" sz="2000" dirty="0" smtClean="0"/>
              <a:t>თხოვნა რომ დაიწყოს ღონისძიება, სპექტაკლი, კონცერტი;</a:t>
            </a:r>
          </a:p>
          <a:p>
            <a:pPr marL="0" indent="0">
              <a:buNone/>
            </a:pPr>
            <a:r>
              <a:rPr lang="ka-GE" sz="2000" b="1" i="1" dirty="0" smtClean="0"/>
              <a:t>აპლოდისმენტები სპექტაკლის ბოლოს </a:t>
            </a:r>
            <a:r>
              <a:rPr lang="ka-GE" sz="2000" dirty="0" smtClean="0"/>
              <a:t>-თხოვნა ისევ გამოვიდნენ მსახიობები დარბაზში.</a:t>
            </a:r>
            <a:endParaRPr lang="ru-RU" sz="2000" dirty="0"/>
          </a:p>
        </p:txBody>
      </p:sp>
      <p:pic>
        <p:nvPicPr>
          <p:cNvPr id="7" name="Picture 7">
            <a:extLst>
              <a:ext uri="{FF2B5EF4-FFF2-40B4-BE49-F238E27FC236}">
                <a16:creationId xmlns="" xmlns:a16="http://schemas.microsoft.com/office/drawing/2014/main" id="{4C91E0A9-20B1-B045-8641-27EDB657D858}"/>
              </a:ext>
            </a:extLst>
          </p:cNvPr>
          <p:cNvPicPr>
            <a:picLocks noChangeAspect="1"/>
          </p:cNvPicPr>
          <p:nvPr/>
        </p:nvPicPr>
        <p:blipFill>
          <a:blip r:embed="rId2"/>
          <a:stretch>
            <a:fillRect/>
          </a:stretch>
        </p:blipFill>
        <p:spPr>
          <a:xfrm>
            <a:off x="2978870" y="4106740"/>
            <a:ext cx="1791093" cy="2002269"/>
          </a:xfrm>
          <a:prstGeom prst="rect">
            <a:avLst/>
          </a:prstGeom>
        </p:spPr>
      </p:pic>
      <p:pic>
        <p:nvPicPr>
          <p:cNvPr id="9" name="Рисунок 8"/>
          <p:cNvPicPr>
            <a:picLocks noChangeAspect="1"/>
          </p:cNvPicPr>
          <p:nvPr/>
        </p:nvPicPr>
        <p:blipFill>
          <a:blip r:embed="rId3"/>
          <a:stretch>
            <a:fillRect/>
          </a:stretch>
        </p:blipFill>
        <p:spPr>
          <a:xfrm>
            <a:off x="7426217" y="4297182"/>
            <a:ext cx="1777820" cy="1811827"/>
          </a:xfrm>
          <a:prstGeom prst="rect">
            <a:avLst/>
          </a:prstGeom>
        </p:spPr>
      </p:pic>
      <p:pic>
        <p:nvPicPr>
          <p:cNvPr id="10" name="Рисунок 9"/>
          <p:cNvPicPr>
            <a:picLocks noChangeAspect="1"/>
          </p:cNvPicPr>
          <p:nvPr/>
        </p:nvPicPr>
        <p:blipFill>
          <a:blip r:embed="rId4"/>
          <a:stretch>
            <a:fillRect/>
          </a:stretch>
        </p:blipFill>
        <p:spPr>
          <a:xfrm flipH="1">
            <a:off x="9643619" y="4297182"/>
            <a:ext cx="1470581" cy="1892481"/>
          </a:xfrm>
          <a:prstGeom prst="rect">
            <a:avLst/>
          </a:prstGeom>
        </p:spPr>
      </p:pic>
    </p:spTree>
    <p:extLst>
      <p:ext uri="{BB962C8B-B14F-4D97-AF65-F5344CB8AC3E}">
        <p14:creationId xmlns:p14="http://schemas.microsoft.com/office/powerpoint/2010/main" val="373088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 xmlns:a16="http://schemas.microsoft.com/office/drawing/2014/main" id="{75EAF6B2-D7C9-9247-A15C-FBB1CBF7BBDF}"/>
              </a:ext>
            </a:extLst>
          </p:cNvPr>
          <p:cNvSpPr txBox="1">
            <a:spLocks/>
          </p:cNvSpPr>
          <p:nvPr/>
        </p:nvSpPr>
        <p:spPr>
          <a:xfrm>
            <a:off x="2157825" y="1599120"/>
            <a:ext cx="2855858" cy="6517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ru-RU" sz="3600" b="1" dirty="0">
              <a:solidFill>
                <a:schemeClr val="bg2">
                  <a:lumMod val="25000"/>
                </a:schemeClr>
              </a:solidFill>
            </a:endParaRPr>
          </a:p>
        </p:txBody>
      </p:sp>
      <p:sp>
        <p:nvSpPr>
          <p:cNvPr id="5" name="Заголовок 3">
            <a:extLst>
              <a:ext uri="{FF2B5EF4-FFF2-40B4-BE49-F238E27FC236}">
                <a16:creationId xmlns="" xmlns:a16="http://schemas.microsoft.com/office/drawing/2014/main" id="{98AFCC17-FEE6-BB4A-A801-E5C287545038}"/>
              </a:ext>
            </a:extLst>
          </p:cNvPr>
          <p:cNvSpPr txBox="1">
            <a:spLocks/>
          </p:cNvSpPr>
          <p:nvPr/>
        </p:nvSpPr>
        <p:spPr>
          <a:xfrm>
            <a:off x="7136091" y="810706"/>
            <a:ext cx="2898084" cy="886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ka-GE" sz="2800" b="1" dirty="0">
                <a:solidFill>
                  <a:srgbClr val="FF0000"/>
                </a:solidFill>
              </a:rPr>
              <a:t>წერილობითი</a:t>
            </a:r>
            <a:endParaRPr lang="ru-RU" sz="3600" b="1" dirty="0">
              <a:solidFill>
                <a:srgbClr val="FF0000"/>
              </a:solidFill>
            </a:endParaRPr>
          </a:p>
        </p:txBody>
      </p:sp>
      <p:sp>
        <p:nvSpPr>
          <p:cNvPr id="9" name="Заголовок 3">
            <a:extLst>
              <a:ext uri="{FF2B5EF4-FFF2-40B4-BE49-F238E27FC236}">
                <a16:creationId xmlns="" xmlns:a16="http://schemas.microsoft.com/office/drawing/2014/main" id="{E481E181-786F-5B41-B787-2F8A66E3F151}"/>
              </a:ext>
            </a:extLst>
          </p:cNvPr>
          <p:cNvSpPr txBox="1">
            <a:spLocks/>
          </p:cNvSpPr>
          <p:nvPr/>
        </p:nvSpPr>
        <p:spPr>
          <a:xfrm>
            <a:off x="1719912" y="810706"/>
            <a:ext cx="2855858" cy="6517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ka-GE" sz="2800" b="1" dirty="0">
                <a:solidFill>
                  <a:srgbClr val="FF0000"/>
                </a:solidFill>
              </a:rPr>
              <a:t>ზეპირი</a:t>
            </a:r>
            <a:endParaRPr lang="ru-RU" sz="3600" b="1" dirty="0">
              <a:solidFill>
                <a:srgbClr val="FF0000"/>
              </a:solidFill>
            </a:endParaRPr>
          </a:p>
        </p:txBody>
      </p:sp>
      <p:sp>
        <p:nvSpPr>
          <p:cNvPr id="3" name="Прямоугольник 2"/>
          <p:cNvSpPr/>
          <p:nvPr/>
        </p:nvSpPr>
        <p:spPr>
          <a:xfrm>
            <a:off x="405354" y="1770722"/>
            <a:ext cx="5533534" cy="923330"/>
          </a:xfrm>
          <a:prstGeom prst="rect">
            <a:avLst/>
          </a:prstGeom>
        </p:spPr>
        <p:txBody>
          <a:bodyPr wrap="square">
            <a:spAutoFit/>
          </a:bodyPr>
          <a:lstStyle/>
          <a:p>
            <a:r>
              <a:rPr lang="ka-GE" dirty="0" smtClean="0">
                <a:solidFill>
                  <a:srgbClr val="000000"/>
                </a:solidFill>
              </a:rPr>
              <a:t>ზეპირ მეტყველებაში თხოვნის გამოხატვა შესაძლებელია ინტონაციით, კონკრეტული მარკერების გარეშე.</a:t>
            </a:r>
            <a:endParaRPr lang="ru-RU" dirty="0"/>
          </a:p>
        </p:txBody>
      </p:sp>
      <p:sp>
        <p:nvSpPr>
          <p:cNvPr id="6" name="Прямоугольник 5"/>
          <p:cNvSpPr/>
          <p:nvPr/>
        </p:nvSpPr>
        <p:spPr>
          <a:xfrm>
            <a:off x="6457361" y="1599120"/>
            <a:ext cx="5401559" cy="4247317"/>
          </a:xfrm>
          <a:prstGeom prst="rect">
            <a:avLst/>
          </a:prstGeom>
        </p:spPr>
        <p:txBody>
          <a:bodyPr wrap="square">
            <a:spAutoFit/>
          </a:bodyPr>
          <a:lstStyle/>
          <a:p>
            <a:r>
              <a:rPr lang="ka-GE" dirty="0" smtClean="0">
                <a:solidFill>
                  <a:srgbClr val="000000"/>
                </a:solidFill>
                <a:latin typeface="Times New Roman" panose="02020603050405020304" pitchFamily="18" charset="0"/>
              </a:rPr>
              <a:t>წერილობით დისკურში თხოვნის გამოხატვის ფორმები შედარებით მწირია. ამიტომ თხოვნა უნდა იყოს მაქსიმალურად ექსპლიციტური, მკაფიოდ ჩამოყალიბებული. აქვე შეიძლება ვისაუბროთ პერფორმატიულ ზმნებზე. </a:t>
            </a:r>
          </a:p>
          <a:p>
            <a:r>
              <a:rPr lang="ka-GE" dirty="0">
                <a:solidFill>
                  <a:srgbClr val="000000"/>
                </a:solidFill>
                <a:latin typeface="Times New Roman" panose="02020603050405020304" pitchFamily="18" charset="0"/>
              </a:rPr>
              <a:t>(</a:t>
            </a:r>
            <a:r>
              <a:rPr lang="ka-GE" dirty="0" smtClean="0">
                <a:solidFill>
                  <a:srgbClr val="000000"/>
                </a:solidFill>
                <a:latin typeface="Times New Roman" panose="02020603050405020304" pitchFamily="18" charset="0"/>
              </a:rPr>
              <a:t>თხოვნა-მოქმედება). </a:t>
            </a:r>
          </a:p>
          <a:p>
            <a:r>
              <a:rPr lang="ka-GE" b="1" dirty="0" smtClean="0">
                <a:solidFill>
                  <a:srgbClr val="7030A0"/>
                </a:solidFill>
              </a:rPr>
              <a:t>ოფიციალური თხოვნა  </a:t>
            </a:r>
            <a:r>
              <a:rPr lang="ka-GE" dirty="0" smtClean="0">
                <a:solidFill>
                  <a:srgbClr val="000000"/>
                </a:solidFill>
              </a:rPr>
              <a:t>- „გთხოვ“, „გთხოვთ“.</a:t>
            </a:r>
          </a:p>
          <a:p>
            <a:r>
              <a:rPr lang="ka-GE" dirty="0" smtClean="0">
                <a:solidFill>
                  <a:srgbClr val="000000"/>
                </a:solidFill>
              </a:rPr>
              <a:t>კონსტრუქცია </a:t>
            </a:r>
            <a:r>
              <a:rPr lang="ka-GE" b="1" dirty="0" smtClean="0">
                <a:solidFill>
                  <a:srgbClr val="000000"/>
                </a:solidFill>
              </a:rPr>
              <a:t>კითხვა თხოვნა </a:t>
            </a:r>
            <a:r>
              <a:rPr lang="ka-GE" dirty="0" smtClean="0">
                <a:solidFill>
                  <a:srgbClr val="000000"/>
                </a:solidFill>
              </a:rPr>
              <a:t>„ხომ ვერ დამეხმარებოდით“, ხომ არ გადამიტანდით გამოსვლას ......“</a:t>
            </a:r>
          </a:p>
          <a:p>
            <a:r>
              <a:rPr lang="ka-GE" b="1" dirty="0" smtClean="0">
                <a:solidFill>
                  <a:srgbClr val="7030A0"/>
                </a:solidFill>
              </a:rPr>
              <a:t>არაოფიციალური თხოვნა  - </a:t>
            </a:r>
            <a:r>
              <a:rPr lang="ka-GE" dirty="0" smtClean="0"/>
              <a:t>თუ არ შეწუხდებით გამომიგზავნეთ თქვენი სახელმძღვანელო, რომელიც დიდ დახმარებას გაუწევს ჩვენს სტუდენტებს.</a:t>
            </a:r>
          </a:p>
          <a:p>
            <a:endParaRPr lang="ru-RU" dirty="0"/>
          </a:p>
        </p:txBody>
      </p:sp>
    </p:spTree>
    <p:extLst>
      <p:ext uri="{BB962C8B-B14F-4D97-AF65-F5344CB8AC3E}">
        <p14:creationId xmlns:p14="http://schemas.microsoft.com/office/powerpoint/2010/main" val="32046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 xmlns:a16="http://schemas.microsoft.com/office/drawing/2014/main" id="{75EAF6B2-D7C9-9247-A15C-FBB1CBF7BBDF}"/>
              </a:ext>
            </a:extLst>
          </p:cNvPr>
          <p:cNvSpPr txBox="1">
            <a:spLocks/>
          </p:cNvSpPr>
          <p:nvPr/>
        </p:nvSpPr>
        <p:spPr>
          <a:xfrm>
            <a:off x="2157825" y="1599120"/>
            <a:ext cx="2855858" cy="6517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ru-RU" sz="3600" b="1" dirty="0">
              <a:solidFill>
                <a:schemeClr val="bg2">
                  <a:lumMod val="25000"/>
                </a:schemeClr>
              </a:solidFill>
            </a:endParaRPr>
          </a:p>
        </p:txBody>
      </p:sp>
      <p:cxnSp>
        <p:nvCxnSpPr>
          <p:cNvPr id="4" name="Straight Connector 3">
            <a:extLst>
              <a:ext uri="{FF2B5EF4-FFF2-40B4-BE49-F238E27FC236}">
                <a16:creationId xmlns="" xmlns:a16="http://schemas.microsoft.com/office/drawing/2014/main" id="{07F174B3-129C-E24F-98D3-9CB17346BE44}"/>
              </a:ext>
            </a:extLst>
          </p:cNvPr>
          <p:cNvCxnSpPr>
            <a:cxnSpLocks/>
          </p:cNvCxnSpPr>
          <p:nvPr/>
        </p:nvCxnSpPr>
        <p:spPr>
          <a:xfrm>
            <a:off x="0" y="1752649"/>
            <a:ext cx="10850880" cy="0"/>
          </a:xfrm>
          <a:prstGeom prst="line">
            <a:avLst/>
          </a:prstGeom>
          <a:effectLst>
            <a:glow rad="127000">
              <a:schemeClr val="accent5"/>
            </a:glow>
          </a:effectLst>
        </p:spPr>
        <p:style>
          <a:lnRef idx="2">
            <a:schemeClr val="accent3"/>
          </a:lnRef>
          <a:fillRef idx="0">
            <a:schemeClr val="accent3"/>
          </a:fillRef>
          <a:effectRef idx="1">
            <a:schemeClr val="accent3"/>
          </a:effectRef>
          <a:fontRef idx="minor">
            <a:schemeClr val="tx1"/>
          </a:fontRef>
        </p:style>
      </p:cxnSp>
      <p:sp>
        <p:nvSpPr>
          <p:cNvPr id="7" name="Заголовок 1">
            <a:extLst>
              <a:ext uri="{FF2B5EF4-FFF2-40B4-BE49-F238E27FC236}">
                <a16:creationId xmlns="" xmlns:a16="http://schemas.microsoft.com/office/drawing/2014/main" id="{09673314-3498-2947-B814-02FEC158A026}"/>
              </a:ext>
            </a:extLst>
          </p:cNvPr>
          <p:cNvSpPr txBox="1">
            <a:spLocks/>
          </p:cNvSpPr>
          <p:nvPr/>
        </p:nvSpPr>
        <p:spPr>
          <a:xfrm>
            <a:off x="0" y="877706"/>
            <a:ext cx="1071372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a-GE" sz="2800" dirty="0"/>
              <a:t>თხოვნის გამოხატვის ფორმა განსხვავდება სოციოპრაგმატული სიტუაციიდან </a:t>
            </a:r>
            <a:r>
              <a:rPr lang="ka-GE" sz="2800" dirty="0" smtClean="0"/>
              <a:t>გამომდინარე:</a:t>
            </a:r>
            <a:r>
              <a:rPr lang="ru-RU" sz="2800" dirty="0"/>
              <a:t/>
            </a:r>
            <a:br>
              <a:rPr lang="ru-RU" sz="2800" dirty="0"/>
            </a:br>
            <a:endParaRPr lang="ru-RU" sz="2800" dirty="0"/>
          </a:p>
        </p:txBody>
      </p:sp>
      <p:sp>
        <p:nvSpPr>
          <p:cNvPr id="10" name="Объект 3">
            <a:extLst>
              <a:ext uri="{FF2B5EF4-FFF2-40B4-BE49-F238E27FC236}">
                <a16:creationId xmlns="" xmlns:a16="http://schemas.microsoft.com/office/drawing/2014/main" id="{2DAAF4E3-5769-C044-A904-A1EA7CDECE1A}"/>
              </a:ext>
            </a:extLst>
          </p:cNvPr>
          <p:cNvSpPr txBox="1">
            <a:spLocks/>
          </p:cNvSpPr>
          <p:nvPr/>
        </p:nvSpPr>
        <p:spPr>
          <a:xfrm>
            <a:off x="945590" y="2294770"/>
            <a:ext cx="5157787"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ka-GE" dirty="0">
                <a:solidFill>
                  <a:schemeClr val="bg2">
                    <a:lumMod val="25000"/>
                  </a:schemeClr>
                </a:solidFill>
              </a:rPr>
              <a:t>ასაკი</a:t>
            </a:r>
            <a:r>
              <a:rPr lang="en-US" dirty="0">
                <a:solidFill>
                  <a:schemeClr val="bg2">
                    <a:lumMod val="25000"/>
                  </a:schemeClr>
                </a:solidFill>
              </a:rPr>
              <a:t> </a:t>
            </a:r>
            <a:endParaRPr lang="ka-GE" dirty="0">
              <a:solidFill>
                <a:schemeClr val="bg2">
                  <a:lumMod val="25000"/>
                </a:schemeClr>
              </a:solidFill>
            </a:endParaRPr>
          </a:p>
          <a:p>
            <a:pPr>
              <a:buFont typeface="Wingdings" pitchFamily="2" charset="2"/>
              <a:buChar char="§"/>
            </a:pPr>
            <a:r>
              <a:rPr lang="ka-GE" dirty="0">
                <a:solidFill>
                  <a:schemeClr val="bg2">
                    <a:lumMod val="25000"/>
                  </a:schemeClr>
                </a:solidFill>
              </a:rPr>
              <a:t>სქესი</a:t>
            </a:r>
          </a:p>
          <a:p>
            <a:pPr>
              <a:buFont typeface="Wingdings" pitchFamily="2" charset="2"/>
              <a:buChar char="§"/>
            </a:pPr>
            <a:r>
              <a:rPr lang="ka-GE" dirty="0" smtClean="0">
                <a:solidFill>
                  <a:schemeClr val="bg2">
                    <a:lumMod val="25000"/>
                  </a:schemeClr>
                </a:solidFill>
              </a:rPr>
              <a:t>სტატუსი</a:t>
            </a:r>
          </a:p>
          <a:p>
            <a:pPr>
              <a:buFont typeface="Wingdings" pitchFamily="2" charset="2"/>
              <a:buChar char="§"/>
            </a:pPr>
            <a:r>
              <a:rPr lang="ka-GE" dirty="0" smtClean="0">
                <a:solidFill>
                  <a:schemeClr val="bg2">
                    <a:lumMod val="25000"/>
                  </a:schemeClr>
                </a:solidFill>
              </a:rPr>
              <a:t>განათლება</a:t>
            </a:r>
            <a:endParaRPr lang="ka-GE" dirty="0">
              <a:solidFill>
                <a:schemeClr val="bg2">
                  <a:lumMod val="25000"/>
                </a:schemeClr>
              </a:solidFill>
            </a:endParaRPr>
          </a:p>
          <a:p>
            <a:pPr>
              <a:buFont typeface="Wingdings" pitchFamily="2" charset="2"/>
              <a:buChar char="§"/>
            </a:pPr>
            <a:r>
              <a:rPr lang="ka-GE" dirty="0">
                <a:solidFill>
                  <a:schemeClr val="bg2">
                    <a:lumMod val="25000"/>
                  </a:schemeClr>
                </a:solidFill>
              </a:rPr>
              <a:t>გენდერი და სხვ.</a:t>
            </a:r>
          </a:p>
          <a:p>
            <a:pPr>
              <a:buFont typeface="Wingdings" pitchFamily="2" charset="2"/>
              <a:buChar char="§"/>
            </a:pPr>
            <a:endParaRPr lang="ka-GE" dirty="0">
              <a:solidFill>
                <a:schemeClr val="bg2">
                  <a:lumMod val="25000"/>
                </a:schemeClr>
              </a:solidFill>
            </a:endParaRPr>
          </a:p>
          <a:p>
            <a:pPr>
              <a:buFont typeface="Wingdings" pitchFamily="2" charset="2"/>
              <a:buChar char="§"/>
            </a:pPr>
            <a:endParaRPr lang="ru-RU" dirty="0">
              <a:solidFill>
                <a:schemeClr val="bg2">
                  <a:lumMod val="25000"/>
                </a:schemeClr>
              </a:solidFill>
            </a:endParaRPr>
          </a:p>
        </p:txBody>
      </p:sp>
      <p:pic>
        <p:nvPicPr>
          <p:cNvPr id="8" name="Graphic 7" descr="Employee badge">
            <a:extLst>
              <a:ext uri="{FF2B5EF4-FFF2-40B4-BE49-F238E27FC236}">
                <a16:creationId xmlns="" xmlns:a16="http://schemas.microsoft.com/office/drawing/2014/main" id="{8CECCE8F-6CE0-0A4D-B52F-6CE7A47804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014301" y="2023784"/>
            <a:ext cx="914400" cy="914400"/>
          </a:xfrm>
          <a:prstGeom prst="rect">
            <a:avLst/>
          </a:prstGeom>
        </p:spPr>
      </p:pic>
      <p:pic>
        <p:nvPicPr>
          <p:cNvPr id="13" name="Graphic 12" descr="Dance">
            <a:extLst>
              <a:ext uri="{FF2B5EF4-FFF2-40B4-BE49-F238E27FC236}">
                <a16:creationId xmlns="" xmlns:a16="http://schemas.microsoft.com/office/drawing/2014/main" id="{F8CEF70D-633C-0943-9945-2E80339277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210470" y="2065719"/>
            <a:ext cx="914400" cy="914400"/>
          </a:xfrm>
          <a:prstGeom prst="rect">
            <a:avLst/>
          </a:prstGeom>
        </p:spPr>
      </p:pic>
      <p:pic>
        <p:nvPicPr>
          <p:cNvPr id="15" name="Graphic 14" descr="Ribbon">
            <a:extLst>
              <a:ext uri="{FF2B5EF4-FFF2-40B4-BE49-F238E27FC236}">
                <a16:creationId xmlns="" xmlns:a16="http://schemas.microsoft.com/office/drawing/2014/main" id="{144E46AC-7C00-DD45-974F-D760CB36E6D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304198" y="2329768"/>
            <a:ext cx="714032" cy="714032"/>
          </a:xfrm>
          <a:prstGeom prst="rect">
            <a:avLst/>
          </a:prstGeom>
        </p:spPr>
      </p:pic>
      <p:pic>
        <p:nvPicPr>
          <p:cNvPr id="17" name="Graphic 16" descr="Wedding rings">
            <a:extLst>
              <a:ext uri="{FF2B5EF4-FFF2-40B4-BE49-F238E27FC236}">
                <a16:creationId xmlns="" xmlns:a16="http://schemas.microsoft.com/office/drawing/2014/main" id="{41C40953-AE7F-7D41-B195-60670869B2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508817" y="2943870"/>
            <a:ext cx="573765" cy="573765"/>
          </a:xfrm>
          <a:prstGeom prst="rect">
            <a:avLst/>
          </a:prstGeom>
        </p:spPr>
      </p:pic>
      <p:pic>
        <p:nvPicPr>
          <p:cNvPr id="19" name="Graphic 18" descr="Detective">
            <a:extLst>
              <a:ext uri="{FF2B5EF4-FFF2-40B4-BE49-F238E27FC236}">
                <a16:creationId xmlns="" xmlns:a16="http://schemas.microsoft.com/office/drawing/2014/main" id="{25CC31EA-42CF-5D4F-B2F8-A84B2C6E147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819651" y="4137064"/>
            <a:ext cx="914400" cy="914400"/>
          </a:xfrm>
          <a:prstGeom prst="rect">
            <a:avLst/>
          </a:prstGeom>
        </p:spPr>
      </p:pic>
      <p:pic>
        <p:nvPicPr>
          <p:cNvPr id="21" name="Graphic 20" descr="Artist">
            <a:extLst>
              <a:ext uri="{FF2B5EF4-FFF2-40B4-BE49-F238E27FC236}">
                <a16:creationId xmlns="" xmlns:a16="http://schemas.microsoft.com/office/drawing/2014/main" id="{7479D69B-F80A-7642-B29C-294E4399952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7242964" y="4120404"/>
            <a:ext cx="914400" cy="914400"/>
          </a:xfrm>
          <a:prstGeom prst="rect">
            <a:avLst/>
          </a:prstGeom>
        </p:spPr>
      </p:pic>
      <p:pic>
        <p:nvPicPr>
          <p:cNvPr id="23" name="Graphic 22" descr="Man">
            <a:extLst>
              <a:ext uri="{FF2B5EF4-FFF2-40B4-BE49-F238E27FC236}">
                <a16:creationId xmlns="" xmlns:a16="http://schemas.microsoft.com/office/drawing/2014/main" id="{BE7F4306-823D-8F44-9F92-D006B0C70D5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6385146" y="3598803"/>
            <a:ext cx="914400" cy="914400"/>
          </a:xfrm>
          <a:prstGeom prst="rect">
            <a:avLst/>
          </a:prstGeom>
        </p:spPr>
      </p:pic>
      <p:pic>
        <p:nvPicPr>
          <p:cNvPr id="25" name="Graphic 24" descr="Woman">
            <a:extLst>
              <a:ext uri="{FF2B5EF4-FFF2-40B4-BE49-F238E27FC236}">
                <a16:creationId xmlns="" xmlns:a16="http://schemas.microsoft.com/office/drawing/2014/main" id="{04923FFC-2A92-2942-BCDD-337F7170F1E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6023247" y="2586600"/>
            <a:ext cx="914400" cy="914400"/>
          </a:xfrm>
          <a:prstGeom prst="rect">
            <a:avLst/>
          </a:prstGeom>
        </p:spPr>
      </p:pic>
      <p:pic>
        <p:nvPicPr>
          <p:cNvPr id="27" name="Graphic 26" descr="Baby crawling">
            <a:extLst>
              <a:ext uri="{FF2B5EF4-FFF2-40B4-BE49-F238E27FC236}">
                <a16:creationId xmlns="" xmlns:a16="http://schemas.microsoft.com/office/drawing/2014/main" id="{FFA37F67-E413-9746-8F7F-637F561C95D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9485414" y="3329362"/>
            <a:ext cx="785097" cy="785097"/>
          </a:xfrm>
          <a:prstGeom prst="rect">
            <a:avLst/>
          </a:prstGeom>
        </p:spPr>
      </p:pic>
      <p:pic>
        <p:nvPicPr>
          <p:cNvPr id="29" name="Graphic 28" descr="Male">
            <a:extLst>
              <a:ext uri="{FF2B5EF4-FFF2-40B4-BE49-F238E27FC236}">
                <a16:creationId xmlns="" xmlns:a16="http://schemas.microsoft.com/office/drawing/2014/main" id="{BF06AA0A-A033-ED4B-81E7-FFEA3E2B31E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8283191" y="3650752"/>
            <a:ext cx="785097" cy="785097"/>
          </a:xfrm>
          <a:prstGeom prst="rect">
            <a:avLst/>
          </a:prstGeom>
        </p:spPr>
      </p:pic>
      <p:pic>
        <p:nvPicPr>
          <p:cNvPr id="31" name="Graphic 30" descr="Female">
            <a:extLst>
              <a:ext uri="{FF2B5EF4-FFF2-40B4-BE49-F238E27FC236}">
                <a16:creationId xmlns="" xmlns:a16="http://schemas.microsoft.com/office/drawing/2014/main" id="{11474FA4-611E-CD46-B3EE-60381E965722}"/>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tretch>
            <a:fillRect/>
          </a:stretch>
        </p:blipFill>
        <p:spPr>
          <a:xfrm>
            <a:off x="7425373" y="2973538"/>
            <a:ext cx="785097" cy="785097"/>
          </a:xfrm>
          <a:prstGeom prst="rect">
            <a:avLst/>
          </a:prstGeom>
        </p:spPr>
      </p:pic>
    </p:spTree>
    <p:extLst>
      <p:ext uri="{BB962C8B-B14F-4D97-AF65-F5344CB8AC3E}">
        <p14:creationId xmlns:p14="http://schemas.microsoft.com/office/powerpoint/2010/main" val="110740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2169" y="659876"/>
            <a:ext cx="10906812" cy="5447645"/>
          </a:xfrm>
          <a:prstGeom prst="rect">
            <a:avLst/>
          </a:prstGeom>
        </p:spPr>
        <p:txBody>
          <a:bodyPr wrap="square">
            <a:spAutoFit/>
          </a:bodyPr>
          <a:lstStyle/>
          <a:p>
            <a:r>
              <a:rPr lang="ka-GE" sz="2400" dirty="0"/>
              <a:t>ამასთან დაკავშირებით ვ. გ. კოსტომაროვი, ა.ა. ლეონტიევი </a:t>
            </a:r>
            <a:r>
              <a:rPr lang="ka-GE" sz="2400" dirty="0" smtClean="0"/>
              <a:t>აღნიშნავენ: </a:t>
            </a:r>
          </a:p>
          <a:p>
            <a:endParaRPr lang="ka-GE" sz="2400" dirty="0"/>
          </a:p>
          <a:p>
            <a:pPr algn="just"/>
            <a:r>
              <a:rPr lang="ka-GE" sz="2400" dirty="0" smtClean="0"/>
              <a:t>ერთი და იგივე ადამიანი სხვადასხვა გარემოში ასრულებს რა სხვადასხვა როლს, ცდილობს ისაუბროს განსხვავებულად, ერგება შეძლებისდაგვარად იმ სიტუაციას და იქცევა და საუბრობს ისე, როგორც ელოდებიან მისგან ამ კონკრეტულ სიტუაციაში.</a:t>
            </a:r>
            <a:endParaRPr lang="ru-RU" sz="2400" dirty="0"/>
          </a:p>
          <a:p>
            <a:pPr algn="just"/>
            <a:r>
              <a:rPr lang="ka-GE" sz="2400" dirty="0" smtClean="0"/>
              <a:t> </a:t>
            </a:r>
          </a:p>
          <a:p>
            <a:r>
              <a:rPr lang="ka-GE" dirty="0" smtClean="0"/>
              <a:t>ქალი- 	ოჯახში</a:t>
            </a:r>
          </a:p>
          <a:p>
            <a:r>
              <a:rPr lang="ka-GE" dirty="0" smtClean="0"/>
              <a:t>	სამსახურში</a:t>
            </a:r>
          </a:p>
          <a:p>
            <a:r>
              <a:rPr lang="ka-GE" dirty="0"/>
              <a:t>	</a:t>
            </a:r>
            <a:r>
              <a:rPr lang="ka-GE" dirty="0" smtClean="0"/>
              <a:t>ბაზარში</a:t>
            </a:r>
          </a:p>
          <a:p>
            <a:r>
              <a:rPr lang="ka-GE" dirty="0"/>
              <a:t>	</a:t>
            </a:r>
            <a:r>
              <a:rPr lang="ka-GE" dirty="0" smtClean="0"/>
              <a:t>მშობელთა კრებაზე</a:t>
            </a:r>
          </a:p>
          <a:p>
            <a:r>
              <a:rPr lang="ka-GE" dirty="0"/>
              <a:t>	</a:t>
            </a:r>
            <a:r>
              <a:rPr lang="ka-GE" dirty="0" smtClean="0"/>
              <a:t>სპორტულ დარბაზში</a:t>
            </a:r>
          </a:p>
          <a:p>
            <a:r>
              <a:rPr lang="ka-GE" dirty="0"/>
              <a:t>	</a:t>
            </a:r>
            <a:r>
              <a:rPr lang="ka-GE" dirty="0" smtClean="0"/>
              <a:t>თეატრში</a:t>
            </a:r>
            <a:r>
              <a:rPr lang="ka-GE" dirty="0"/>
              <a:t>	</a:t>
            </a:r>
            <a:endParaRPr lang="ka-GE" dirty="0" smtClean="0"/>
          </a:p>
          <a:p>
            <a:endParaRPr lang="ka-GE" dirty="0"/>
          </a:p>
          <a:p>
            <a:endParaRPr lang="ka-GE" dirty="0" smtClean="0"/>
          </a:p>
          <a:p>
            <a:endParaRPr lang="ka-GE" dirty="0"/>
          </a:p>
          <a:p>
            <a:endParaRPr lang="ka-GE" dirty="0" smtClean="0"/>
          </a:p>
        </p:txBody>
      </p:sp>
    </p:spTree>
    <p:extLst>
      <p:ext uri="{BB962C8B-B14F-4D97-AF65-F5344CB8AC3E}">
        <p14:creationId xmlns:p14="http://schemas.microsoft.com/office/powerpoint/2010/main" val="393473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2800" smtClean="0"/>
              <a:t>ოპოზიცია </a:t>
            </a:r>
            <a:r>
              <a:rPr lang="ka-GE" sz="2800" b="1" i="1" smtClean="0">
                <a:solidFill>
                  <a:srgbClr val="7030A0"/>
                </a:solidFill>
              </a:rPr>
              <a:t>ქალი/ მამაკაცი </a:t>
            </a:r>
            <a:r>
              <a:rPr lang="ka-GE" sz="2800" smtClean="0"/>
              <a:t>ფუნდამენტალურია სამყაროსთვის</a:t>
            </a:r>
            <a:endParaRPr lang="ru-RU" sz="2800" dirty="0"/>
          </a:p>
        </p:txBody>
      </p:sp>
      <p:sp>
        <p:nvSpPr>
          <p:cNvPr id="4" name="Объект 3"/>
          <p:cNvSpPr>
            <a:spLocks noGrp="1"/>
          </p:cNvSpPr>
          <p:nvPr>
            <p:ph sz="half" idx="2"/>
          </p:nvPr>
        </p:nvSpPr>
        <p:spPr>
          <a:xfrm>
            <a:off x="939801" y="2465011"/>
            <a:ext cx="10617461" cy="3684588"/>
          </a:xfrm>
        </p:spPr>
        <p:txBody>
          <a:bodyPr>
            <a:normAutofit fontScale="92500" lnSpcReduction="10000"/>
          </a:bodyPr>
          <a:lstStyle/>
          <a:p>
            <a:pPr marL="0" indent="0" algn="just">
              <a:lnSpc>
                <a:spcPct val="150000"/>
              </a:lnSpc>
              <a:spcBef>
                <a:spcPts val="0"/>
              </a:spcBef>
              <a:buNone/>
            </a:pPr>
            <a:r>
              <a:rPr lang="ka-GE" sz="2600" dirty="0" smtClean="0">
                <a:solidFill>
                  <a:schemeClr val="bg2">
                    <a:lumMod val="25000"/>
                  </a:schemeClr>
                </a:solidFill>
              </a:rPr>
              <a:t>როგორც აღნიშნავს ლინგვოკულტუროლოგი ვ.ა. მასლოვა:</a:t>
            </a:r>
          </a:p>
          <a:p>
            <a:pPr marL="0" indent="0" algn="just">
              <a:lnSpc>
                <a:spcPct val="150000"/>
              </a:lnSpc>
              <a:spcBef>
                <a:spcPts val="0"/>
              </a:spcBef>
              <a:buNone/>
            </a:pPr>
            <a:r>
              <a:rPr lang="ka-GE" dirty="0" smtClean="0">
                <a:solidFill>
                  <a:schemeClr val="bg2">
                    <a:lumMod val="25000"/>
                  </a:schemeClr>
                </a:solidFill>
              </a:rPr>
              <a:t>„</a:t>
            </a:r>
            <a:r>
              <a:rPr lang="ka-GE" sz="2400" dirty="0" smtClean="0">
                <a:solidFill>
                  <a:schemeClr val="bg2">
                    <a:lumMod val="25000"/>
                  </a:schemeClr>
                </a:solidFill>
              </a:rPr>
              <a:t>მამაკაცური </a:t>
            </a:r>
            <a:r>
              <a:rPr lang="ka-GE" sz="2400" dirty="0">
                <a:solidFill>
                  <a:schemeClr val="bg2">
                    <a:lumMod val="25000"/>
                  </a:schemeClr>
                </a:solidFill>
              </a:rPr>
              <a:t>ტიპის კომუნიკაცია ნაკლებად მოქნილია, მაგრამ უფრო დინამიური და ნაკლებად </a:t>
            </a:r>
            <a:r>
              <a:rPr lang="ka-GE" sz="2400" dirty="0" smtClean="0">
                <a:solidFill>
                  <a:schemeClr val="bg2">
                    <a:lumMod val="25000"/>
                  </a:schemeClr>
                </a:solidFill>
              </a:rPr>
              <a:t>ორიენტირებული თანამოსაუბრეზე. </a:t>
            </a:r>
            <a:r>
              <a:rPr lang="ka-GE" sz="2400" dirty="0">
                <a:solidFill>
                  <a:schemeClr val="bg2">
                    <a:lumMod val="25000"/>
                  </a:schemeClr>
                </a:solidFill>
              </a:rPr>
              <a:t>კომუნიკაციის ყველაზე გავრცელებული ჟანრი მამაკაცებისთვის არის საუბარი-ინფორმაცია, ხოლო ქალებისთვის - პირადი საუბარი. </a:t>
            </a:r>
            <a:r>
              <a:rPr lang="ka-GE" sz="2400" dirty="0" smtClean="0">
                <a:solidFill>
                  <a:schemeClr val="bg2">
                    <a:lumMod val="25000"/>
                  </a:schemeClr>
                </a:solidFill>
              </a:rPr>
              <a:t> ქალური </a:t>
            </a:r>
            <a:r>
              <a:rPr lang="ka-GE" sz="2400" dirty="0">
                <a:solidFill>
                  <a:schemeClr val="bg2">
                    <a:lumMod val="25000"/>
                  </a:schemeClr>
                </a:solidFill>
              </a:rPr>
              <a:t>ტიპის კომუნიკაცია უფრო კონცენტრირებულია თანამოსაუბარზე, დიალოგზე, დაქვემდებარებულ როლზე კომუნიკაციაში, სადაც მამაკაცი ირჩევს და ცვლის საუბრის </a:t>
            </a:r>
            <a:r>
              <a:rPr lang="ka-GE" sz="2400" dirty="0" smtClean="0">
                <a:solidFill>
                  <a:schemeClr val="bg2">
                    <a:lumMod val="25000"/>
                  </a:schemeClr>
                </a:solidFill>
              </a:rPr>
              <a:t>თემას”</a:t>
            </a:r>
            <a:endParaRPr lang="ru-RU" sz="2400" dirty="0"/>
          </a:p>
        </p:txBody>
      </p:sp>
    </p:spTree>
    <p:extLst>
      <p:ext uri="{BB962C8B-B14F-4D97-AF65-F5344CB8AC3E}">
        <p14:creationId xmlns:p14="http://schemas.microsoft.com/office/powerpoint/2010/main" val="331198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9241" y="1404593"/>
            <a:ext cx="10435472" cy="3831818"/>
          </a:xfrm>
          <a:prstGeom prst="rect">
            <a:avLst/>
          </a:prstGeom>
        </p:spPr>
        <p:txBody>
          <a:bodyPr wrap="square">
            <a:spAutoFit/>
          </a:bodyPr>
          <a:lstStyle/>
          <a:p>
            <a:pPr algn="just">
              <a:lnSpc>
                <a:spcPct val="150000"/>
              </a:lnSpc>
            </a:pPr>
            <a:r>
              <a:rPr lang="ka-GE" dirty="0" smtClean="0"/>
              <a:t>საინტერესოა ქალისა და მამაკაცის დამოკიდებულება თხოვნის მიმართ.</a:t>
            </a:r>
          </a:p>
          <a:p>
            <a:pPr algn="just">
              <a:lnSpc>
                <a:spcPct val="150000"/>
              </a:lnSpc>
            </a:pPr>
            <a:r>
              <a:rPr lang="ka-GE" dirty="0"/>
              <a:t>თხოვნის სა</a:t>
            </a:r>
            <a:r>
              <a:rPr lang="ru-RU" dirty="0" err="1"/>
              <a:t>მეტყველო</a:t>
            </a:r>
            <a:r>
              <a:rPr lang="ru-RU" dirty="0"/>
              <a:t> </a:t>
            </a:r>
            <a:r>
              <a:rPr lang="ru-RU" dirty="0" err="1"/>
              <a:t>აქტის</a:t>
            </a:r>
            <a:r>
              <a:rPr lang="ru-RU" dirty="0"/>
              <a:t> </a:t>
            </a:r>
            <a:r>
              <a:rPr lang="ru-RU" dirty="0" err="1"/>
              <a:t>შესწავლის</a:t>
            </a:r>
            <a:r>
              <a:rPr lang="ka-GE" dirty="0"/>
              <a:t>ას მამაკაცის უპირატესობა თვალში საცემია</a:t>
            </a:r>
            <a:r>
              <a:rPr lang="ru-RU" dirty="0"/>
              <a:t>. </a:t>
            </a:r>
            <a:r>
              <a:rPr lang="ru-RU" dirty="0" err="1"/>
              <a:t>ეს</a:t>
            </a:r>
            <a:r>
              <a:rPr lang="ru-RU" dirty="0"/>
              <a:t> </a:t>
            </a:r>
            <a:r>
              <a:rPr lang="ru-RU" dirty="0" err="1"/>
              <a:t>გამოიხატება</a:t>
            </a:r>
            <a:r>
              <a:rPr lang="ru-RU" dirty="0"/>
              <a:t> </a:t>
            </a:r>
            <a:r>
              <a:rPr lang="ka-GE" dirty="0"/>
              <a:t>იმპერატიული ფორმების სიმრავლით, უშუალო ზემოქმედებით მოსაუბრეზე, პირდაპირი სამეტყველო აქტებით, რაც სრულიად საპირისპიროა ქალის შემთხვევაში.</a:t>
            </a:r>
            <a:endParaRPr lang="ru-RU" dirty="0"/>
          </a:p>
          <a:p>
            <a:pPr algn="just">
              <a:lnSpc>
                <a:spcPct val="150000"/>
              </a:lnSpc>
            </a:pPr>
            <a:r>
              <a:rPr lang="ka-GE" dirty="0"/>
              <a:t>სანამ შევეხებით მთავარ სხვაობას ქალისა და მამაკაცის მიერ თხოვნის გამოხატვის შესახებ, პირდაპირ და ირიბ ტაქტიკებს დისკურსში, საინტერესოა რა </a:t>
            </a:r>
            <a:r>
              <a:rPr lang="ka-GE" dirty="0" smtClean="0"/>
              <a:t>დამოკიდებულება </a:t>
            </a:r>
            <a:r>
              <a:rPr lang="ka-GE" dirty="0"/>
              <a:t>აქვთ ქალებსა და მამაკაცებს თხოვნის მიმართ, რამდენად უადვილდებათ ან უჭირთ მათ რაიმეს თხოვნა. </a:t>
            </a:r>
            <a:r>
              <a:rPr lang="ka-GE" dirty="0" smtClean="0"/>
              <a:t>როგორც </a:t>
            </a:r>
            <a:r>
              <a:rPr lang="ka-GE" dirty="0"/>
              <a:t>სპეციალისტები, ძირითადად ფსიქოლოგები ამტკიცებენ, ქალებს არ უჭირთ თხოვნით მიმართონ ვინმეს, რაც პირიქითაა მამაკაცებთან მიმართებაში.</a:t>
            </a:r>
            <a:endParaRPr lang="ru-RU" dirty="0"/>
          </a:p>
        </p:txBody>
      </p:sp>
    </p:spTree>
    <p:extLst>
      <p:ext uri="{BB962C8B-B14F-4D97-AF65-F5344CB8AC3E}">
        <p14:creationId xmlns:p14="http://schemas.microsoft.com/office/powerpoint/2010/main" val="276741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047" y="857841"/>
            <a:ext cx="10816473" cy="612742"/>
          </a:xfrm>
        </p:spPr>
        <p:txBody>
          <a:bodyPr>
            <a:normAutofit fontScale="90000"/>
          </a:bodyPr>
          <a:lstStyle/>
          <a:p>
            <a:r>
              <a:rPr lang="ka-GE" sz="2800" dirty="0" smtClean="0">
                <a:solidFill>
                  <a:srgbClr val="7030A0"/>
                </a:solidFill>
              </a:rPr>
              <a:t/>
            </a:r>
            <a:br>
              <a:rPr lang="ka-GE" sz="2800" dirty="0" smtClean="0">
                <a:solidFill>
                  <a:srgbClr val="7030A0"/>
                </a:solidFill>
              </a:rPr>
            </a:br>
            <a:r>
              <a:rPr lang="ka-GE" sz="2800" dirty="0" smtClean="0"/>
              <a:t/>
            </a:r>
            <a:br>
              <a:rPr lang="ka-GE" sz="2800" dirty="0" smtClean="0"/>
            </a:br>
            <a:r>
              <a:rPr lang="ka-GE" sz="2800" dirty="0" smtClean="0"/>
              <a:t/>
            </a:r>
            <a:br>
              <a:rPr lang="ka-GE" sz="2800" dirty="0" smtClean="0"/>
            </a:br>
            <a:r>
              <a:rPr lang="ka-GE" sz="2800" dirty="0"/>
              <a:t/>
            </a:r>
            <a:br>
              <a:rPr lang="ka-GE" sz="2800" dirty="0"/>
            </a:br>
            <a:r>
              <a:rPr lang="ka-GE" sz="2800" dirty="0"/>
              <a:t/>
            </a:r>
            <a:br>
              <a:rPr lang="ka-GE" sz="2800" dirty="0"/>
            </a:br>
            <a:r>
              <a:rPr lang="ka-GE" sz="2800" dirty="0" smtClean="0"/>
              <a:t/>
            </a:r>
            <a:br>
              <a:rPr lang="ka-GE" sz="2800" dirty="0" smtClean="0"/>
            </a:br>
            <a:r>
              <a:rPr lang="ka-GE" sz="2800" dirty="0"/>
              <a:t/>
            </a:r>
            <a:br>
              <a:rPr lang="ka-GE" sz="2800" dirty="0"/>
            </a:br>
            <a:r>
              <a:rPr lang="ka-GE" sz="2800" dirty="0" smtClean="0"/>
              <a:t/>
            </a:r>
            <a:br>
              <a:rPr lang="ka-GE" sz="2800" dirty="0" smtClean="0"/>
            </a:br>
            <a:r>
              <a:rPr lang="ka-GE" sz="2800" dirty="0" smtClean="0"/>
              <a:t/>
            </a:r>
            <a:br>
              <a:rPr lang="ka-GE" sz="2800" dirty="0" smtClean="0"/>
            </a:br>
            <a:r>
              <a:rPr lang="ka-GE" sz="2800" dirty="0" smtClean="0"/>
              <a:t/>
            </a:r>
            <a:br>
              <a:rPr lang="ka-GE" sz="2800" dirty="0" smtClean="0"/>
            </a:br>
            <a:r>
              <a:rPr lang="ka-GE" sz="2800" dirty="0"/>
              <a:t/>
            </a:r>
            <a:br>
              <a:rPr lang="ka-GE" sz="2800" dirty="0"/>
            </a:br>
            <a:r>
              <a:rPr lang="ka-GE" sz="2800" dirty="0"/>
              <a:t/>
            </a:r>
            <a:br>
              <a:rPr lang="ka-GE" sz="2800" dirty="0"/>
            </a:br>
            <a:r>
              <a:rPr lang="ka-GE" sz="2800" dirty="0" smtClean="0"/>
              <a:t/>
            </a:r>
            <a:br>
              <a:rPr lang="ka-GE" sz="2800" dirty="0" smtClean="0"/>
            </a:br>
            <a:r>
              <a:rPr lang="ka-GE" sz="2800" dirty="0" smtClean="0"/>
              <a:t/>
            </a:r>
            <a:br>
              <a:rPr lang="ka-GE" sz="2800" dirty="0" smtClean="0"/>
            </a:br>
            <a:r>
              <a:rPr lang="ka-GE" sz="2800" dirty="0"/>
              <a:t/>
            </a:r>
            <a:br>
              <a:rPr lang="ka-GE" sz="2800" dirty="0"/>
            </a:br>
            <a:r>
              <a:rPr lang="ka-GE" sz="2800" dirty="0"/>
              <a:t/>
            </a:r>
            <a:br>
              <a:rPr lang="ka-GE" sz="2800" dirty="0"/>
            </a:br>
            <a:r>
              <a:rPr lang="ka-GE" sz="2800" dirty="0">
                <a:solidFill>
                  <a:srgbClr val="7030A0"/>
                </a:solidFill>
              </a:rPr>
              <a:t>მამაკაცური დისკურსი</a:t>
            </a:r>
            <a:r>
              <a:rPr lang="ka-GE" sz="2800" dirty="0"/>
              <a:t/>
            </a:r>
            <a:br>
              <a:rPr lang="ka-GE" sz="2800" dirty="0"/>
            </a:br>
            <a:r>
              <a:rPr lang="ka-GE" sz="2800" dirty="0" smtClean="0"/>
              <a:t/>
            </a:r>
            <a:br>
              <a:rPr lang="ka-GE" sz="2800" dirty="0" smtClean="0"/>
            </a:br>
            <a:r>
              <a:rPr lang="ka-GE" sz="2800" dirty="0" smtClean="0"/>
              <a:t>მამაკაცები იყენებენ ირიბ თხოვნას + </a:t>
            </a:r>
            <a:r>
              <a:rPr lang="ka-GE" sz="2800" dirty="0"/>
              <a:t>ზრდილობის მარკერებს, თუკი მისი რეალიზება დიდ ძალისხმევას </a:t>
            </a:r>
            <a:r>
              <a:rPr lang="ka-GE" sz="2800" dirty="0" smtClean="0"/>
              <a:t>მოითხოვს;</a:t>
            </a:r>
            <a:r>
              <a:rPr lang="ka-GE" sz="2800" dirty="0"/>
              <a:t/>
            </a:r>
            <a:br>
              <a:rPr lang="ka-GE" sz="2800" dirty="0"/>
            </a:br>
            <a:r>
              <a:rPr lang="ka-GE" sz="2800" dirty="0" smtClean="0"/>
              <a:t/>
            </a:r>
            <a:br>
              <a:rPr lang="ka-GE" sz="2800" dirty="0" smtClean="0"/>
            </a:br>
            <a:r>
              <a:rPr lang="ka-GE" sz="2800" dirty="0"/>
              <a:t/>
            </a:r>
            <a:br>
              <a:rPr lang="ka-GE" sz="2800" dirty="0"/>
            </a:br>
            <a:r>
              <a:rPr lang="ka-GE" sz="2800" dirty="0" smtClean="0"/>
              <a:t>ფამილარულ ურთიერთობებში მამაკაცი უხვად იყენებს  იმპერატიულ კონსტრუქციებს;</a:t>
            </a:r>
            <a:br>
              <a:rPr lang="ka-GE" sz="2800" dirty="0" smtClean="0"/>
            </a:br>
            <a:r>
              <a:rPr lang="ka-GE" sz="2800" dirty="0" smtClean="0"/>
              <a:t/>
            </a:r>
            <a:br>
              <a:rPr lang="ka-GE" sz="2800" dirty="0" smtClean="0"/>
            </a:br>
            <a:r>
              <a:rPr lang="ka-GE" sz="2800" dirty="0" smtClean="0"/>
              <a:t>უცნობებთან ურთიერთობაში იყენებენ კითხვით კონსტრუქციებს;</a:t>
            </a:r>
            <a:br>
              <a:rPr lang="ka-GE" sz="2800" dirty="0" smtClean="0"/>
            </a:br>
            <a:r>
              <a:rPr lang="ka-GE" sz="2800" dirty="0"/>
              <a:t/>
            </a:r>
            <a:br>
              <a:rPr lang="ka-GE" sz="2800" dirty="0"/>
            </a:br>
            <a:r>
              <a:rPr lang="ka-GE" sz="2800" dirty="0" smtClean="0"/>
              <a:t/>
            </a:r>
            <a:br>
              <a:rPr lang="ka-GE" sz="2800" dirty="0" smtClean="0"/>
            </a:br>
            <a:r>
              <a:rPr lang="ka-GE" sz="2800" dirty="0" smtClean="0"/>
              <a:t>თუკი თხოვნის ადრესატი ქალია საუკეთესო გამოსავალია საუბრის კომპლიმენტით დაწყება და შემდეგ გადასვლა თხოვნაზე.</a:t>
            </a:r>
            <a:r>
              <a:rPr lang="ka-GE" sz="2800" dirty="0"/>
              <a:t/>
            </a:r>
            <a:br>
              <a:rPr lang="ka-GE" sz="2800" dirty="0"/>
            </a:br>
            <a:r>
              <a:rPr lang="ka-GE" sz="2800" dirty="0" smtClean="0"/>
              <a:t/>
            </a:r>
            <a:br>
              <a:rPr lang="ka-GE" sz="2800" dirty="0" smtClean="0"/>
            </a:br>
            <a:r>
              <a:rPr lang="ka-GE" sz="2800" dirty="0"/>
              <a:t/>
            </a:r>
            <a:br>
              <a:rPr lang="ka-GE" sz="2800" dirty="0"/>
            </a:br>
            <a:endParaRPr lang="ru-RU" sz="2800" dirty="0"/>
          </a:p>
        </p:txBody>
      </p:sp>
    </p:spTree>
    <p:extLst>
      <p:ext uri="{BB962C8B-B14F-4D97-AF65-F5344CB8AC3E}">
        <p14:creationId xmlns:p14="http://schemas.microsoft.com/office/powerpoint/2010/main" val="265009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047" y="857841"/>
            <a:ext cx="10816473" cy="612742"/>
          </a:xfrm>
          <a:ln>
            <a:solidFill>
              <a:schemeClr val="accent3"/>
            </a:solidFill>
          </a:ln>
        </p:spPr>
        <p:txBody>
          <a:bodyPr>
            <a:normAutofit fontScale="90000"/>
          </a:bodyPr>
          <a:lstStyle/>
          <a:p>
            <a:r>
              <a:rPr lang="ka-GE" sz="2800" dirty="0" smtClean="0">
                <a:solidFill>
                  <a:srgbClr val="7030A0"/>
                </a:solidFill>
              </a:rPr>
              <a:t/>
            </a:r>
            <a:br>
              <a:rPr lang="ka-GE" sz="2800" dirty="0" smtClean="0">
                <a:solidFill>
                  <a:srgbClr val="7030A0"/>
                </a:solidFill>
              </a:rPr>
            </a:br>
            <a:r>
              <a:rPr lang="ka-GE" sz="2800" dirty="0" smtClean="0"/>
              <a:t/>
            </a:r>
            <a:br>
              <a:rPr lang="ka-GE" sz="2800" dirty="0" smtClean="0"/>
            </a:br>
            <a:r>
              <a:rPr lang="ka-GE" sz="2800" dirty="0" smtClean="0"/>
              <a:t/>
            </a:r>
            <a:br>
              <a:rPr lang="ka-GE" sz="2800" dirty="0" smtClean="0"/>
            </a:br>
            <a:r>
              <a:rPr lang="ka-GE" sz="2800" dirty="0"/>
              <a:t/>
            </a:r>
            <a:br>
              <a:rPr lang="ka-GE" sz="2800" dirty="0"/>
            </a:br>
            <a:r>
              <a:rPr lang="ka-GE" sz="2800" dirty="0"/>
              <a:t/>
            </a:r>
            <a:br>
              <a:rPr lang="ka-GE" sz="2800" dirty="0"/>
            </a:br>
            <a:r>
              <a:rPr lang="ka-GE" sz="2800" dirty="0" smtClean="0"/>
              <a:t/>
            </a:r>
            <a:br>
              <a:rPr lang="ka-GE" sz="2800" dirty="0" smtClean="0"/>
            </a:br>
            <a:r>
              <a:rPr lang="ka-GE" sz="2800" dirty="0"/>
              <a:t/>
            </a:r>
            <a:br>
              <a:rPr lang="ka-GE" sz="2800" dirty="0"/>
            </a:br>
            <a:r>
              <a:rPr lang="ka-GE" sz="2800" dirty="0" smtClean="0"/>
              <a:t/>
            </a:r>
            <a:br>
              <a:rPr lang="ka-GE" sz="2800" dirty="0" smtClean="0"/>
            </a:br>
            <a:r>
              <a:rPr lang="ka-GE" sz="2800" dirty="0" smtClean="0"/>
              <a:t/>
            </a:r>
            <a:br>
              <a:rPr lang="ka-GE" sz="2800" dirty="0" smtClean="0"/>
            </a:br>
            <a:r>
              <a:rPr lang="ka-GE" sz="2800" dirty="0" smtClean="0"/>
              <a:t/>
            </a:r>
            <a:br>
              <a:rPr lang="ka-GE" sz="2800" dirty="0" smtClean="0"/>
            </a:br>
            <a:r>
              <a:rPr lang="ka-GE" sz="2800" dirty="0"/>
              <a:t/>
            </a:r>
            <a:br>
              <a:rPr lang="ka-GE" sz="2800" dirty="0"/>
            </a:br>
            <a:r>
              <a:rPr lang="ka-GE" sz="2800" dirty="0"/>
              <a:t/>
            </a:r>
            <a:br>
              <a:rPr lang="ka-GE" sz="2800" dirty="0"/>
            </a:br>
            <a:r>
              <a:rPr lang="ka-GE" sz="2800" dirty="0" smtClean="0"/>
              <a:t/>
            </a:r>
            <a:br>
              <a:rPr lang="ka-GE" sz="2800" dirty="0" smtClean="0"/>
            </a:br>
            <a:r>
              <a:rPr lang="ka-GE" sz="2800" dirty="0" smtClean="0"/>
              <a:t/>
            </a:r>
            <a:br>
              <a:rPr lang="ka-GE" sz="2800" dirty="0" smtClean="0"/>
            </a:br>
            <a:r>
              <a:rPr lang="ka-GE" sz="2800" dirty="0"/>
              <a:t/>
            </a:r>
            <a:br>
              <a:rPr lang="ka-GE" sz="2800" dirty="0"/>
            </a:br>
            <a:r>
              <a:rPr lang="ka-GE" sz="2800" dirty="0"/>
              <a:t/>
            </a:r>
            <a:br>
              <a:rPr lang="ka-GE" sz="2800" dirty="0"/>
            </a:br>
            <a:r>
              <a:rPr lang="ka-GE" sz="2800" dirty="0" smtClean="0">
                <a:solidFill>
                  <a:srgbClr val="7030A0"/>
                </a:solidFill>
              </a:rPr>
              <a:t>ქალური  დისკურსი</a:t>
            </a:r>
            <a:r>
              <a:rPr lang="ka-GE" sz="2800" dirty="0"/>
              <a:t/>
            </a:r>
            <a:br>
              <a:rPr lang="ka-GE" sz="2800" dirty="0"/>
            </a:br>
            <a:r>
              <a:rPr lang="ka-GE" sz="2800" dirty="0" smtClean="0"/>
              <a:t/>
            </a:r>
            <a:br>
              <a:rPr lang="ka-GE" sz="2800" dirty="0" smtClean="0"/>
            </a:br>
            <a:r>
              <a:rPr lang="ka-GE" sz="2800" dirty="0" smtClean="0"/>
              <a:t>ქალები იყენებენ ირიბ თხოვნას + </a:t>
            </a:r>
            <a:r>
              <a:rPr lang="ka-GE" sz="2800" dirty="0"/>
              <a:t>ზრდილობის მარკერებს, </a:t>
            </a:r>
            <a:r>
              <a:rPr lang="ka-GE" sz="2800" dirty="0" smtClean="0"/>
              <a:t>იმის მიუხედავად   </a:t>
            </a:r>
            <a:r>
              <a:rPr lang="ka-GE" sz="2800" dirty="0"/>
              <a:t>მისი რეალიზება დიდ ძალისხმევას </a:t>
            </a:r>
            <a:r>
              <a:rPr lang="ka-GE" sz="2800" dirty="0" smtClean="0"/>
              <a:t>მოითხოვს თუ არა;</a:t>
            </a:r>
            <a:r>
              <a:rPr lang="ka-GE" sz="2800" dirty="0"/>
              <a:t/>
            </a:r>
            <a:br>
              <a:rPr lang="ka-GE" sz="2800" dirty="0"/>
            </a:br>
            <a:r>
              <a:rPr lang="ka-GE" sz="2800" dirty="0" smtClean="0"/>
              <a:t/>
            </a:r>
            <a:br>
              <a:rPr lang="ka-GE" sz="2800" dirty="0" smtClean="0"/>
            </a:br>
            <a:r>
              <a:rPr lang="ka-GE" sz="2800" dirty="0"/>
              <a:t/>
            </a:r>
            <a:br>
              <a:rPr lang="ka-GE" sz="2800" dirty="0"/>
            </a:br>
            <a:r>
              <a:rPr lang="ka-GE" sz="2800" dirty="0" smtClean="0"/>
              <a:t>ფამილარულ ურთიერთობებში ქალები ნაკლებად იყენებს  იმპერატიულ კონსტრუქციებს;</a:t>
            </a:r>
            <a:br>
              <a:rPr lang="ka-GE" sz="2800" dirty="0" smtClean="0"/>
            </a:br>
            <a:r>
              <a:rPr lang="ka-GE" sz="2800" dirty="0" smtClean="0"/>
              <a:t/>
            </a:r>
            <a:br>
              <a:rPr lang="ka-GE" sz="2800" dirty="0" smtClean="0"/>
            </a:br>
            <a:r>
              <a:rPr lang="ka-GE" sz="2800" dirty="0" smtClean="0"/>
              <a:t>უცნობებთან ურთიერთობაში თხოვნის გამოხატვისას უხვად იყენებენ ზრდილობის მარკერებს;</a:t>
            </a:r>
            <a:br>
              <a:rPr lang="ka-GE" sz="2800" dirty="0" smtClean="0"/>
            </a:br>
            <a:r>
              <a:rPr lang="ka-GE" sz="2800" dirty="0"/>
              <a:t/>
            </a:r>
            <a:br>
              <a:rPr lang="ka-GE" sz="2800" dirty="0"/>
            </a:br>
            <a:r>
              <a:rPr lang="ka-GE" sz="2800" dirty="0" smtClean="0"/>
              <a:t>ქალი დიდ ენერგიას ხარჯავს იმისთვის, რომ მიაღწიოს საწადელს, ზემოქმედება მოახდინოს მამაკაცზე;</a:t>
            </a:r>
            <a:br>
              <a:rPr lang="ka-GE" sz="2800" dirty="0" smtClean="0"/>
            </a:br>
            <a:r>
              <a:rPr lang="ka-GE" sz="2800" dirty="0"/>
              <a:t/>
            </a:r>
            <a:br>
              <a:rPr lang="ka-GE" sz="2800" dirty="0"/>
            </a:br>
            <a:r>
              <a:rPr lang="ka-GE" sz="2800" dirty="0" smtClean="0"/>
              <a:t>იყენებენ კითხვით კონსტრუქციას;</a:t>
            </a:r>
            <a:br>
              <a:rPr lang="ka-GE" sz="2800" dirty="0" smtClean="0"/>
            </a:br>
            <a:r>
              <a:rPr lang="ka-GE" sz="2800" dirty="0"/>
              <a:t/>
            </a:r>
            <a:br>
              <a:rPr lang="ka-GE" sz="2800" dirty="0"/>
            </a:br>
            <a:r>
              <a:rPr lang="ka-GE" sz="2800" dirty="0" smtClean="0"/>
              <a:t>ხშირ შემთხვევაში ხდება თხოვნის მინიმიზაცია.</a:t>
            </a:r>
            <a:br>
              <a:rPr lang="ka-GE" sz="2800" dirty="0" smtClean="0"/>
            </a:br>
            <a:r>
              <a:rPr lang="ka-GE" sz="2800" dirty="0"/>
              <a:t/>
            </a:r>
            <a:br>
              <a:rPr lang="ka-GE" sz="2800" dirty="0"/>
            </a:br>
            <a:r>
              <a:rPr lang="ka-GE" sz="2800" dirty="0" smtClean="0"/>
              <a:t/>
            </a:r>
            <a:br>
              <a:rPr lang="ka-GE" sz="2800" dirty="0" smtClean="0"/>
            </a:br>
            <a:r>
              <a:rPr lang="ka-GE" sz="2800" dirty="0"/>
              <a:t/>
            </a:r>
            <a:br>
              <a:rPr lang="ka-GE" sz="2800" dirty="0"/>
            </a:br>
            <a:endParaRPr lang="ru-RU" sz="2800" dirty="0"/>
          </a:p>
        </p:txBody>
      </p:sp>
    </p:spTree>
    <p:extLst>
      <p:ext uri="{BB962C8B-B14F-4D97-AF65-F5344CB8AC3E}">
        <p14:creationId xmlns:p14="http://schemas.microsoft.com/office/powerpoint/2010/main" val="261418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0194" y="365125"/>
            <a:ext cx="10863606" cy="6139370"/>
          </a:xfrm>
        </p:spPr>
        <p:txBody>
          <a:bodyPr>
            <a:noAutofit/>
          </a:bodyPr>
          <a:lstStyle/>
          <a:p>
            <a:pPr algn="just">
              <a:lnSpc>
                <a:spcPct val="150000"/>
              </a:lnSpc>
            </a:pPr>
            <a:r>
              <a:rPr lang="ka-GE" sz="2400" dirty="0"/>
              <a:t>ა</a:t>
            </a:r>
            <a:r>
              <a:rPr lang="ka-GE" sz="2400" dirty="0" smtClean="0"/>
              <a:t>მრიგად</a:t>
            </a:r>
            <a:r>
              <a:rPr lang="ka-GE" sz="2400" dirty="0"/>
              <a:t>, </a:t>
            </a:r>
            <a:r>
              <a:rPr lang="ka-GE" sz="2400" dirty="0" smtClean="0"/>
              <a:t>თხოვნის ირიბი სამეტყველო აქტი მნიშვნელოვნად </a:t>
            </a:r>
            <a:r>
              <a:rPr lang="ka-GE" sz="2400" dirty="0"/>
              <a:t>ამცირებს გამონათქვამის კატეგორიულობას, რის გამოც მას საკმაოდ ფართო გამოყენება </a:t>
            </a:r>
            <a:r>
              <a:rPr lang="ka-GE" sz="2400" dirty="0" smtClean="0"/>
              <a:t>აქვს. ხშირად </a:t>
            </a:r>
            <a:r>
              <a:rPr lang="ka-GE" sz="2400" dirty="0"/>
              <a:t>პირდაპირი </a:t>
            </a:r>
            <a:r>
              <a:rPr lang="ka-GE" sz="2400" dirty="0" smtClean="0"/>
              <a:t>სამეტყველო აქტი ნაკლებად კორექტულად გვეჩვენება, ხოლო ირიბი სამეტყველო აქტების გამოყენებისას თითქოს კომუნიკაციის გაგრძელების მეტი შესაძლებლობა გვეძლევა. ამ </a:t>
            </a:r>
            <a:r>
              <a:rPr lang="ka-GE" sz="2400" dirty="0"/>
              <a:t>ტიპის </a:t>
            </a:r>
            <a:r>
              <a:rPr lang="ka-GE" sz="2400" dirty="0" smtClean="0"/>
              <a:t>თხოვნა</a:t>
            </a:r>
            <a:r>
              <a:rPr lang="ka-GE" sz="2400" dirty="0"/>
              <a:t>, როგორც ზემოთ აღინიშნა, ადრესატს აძლევს შესაძლებლობას უარი თქვას მოქმედების შესრულებაზე</a:t>
            </a:r>
            <a:r>
              <a:rPr lang="ka-GE" sz="2400" dirty="0" smtClean="0"/>
              <a:t>. ეს კი კომუნიკაციას უხსნის დაძაბულობას. </a:t>
            </a:r>
            <a:endParaRPr lang="ru-RU" sz="2400" dirty="0"/>
          </a:p>
        </p:txBody>
      </p:sp>
    </p:spTree>
    <p:extLst>
      <p:ext uri="{BB962C8B-B14F-4D97-AF65-F5344CB8AC3E}">
        <p14:creationId xmlns:p14="http://schemas.microsoft.com/office/powerpoint/2010/main" val="34725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 xmlns:a16="http://schemas.microsoft.com/office/drawing/2014/main" id="{75EAF6B2-D7C9-9247-A15C-FBB1CBF7BBDF}"/>
              </a:ext>
            </a:extLst>
          </p:cNvPr>
          <p:cNvSpPr txBox="1">
            <a:spLocks/>
          </p:cNvSpPr>
          <p:nvPr/>
        </p:nvSpPr>
        <p:spPr>
          <a:xfrm>
            <a:off x="924258" y="562027"/>
            <a:ext cx="8049623" cy="14637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ka-GE" sz="2800" b="1" dirty="0">
                <a:solidFill>
                  <a:schemeClr val="bg2">
                    <a:lumMod val="25000"/>
                  </a:schemeClr>
                </a:solidFill>
              </a:rPr>
              <a:t>კვლევა ეძღვნება თხოვნის სამეტყველო </a:t>
            </a:r>
            <a:r>
              <a:rPr lang="ka-GE" sz="2800" b="1" dirty="0" smtClean="0">
                <a:solidFill>
                  <a:schemeClr val="bg2">
                    <a:lumMod val="25000"/>
                  </a:schemeClr>
                </a:solidFill>
              </a:rPr>
              <a:t>აქტს.</a:t>
            </a:r>
            <a:endParaRPr lang="ru-RU" sz="3600" b="1" dirty="0">
              <a:solidFill>
                <a:schemeClr val="bg2">
                  <a:lumMod val="25000"/>
                </a:schemeClr>
              </a:solidFill>
            </a:endParaRPr>
          </a:p>
        </p:txBody>
      </p:sp>
      <p:cxnSp>
        <p:nvCxnSpPr>
          <p:cNvPr id="4" name="Straight Connector 3">
            <a:extLst>
              <a:ext uri="{FF2B5EF4-FFF2-40B4-BE49-F238E27FC236}">
                <a16:creationId xmlns="" xmlns:a16="http://schemas.microsoft.com/office/drawing/2014/main" id="{07F174B3-129C-E24F-98D3-9CB17346BE44}"/>
              </a:ext>
            </a:extLst>
          </p:cNvPr>
          <p:cNvCxnSpPr>
            <a:cxnSpLocks/>
          </p:cNvCxnSpPr>
          <p:nvPr/>
        </p:nvCxnSpPr>
        <p:spPr>
          <a:xfrm>
            <a:off x="0" y="1293879"/>
            <a:ext cx="8870731" cy="0"/>
          </a:xfrm>
          <a:prstGeom prst="line">
            <a:avLst/>
          </a:prstGeom>
          <a:effectLst>
            <a:glow rad="127000">
              <a:schemeClr val="accent5"/>
            </a:glow>
          </a:effectLst>
        </p:spPr>
        <p:style>
          <a:lnRef idx="2">
            <a:schemeClr val="accent3"/>
          </a:lnRef>
          <a:fillRef idx="0">
            <a:schemeClr val="accent3"/>
          </a:fillRef>
          <a:effectRef idx="1">
            <a:schemeClr val="accent3"/>
          </a:effectRef>
          <a:fontRef idx="minor">
            <a:schemeClr val="tx1"/>
          </a:fontRef>
        </p:style>
      </p:cxnSp>
      <p:sp>
        <p:nvSpPr>
          <p:cNvPr id="6" name="Rectangle 5">
            <a:extLst>
              <a:ext uri="{FF2B5EF4-FFF2-40B4-BE49-F238E27FC236}">
                <a16:creationId xmlns="" xmlns:a16="http://schemas.microsoft.com/office/drawing/2014/main" id="{6FA73B41-2718-074A-AB7A-503E927162A8}"/>
              </a:ext>
            </a:extLst>
          </p:cNvPr>
          <p:cNvSpPr/>
          <p:nvPr/>
        </p:nvSpPr>
        <p:spPr>
          <a:xfrm>
            <a:off x="924258" y="2357735"/>
            <a:ext cx="9638639" cy="1384995"/>
          </a:xfrm>
          <a:prstGeom prst="rect">
            <a:avLst/>
          </a:prstGeom>
          <a:noFill/>
          <a:ln>
            <a:noFill/>
          </a:ln>
        </p:spPr>
        <p:txBody>
          <a:bodyPr wrap="square">
            <a:spAutoFit/>
          </a:bodyPr>
          <a:lstStyle/>
          <a:p>
            <a:pPr algn="just"/>
            <a:r>
              <a:rPr lang="ka-GE" sz="2800" dirty="0" smtClean="0">
                <a:solidFill>
                  <a:schemeClr val="bg2">
                    <a:lumMod val="25000"/>
                  </a:schemeClr>
                </a:solidFill>
                <a:latin typeface="+mj-lt"/>
                <a:ea typeface="+mj-ea"/>
                <a:cs typeface="+mj-cs"/>
              </a:rPr>
              <a:t>თემატიკის არჩევა </a:t>
            </a:r>
            <a:r>
              <a:rPr lang="ka-GE" sz="2800" dirty="0">
                <a:solidFill>
                  <a:schemeClr val="bg2">
                    <a:lumMod val="25000"/>
                  </a:schemeClr>
                </a:solidFill>
                <a:latin typeface="+mj-lt"/>
                <a:ea typeface="+mj-ea"/>
                <a:cs typeface="+mj-cs"/>
              </a:rPr>
              <a:t>განპირობებულია ზოგადად სამეტყველო აქტების </a:t>
            </a:r>
            <a:r>
              <a:rPr lang="ka-GE" sz="2800" dirty="0" smtClean="0">
                <a:solidFill>
                  <a:schemeClr val="bg2">
                    <a:lumMod val="25000"/>
                  </a:schemeClr>
                </a:solidFill>
                <a:latin typeface="+mj-lt"/>
                <a:ea typeface="+mj-ea"/>
                <a:cs typeface="+mj-cs"/>
              </a:rPr>
              <a:t>შესწავლით, მისი სწორი </a:t>
            </a:r>
            <a:r>
              <a:rPr lang="ka-GE" sz="2800" dirty="0">
                <a:solidFill>
                  <a:schemeClr val="bg2">
                    <a:lumMod val="25000"/>
                  </a:schemeClr>
                </a:solidFill>
                <a:latin typeface="+mj-lt"/>
                <a:ea typeface="+mj-ea"/>
                <a:cs typeface="+mj-cs"/>
              </a:rPr>
              <a:t>ინტერპრეტაციისა და გამოყენების მნიშვნელობით. </a:t>
            </a:r>
            <a:endParaRPr lang="ru-RU" sz="2800" dirty="0">
              <a:solidFill>
                <a:schemeClr val="bg2">
                  <a:lumMod val="25000"/>
                </a:schemeClr>
              </a:solidFill>
              <a:latin typeface="+mj-lt"/>
              <a:ea typeface="+mj-ea"/>
              <a:cs typeface="+mj-cs"/>
            </a:endParaRPr>
          </a:p>
        </p:txBody>
      </p:sp>
    </p:spTree>
    <p:extLst>
      <p:ext uri="{BB962C8B-B14F-4D97-AF65-F5344CB8AC3E}">
        <p14:creationId xmlns:p14="http://schemas.microsoft.com/office/powerpoint/2010/main" val="381003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125C086C-C1B1-4C49-8951-7DAE3BD17762}"/>
              </a:ext>
            </a:extLst>
          </p:cNvPr>
          <p:cNvCxnSpPr>
            <a:cxnSpLocks/>
          </p:cNvCxnSpPr>
          <p:nvPr/>
        </p:nvCxnSpPr>
        <p:spPr>
          <a:xfrm>
            <a:off x="0" y="1293879"/>
            <a:ext cx="2698595" cy="0"/>
          </a:xfrm>
          <a:prstGeom prst="line">
            <a:avLst/>
          </a:prstGeom>
          <a:effectLst>
            <a:glow rad="127000">
              <a:schemeClr val="accent5"/>
            </a:glow>
          </a:effectLst>
        </p:spPr>
        <p:style>
          <a:lnRef idx="2">
            <a:schemeClr val="accent3"/>
          </a:lnRef>
          <a:fillRef idx="0">
            <a:schemeClr val="accent3"/>
          </a:fillRef>
          <a:effectRef idx="1">
            <a:schemeClr val="accent3"/>
          </a:effectRef>
          <a:fontRef idx="minor">
            <a:schemeClr val="tx1"/>
          </a:fontRef>
        </p:style>
      </p:cxnSp>
      <p:sp>
        <p:nvSpPr>
          <p:cNvPr id="4" name="Заголовок 3">
            <a:extLst>
              <a:ext uri="{FF2B5EF4-FFF2-40B4-BE49-F238E27FC236}">
                <a16:creationId xmlns="" xmlns:a16="http://schemas.microsoft.com/office/drawing/2014/main" id="{4C20502F-1E53-764B-8971-FD6756FA95AC}"/>
              </a:ext>
            </a:extLst>
          </p:cNvPr>
          <p:cNvSpPr txBox="1">
            <a:spLocks/>
          </p:cNvSpPr>
          <p:nvPr/>
        </p:nvSpPr>
        <p:spPr>
          <a:xfrm>
            <a:off x="694986" y="663316"/>
            <a:ext cx="8049623" cy="14637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ka-GE" sz="3200" b="1" dirty="0" smtClean="0">
                <a:solidFill>
                  <a:srgbClr val="7030A0"/>
                </a:solidFill>
              </a:rPr>
              <a:t>რატომ ?</a:t>
            </a:r>
            <a:endParaRPr lang="ru-RU" sz="4000" b="1" dirty="0">
              <a:solidFill>
                <a:srgbClr val="7030A0"/>
              </a:solidFill>
            </a:endParaRPr>
          </a:p>
        </p:txBody>
      </p:sp>
      <p:sp>
        <p:nvSpPr>
          <p:cNvPr id="6" name="Rectangle 5">
            <a:extLst>
              <a:ext uri="{FF2B5EF4-FFF2-40B4-BE49-F238E27FC236}">
                <a16:creationId xmlns="" xmlns:a16="http://schemas.microsoft.com/office/drawing/2014/main" id="{5941DDF7-151F-2E4F-BC18-5217D3BF549D}"/>
              </a:ext>
            </a:extLst>
          </p:cNvPr>
          <p:cNvSpPr/>
          <p:nvPr/>
        </p:nvSpPr>
        <p:spPr>
          <a:xfrm>
            <a:off x="362604" y="2006688"/>
            <a:ext cx="9427781" cy="3046988"/>
          </a:xfrm>
          <a:prstGeom prst="rect">
            <a:avLst/>
          </a:prstGeom>
          <a:noFill/>
        </p:spPr>
        <p:txBody>
          <a:bodyPr wrap="square">
            <a:spAutoFit/>
          </a:bodyPr>
          <a:lstStyle/>
          <a:p>
            <a:pPr>
              <a:buFont typeface="Wingdings" pitchFamily="2" charset="2"/>
              <a:buChar char="§"/>
            </a:pPr>
            <a:r>
              <a:rPr lang="ka-GE" sz="2400" dirty="0">
                <a:solidFill>
                  <a:schemeClr val="bg2">
                    <a:lumMod val="25000"/>
                  </a:schemeClr>
                </a:solidFill>
              </a:rPr>
              <a:t> </a:t>
            </a:r>
            <a:r>
              <a:rPr lang="ka-GE" sz="2400" dirty="0" smtClean="0">
                <a:solidFill>
                  <a:schemeClr val="bg2">
                    <a:lumMod val="25000"/>
                  </a:schemeClr>
                </a:solidFill>
              </a:rPr>
              <a:t>სამეტყველო </a:t>
            </a:r>
            <a:r>
              <a:rPr lang="ka-GE" sz="2400" dirty="0">
                <a:solidFill>
                  <a:schemeClr val="bg2">
                    <a:lumMod val="25000"/>
                  </a:schemeClr>
                </a:solidFill>
              </a:rPr>
              <a:t>აქტების </a:t>
            </a:r>
            <a:r>
              <a:rPr lang="ka-GE" sz="2400" dirty="0" smtClean="0">
                <a:solidFill>
                  <a:schemeClr val="bg2">
                    <a:lumMod val="25000"/>
                  </a:schemeClr>
                </a:solidFill>
              </a:rPr>
              <a:t>შესწავლა, ადეკვატური   </a:t>
            </a:r>
            <a:endParaRPr lang="ka-GE" sz="2400" dirty="0">
              <a:solidFill>
                <a:schemeClr val="bg2">
                  <a:lumMod val="25000"/>
                </a:schemeClr>
              </a:solidFill>
            </a:endParaRPr>
          </a:p>
          <a:p>
            <a:r>
              <a:rPr lang="ka-GE" sz="2400" dirty="0">
                <a:solidFill>
                  <a:schemeClr val="bg2">
                    <a:lumMod val="25000"/>
                  </a:schemeClr>
                </a:solidFill>
              </a:rPr>
              <a:t>   </a:t>
            </a:r>
            <a:r>
              <a:rPr lang="ka-GE" sz="2400" dirty="0" smtClean="0">
                <a:solidFill>
                  <a:schemeClr val="bg2">
                    <a:lumMod val="25000"/>
                  </a:schemeClr>
                </a:solidFill>
              </a:rPr>
              <a:t>ინტერპრეტაცია </a:t>
            </a:r>
            <a:r>
              <a:rPr lang="ka-GE" sz="2400" dirty="0">
                <a:solidFill>
                  <a:schemeClr val="bg2">
                    <a:lumMod val="25000"/>
                  </a:schemeClr>
                </a:solidFill>
              </a:rPr>
              <a:t>და </a:t>
            </a:r>
            <a:r>
              <a:rPr lang="ka-GE" sz="2400" dirty="0" smtClean="0">
                <a:solidFill>
                  <a:schemeClr val="bg2">
                    <a:lumMod val="25000"/>
                  </a:schemeClr>
                </a:solidFill>
              </a:rPr>
              <a:t>გამოყენება; </a:t>
            </a:r>
            <a:endParaRPr lang="ka-GE" sz="2400" dirty="0">
              <a:solidFill>
                <a:schemeClr val="bg2">
                  <a:lumMod val="25000"/>
                </a:schemeClr>
              </a:solidFill>
            </a:endParaRPr>
          </a:p>
          <a:p>
            <a:pPr>
              <a:buFont typeface="Wingdings" pitchFamily="2" charset="2"/>
              <a:buChar char="§"/>
            </a:pPr>
            <a:endParaRPr lang="ka-GE" sz="2400" dirty="0">
              <a:solidFill>
                <a:schemeClr val="bg2">
                  <a:lumMod val="25000"/>
                </a:schemeClr>
              </a:solidFill>
            </a:endParaRPr>
          </a:p>
          <a:p>
            <a:pPr>
              <a:buFont typeface="Wingdings" pitchFamily="2" charset="2"/>
              <a:buChar char="§"/>
            </a:pPr>
            <a:r>
              <a:rPr lang="ka-GE" sz="2400" dirty="0">
                <a:solidFill>
                  <a:schemeClr val="bg2">
                    <a:lumMod val="25000"/>
                  </a:schemeClr>
                </a:solidFill>
              </a:rPr>
              <a:t> დიალოგის ჟანრის მაღალი </a:t>
            </a:r>
            <a:r>
              <a:rPr lang="ka-GE" sz="2400" dirty="0" smtClean="0">
                <a:solidFill>
                  <a:schemeClr val="bg2">
                    <a:lumMod val="25000"/>
                  </a:schemeClr>
                </a:solidFill>
              </a:rPr>
              <a:t>გავრცელება </a:t>
            </a:r>
            <a:r>
              <a:rPr lang="ka-GE" sz="2400" dirty="0">
                <a:solidFill>
                  <a:schemeClr val="bg2">
                    <a:lumMod val="25000"/>
                  </a:schemeClr>
                </a:solidFill>
              </a:rPr>
              <a:t>თანამედროვე </a:t>
            </a:r>
          </a:p>
          <a:p>
            <a:r>
              <a:rPr lang="ka-GE" sz="2400" dirty="0">
                <a:solidFill>
                  <a:schemeClr val="bg2">
                    <a:lumMod val="25000"/>
                  </a:schemeClr>
                </a:solidFill>
              </a:rPr>
              <a:t>   კომუნიკაციის პირობებში;</a:t>
            </a:r>
          </a:p>
          <a:p>
            <a:pPr>
              <a:buFont typeface="Wingdings" pitchFamily="2" charset="2"/>
              <a:buChar char="§"/>
            </a:pPr>
            <a:endParaRPr lang="ka-GE" sz="2400" dirty="0">
              <a:solidFill>
                <a:schemeClr val="bg2">
                  <a:lumMod val="25000"/>
                </a:schemeClr>
              </a:solidFill>
            </a:endParaRPr>
          </a:p>
          <a:p>
            <a:pPr>
              <a:buFont typeface="Wingdings" pitchFamily="2" charset="2"/>
              <a:buChar char="§"/>
            </a:pPr>
            <a:r>
              <a:rPr lang="ka-GE" sz="2400" dirty="0">
                <a:solidFill>
                  <a:schemeClr val="bg2">
                    <a:lumMod val="25000"/>
                  </a:schemeClr>
                </a:solidFill>
              </a:rPr>
              <a:t> ენის, </a:t>
            </a:r>
            <a:r>
              <a:rPr lang="ka-GE" sz="2400" dirty="0" smtClean="0">
                <a:solidFill>
                  <a:schemeClr val="bg2">
                    <a:lumMod val="25000"/>
                  </a:schemeClr>
                </a:solidFill>
              </a:rPr>
              <a:t>როგორც </a:t>
            </a:r>
            <a:r>
              <a:rPr lang="ka-GE" sz="2400" dirty="0">
                <a:solidFill>
                  <a:schemeClr val="bg2">
                    <a:lumMod val="25000"/>
                  </a:schemeClr>
                </a:solidFill>
              </a:rPr>
              <a:t>სამეტყველო ქმედების </a:t>
            </a:r>
            <a:r>
              <a:rPr lang="ka-GE" sz="2400" dirty="0" smtClean="0">
                <a:solidFill>
                  <a:schemeClr val="bg2">
                    <a:lumMod val="25000"/>
                  </a:schemeClr>
                </a:solidFill>
              </a:rPr>
              <a:t>შესწავლა ქართულ სამეცნიერო ცივრცეში.</a:t>
            </a:r>
            <a:endParaRPr lang="ka-GE" sz="2400" dirty="0">
              <a:solidFill>
                <a:schemeClr val="bg2">
                  <a:lumMod val="25000"/>
                </a:schemeClr>
              </a:solidFill>
            </a:endParaRPr>
          </a:p>
        </p:txBody>
      </p:sp>
      <p:pic>
        <p:nvPicPr>
          <p:cNvPr id="8" name="Graphic 7" descr="Question mark">
            <a:extLst>
              <a:ext uri="{FF2B5EF4-FFF2-40B4-BE49-F238E27FC236}">
                <a16:creationId xmlns="" xmlns:a16="http://schemas.microsoft.com/office/drawing/2014/main" id="{2EBC390D-7534-7741-9905-74F8FC28AE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961876" y="1777649"/>
            <a:ext cx="3046989" cy="3046989"/>
          </a:xfrm>
          <a:prstGeom prst="rect">
            <a:avLst/>
          </a:prstGeom>
          <a:effectLst>
            <a:glow rad="127000">
              <a:srgbClr val="7030A0"/>
            </a:glow>
          </a:effectLst>
        </p:spPr>
      </p:pic>
    </p:spTree>
    <p:extLst>
      <p:ext uri="{BB962C8B-B14F-4D97-AF65-F5344CB8AC3E}">
        <p14:creationId xmlns:p14="http://schemas.microsoft.com/office/powerpoint/2010/main" val="29551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5E3BECF6-D183-8242-A846-F3402882BFB3}"/>
              </a:ext>
            </a:extLst>
          </p:cNvPr>
          <p:cNvCxnSpPr>
            <a:cxnSpLocks/>
          </p:cNvCxnSpPr>
          <p:nvPr/>
        </p:nvCxnSpPr>
        <p:spPr>
          <a:xfrm>
            <a:off x="0" y="1293879"/>
            <a:ext cx="4204010" cy="0"/>
          </a:xfrm>
          <a:prstGeom prst="line">
            <a:avLst/>
          </a:prstGeom>
          <a:effectLst>
            <a:glow rad="127000">
              <a:srgbClr val="7030A0"/>
            </a:glow>
          </a:effectLst>
        </p:spPr>
        <p:style>
          <a:lnRef idx="2">
            <a:schemeClr val="accent3"/>
          </a:lnRef>
          <a:fillRef idx="0">
            <a:schemeClr val="accent3"/>
          </a:fillRef>
          <a:effectRef idx="1">
            <a:schemeClr val="accent3"/>
          </a:effectRef>
          <a:fontRef idx="minor">
            <a:schemeClr val="tx1"/>
          </a:fontRef>
        </p:style>
      </p:cxnSp>
      <p:sp>
        <p:nvSpPr>
          <p:cNvPr id="3" name="Заголовок 3">
            <a:extLst>
              <a:ext uri="{FF2B5EF4-FFF2-40B4-BE49-F238E27FC236}">
                <a16:creationId xmlns="" xmlns:a16="http://schemas.microsoft.com/office/drawing/2014/main" id="{E5983A50-0890-D749-830A-4DBE568B64AC}"/>
              </a:ext>
            </a:extLst>
          </p:cNvPr>
          <p:cNvSpPr txBox="1">
            <a:spLocks/>
          </p:cNvSpPr>
          <p:nvPr/>
        </p:nvSpPr>
        <p:spPr>
          <a:xfrm>
            <a:off x="519053" y="657483"/>
            <a:ext cx="8049623" cy="14637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ka-GE" sz="3200" b="1" dirty="0">
                <a:solidFill>
                  <a:schemeClr val="bg2">
                    <a:lumMod val="25000"/>
                  </a:schemeClr>
                </a:solidFill>
              </a:rPr>
              <a:t>კვლევის </a:t>
            </a:r>
            <a:r>
              <a:rPr lang="ka-GE" sz="3200" b="1" dirty="0" smtClean="0">
                <a:solidFill>
                  <a:schemeClr val="bg2">
                    <a:lumMod val="25000"/>
                  </a:schemeClr>
                </a:solidFill>
              </a:rPr>
              <a:t>საგანი:</a:t>
            </a:r>
            <a:endParaRPr lang="ru-RU" sz="4000" b="1" dirty="0">
              <a:solidFill>
                <a:schemeClr val="bg2">
                  <a:lumMod val="25000"/>
                </a:schemeClr>
              </a:solidFill>
            </a:endParaRPr>
          </a:p>
        </p:txBody>
      </p:sp>
      <p:sp>
        <p:nvSpPr>
          <p:cNvPr id="5" name="Rectangle 4">
            <a:extLst>
              <a:ext uri="{FF2B5EF4-FFF2-40B4-BE49-F238E27FC236}">
                <a16:creationId xmlns="" xmlns:a16="http://schemas.microsoft.com/office/drawing/2014/main" id="{6125D6FE-1F8E-D948-8597-9EF740C42F1F}"/>
              </a:ext>
            </a:extLst>
          </p:cNvPr>
          <p:cNvSpPr/>
          <p:nvPr/>
        </p:nvSpPr>
        <p:spPr>
          <a:xfrm>
            <a:off x="639337" y="2280529"/>
            <a:ext cx="9842810" cy="954107"/>
          </a:xfrm>
          <a:prstGeom prst="rect">
            <a:avLst/>
          </a:prstGeom>
        </p:spPr>
        <p:txBody>
          <a:bodyPr wrap="square">
            <a:spAutoFit/>
          </a:bodyPr>
          <a:lstStyle/>
          <a:p>
            <a:pPr algn="just"/>
            <a:r>
              <a:rPr lang="x-none" sz="2800" dirty="0">
                <a:solidFill>
                  <a:schemeClr val="bg2">
                    <a:lumMod val="25000"/>
                  </a:schemeClr>
                </a:solidFill>
                <a:latin typeface="Silfaen"/>
              </a:rPr>
              <a:t>თხოვნის სამეტყველო აქტის გამოხატვის </a:t>
            </a:r>
            <a:r>
              <a:rPr lang="x-none" sz="2800" dirty="0" smtClean="0">
                <a:solidFill>
                  <a:schemeClr val="bg2">
                    <a:lumMod val="25000"/>
                  </a:schemeClr>
                </a:solidFill>
                <a:latin typeface="Silfaen"/>
              </a:rPr>
              <a:t> </a:t>
            </a:r>
            <a:r>
              <a:rPr lang="x-none" sz="2800" dirty="0">
                <a:solidFill>
                  <a:schemeClr val="bg2">
                    <a:lumMod val="25000"/>
                  </a:schemeClr>
                </a:solidFill>
                <a:latin typeface="Silfaen"/>
              </a:rPr>
              <a:t>საშუალებები პრაგმალინგვისტური ანალიზის ფონზე.</a:t>
            </a:r>
          </a:p>
        </p:txBody>
      </p:sp>
    </p:spTree>
    <p:extLst>
      <p:ext uri="{BB962C8B-B14F-4D97-AF65-F5344CB8AC3E}">
        <p14:creationId xmlns:p14="http://schemas.microsoft.com/office/powerpoint/2010/main" val="309610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 xmlns:a16="http://schemas.microsoft.com/office/drawing/2014/main" id="{5E3BECF6-D183-8242-A846-F3402882BFB3}"/>
              </a:ext>
            </a:extLst>
          </p:cNvPr>
          <p:cNvCxnSpPr>
            <a:cxnSpLocks/>
          </p:cNvCxnSpPr>
          <p:nvPr/>
        </p:nvCxnSpPr>
        <p:spPr>
          <a:xfrm>
            <a:off x="0" y="1293879"/>
            <a:ext cx="4148254" cy="0"/>
          </a:xfrm>
          <a:prstGeom prst="line">
            <a:avLst/>
          </a:prstGeom>
          <a:effectLst>
            <a:glow rad="127000">
              <a:schemeClr val="accent5"/>
            </a:glow>
          </a:effectLst>
        </p:spPr>
        <p:style>
          <a:lnRef idx="2">
            <a:schemeClr val="accent3"/>
          </a:lnRef>
          <a:fillRef idx="0">
            <a:schemeClr val="accent3"/>
          </a:fillRef>
          <a:effectRef idx="1">
            <a:schemeClr val="accent3"/>
          </a:effectRef>
          <a:fontRef idx="minor">
            <a:schemeClr val="tx1"/>
          </a:fontRef>
        </p:style>
      </p:cxnSp>
      <p:sp>
        <p:nvSpPr>
          <p:cNvPr id="3" name="Заголовок 3">
            <a:extLst>
              <a:ext uri="{FF2B5EF4-FFF2-40B4-BE49-F238E27FC236}">
                <a16:creationId xmlns="" xmlns:a16="http://schemas.microsoft.com/office/drawing/2014/main" id="{E5983A50-0890-D749-830A-4DBE568B64AC}"/>
              </a:ext>
            </a:extLst>
          </p:cNvPr>
          <p:cNvSpPr txBox="1">
            <a:spLocks/>
          </p:cNvSpPr>
          <p:nvPr/>
        </p:nvSpPr>
        <p:spPr>
          <a:xfrm>
            <a:off x="524885" y="650840"/>
            <a:ext cx="8049623" cy="14637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ka-GE" sz="3200" b="1" dirty="0">
                <a:solidFill>
                  <a:schemeClr val="bg2">
                    <a:lumMod val="25000"/>
                  </a:schemeClr>
                </a:solidFill>
              </a:rPr>
              <a:t>კვლევის </a:t>
            </a:r>
            <a:r>
              <a:rPr lang="ka-GE" sz="3200" b="1" dirty="0" smtClean="0">
                <a:solidFill>
                  <a:schemeClr val="bg2">
                    <a:lumMod val="25000"/>
                  </a:schemeClr>
                </a:solidFill>
              </a:rPr>
              <a:t>მიზანი:</a:t>
            </a:r>
            <a:endParaRPr lang="ru-RU" sz="4000" b="1" dirty="0">
              <a:solidFill>
                <a:schemeClr val="bg2">
                  <a:lumMod val="25000"/>
                </a:schemeClr>
              </a:solidFill>
            </a:endParaRPr>
          </a:p>
        </p:txBody>
      </p:sp>
      <p:sp>
        <p:nvSpPr>
          <p:cNvPr id="5" name="Rectangle 4">
            <a:extLst>
              <a:ext uri="{FF2B5EF4-FFF2-40B4-BE49-F238E27FC236}">
                <a16:creationId xmlns="" xmlns:a16="http://schemas.microsoft.com/office/drawing/2014/main" id="{6125D6FE-1F8E-D948-8597-9EF740C42F1F}"/>
              </a:ext>
            </a:extLst>
          </p:cNvPr>
          <p:cNvSpPr/>
          <p:nvPr/>
        </p:nvSpPr>
        <p:spPr>
          <a:xfrm>
            <a:off x="394009" y="2377666"/>
            <a:ext cx="11325551" cy="1384995"/>
          </a:xfrm>
          <a:prstGeom prst="rect">
            <a:avLst/>
          </a:prstGeom>
        </p:spPr>
        <p:txBody>
          <a:bodyPr wrap="square">
            <a:spAutoFit/>
          </a:bodyPr>
          <a:lstStyle/>
          <a:p>
            <a:pPr algn="just"/>
            <a:r>
              <a:rPr lang="ka-GE" sz="2800" dirty="0">
                <a:solidFill>
                  <a:schemeClr val="bg2">
                    <a:lumMod val="25000"/>
                  </a:schemeClr>
                </a:solidFill>
              </a:rPr>
              <a:t>შევისწავლოთ თხოვნის სამეტყველო </a:t>
            </a:r>
            <a:r>
              <a:rPr lang="ka-GE" sz="2800" dirty="0" smtClean="0">
                <a:solidFill>
                  <a:schemeClr val="bg2">
                    <a:lumMod val="25000"/>
                  </a:schemeClr>
                </a:solidFill>
              </a:rPr>
              <a:t>აქტი; </a:t>
            </a:r>
          </a:p>
          <a:p>
            <a:pPr algn="just"/>
            <a:r>
              <a:rPr lang="ka-GE" sz="2800" dirty="0" smtClean="0">
                <a:solidFill>
                  <a:schemeClr val="bg2">
                    <a:lumMod val="25000"/>
                  </a:schemeClr>
                </a:solidFill>
              </a:rPr>
              <a:t>გამოვავლინოთ </a:t>
            </a:r>
            <a:r>
              <a:rPr lang="ka-GE" sz="2800" dirty="0">
                <a:solidFill>
                  <a:schemeClr val="bg2">
                    <a:lumMod val="25000"/>
                  </a:schemeClr>
                </a:solidFill>
              </a:rPr>
              <a:t>ამ ენის მატარებლების მიერ თხოვნის გამოხატვის თავისებურებები </a:t>
            </a:r>
            <a:r>
              <a:rPr lang="ka-GE" sz="2800" dirty="0" smtClean="0">
                <a:solidFill>
                  <a:schemeClr val="bg2">
                    <a:lumMod val="25000"/>
                  </a:schemeClr>
                </a:solidFill>
              </a:rPr>
              <a:t>ფუნქციონირებაში.</a:t>
            </a:r>
            <a:endParaRPr lang="ka-GE" sz="2800" dirty="0">
              <a:solidFill>
                <a:schemeClr val="bg2">
                  <a:lumMod val="25000"/>
                </a:schemeClr>
              </a:solidFill>
            </a:endParaRPr>
          </a:p>
        </p:txBody>
      </p:sp>
      <p:pic>
        <p:nvPicPr>
          <p:cNvPr id="11" name="Graphic 10" descr="Gender">
            <a:extLst>
              <a:ext uri="{FF2B5EF4-FFF2-40B4-BE49-F238E27FC236}">
                <a16:creationId xmlns="" xmlns:a16="http://schemas.microsoft.com/office/drawing/2014/main" id="{BB575F2A-65B4-6446-91C2-CEA213ADC2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754322" y="4347508"/>
            <a:ext cx="1859652" cy="1859652"/>
          </a:xfrm>
          <a:prstGeom prst="rect">
            <a:avLst/>
          </a:prstGeom>
        </p:spPr>
      </p:pic>
    </p:spTree>
    <p:extLst>
      <p:ext uri="{BB962C8B-B14F-4D97-AF65-F5344CB8AC3E}">
        <p14:creationId xmlns:p14="http://schemas.microsoft.com/office/powerpoint/2010/main" val="499376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 xmlns:a16="http://schemas.microsoft.com/office/drawing/2014/main" id="{75EAF6B2-D7C9-9247-A15C-FBB1CBF7BBDF}"/>
              </a:ext>
            </a:extLst>
          </p:cNvPr>
          <p:cNvSpPr txBox="1">
            <a:spLocks/>
          </p:cNvSpPr>
          <p:nvPr/>
        </p:nvSpPr>
        <p:spPr>
          <a:xfrm>
            <a:off x="356839" y="684689"/>
            <a:ext cx="9389327" cy="14637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ka-GE" sz="2800" b="1" dirty="0">
                <a:solidFill>
                  <a:schemeClr val="bg2">
                    <a:lumMod val="25000"/>
                  </a:schemeClr>
                </a:solidFill>
              </a:rPr>
              <a:t>მიზნის მისაღწევად ჩვენ დავისახეთ შემდეგი კონკრეტული ამოცანები:</a:t>
            </a:r>
          </a:p>
        </p:txBody>
      </p:sp>
      <p:cxnSp>
        <p:nvCxnSpPr>
          <p:cNvPr id="4" name="Straight Connector 3">
            <a:extLst>
              <a:ext uri="{FF2B5EF4-FFF2-40B4-BE49-F238E27FC236}">
                <a16:creationId xmlns="" xmlns:a16="http://schemas.microsoft.com/office/drawing/2014/main" id="{07F174B3-129C-E24F-98D3-9CB17346BE44}"/>
              </a:ext>
            </a:extLst>
          </p:cNvPr>
          <p:cNvCxnSpPr>
            <a:cxnSpLocks/>
          </p:cNvCxnSpPr>
          <p:nvPr/>
        </p:nvCxnSpPr>
        <p:spPr>
          <a:xfrm>
            <a:off x="0" y="1661869"/>
            <a:ext cx="8870731" cy="0"/>
          </a:xfrm>
          <a:prstGeom prst="line">
            <a:avLst/>
          </a:prstGeom>
          <a:effectLst>
            <a:glow rad="127000">
              <a:schemeClr val="accent5"/>
            </a:glow>
          </a:effectLst>
        </p:spPr>
        <p:style>
          <a:lnRef idx="2">
            <a:schemeClr val="accent3"/>
          </a:lnRef>
          <a:fillRef idx="0">
            <a:schemeClr val="accent3"/>
          </a:fillRef>
          <a:effectRef idx="1">
            <a:schemeClr val="accent3"/>
          </a:effectRef>
          <a:fontRef idx="minor">
            <a:schemeClr val="tx1"/>
          </a:fontRef>
        </p:style>
      </p:cxnSp>
      <p:sp>
        <p:nvSpPr>
          <p:cNvPr id="6" name="Rectangle 5">
            <a:extLst>
              <a:ext uri="{FF2B5EF4-FFF2-40B4-BE49-F238E27FC236}">
                <a16:creationId xmlns="" xmlns:a16="http://schemas.microsoft.com/office/drawing/2014/main" id="{6FA73B41-2718-074A-AB7A-503E927162A8}"/>
              </a:ext>
            </a:extLst>
          </p:cNvPr>
          <p:cNvSpPr/>
          <p:nvPr/>
        </p:nvSpPr>
        <p:spPr>
          <a:xfrm>
            <a:off x="356839" y="2279676"/>
            <a:ext cx="7639879" cy="3108543"/>
          </a:xfrm>
          <a:prstGeom prst="rect">
            <a:avLst/>
          </a:prstGeom>
          <a:noFill/>
          <a:ln>
            <a:noFill/>
          </a:ln>
        </p:spPr>
        <p:txBody>
          <a:bodyPr wrap="square">
            <a:spAutoFit/>
          </a:bodyPr>
          <a:lstStyle/>
          <a:p>
            <a:pPr marL="514350" indent="-514350" algn="just">
              <a:buAutoNum type="arabicPeriod"/>
            </a:pPr>
            <a:r>
              <a:rPr lang="ka-GE" sz="2800" dirty="0">
                <a:solidFill>
                  <a:schemeClr val="bg2">
                    <a:lumMod val="25000"/>
                  </a:schemeClr>
                </a:solidFill>
                <a:latin typeface="+mj-lt"/>
                <a:ea typeface="+mj-ea"/>
                <a:cs typeface="+mj-cs"/>
              </a:rPr>
              <a:t>განვასხვავოთ თხოვნის ტიპები: პირდაპირი და ირიბი, ვერბალური და არავერბალური, ზეპირი და წერილობითი; </a:t>
            </a:r>
          </a:p>
          <a:p>
            <a:pPr marL="514350" indent="-514350" algn="just">
              <a:buAutoNum type="arabicPeriod"/>
            </a:pPr>
            <a:r>
              <a:rPr lang="ka-GE" sz="2800" dirty="0">
                <a:solidFill>
                  <a:schemeClr val="bg2">
                    <a:lumMod val="25000"/>
                  </a:schemeClr>
                </a:solidFill>
                <a:latin typeface="+mj-lt"/>
                <a:ea typeface="+mj-ea"/>
                <a:cs typeface="+mj-cs"/>
              </a:rPr>
              <a:t>გამოვავლინოთ თხოვნის სამეტყველო აქტის ფუნქციონირების თავისებურებები, რაც დამოკიდებულია სოციოპრაგმატულ ფაქტორებთან.</a:t>
            </a:r>
            <a:endParaRPr lang="ru-RU" sz="2800" dirty="0">
              <a:solidFill>
                <a:schemeClr val="bg2">
                  <a:lumMod val="25000"/>
                </a:schemeClr>
              </a:solidFill>
              <a:latin typeface="+mj-lt"/>
              <a:ea typeface="+mj-ea"/>
              <a:cs typeface="+mj-cs"/>
            </a:endParaRPr>
          </a:p>
        </p:txBody>
      </p:sp>
      <p:pic>
        <p:nvPicPr>
          <p:cNvPr id="5" name="Graphic 4" descr="Checklist RTL">
            <a:extLst>
              <a:ext uri="{FF2B5EF4-FFF2-40B4-BE49-F238E27FC236}">
                <a16:creationId xmlns="" xmlns:a16="http://schemas.microsoft.com/office/drawing/2014/main" id="{3A2ACEB5-CD7B-C64F-A094-07248B88D0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870731" y="2639050"/>
            <a:ext cx="2225417" cy="2225417"/>
          </a:xfrm>
          <a:prstGeom prst="rect">
            <a:avLst/>
          </a:prstGeom>
        </p:spPr>
      </p:pic>
    </p:spTree>
    <p:extLst>
      <p:ext uri="{BB962C8B-B14F-4D97-AF65-F5344CB8AC3E}">
        <p14:creationId xmlns:p14="http://schemas.microsoft.com/office/powerpoint/2010/main" val="329499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 xmlns:a16="http://schemas.microsoft.com/office/drawing/2014/main" id="{75EAF6B2-D7C9-9247-A15C-FBB1CBF7BBDF}"/>
              </a:ext>
            </a:extLst>
          </p:cNvPr>
          <p:cNvSpPr txBox="1">
            <a:spLocks/>
          </p:cNvSpPr>
          <p:nvPr/>
        </p:nvSpPr>
        <p:spPr>
          <a:xfrm>
            <a:off x="1607699" y="2796738"/>
            <a:ext cx="9091183" cy="14637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ka-GE" sz="3200" b="1" dirty="0">
                <a:solidFill>
                  <a:schemeClr val="bg2">
                    <a:lumMod val="25000"/>
                  </a:schemeClr>
                </a:solidFill>
              </a:rPr>
              <a:t>თხოვნის ტიპები ფუნქციონირების მიხედვით</a:t>
            </a:r>
            <a:endParaRPr lang="ru-RU" sz="4000" b="1" dirty="0">
              <a:solidFill>
                <a:schemeClr val="bg2">
                  <a:lumMod val="25000"/>
                </a:schemeClr>
              </a:solidFill>
            </a:endParaRPr>
          </a:p>
        </p:txBody>
      </p:sp>
      <p:cxnSp>
        <p:nvCxnSpPr>
          <p:cNvPr id="4" name="Straight Connector 3">
            <a:extLst>
              <a:ext uri="{FF2B5EF4-FFF2-40B4-BE49-F238E27FC236}">
                <a16:creationId xmlns="" xmlns:a16="http://schemas.microsoft.com/office/drawing/2014/main" id="{07F174B3-129C-E24F-98D3-9CB17346BE44}"/>
              </a:ext>
            </a:extLst>
          </p:cNvPr>
          <p:cNvCxnSpPr>
            <a:cxnSpLocks/>
            <a:endCxn id="2" idx="3"/>
          </p:cNvCxnSpPr>
          <p:nvPr/>
        </p:nvCxnSpPr>
        <p:spPr>
          <a:xfrm flipV="1">
            <a:off x="1081668" y="3528590"/>
            <a:ext cx="9617214" cy="17836"/>
          </a:xfrm>
          <a:prstGeom prst="line">
            <a:avLst/>
          </a:prstGeom>
          <a:effectLst>
            <a:glow rad="127000">
              <a:schemeClr val="accent5"/>
            </a:glow>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4546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3">
            <a:extLst>
              <a:ext uri="{FF2B5EF4-FFF2-40B4-BE49-F238E27FC236}">
                <a16:creationId xmlns="" xmlns:a16="http://schemas.microsoft.com/office/drawing/2014/main" id="{75EAF6B2-D7C9-9247-A15C-FBB1CBF7BBDF}"/>
              </a:ext>
            </a:extLst>
          </p:cNvPr>
          <p:cNvSpPr txBox="1">
            <a:spLocks/>
          </p:cNvSpPr>
          <p:nvPr/>
        </p:nvSpPr>
        <p:spPr>
          <a:xfrm>
            <a:off x="1620644" y="1299747"/>
            <a:ext cx="9069779" cy="14637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ka-GE" sz="2800" b="1" dirty="0">
                <a:solidFill>
                  <a:schemeClr val="bg2">
                    <a:lumMod val="25000"/>
                  </a:schemeClr>
                </a:solidFill>
              </a:rPr>
              <a:t>თხოვნის გამოხატვის პირდაპირი და ირიბი ფორმა</a:t>
            </a:r>
            <a:endParaRPr lang="ru-RU" sz="3600" b="1" dirty="0">
              <a:solidFill>
                <a:schemeClr val="bg2">
                  <a:lumMod val="25000"/>
                </a:schemeClr>
              </a:solidFill>
            </a:endParaRPr>
          </a:p>
        </p:txBody>
      </p:sp>
      <p:cxnSp>
        <p:nvCxnSpPr>
          <p:cNvPr id="4" name="Straight Connector 3">
            <a:extLst>
              <a:ext uri="{FF2B5EF4-FFF2-40B4-BE49-F238E27FC236}">
                <a16:creationId xmlns="" xmlns:a16="http://schemas.microsoft.com/office/drawing/2014/main" id="{07F174B3-129C-E24F-98D3-9CB17346BE44}"/>
              </a:ext>
            </a:extLst>
          </p:cNvPr>
          <p:cNvCxnSpPr>
            <a:cxnSpLocks/>
          </p:cNvCxnSpPr>
          <p:nvPr/>
        </p:nvCxnSpPr>
        <p:spPr>
          <a:xfrm>
            <a:off x="1338146" y="1873743"/>
            <a:ext cx="9233210" cy="0"/>
          </a:xfrm>
          <a:prstGeom prst="line">
            <a:avLst/>
          </a:prstGeom>
          <a:effectLst>
            <a:glow rad="127000">
              <a:schemeClr val="accent5"/>
            </a:glow>
          </a:effectLst>
        </p:spPr>
        <p:style>
          <a:lnRef idx="2">
            <a:schemeClr val="accent3"/>
          </a:lnRef>
          <a:fillRef idx="0">
            <a:schemeClr val="accent3"/>
          </a:fillRef>
          <a:effectRef idx="1">
            <a:schemeClr val="accent3"/>
          </a:effectRef>
          <a:fontRef idx="minor">
            <a:schemeClr val="tx1"/>
          </a:fontRef>
        </p:style>
      </p:cxnSp>
      <p:sp>
        <p:nvSpPr>
          <p:cNvPr id="7" name="Заголовок 3">
            <a:extLst>
              <a:ext uri="{FF2B5EF4-FFF2-40B4-BE49-F238E27FC236}">
                <a16:creationId xmlns="" xmlns:a16="http://schemas.microsoft.com/office/drawing/2014/main" id="{7CED23C8-093F-3343-9BCD-762090793679}"/>
              </a:ext>
            </a:extLst>
          </p:cNvPr>
          <p:cNvSpPr txBox="1">
            <a:spLocks/>
          </p:cNvSpPr>
          <p:nvPr/>
        </p:nvSpPr>
        <p:spPr>
          <a:xfrm>
            <a:off x="2587722" y="3074948"/>
            <a:ext cx="1482474" cy="5431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ka-GE" sz="2800" b="1" dirty="0">
                <a:solidFill>
                  <a:schemeClr val="bg2">
                    <a:lumMod val="25000"/>
                  </a:schemeClr>
                </a:solidFill>
              </a:rPr>
              <a:t>ფორმა</a:t>
            </a:r>
            <a:endParaRPr lang="ru-RU" sz="3600" b="1" dirty="0">
              <a:solidFill>
                <a:schemeClr val="bg2">
                  <a:lumMod val="25000"/>
                </a:schemeClr>
              </a:solidFill>
            </a:endParaRPr>
          </a:p>
        </p:txBody>
      </p:sp>
      <p:sp>
        <p:nvSpPr>
          <p:cNvPr id="8" name="Заголовок 3">
            <a:extLst>
              <a:ext uri="{FF2B5EF4-FFF2-40B4-BE49-F238E27FC236}">
                <a16:creationId xmlns="" xmlns:a16="http://schemas.microsoft.com/office/drawing/2014/main" id="{8A4246FB-E7F6-E843-8C77-E9E5B6155DE8}"/>
              </a:ext>
            </a:extLst>
          </p:cNvPr>
          <p:cNvSpPr txBox="1">
            <a:spLocks/>
          </p:cNvSpPr>
          <p:nvPr/>
        </p:nvSpPr>
        <p:spPr>
          <a:xfrm>
            <a:off x="7114478" y="3041495"/>
            <a:ext cx="3456878" cy="7750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ka-GE" sz="2800" b="1" dirty="0">
                <a:solidFill>
                  <a:schemeClr val="bg2">
                    <a:lumMod val="25000"/>
                  </a:schemeClr>
                </a:solidFill>
              </a:rPr>
              <a:t>შინაარსი</a:t>
            </a:r>
            <a:endParaRPr lang="ru-RU" sz="2800" b="1" dirty="0">
              <a:solidFill>
                <a:schemeClr val="bg2">
                  <a:lumMod val="25000"/>
                </a:schemeClr>
              </a:solidFill>
            </a:endParaRPr>
          </a:p>
        </p:txBody>
      </p:sp>
      <p:sp>
        <p:nvSpPr>
          <p:cNvPr id="10" name="Двойная стрелка влево/вправо 5">
            <a:extLst>
              <a:ext uri="{FF2B5EF4-FFF2-40B4-BE49-F238E27FC236}">
                <a16:creationId xmlns="" xmlns:a16="http://schemas.microsoft.com/office/drawing/2014/main" id="{699D6F65-215E-694C-BBE5-B3E3DCEC44A2}"/>
              </a:ext>
            </a:extLst>
          </p:cNvPr>
          <p:cNvSpPr/>
          <p:nvPr/>
        </p:nvSpPr>
        <p:spPr>
          <a:xfrm>
            <a:off x="4984261" y="3041495"/>
            <a:ext cx="1216152" cy="484632"/>
          </a:xfrm>
          <a:prstGeom prst="leftRightArrow">
            <a:avLst/>
          </a:prstGeom>
          <a:effectLst>
            <a:glow rad="1016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4311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8647" y="1951672"/>
            <a:ext cx="9954705" cy="3477875"/>
          </a:xfrm>
          <a:prstGeom prst="rect">
            <a:avLst/>
          </a:prstGeom>
        </p:spPr>
        <p:txBody>
          <a:bodyPr wrap="square">
            <a:spAutoFit/>
          </a:bodyPr>
          <a:lstStyle/>
          <a:p>
            <a:pPr algn="just"/>
            <a:r>
              <a:rPr lang="ka-GE" sz="2400" dirty="0" smtClean="0">
                <a:solidFill>
                  <a:srgbClr val="000000"/>
                </a:solidFill>
                <a:latin typeface="Times New Roman" panose="02020603050405020304" pitchFamily="18" charset="0"/>
              </a:rPr>
              <a:t>თხოვნისას ერთი ილოკუციური მიზნის მისაღწევად გამოიყენება სხვა გამონათქვამი ე.ი. გამონათქვამის  შინაარსობრივი გაფორმება განსხვავდება მოსაუბრის რეალური განზრახვისაგან. როგორც სერლი აღნიშნავს ირიბი სამეტყველო აქტების საშუალებით   მეტი ინფორმაციის გადაცემა ხდება. ინტერპრეტაციისას კი  მსმენელს ეხმარება ფონური ინფორმაცია. მსმენელი  უნდა ჩაწვდეს მოსაუბრის რეალურ განზრახვას. ეს რა თქმა  უნდა რთულია, რადგან  ირიბ გამონათქვამებში არ არის სპეციალური ენობრივი მარკერები. </a:t>
            </a:r>
          </a:p>
          <a:p>
            <a:pPr algn="just"/>
            <a:endParaRPr lang="ru-RU" sz="2800" dirty="0"/>
          </a:p>
        </p:txBody>
      </p:sp>
    </p:spTree>
    <p:extLst>
      <p:ext uri="{BB962C8B-B14F-4D97-AF65-F5344CB8AC3E}">
        <p14:creationId xmlns:p14="http://schemas.microsoft.com/office/powerpoint/2010/main" val="143266095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686</TotalTime>
  <Words>608</Words>
  <Application>Microsoft Office PowerPoint</Application>
  <PresentationFormat>Широкоэкранный</PresentationFormat>
  <Paragraphs>68</Paragraphs>
  <Slides>18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18</vt:i4>
      </vt:variant>
    </vt:vector>
  </HeadingPairs>
  <TitlesOfParts>
    <vt:vector size="27" baseType="lpstr">
      <vt:lpstr>Arial</vt:lpstr>
      <vt:lpstr>Calibri</vt:lpstr>
      <vt:lpstr>Calibri Light</vt:lpstr>
      <vt:lpstr>Silfaen</vt:lpstr>
      <vt:lpstr>Sylfaen</vt:lpstr>
      <vt:lpstr>Times New Roman</vt:lpstr>
      <vt:lpstr>Wingdings</vt:lpstr>
      <vt:lpstr>Тема Office</vt:lpstr>
      <vt:lpstr>Custom Design</vt:lpstr>
      <vt:lpstr>თხოვნის სოციოპრაგმატული პარამეტრები ირიბ სამეტყველო აქტებში</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ოპოზიცია ქალი/ მამაკაცი ფუნდამენტალურია სამყაროსთვის</vt:lpstr>
      <vt:lpstr>Презентация PowerPoint</vt:lpstr>
      <vt:lpstr>                მამაკაცური დისკურსი  მამაკაცები იყენებენ ირიბ თხოვნას + ზრდილობის მარკერებს, თუკი მისი რეალიზება დიდ ძალისხმევას მოითხოვს;   ფამილარულ ურთიერთობებში მამაკაცი უხვად იყენებს  იმპერატიულ კონსტრუქციებს;  უცნობებთან ურთიერთობაში იყენებენ კითხვით კონსტრუქციებს;   თუკი თხოვნის ადრესატი ქალია საუკეთესო გამოსავალია საუბრის კომპლიმენტით დაწყება და შემდეგ გადასვლა თხოვნაზე.   </vt:lpstr>
      <vt:lpstr>                ქალური  დისკურსი  ქალები იყენებენ ირიბ თხოვნას + ზრდილობის მარკერებს, იმის მიუხედავად   მისი რეალიზება დიდ ძალისხმევას მოითხოვს თუ არა;   ფამილარულ ურთიერთობებში ქალები ნაკლებად იყენებს  იმპერატიულ კონსტრუქციებს;  უცნობებთან ურთიერთობაში თხოვნის გამოხატვისას უხვად იყენებენ ზრდილობის მარკერებს;  ქალი დიდ ენერგიას ხარჯავს იმისთვის, რომ მიაღწიოს საწადელს, ზემოქმედება მოახდინოს მამაკაცზე;  იყენებენ კითხვით კონსტრუქციას;  ხშირ შემთხვევაში ხდება თხოვნის მინიმიზაცია.    </vt:lpstr>
      <vt:lpstr>ამრიგად, თხოვნის ირიბი სამეტყველო აქტი მნიშვნელოვნად ამცირებს გამონათქვამის კატეგორიულობას, რის გამოც მას საკმაოდ ფართო გამოყენება აქვს. ხშირად პირდაპირი სამეტყველო აქტი ნაკლებად კორექტულად გვეჩვენება, ხოლო ირიბი სამეტყველო აქტების გამოყენებისას თითქოს კომუნიკაციის გაგრძელების მეტი შესაძლებლობა გვეძლევა. ამ ტიპის თხოვნა, როგორც ზემოთ აღინიშნა, ადრესატს აძლევს შესაძლებლობას უარი თქვას მოქმედების შესრულებაზე. ეს კი კომუნიკაციას უხსნის დაძაბულობას.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ასმათ არძენაძე</dc:title>
  <dc:creator>HP</dc:creator>
  <cp:lastModifiedBy>HP</cp:lastModifiedBy>
  <cp:revision>136</cp:revision>
  <dcterms:created xsi:type="dcterms:W3CDTF">2021-07-10T16:36:41Z</dcterms:created>
  <dcterms:modified xsi:type="dcterms:W3CDTF">2021-07-12T07:12:29Z</dcterms:modified>
</cp:coreProperties>
</file>