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71" r:id="rId14"/>
    <p:sldId id="272" r:id="rId15"/>
    <p:sldId id="273" r:id="rId16"/>
    <p:sldId id="274" r:id="rId17"/>
    <p:sldId id="267" r:id="rId18"/>
    <p:sldId id="275" r:id="rId19"/>
  </p:sldIdLst>
  <p:sldSz cx="12192000" cy="6858000"/>
  <p:notesSz cx="6858000" cy="9144000"/>
  <p:defaultTextStyle>
    <a:defPPr>
      <a:defRPr lang="ka-G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629"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სათაურის სლაიდი">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ka-GE" smtClean="0"/>
              <a:t>დააწკაპ. მთ. სათაურის სტილის შეცვლისათვის</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a-GE" smtClean="0"/>
              <a:t>დააწკაპუნეთ მთავარი ქვესათაურის სტილის რედაქტირებისთვის</a:t>
            </a:r>
            <a:endParaRPr lang="en-US" dirty="0"/>
          </a:p>
        </p:txBody>
      </p:sp>
      <p:sp>
        <p:nvSpPr>
          <p:cNvPr id="4" name="Date Placeholder 3"/>
          <p:cNvSpPr>
            <a:spLocks noGrp="1"/>
          </p:cNvSpPr>
          <p:nvPr>
            <p:ph type="dt" sz="half" idx="10"/>
          </p:nvPr>
        </p:nvSpPr>
        <p:spPr/>
        <p:txBody>
          <a:bodyPr/>
          <a:lstStyle/>
          <a:p>
            <a:fld id="{B1E936CF-637C-4B75-92FB-042905871A15}" type="datetimeFigureOut">
              <a:rPr lang="ka-GE" smtClean="0"/>
              <a:t>12.07.2021</a:t>
            </a:fld>
            <a:endParaRPr lang="ka-GE"/>
          </a:p>
        </p:txBody>
      </p:sp>
      <p:sp>
        <p:nvSpPr>
          <p:cNvPr id="5" name="Footer Placeholder 4"/>
          <p:cNvSpPr>
            <a:spLocks noGrp="1"/>
          </p:cNvSpPr>
          <p:nvPr>
            <p:ph type="ftr" sz="quarter" idx="11"/>
          </p:nvPr>
        </p:nvSpPr>
        <p:spPr/>
        <p:txBody>
          <a:bodyPr/>
          <a:lstStyle/>
          <a:p>
            <a:endParaRPr lang="ka-GE"/>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89D728F-1694-4F7B-BAC5-A8E1CF67DAAD}" type="slidenum">
              <a:rPr lang="ka-GE" smtClean="0"/>
              <a:t>‹#›</a:t>
            </a:fld>
            <a:endParaRPr lang="ka-GE"/>
          </a:p>
        </p:txBody>
      </p:sp>
    </p:spTree>
    <p:extLst>
      <p:ext uri="{BB962C8B-B14F-4D97-AF65-F5344CB8AC3E}">
        <p14:creationId xmlns:p14="http://schemas.microsoft.com/office/powerpoint/2010/main" val="1424003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სათაური და წარწერა">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ka-GE" smtClean="0"/>
              <a:t>დააწკაპ. მთ. სათაურის სტილის შეცვლისათვის</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a-GE" smtClean="0"/>
              <a:t>დააწკაპ. მთ. სათაურის სტილის შეცვლისათვის</a:t>
            </a:r>
          </a:p>
        </p:txBody>
      </p:sp>
      <p:sp>
        <p:nvSpPr>
          <p:cNvPr id="4" name="Date Placeholder 3"/>
          <p:cNvSpPr>
            <a:spLocks noGrp="1"/>
          </p:cNvSpPr>
          <p:nvPr>
            <p:ph type="dt" sz="half" idx="10"/>
          </p:nvPr>
        </p:nvSpPr>
        <p:spPr/>
        <p:txBody>
          <a:bodyPr/>
          <a:lstStyle/>
          <a:p>
            <a:fld id="{B1E936CF-637C-4B75-92FB-042905871A15}" type="datetimeFigureOut">
              <a:rPr lang="ka-GE" smtClean="0"/>
              <a:t>12.07.2021</a:t>
            </a:fld>
            <a:endParaRPr lang="ka-GE"/>
          </a:p>
        </p:txBody>
      </p:sp>
      <p:sp>
        <p:nvSpPr>
          <p:cNvPr id="5" name="Footer Placeholder 4"/>
          <p:cNvSpPr>
            <a:spLocks noGrp="1"/>
          </p:cNvSpPr>
          <p:nvPr>
            <p:ph type="ftr" sz="quarter" idx="11"/>
          </p:nvPr>
        </p:nvSpPr>
        <p:spPr/>
        <p:txBody>
          <a:bodyPr/>
          <a:lstStyle/>
          <a:p>
            <a:endParaRPr lang="ka-GE"/>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89D728F-1694-4F7B-BAC5-A8E1CF67DAAD}" type="slidenum">
              <a:rPr lang="ka-GE" smtClean="0"/>
              <a:t>‹#›</a:t>
            </a:fld>
            <a:endParaRPr lang="ka-GE"/>
          </a:p>
        </p:txBody>
      </p:sp>
    </p:spTree>
    <p:extLst>
      <p:ext uri="{BB962C8B-B14F-4D97-AF65-F5344CB8AC3E}">
        <p14:creationId xmlns:p14="http://schemas.microsoft.com/office/powerpoint/2010/main" val="1914626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ციტატა წარწერით">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ka-GE" smtClean="0"/>
              <a:t>დააწკაპ. მთ. სათაურის სტილის შეცვლისათვის</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ka-GE" smtClean="0"/>
              <a:t>დააწკაპ. მთ. სათაურის სტილის შეცვლისათვის</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a-GE" smtClean="0"/>
              <a:t>დააწკაპ. მთ. სათაურის სტილის შეცვლისათვის</a:t>
            </a:r>
          </a:p>
        </p:txBody>
      </p:sp>
      <p:sp>
        <p:nvSpPr>
          <p:cNvPr id="4" name="Date Placeholder 3"/>
          <p:cNvSpPr>
            <a:spLocks noGrp="1"/>
          </p:cNvSpPr>
          <p:nvPr>
            <p:ph type="dt" sz="half" idx="10"/>
          </p:nvPr>
        </p:nvSpPr>
        <p:spPr/>
        <p:txBody>
          <a:bodyPr/>
          <a:lstStyle/>
          <a:p>
            <a:fld id="{B1E936CF-637C-4B75-92FB-042905871A15}" type="datetimeFigureOut">
              <a:rPr lang="ka-GE" smtClean="0"/>
              <a:t>12.07.2021</a:t>
            </a:fld>
            <a:endParaRPr lang="ka-GE"/>
          </a:p>
        </p:txBody>
      </p:sp>
      <p:sp>
        <p:nvSpPr>
          <p:cNvPr id="5" name="Footer Placeholder 4"/>
          <p:cNvSpPr>
            <a:spLocks noGrp="1"/>
          </p:cNvSpPr>
          <p:nvPr>
            <p:ph type="ftr" sz="quarter" idx="11"/>
          </p:nvPr>
        </p:nvSpPr>
        <p:spPr/>
        <p:txBody>
          <a:bodyPr/>
          <a:lstStyle/>
          <a:p>
            <a:endParaRPr lang="ka-GE"/>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89D728F-1694-4F7B-BAC5-A8E1CF67DAAD}" type="slidenum">
              <a:rPr lang="ka-GE" smtClean="0"/>
              <a:t>‹#›</a:t>
            </a:fld>
            <a:endParaRPr lang="ka-GE"/>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693397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სახელის ბარათი">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ka-GE" smtClean="0"/>
              <a:t>დააწკაპ. მთ. სათაურის სტილის შეცვლისათვის</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ka-GE" smtClean="0"/>
              <a:t>დააწკაპ. მთ. სათაურის სტილის შეცვლისათვის</a:t>
            </a:r>
          </a:p>
        </p:txBody>
      </p:sp>
      <p:sp>
        <p:nvSpPr>
          <p:cNvPr id="5" name="Date Placeholder 4"/>
          <p:cNvSpPr>
            <a:spLocks noGrp="1"/>
          </p:cNvSpPr>
          <p:nvPr>
            <p:ph type="dt" sz="half" idx="10"/>
          </p:nvPr>
        </p:nvSpPr>
        <p:spPr/>
        <p:txBody>
          <a:bodyPr/>
          <a:lstStyle/>
          <a:p>
            <a:fld id="{B1E936CF-637C-4B75-92FB-042905871A15}" type="datetimeFigureOut">
              <a:rPr lang="ka-GE" smtClean="0"/>
              <a:t>12.07.2021</a:t>
            </a:fld>
            <a:endParaRPr lang="ka-GE"/>
          </a:p>
        </p:txBody>
      </p:sp>
      <p:sp>
        <p:nvSpPr>
          <p:cNvPr id="6" name="Footer Placeholder 5"/>
          <p:cNvSpPr>
            <a:spLocks noGrp="1"/>
          </p:cNvSpPr>
          <p:nvPr>
            <p:ph type="ftr" sz="quarter" idx="11"/>
          </p:nvPr>
        </p:nvSpPr>
        <p:spPr/>
        <p:txBody>
          <a:bodyPr/>
          <a:lstStyle/>
          <a:p>
            <a:endParaRPr lang="ka-GE"/>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89D728F-1694-4F7B-BAC5-A8E1CF67DAAD}" type="slidenum">
              <a:rPr lang="ka-GE" smtClean="0"/>
              <a:t>‹#›</a:t>
            </a:fld>
            <a:endParaRPr lang="ka-GE"/>
          </a:p>
        </p:txBody>
      </p:sp>
    </p:spTree>
    <p:extLst>
      <p:ext uri="{BB962C8B-B14F-4D97-AF65-F5344CB8AC3E}">
        <p14:creationId xmlns:p14="http://schemas.microsoft.com/office/powerpoint/2010/main" val="30413803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სახელის ბარათის ციტატა">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ka-GE" smtClean="0"/>
              <a:t>დააწკაპ. მთ. სათაურის სტილის შეცვლისათვის</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ka-GE" smtClean="0"/>
              <a:t>დააწკაპ. მთ. სათაურის სტილის შეცვლისათვის</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ka-GE" smtClean="0"/>
              <a:t>დააწკაპ. მთ. სათაურის სტილის შეცვლისათვის</a:t>
            </a:r>
          </a:p>
        </p:txBody>
      </p:sp>
      <p:sp>
        <p:nvSpPr>
          <p:cNvPr id="5" name="Date Placeholder 4"/>
          <p:cNvSpPr>
            <a:spLocks noGrp="1"/>
          </p:cNvSpPr>
          <p:nvPr>
            <p:ph type="dt" sz="half" idx="10"/>
          </p:nvPr>
        </p:nvSpPr>
        <p:spPr/>
        <p:txBody>
          <a:bodyPr/>
          <a:lstStyle/>
          <a:p>
            <a:fld id="{B1E936CF-637C-4B75-92FB-042905871A15}" type="datetimeFigureOut">
              <a:rPr lang="ka-GE" smtClean="0"/>
              <a:t>12.07.2021</a:t>
            </a:fld>
            <a:endParaRPr lang="ka-GE"/>
          </a:p>
        </p:txBody>
      </p:sp>
      <p:sp>
        <p:nvSpPr>
          <p:cNvPr id="6" name="Footer Placeholder 5"/>
          <p:cNvSpPr>
            <a:spLocks noGrp="1"/>
          </p:cNvSpPr>
          <p:nvPr>
            <p:ph type="ftr" sz="quarter" idx="11"/>
          </p:nvPr>
        </p:nvSpPr>
        <p:spPr/>
        <p:txBody>
          <a:bodyPr/>
          <a:lstStyle/>
          <a:p>
            <a:endParaRPr lang="ka-GE"/>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89D728F-1694-4F7B-BAC5-A8E1CF67DAAD}" type="slidenum">
              <a:rPr lang="ka-GE" smtClean="0"/>
              <a:t>‹#›</a:t>
            </a:fld>
            <a:endParaRPr lang="ka-GE"/>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498176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ჭეშმარიტება თუ სიცრუე">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ka-GE" smtClean="0"/>
              <a:t>დააწკაპ. მთ. სათაურის სტილის შეცვლისათვის</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ka-GE" smtClean="0"/>
              <a:t>დააწკაპ. მთ. სათაურის სტილის შეცვლისათვის</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ka-GE" smtClean="0"/>
              <a:t>დააწკაპ. მთ. სათაურის სტილის შეცვლისათვის</a:t>
            </a:r>
          </a:p>
        </p:txBody>
      </p:sp>
      <p:sp>
        <p:nvSpPr>
          <p:cNvPr id="5" name="Date Placeholder 4"/>
          <p:cNvSpPr>
            <a:spLocks noGrp="1"/>
          </p:cNvSpPr>
          <p:nvPr>
            <p:ph type="dt" sz="half" idx="10"/>
          </p:nvPr>
        </p:nvSpPr>
        <p:spPr/>
        <p:txBody>
          <a:bodyPr/>
          <a:lstStyle/>
          <a:p>
            <a:fld id="{B1E936CF-637C-4B75-92FB-042905871A15}" type="datetimeFigureOut">
              <a:rPr lang="ka-GE" smtClean="0"/>
              <a:t>12.07.2021</a:t>
            </a:fld>
            <a:endParaRPr lang="ka-GE"/>
          </a:p>
        </p:txBody>
      </p:sp>
      <p:sp>
        <p:nvSpPr>
          <p:cNvPr id="6" name="Footer Placeholder 5"/>
          <p:cNvSpPr>
            <a:spLocks noGrp="1"/>
          </p:cNvSpPr>
          <p:nvPr>
            <p:ph type="ftr" sz="quarter" idx="11"/>
          </p:nvPr>
        </p:nvSpPr>
        <p:spPr/>
        <p:txBody>
          <a:bodyPr/>
          <a:lstStyle/>
          <a:p>
            <a:endParaRPr lang="ka-GE"/>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89D728F-1694-4F7B-BAC5-A8E1CF67DAAD}" type="slidenum">
              <a:rPr lang="ka-GE" smtClean="0"/>
              <a:t>‹#›</a:t>
            </a:fld>
            <a:endParaRPr lang="ka-GE"/>
          </a:p>
        </p:txBody>
      </p:sp>
    </p:spTree>
    <p:extLst>
      <p:ext uri="{BB962C8B-B14F-4D97-AF65-F5344CB8AC3E}">
        <p14:creationId xmlns:p14="http://schemas.microsoft.com/office/powerpoint/2010/main" val="13923975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სათაური და შვეული ტექსტ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smtClean="0"/>
              <a:t>დააწკაპ. მთ. სათაურის სტილის შეცვლისათვის</a:t>
            </a:r>
            <a:endParaRPr lang="en-US" dirty="0"/>
          </a:p>
        </p:txBody>
      </p:sp>
      <p:sp>
        <p:nvSpPr>
          <p:cNvPr id="3" name="Vertical Text Placeholder 2"/>
          <p:cNvSpPr>
            <a:spLocks noGrp="1"/>
          </p:cNvSpPr>
          <p:nvPr>
            <p:ph type="body" orient="vert" idx="1"/>
          </p:nvPr>
        </p:nvSpPr>
        <p:spPr/>
        <p:txBody>
          <a:bodyPr vert="eaVert" anchor="t"/>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Date Placeholder 3"/>
          <p:cNvSpPr>
            <a:spLocks noGrp="1"/>
          </p:cNvSpPr>
          <p:nvPr>
            <p:ph type="dt" sz="half" idx="10"/>
          </p:nvPr>
        </p:nvSpPr>
        <p:spPr/>
        <p:txBody>
          <a:bodyPr/>
          <a:lstStyle/>
          <a:p>
            <a:fld id="{B1E936CF-637C-4B75-92FB-042905871A15}" type="datetimeFigureOut">
              <a:rPr lang="ka-GE" smtClean="0"/>
              <a:t>12.07.2021</a:t>
            </a:fld>
            <a:endParaRPr lang="ka-GE"/>
          </a:p>
        </p:txBody>
      </p:sp>
      <p:sp>
        <p:nvSpPr>
          <p:cNvPr id="5" name="Footer Placeholder 4"/>
          <p:cNvSpPr>
            <a:spLocks noGrp="1"/>
          </p:cNvSpPr>
          <p:nvPr>
            <p:ph type="ftr" sz="quarter" idx="11"/>
          </p:nvPr>
        </p:nvSpPr>
        <p:spPr/>
        <p:txBody>
          <a:bodyPr/>
          <a:lstStyle/>
          <a:p>
            <a:endParaRPr lang="ka-GE"/>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89D728F-1694-4F7B-BAC5-A8E1CF67DAAD}" type="slidenum">
              <a:rPr lang="ka-GE" smtClean="0"/>
              <a:t>‹#›</a:t>
            </a:fld>
            <a:endParaRPr lang="ka-GE"/>
          </a:p>
        </p:txBody>
      </p:sp>
    </p:spTree>
    <p:extLst>
      <p:ext uri="{BB962C8B-B14F-4D97-AF65-F5344CB8AC3E}">
        <p14:creationId xmlns:p14="http://schemas.microsoft.com/office/powerpoint/2010/main" val="2998961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შვეული სათაური და ტექსტ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ka-GE" smtClean="0"/>
              <a:t>დააწკაპ. მთ. სათაურის სტილის შეცვლისათვის</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Date Placeholder 3"/>
          <p:cNvSpPr>
            <a:spLocks noGrp="1"/>
          </p:cNvSpPr>
          <p:nvPr>
            <p:ph type="dt" sz="half" idx="10"/>
          </p:nvPr>
        </p:nvSpPr>
        <p:spPr/>
        <p:txBody>
          <a:bodyPr/>
          <a:lstStyle/>
          <a:p>
            <a:fld id="{B1E936CF-637C-4B75-92FB-042905871A15}" type="datetimeFigureOut">
              <a:rPr lang="ka-GE" smtClean="0"/>
              <a:t>12.07.2021</a:t>
            </a:fld>
            <a:endParaRPr lang="ka-GE"/>
          </a:p>
        </p:txBody>
      </p:sp>
      <p:sp>
        <p:nvSpPr>
          <p:cNvPr id="5" name="Footer Placeholder 4"/>
          <p:cNvSpPr>
            <a:spLocks noGrp="1"/>
          </p:cNvSpPr>
          <p:nvPr>
            <p:ph type="ftr" sz="quarter" idx="11"/>
          </p:nvPr>
        </p:nvSpPr>
        <p:spPr/>
        <p:txBody>
          <a:bodyPr/>
          <a:lstStyle/>
          <a:p>
            <a:endParaRPr lang="ka-GE"/>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89D728F-1694-4F7B-BAC5-A8E1CF67DAAD}" type="slidenum">
              <a:rPr lang="ka-GE" smtClean="0"/>
              <a:t>‹#›</a:t>
            </a:fld>
            <a:endParaRPr lang="ka-GE"/>
          </a:p>
        </p:txBody>
      </p:sp>
    </p:spTree>
    <p:extLst>
      <p:ext uri="{BB962C8B-B14F-4D97-AF65-F5344CB8AC3E}">
        <p14:creationId xmlns:p14="http://schemas.microsoft.com/office/powerpoint/2010/main" val="2021735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სათაური და შიგთავსი">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ka-GE" smtClean="0"/>
              <a:t>დააწკაპ. მთ. სათაურის სტილის შეცვლისათვის</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Date Placeholder 3"/>
          <p:cNvSpPr>
            <a:spLocks noGrp="1"/>
          </p:cNvSpPr>
          <p:nvPr>
            <p:ph type="dt" sz="half" idx="10"/>
          </p:nvPr>
        </p:nvSpPr>
        <p:spPr/>
        <p:txBody>
          <a:bodyPr/>
          <a:lstStyle/>
          <a:p>
            <a:fld id="{B1E936CF-637C-4B75-92FB-042905871A15}" type="datetimeFigureOut">
              <a:rPr lang="ka-GE" smtClean="0"/>
              <a:t>12.07.2021</a:t>
            </a:fld>
            <a:endParaRPr lang="ka-GE"/>
          </a:p>
        </p:txBody>
      </p:sp>
      <p:sp>
        <p:nvSpPr>
          <p:cNvPr id="5" name="Footer Placeholder 4"/>
          <p:cNvSpPr>
            <a:spLocks noGrp="1"/>
          </p:cNvSpPr>
          <p:nvPr>
            <p:ph type="ftr" sz="quarter" idx="11"/>
          </p:nvPr>
        </p:nvSpPr>
        <p:spPr/>
        <p:txBody>
          <a:bodyPr/>
          <a:lstStyle/>
          <a:p>
            <a:endParaRPr lang="ka-GE"/>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89D728F-1694-4F7B-BAC5-A8E1CF67DAAD}" type="slidenum">
              <a:rPr lang="ka-GE" smtClean="0"/>
              <a:t>‹#›</a:t>
            </a:fld>
            <a:endParaRPr lang="ka-GE"/>
          </a:p>
        </p:txBody>
      </p:sp>
    </p:spTree>
    <p:extLst>
      <p:ext uri="{BB962C8B-B14F-4D97-AF65-F5344CB8AC3E}">
        <p14:creationId xmlns:p14="http://schemas.microsoft.com/office/powerpoint/2010/main" val="287114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სექციის ზედა კოლონტიტული">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ka-GE" smtClean="0"/>
              <a:t>დააწკაპ. მთ. სათაურის სტილის შეცვლისათვის</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a-GE" smtClean="0"/>
              <a:t>დააწკაპ. მთ. სათაურის სტილის შეცვლისათვის</a:t>
            </a:r>
          </a:p>
        </p:txBody>
      </p:sp>
      <p:sp>
        <p:nvSpPr>
          <p:cNvPr id="4" name="Date Placeholder 3"/>
          <p:cNvSpPr>
            <a:spLocks noGrp="1"/>
          </p:cNvSpPr>
          <p:nvPr>
            <p:ph type="dt" sz="half" idx="10"/>
          </p:nvPr>
        </p:nvSpPr>
        <p:spPr/>
        <p:txBody>
          <a:bodyPr/>
          <a:lstStyle/>
          <a:p>
            <a:fld id="{B1E936CF-637C-4B75-92FB-042905871A15}" type="datetimeFigureOut">
              <a:rPr lang="ka-GE" smtClean="0"/>
              <a:t>12.07.2021</a:t>
            </a:fld>
            <a:endParaRPr lang="ka-GE"/>
          </a:p>
        </p:txBody>
      </p:sp>
      <p:sp>
        <p:nvSpPr>
          <p:cNvPr id="5" name="Footer Placeholder 4"/>
          <p:cNvSpPr>
            <a:spLocks noGrp="1"/>
          </p:cNvSpPr>
          <p:nvPr>
            <p:ph type="ftr" sz="quarter" idx="11"/>
          </p:nvPr>
        </p:nvSpPr>
        <p:spPr/>
        <p:txBody>
          <a:bodyPr/>
          <a:lstStyle/>
          <a:p>
            <a:endParaRPr lang="ka-GE"/>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89D728F-1694-4F7B-BAC5-A8E1CF67DAAD}" type="slidenum">
              <a:rPr lang="ka-GE" smtClean="0"/>
              <a:t>‹#›</a:t>
            </a:fld>
            <a:endParaRPr lang="ka-GE"/>
          </a:p>
        </p:txBody>
      </p:sp>
    </p:spTree>
    <p:extLst>
      <p:ext uri="{BB962C8B-B14F-4D97-AF65-F5344CB8AC3E}">
        <p14:creationId xmlns:p14="http://schemas.microsoft.com/office/powerpoint/2010/main" val="3087935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ორი შიგთავსი">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ka-GE" smtClean="0"/>
              <a:t>დააწკაპ. მთ. სათაურის სტილის შეცვლისათვის</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5" name="Date Placeholder 4"/>
          <p:cNvSpPr>
            <a:spLocks noGrp="1"/>
          </p:cNvSpPr>
          <p:nvPr>
            <p:ph type="dt" sz="half" idx="10"/>
          </p:nvPr>
        </p:nvSpPr>
        <p:spPr/>
        <p:txBody>
          <a:bodyPr/>
          <a:lstStyle/>
          <a:p>
            <a:fld id="{B1E936CF-637C-4B75-92FB-042905871A15}" type="datetimeFigureOut">
              <a:rPr lang="ka-GE" smtClean="0"/>
              <a:t>12.07.2021</a:t>
            </a:fld>
            <a:endParaRPr lang="ka-GE"/>
          </a:p>
        </p:txBody>
      </p:sp>
      <p:sp>
        <p:nvSpPr>
          <p:cNvPr id="6" name="Footer Placeholder 5"/>
          <p:cNvSpPr>
            <a:spLocks noGrp="1"/>
          </p:cNvSpPr>
          <p:nvPr>
            <p:ph type="ftr" sz="quarter" idx="11"/>
          </p:nvPr>
        </p:nvSpPr>
        <p:spPr/>
        <p:txBody>
          <a:bodyPr/>
          <a:lstStyle/>
          <a:p>
            <a:endParaRPr lang="ka-GE"/>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89D728F-1694-4F7B-BAC5-A8E1CF67DAAD}" type="slidenum">
              <a:rPr lang="ka-GE" smtClean="0"/>
              <a:t>‹#›</a:t>
            </a:fld>
            <a:endParaRPr lang="ka-GE"/>
          </a:p>
        </p:txBody>
      </p:sp>
    </p:spTree>
    <p:extLst>
      <p:ext uri="{BB962C8B-B14F-4D97-AF65-F5344CB8AC3E}">
        <p14:creationId xmlns:p14="http://schemas.microsoft.com/office/powerpoint/2010/main" val="1151131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შედარება">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ka-GE" smtClean="0"/>
              <a:t>დააწკაპ. მთ. სათაურის სტილის შეცვლისათვის</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smtClean="0"/>
              <a:t>დააწკაპ. მთ. სათაურის სტილის შეცვლისათვის</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smtClean="0"/>
              <a:t>დააწკაპ. მთ. სათაურის სტილის შეცვლისათვის</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7" name="Date Placeholder 6"/>
          <p:cNvSpPr>
            <a:spLocks noGrp="1"/>
          </p:cNvSpPr>
          <p:nvPr>
            <p:ph type="dt" sz="half" idx="10"/>
          </p:nvPr>
        </p:nvSpPr>
        <p:spPr/>
        <p:txBody>
          <a:bodyPr/>
          <a:lstStyle/>
          <a:p>
            <a:fld id="{B1E936CF-637C-4B75-92FB-042905871A15}" type="datetimeFigureOut">
              <a:rPr lang="ka-GE" smtClean="0"/>
              <a:t>12.07.2021</a:t>
            </a:fld>
            <a:endParaRPr lang="ka-GE"/>
          </a:p>
        </p:txBody>
      </p:sp>
      <p:sp>
        <p:nvSpPr>
          <p:cNvPr id="8" name="Footer Placeholder 7"/>
          <p:cNvSpPr>
            <a:spLocks noGrp="1"/>
          </p:cNvSpPr>
          <p:nvPr>
            <p:ph type="ftr" sz="quarter" idx="11"/>
          </p:nvPr>
        </p:nvSpPr>
        <p:spPr/>
        <p:txBody>
          <a:bodyPr/>
          <a:lstStyle/>
          <a:p>
            <a:endParaRPr lang="ka-GE"/>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89D728F-1694-4F7B-BAC5-A8E1CF67DAAD}" type="slidenum">
              <a:rPr lang="ka-GE" smtClean="0"/>
              <a:t>‹#›</a:t>
            </a:fld>
            <a:endParaRPr lang="ka-GE"/>
          </a:p>
        </p:txBody>
      </p:sp>
    </p:spTree>
    <p:extLst>
      <p:ext uri="{BB962C8B-B14F-4D97-AF65-F5344CB8AC3E}">
        <p14:creationId xmlns:p14="http://schemas.microsoft.com/office/powerpoint/2010/main" val="2489364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მხოლოდ სათაურ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smtClean="0"/>
              <a:t>დააწკაპ. მთ. სათაურის სტილის შეცვლისათვის</a:t>
            </a:r>
            <a:endParaRPr lang="en-US" dirty="0"/>
          </a:p>
        </p:txBody>
      </p:sp>
      <p:sp>
        <p:nvSpPr>
          <p:cNvPr id="3" name="Date Placeholder 2"/>
          <p:cNvSpPr>
            <a:spLocks noGrp="1"/>
          </p:cNvSpPr>
          <p:nvPr>
            <p:ph type="dt" sz="half" idx="10"/>
          </p:nvPr>
        </p:nvSpPr>
        <p:spPr/>
        <p:txBody>
          <a:bodyPr/>
          <a:lstStyle/>
          <a:p>
            <a:fld id="{B1E936CF-637C-4B75-92FB-042905871A15}" type="datetimeFigureOut">
              <a:rPr lang="ka-GE" smtClean="0"/>
              <a:t>12.07.2021</a:t>
            </a:fld>
            <a:endParaRPr lang="ka-GE"/>
          </a:p>
        </p:txBody>
      </p:sp>
      <p:sp>
        <p:nvSpPr>
          <p:cNvPr id="4" name="Footer Placeholder 3"/>
          <p:cNvSpPr>
            <a:spLocks noGrp="1"/>
          </p:cNvSpPr>
          <p:nvPr>
            <p:ph type="ftr" sz="quarter" idx="11"/>
          </p:nvPr>
        </p:nvSpPr>
        <p:spPr/>
        <p:txBody>
          <a:bodyPr/>
          <a:lstStyle/>
          <a:p>
            <a:endParaRPr lang="ka-GE"/>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89D728F-1694-4F7B-BAC5-A8E1CF67DAAD}" type="slidenum">
              <a:rPr lang="ka-GE" smtClean="0"/>
              <a:t>‹#›</a:t>
            </a:fld>
            <a:endParaRPr lang="ka-GE"/>
          </a:p>
        </p:txBody>
      </p:sp>
    </p:spTree>
    <p:extLst>
      <p:ext uri="{BB962C8B-B14F-4D97-AF65-F5344CB8AC3E}">
        <p14:creationId xmlns:p14="http://schemas.microsoft.com/office/powerpoint/2010/main" val="3061315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ცარიელი">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E936CF-637C-4B75-92FB-042905871A15}" type="datetimeFigureOut">
              <a:rPr lang="ka-GE" smtClean="0"/>
              <a:t>12.07.2021</a:t>
            </a:fld>
            <a:endParaRPr lang="ka-GE"/>
          </a:p>
        </p:txBody>
      </p:sp>
      <p:sp>
        <p:nvSpPr>
          <p:cNvPr id="3" name="Footer Placeholder 2"/>
          <p:cNvSpPr>
            <a:spLocks noGrp="1"/>
          </p:cNvSpPr>
          <p:nvPr>
            <p:ph type="ftr" sz="quarter" idx="11"/>
          </p:nvPr>
        </p:nvSpPr>
        <p:spPr/>
        <p:txBody>
          <a:bodyPr/>
          <a:lstStyle/>
          <a:p>
            <a:endParaRPr lang="ka-GE"/>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89D728F-1694-4F7B-BAC5-A8E1CF67DAAD}" type="slidenum">
              <a:rPr lang="ka-GE" smtClean="0"/>
              <a:t>‹#›</a:t>
            </a:fld>
            <a:endParaRPr lang="ka-GE"/>
          </a:p>
        </p:txBody>
      </p:sp>
    </p:spTree>
    <p:extLst>
      <p:ext uri="{BB962C8B-B14F-4D97-AF65-F5344CB8AC3E}">
        <p14:creationId xmlns:p14="http://schemas.microsoft.com/office/powerpoint/2010/main" val="2855949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შიგთავსი წარწერასთან">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ka-GE" smtClean="0"/>
              <a:t>დააწკაპ. მთ. სათაურის სტილის შეცვლისათვის</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a-GE" smtClean="0"/>
              <a:t>დააწკაპ. მთ. სათაურის სტილის შეცვლისათვის</a:t>
            </a:r>
          </a:p>
        </p:txBody>
      </p:sp>
      <p:sp>
        <p:nvSpPr>
          <p:cNvPr id="5" name="Date Placeholder 4"/>
          <p:cNvSpPr>
            <a:spLocks noGrp="1"/>
          </p:cNvSpPr>
          <p:nvPr>
            <p:ph type="dt" sz="half" idx="10"/>
          </p:nvPr>
        </p:nvSpPr>
        <p:spPr/>
        <p:txBody>
          <a:bodyPr/>
          <a:lstStyle/>
          <a:p>
            <a:fld id="{B1E936CF-637C-4B75-92FB-042905871A15}" type="datetimeFigureOut">
              <a:rPr lang="ka-GE" smtClean="0"/>
              <a:t>12.07.2021</a:t>
            </a:fld>
            <a:endParaRPr lang="ka-GE"/>
          </a:p>
        </p:txBody>
      </p:sp>
      <p:sp>
        <p:nvSpPr>
          <p:cNvPr id="6" name="Footer Placeholder 5"/>
          <p:cNvSpPr>
            <a:spLocks noGrp="1"/>
          </p:cNvSpPr>
          <p:nvPr>
            <p:ph type="ftr" sz="quarter" idx="11"/>
          </p:nvPr>
        </p:nvSpPr>
        <p:spPr/>
        <p:txBody>
          <a:bodyPr/>
          <a:lstStyle/>
          <a:p>
            <a:endParaRPr lang="ka-GE"/>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89D728F-1694-4F7B-BAC5-A8E1CF67DAAD}" type="slidenum">
              <a:rPr lang="ka-GE" smtClean="0"/>
              <a:t>‹#›</a:t>
            </a:fld>
            <a:endParaRPr lang="ka-GE"/>
          </a:p>
        </p:txBody>
      </p:sp>
    </p:spTree>
    <p:extLst>
      <p:ext uri="{BB962C8B-B14F-4D97-AF65-F5344CB8AC3E}">
        <p14:creationId xmlns:p14="http://schemas.microsoft.com/office/powerpoint/2010/main" val="2652672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სურათი წარწერასთან">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ka-GE" smtClean="0"/>
              <a:t>დააწკაპ. მთ. სათაურის სტილის შეცვლისათვის</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ka-GE" smtClean="0"/>
              <a:t>სურათის დასამატებლად დააწკაპუნეთ ხატულაზე</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a-GE" smtClean="0"/>
              <a:t>დააწკაპ. მთ. სათაურის სტილის შეცვლისათვის</a:t>
            </a:r>
          </a:p>
        </p:txBody>
      </p:sp>
      <p:sp>
        <p:nvSpPr>
          <p:cNvPr id="5" name="Date Placeholder 4"/>
          <p:cNvSpPr>
            <a:spLocks noGrp="1"/>
          </p:cNvSpPr>
          <p:nvPr>
            <p:ph type="dt" sz="half" idx="10"/>
          </p:nvPr>
        </p:nvSpPr>
        <p:spPr/>
        <p:txBody>
          <a:bodyPr/>
          <a:lstStyle/>
          <a:p>
            <a:fld id="{B1E936CF-637C-4B75-92FB-042905871A15}" type="datetimeFigureOut">
              <a:rPr lang="ka-GE" smtClean="0"/>
              <a:t>12.07.2021</a:t>
            </a:fld>
            <a:endParaRPr lang="ka-GE"/>
          </a:p>
        </p:txBody>
      </p:sp>
      <p:sp>
        <p:nvSpPr>
          <p:cNvPr id="6" name="Footer Placeholder 5"/>
          <p:cNvSpPr>
            <a:spLocks noGrp="1"/>
          </p:cNvSpPr>
          <p:nvPr>
            <p:ph type="ftr" sz="quarter" idx="11"/>
          </p:nvPr>
        </p:nvSpPr>
        <p:spPr/>
        <p:txBody>
          <a:bodyPr/>
          <a:lstStyle/>
          <a:p>
            <a:endParaRPr lang="ka-GE"/>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89D728F-1694-4F7B-BAC5-A8E1CF67DAAD}" type="slidenum">
              <a:rPr lang="ka-GE" smtClean="0"/>
              <a:t>‹#›</a:t>
            </a:fld>
            <a:endParaRPr lang="ka-GE"/>
          </a:p>
        </p:txBody>
      </p:sp>
    </p:spTree>
    <p:extLst>
      <p:ext uri="{BB962C8B-B14F-4D97-AF65-F5344CB8AC3E}">
        <p14:creationId xmlns:p14="http://schemas.microsoft.com/office/powerpoint/2010/main" val="1558702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ka-GE" smtClean="0"/>
              <a:t>დააწკაპ. მთ. სათაურის სტილის შეცვლისათვის</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1E936CF-637C-4B75-92FB-042905871A15}" type="datetimeFigureOut">
              <a:rPr lang="ka-GE" smtClean="0"/>
              <a:t>12.07.2021</a:t>
            </a:fld>
            <a:endParaRPr lang="ka-GE"/>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ka-GE"/>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89D728F-1694-4F7B-BAC5-A8E1CF67DAAD}" type="slidenum">
              <a:rPr lang="ka-GE" smtClean="0"/>
              <a:t>‹#›</a:t>
            </a:fld>
            <a:endParaRPr lang="ka-GE"/>
          </a:p>
        </p:txBody>
      </p:sp>
    </p:spTree>
    <p:extLst>
      <p:ext uri="{BB962C8B-B14F-4D97-AF65-F5344CB8AC3E}">
        <p14:creationId xmlns:p14="http://schemas.microsoft.com/office/powerpoint/2010/main" val="32623433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ctrTitle"/>
          </p:nvPr>
        </p:nvSpPr>
        <p:spPr>
          <a:xfrm>
            <a:off x="1565085" y="1261872"/>
            <a:ext cx="9939527" cy="2985157"/>
          </a:xfrm>
        </p:spPr>
        <p:txBody>
          <a:bodyPr>
            <a:normAutofit/>
          </a:bodyPr>
          <a:lstStyle/>
          <a:p>
            <a:r>
              <a:rPr lang="ka-GE" dirty="0" err="1" smtClean="0"/>
              <a:t>Covid</a:t>
            </a:r>
            <a:r>
              <a:rPr lang="ka-GE" dirty="0" smtClean="0"/>
              <a:t> </a:t>
            </a:r>
            <a:r>
              <a:rPr lang="ka-GE" dirty="0"/>
              <a:t>-19 -ის გავლენა  დასაქმებაზე ტურიზმის ინდუსტრიაში</a:t>
            </a:r>
          </a:p>
        </p:txBody>
      </p:sp>
      <p:sp>
        <p:nvSpPr>
          <p:cNvPr id="3" name="სუბტიტრი 2"/>
          <p:cNvSpPr>
            <a:spLocks noGrp="1"/>
          </p:cNvSpPr>
          <p:nvPr>
            <p:ph type="subTitle" idx="1"/>
          </p:nvPr>
        </p:nvSpPr>
        <p:spPr>
          <a:xfrm>
            <a:off x="8906256" y="5385816"/>
            <a:ext cx="2598356" cy="1060704"/>
          </a:xfrm>
        </p:spPr>
        <p:txBody>
          <a:bodyPr>
            <a:noAutofit/>
          </a:bodyPr>
          <a:lstStyle/>
          <a:p>
            <a:r>
              <a:rPr lang="ka-GE" sz="2400" dirty="0" smtClean="0"/>
              <a:t>                                                                                                                                                                                          თამარ ბერიძე</a:t>
            </a:r>
            <a:endParaRPr lang="ka-GE" sz="2400" dirty="0"/>
          </a:p>
        </p:txBody>
      </p:sp>
    </p:spTree>
    <p:extLst>
      <p:ext uri="{BB962C8B-B14F-4D97-AF65-F5344CB8AC3E}">
        <p14:creationId xmlns:p14="http://schemas.microsoft.com/office/powerpoint/2010/main" val="35003838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2589212" y="557784"/>
            <a:ext cx="8915400" cy="6300216"/>
          </a:xfrm>
        </p:spPr>
        <p:txBody>
          <a:bodyPr>
            <a:normAutofit lnSpcReduction="10000"/>
          </a:bodyPr>
          <a:lstStyle/>
          <a:p>
            <a:pPr>
              <a:lnSpc>
                <a:spcPct val="150000"/>
              </a:lnSpc>
            </a:pPr>
            <a:r>
              <a:rPr lang="ka-GE" b="1" dirty="0" smtClean="0"/>
              <a:t>იტალიისთვის</a:t>
            </a:r>
            <a:r>
              <a:rPr lang="ka-GE" dirty="0" smtClean="0"/>
              <a:t> დანაკარგები </a:t>
            </a:r>
            <a:r>
              <a:rPr lang="ka-GE" dirty="0"/>
              <a:t>ათეულობით </a:t>
            </a:r>
            <a:r>
              <a:rPr lang="ka-GE" dirty="0" err="1"/>
              <a:t>მლრდ</a:t>
            </a:r>
            <a:r>
              <a:rPr lang="ka-GE" dirty="0"/>
              <a:t> ევროში განისაზღვრება. ეს სექტორი </a:t>
            </a:r>
            <a:r>
              <a:rPr lang="ka-GE" dirty="0" err="1"/>
              <a:t>მშპ</a:t>
            </a:r>
            <a:r>
              <a:rPr lang="ka-GE" dirty="0"/>
              <a:t>-ს 12-13%-ს იძლევა და 3 </a:t>
            </a:r>
            <a:r>
              <a:rPr lang="ka-GE" dirty="0" err="1"/>
              <a:t>მლრდ</a:t>
            </a:r>
            <a:r>
              <a:rPr lang="ka-GE" dirty="0"/>
              <a:t> ადამიანს ასაქმებს. </a:t>
            </a:r>
            <a:r>
              <a:rPr lang="ka-GE" dirty="0" smtClean="0"/>
              <a:t>ექსპერტები ამ სექტორის 130 </a:t>
            </a:r>
            <a:r>
              <a:rPr lang="ka-GE" dirty="0"/>
              <a:t>მილიარდიან </a:t>
            </a:r>
            <a:r>
              <a:rPr lang="ka-GE" dirty="0" smtClean="0"/>
              <a:t> ჯამურ ზარალს </a:t>
            </a:r>
            <a:r>
              <a:rPr lang="ka-GE" dirty="0"/>
              <a:t>პროგნოზირებენ</a:t>
            </a:r>
            <a:r>
              <a:rPr lang="ka-GE" dirty="0" smtClean="0"/>
              <a:t>.</a:t>
            </a:r>
          </a:p>
          <a:p>
            <a:pPr marL="0" indent="0">
              <a:lnSpc>
                <a:spcPct val="150000"/>
              </a:lnSpc>
              <a:buNone/>
            </a:pPr>
            <a:endParaRPr lang="ka-GE" dirty="0" smtClean="0"/>
          </a:p>
          <a:p>
            <a:pPr>
              <a:lnSpc>
                <a:spcPct val="150000"/>
              </a:lnSpc>
            </a:pPr>
            <a:r>
              <a:rPr lang="ka-GE" b="1" dirty="0"/>
              <a:t>საფრანგეთის</a:t>
            </a:r>
            <a:r>
              <a:rPr lang="ka-GE" dirty="0"/>
              <a:t> ტურიზმი ეკონომიკის დაახლოებით 8%-ს აწარმოებს (წელიწადში 56,2 </a:t>
            </a:r>
            <a:r>
              <a:rPr lang="ka-GE" dirty="0" err="1"/>
              <a:t>მლრდ</a:t>
            </a:r>
            <a:r>
              <a:rPr lang="ka-GE" dirty="0"/>
              <a:t> ევრო), ფრანგულმა ტურისტულმა კომპანიებმა აპრილის თვეში 10 მილიარდი ევროს ზარალი ნახეს - </a:t>
            </a:r>
            <a:r>
              <a:rPr lang="ka-GE" dirty="0">
                <a:solidFill>
                  <a:srgbClr val="FF0000"/>
                </a:solidFill>
              </a:rPr>
              <a:t>იტყობინება BFM TV. </a:t>
            </a:r>
            <a:r>
              <a:rPr lang="ka-GE" dirty="0"/>
              <a:t>დღეს ამ სექტორში 400 ათასი ადამიანი უმუშევარია, ხოლო 50 ათასი სეზონური სამუშაო კი გაუქმდა </a:t>
            </a:r>
            <a:r>
              <a:rPr lang="ka-GE" dirty="0" smtClean="0"/>
              <a:t>.</a:t>
            </a:r>
          </a:p>
          <a:p>
            <a:pPr marL="0" indent="0">
              <a:lnSpc>
                <a:spcPct val="150000"/>
              </a:lnSpc>
              <a:buNone/>
            </a:pPr>
            <a:endParaRPr lang="ka-GE" dirty="0" smtClean="0"/>
          </a:p>
          <a:p>
            <a:pPr algn="just">
              <a:lnSpc>
                <a:spcPct val="150000"/>
              </a:lnSpc>
            </a:pPr>
            <a:r>
              <a:rPr lang="ka-GE" b="1" dirty="0"/>
              <a:t>გერმანიის</a:t>
            </a:r>
            <a:r>
              <a:rPr lang="ka-GE" dirty="0"/>
              <a:t> ეკონომიკაში  ტურიზმზე  105 მილიარდ ევროზე მეტი მოდის, რაც ქვეყნის </a:t>
            </a:r>
            <a:r>
              <a:rPr lang="ka-GE" dirty="0" err="1"/>
              <a:t>მშპ</a:t>
            </a:r>
            <a:r>
              <a:rPr lang="ka-GE" dirty="0"/>
              <a:t> დაახლოებით 4%-ს შეადგენს. ტურიზმი უზრუნველყოფს დაახლოებით 3 მილიონ სამუშაო ადგილს. გერმანიის </a:t>
            </a:r>
            <a:r>
              <a:rPr lang="ka-GE" dirty="0" err="1"/>
              <a:t>ტუროპერატორების</a:t>
            </a:r>
            <a:r>
              <a:rPr lang="ka-GE" dirty="0"/>
              <a:t> ასოციაციის ინფორმაციით, 2020 წლის მარტსა და აპრილში  ტურიზმის ინდუსტრიამ 24 მილიარდი ევროს ზარალი ნახა </a:t>
            </a:r>
            <a:r>
              <a:rPr lang="ka-GE" dirty="0" smtClean="0"/>
              <a:t>.</a:t>
            </a:r>
            <a:endParaRPr lang="ka-GE" dirty="0"/>
          </a:p>
        </p:txBody>
      </p:sp>
    </p:spTree>
    <p:extLst>
      <p:ext uri="{BB962C8B-B14F-4D97-AF65-F5344CB8AC3E}">
        <p14:creationId xmlns:p14="http://schemas.microsoft.com/office/powerpoint/2010/main" val="40510180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1912556" y="387096"/>
            <a:ext cx="8915400" cy="6580632"/>
          </a:xfrm>
        </p:spPr>
        <p:txBody>
          <a:bodyPr>
            <a:normAutofit/>
          </a:bodyPr>
          <a:lstStyle/>
          <a:p>
            <a:pPr algn="just">
              <a:lnSpc>
                <a:spcPct val="150000"/>
              </a:lnSpc>
            </a:pPr>
            <a:r>
              <a:rPr lang="ka-GE" dirty="0"/>
              <a:t>ბევრი ადამიანი დატოვა პანდემიამ უმუშევარი საქართველოშიც. სტატისტიკოს სოსო არჩვაძის ინფორმაციით დაახლოებით 400-450 ათასი ადამიანი დარჩა სამსახურის გარეშე, აქედან 200 ათასი ტურიზმის ინდუსტრიაში იყო დასაქმებული</a:t>
            </a:r>
            <a:r>
              <a:rPr lang="ka-GE" dirty="0" smtClean="0"/>
              <a:t>.</a:t>
            </a:r>
          </a:p>
          <a:p>
            <a:pPr algn="just">
              <a:lnSpc>
                <a:spcPct val="150000"/>
              </a:lnSpc>
            </a:pPr>
            <a:endParaRPr lang="ka-GE" dirty="0" smtClean="0"/>
          </a:p>
          <a:p>
            <a:pPr algn="just">
              <a:lnSpc>
                <a:spcPct val="150000"/>
              </a:lnSpc>
            </a:pPr>
            <a:r>
              <a:rPr lang="ka-GE" dirty="0" smtClean="0"/>
              <a:t> </a:t>
            </a:r>
            <a:r>
              <a:rPr lang="ka-GE" dirty="0"/>
              <a:t>ყველაზე სუსტი რგოლი გვქონდა სწორედ ტურიზმის სექტორში, რომელზეც მიბმულია ეკონომიკაში დასაქმებულის დაახლოებით 12 %. </a:t>
            </a:r>
            <a:endParaRPr lang="ka-GE" dirty="0" smtClean="0"/>
          </a:p>
          <a:p>
            <a:pPr algn="just">
              <a:lnSpc>
                <a:spcPct val="150000"/>
              </a:lnSpc>
            </a:pPr>
            <a:endParaRPr lang="ka-GE" dirty="0" smtClean="0"/>
          </a:p>
          <a:p>
            <a:pPr algn="just">
              <a:lnSpc>
                <a:spcPct val="150000"/>
              </a:lnSpc>
            </a:pPr>
            <a:r>
              <a:rPr lang="ka-GE" dirty="0" smtClean="0"/>
              <a:t>მისივე </a:t>
            </a:r>
            <a:r>
              <a:rPr lang="ka-GE" dirty="0"/>
              <a:t>აზრით,  უმუშევრობის მკვეთრი ზრდა არ უნდა იყოს მოსალოდნელი. თუმცა მარტსა და აპრილში, ნაწილობრივ მაისშიც, როცა გაჩერებული იყო წარმოება, ამან სიტუაცია განსაკუთრებით დაამძიმა.</a:t>
            </a:r>
          </a:p>
        </p:txBody>
      </p:sp>
    </p:spTree>
    <p:extLst>
      <p:ext uri="{BB962C8B-B14F-4D97-AF65-F5344CB8AC3E}">
        <p14:creationId xmlns:p14="http://schemas.microsoft.com/office/powerpoint/2010/main" val="8060015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891251" y="1539433"/>
            <a:ext cx="10961225" cy="4132161"/>
          </a:xfrm>
        </p:spPr>
        <p:txBody>
          <a:bodyPr>
            <a:normAutofit/>
          </a:bodyPr>
          <a:lstStyle/>
          <a:p>
            <a:pPr marL="0" indent="0" algn="ctr">
              <a:lnSpc>
                <a:spcPct val="150000"/>
              </a:lnSpc>
              <a:buNone/>
            </a:pPr>
            <a:r>
              <a:rPr lang="ka-GE" sz="3200" b="1" dirty="0" smtClean="0">
                <a:solidFill>
                  <a:srgbClr val="00B050"/>
                </a:solidFill>
              </a:rPr>
              <a:t>ქვეყნების </a:t>
            </a:r>
            <a:r>
              <a:rPr lang="ka-GE" sz="3200" b="1" dirty="0">
                <a:solidFill>
                  <a:srgbClr val="00B050"/>
                </a:solidFill>
              </a:rPr>
              <a:t>მხრიდან სამი ტიპის მიდგომა </a:t>
            </a:r>
            <a:r>
              <a:rPr lang="ka-GE" sz="3200" b="1" dirty="0" smtClean="0">
                <a:solidFill>
                  <a:srgbClr val="00B050"/>
                </a:solidFill>
              </a:rPr>
              <a:t> </a:t>
            </a:r>
            <a:r>
              <a:rPr lang="en-US" sz="3200" b="1" dirty="0">
                <a:solidFill>
                  <a:srgbClr val="00B050"/>
                </a:solidFill>
              </a:rPr>
              <a:t>COVID-19-</a:t>
            </a:r>
            <a:r>
              <a:rPr lang="ka-GE" sz="3200" b="1" dirty="0">
                <a:solidFill>
                  <a:srgbClr val="00B050"/>
                </a:solidFill>
              </a:rPr>
              <a:t>თან გასამკლავებლად</a:t>
            </a:r>
          </a:p>
        </p:txBody>
      </p:sp>
    </p:spTree>
    <p:extLst>
      <p:ext uri="{BB962C8B-B14F-4D97-AF65-F5344CB8AC3E}">
        <p14:creationId xmlns:p14="http://schemas.microsoft.com/office/powerpoint/2010/main" val="22980972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8599990" y="2581155"/>
            <a:ext cx="3414533" cy="3854370"/>
          </a:xfrm>
          <a:ln>
            <a:solidFill>
              <a:schemeClr val="accent1"/>
            </a:solidFill>
          </a:ln>
        </p:spPr>
        <p:txBody>
          <a:bodyPr>
            <a:normAutofit fontScale="92500" lnSpcReduction="10000"/>
          </a:bodyPr>
          <a:lstStyle/>
          <a:p>
            <a:pPr>
              <a:lnSpc>
                <a:spcPct val="150000"/>
              </a:lnSpc>
            </a:pPr>
            <a:r>
              <a:rPr lang="ka-GE" dirty="0" smtClean="0"/>
              <a:t> </a:t>
            </a:r>
            <a:r>
              <a:rPr lang="ka-GE" dirty="0"/>
              <a:t>სპეციალური ჯგუფები </a:t>
            </a:r>
            <a:r>
              <a:rPr lang="en-US" dirty="0"/>
              <a:t>Covid-19-</a:t>
            </a:r>
            <a:r>
              <a:rPr lang="ka-GE" dirty="0"/>
              <a:t>ის გავლენის შესაფასებლად და რეაგირების მექანიზმები (მაგ: კერძო სექტორთან კომუნიკაცია, მოკლევადიანი, საშუალო და გრძელვადიანი სტრატეგიების შემუშავება და </a:t>
            </a:r>
            <a:r>
              <a:rPr lang="ka-GE" dirty="0" err="1"/>
              <a:t>ა.შ</a:t>
            </a:r>
            <a:r>
              <a:rPr lang="ka-GE" dirty="0"/>
              <a:t>)</a:t>
            </a:r>
          </a:p>
        </p:txBody>
      </p:sp>
      <p:sp>
        <p:nvSpPr>
          <p:cNvPr id="4" name="მართკუთხედი 3"/>
          <p:cNvSpPr/>
          <p:nvPr/>
        </p:nvSpPr>
        <p:spPr>
          <a:xfrm>
            <a:off x="8599990" y="239209"/>
            <a:ext cx="3183039" cy="202026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a-GE" sz="2400" b="1" dirty="0" smtClean="0"/>
          </a:p>
          <a:p>
            <a:pPr algn="ctr"/>
            <a:r>
              <a:rPr lang="ka-GE" sz="2400" b="1" dirty="0" smtClean="0"/>
              <a:t>საკოორდინაციო მექანიზმები</a:t>
            </a:r>
            <a:endParaRPr lang="ka-GE" sz="2400" dirty="0"/>
          </a:p>
          <a:p>
            <a:pPr algn="ctr"/>
            <a:r>
              <a:rPr lang="ka-GE" sz="2400" dirty="0" smtClean="0"/>
              <a:t> </a:t>
            </a:r>
            <a:r>
              <a:rPr lang="ka-GE" dirty="0" smtClean="0"/>
              <a:t>მაგ: კანადა, საფრანგეთი, ირლანდია, გაერთიანებული სამეფო </a:t>
            </a:r>
            <a:endParaRPr lang="ka-GE" dirty="0"/>
          </a:p>
        </p:txBody>
      </p:sp>
      <p:sp>
        <p:nvSpPr>
          <p:cNvPr id="5" name="მართკუთხედი 4"/>
          <p:cNvSpPr/>
          <p:nvPr/>
        </p:nvSpPr>
        <p:spPr>
          <a:xfrm>
            <a:off x="4560426" y="343382"/>
            <a:ext cx="3516634" cy="1916091"/>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sz="2400" dirty="0" smtClean="0"/>
              <a:t>ბიზნესის შენარჩუნება</a:t>
            </a:r>
          </a:p>
          <a:p>
            <a:pPr algn="ctr"/>
            <a:r>
              <a:rPr lang="ka-GE" dirty="0" smtClean="0"/>
              <a:t> </a:t>
            </a:r>
          </a:p>
          <a:p>
            <a:pPr algn="ctr"/>
            <a:r>
              <a:rPr lang="ka-GE" dirty="0" smtClean="0"/>
              <a:t>მაგ: ევროკავშირი, ბრაზილია, ავსტრალია</a:t>
            </a:r>
          </a:p>
          <a:p>
            <a:pPr algn="ctr"/>
            <a:endParaRPr lang="ka-GE" dirty="0"/>
          </a:p>
        </p:txBody>
      </p:sp>
      <p:sp>
        <p:nvSpPr>
          <p:cNvPr id="6" name="შიგთავსის ჩანაცვლების ველი 2"/>
          <p:cNvSpPr txBox="1">
            <a:spLocks/>
          </p:cNvSpPr>
          <p:nvPr/>
        </p:nvSpPr>
        <p:spPr>
          <a:xfrm>
            <a:off x="4456252" y="2581155"/>
            <a:ext cx="3928571" cy="3854370"/>
          </a:xfrm>
          <a:prstGeom prst="rect">
            <a:avLst/>
          </a:prstGeom>
          <a:ln>
            <a:solidFill>
              <a:schemeClr val="accent1"/>
            </a:solid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a:lnSpc>
                <a:spcPct val="150000"/>
              </a:lnSpc>
            </a:pPr>
            <a:r>
              <a:rPr lang="ka-GE" dirty="0" smtClean="0"/>
              <a:t>ტურიზმში მოღვაწე კომპანიების, განსაკუთრებით მცირე და საშუალო ზომის კომპანიების ფინანსური მხარდაჭერა, დახმარება ახალი ბაზრების მოძიებაში, სამუშაო პროცესების განახლებაში და </a:t>
            </a:r>
            <a:r>
              <a:rPr lang="ka-GE" dirty="0" err="1" smtClean="0"/>
              <a:t>ა.შ</a:t>
            </a:r>
            <a:r>
              <a:rPr lang="ka-GE" dirty="0" smtClean="0"/>
              <a:t>. </a:t>
            </a:r>
            <a:endParaRPr lang="ka-GE" dirty="0"/>
          </a:p>
        </p:txBody>
      </p:sp>
      <p:sp>
        <p:nvSpPr>
          <p:cNvPr id="7" name="მართკუთხედი 6"/>
          <p:cNvSpPr/>
          <p:nvPr/>
        </p:nvSpPr>
        <p:spPr>
          <a:xfrm>
            <a:off x="687659" y="407525"/>
            <a:ext cx="3495556" cy="18519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sz="2800" dirty="0" smtClean="0"/>
              <a:t>ადამიანების დაცვა</a:t>
            </a:r>
          </a:p>
          <a:p>
            <a:pPr algn="ctr"/>
            <a:endParaRPr lang="ka-GE" dirty="0" smtClean="0"/>
          </a:p>
          <a:p>
            <a:pPr algn="ctr"/>
            <a:r>
              <a:rPr lang="ka-GE" dirty="0" smtClean="0"/>
              <a:t>მაგ: იტალია, იაპონია, კორეა, ნორვეგია, პოლონეთი</a:t>
            </a:r>
          </a:p>
          <a:p>
            <a:pPr algn="ctr"/>
            <a:endParaRPr lang="ka-GE" dirty="0"/>
          </a:p>
        </p:txBody>
      </p:sp>
      <p:sp>
        <p:nvSpPr>
          <p:cNvPr id="8" name="შიგთავსის ჩანაცვლების ველი 2"/>
          <p:cNvSpPr txBox="1">
            <a:spLocks/>
          </p:cNvSpPr>
          <p:nvPr/>
        </p:nvSpPr>
        <p:spPr>
          <a:xfrm>
            <a:off x="565088" y="2581155"/>
            <a:ext cx="3685504" cy="3842795"/>
          </a:xfrm>
          <a:prstGeom prst="rect">
            <a:avLst/>
          </a:prstGeom>
          <a:ln>
            <a:solidFill>
              <a:schemeClr val="accent1">
                <a:shade val="50000"/>
              </a:schemeClr>
            </a:solid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endParaRPr lang="ka-GE" dirty="0" smtClean="0"/>
          </a:p>
          <a:p>
            <a:r>
              <a:rPr lang="ka-GE" dirty="0" smtClean="0"/>
              <a:t>ვიზიტორების ინფორმირება, სამშობლოში დაბრუნებაში დახმარება, </a:t>
            </a:r>
            <a:r>
              <a:rPr lang="ka-GE" dirty="0" err="1" smtClean="0"/>
              <a:t>ა.შ</a:t>
            </a:r>
            <a:r>
              <a:rPr lang="ka-GE" dirty="0" smtClean="0"/>
              <a:t>. • </a:t>
            </a:r>
          </a:p>
          <a:p>
            <a:r>
              <a:rPr lang="ka-GE" b="1" dirty="0" smtClean="0"/>
              <a:t>ტურიზმის სფეროში დასაქმებული ადამიანების ფინანსური მხარდაჭერა</a:t>
            </a:r>
          </a:p>
          <a:p>
            <a:pPr marL="0" indent="0">
              <a:buFont typeface="Wingdings 3" charset="2"/>
              <a:buNone/>
            </a:pPr>
            <a:endParaRPr lang="ka-GE" dirty="0"/>
          </a:p>
        </p:txBody>
      </p:sp>
    </p:spTree>
    <p:extLst>
      <p:ext uri="{BB962C8B-B14F-4D97-AF65-F5344CB8AC3E}">
        <p14:creationId xmlns:p14="http://schemas.microsoft.com/office/powerpoint/2010/main" val="12172538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1932973" y="1"/>
            <a:ext cx="9571640" cy="1261640"/>
          </a:xfrm>
        </p:spPr>
        <p:txBody>
          <a:bodyPr/>
          <a:lstStyle/>
          <a:p>
            <a:pPr algn="ctr"/>
            <a:r>
              <a:rPr lang="ka-GE" dirty="0"/>
              <a:t>ტურიზმის სექტორის მხარდაჭერის </a:t>
            </a:r>
            <a:r>
              <a:rPr lang="en-US" dirty="0"/>
              <a:t>III </a:t>
            </a:r>
            <a:r>
              <a:rPr lang="ka-GE" dirty="0"/>
              <a:t>ეტაპიანი </a:t>
            </a:r>
            <a:r>
              <a:rPr lang="ka-GE" dirty="0" smtClean="0"/>
              <a:t>გეგმა საქართველოში:</a:t>
            </a:r>
            <a:endParaRPr lang="ka-GE" dirty="0"/>
          </a:p>
        </p:txBody>
      </p:sp>
      <p:sp>
        <p:nvSpPr>
          <p:cNvPr id="3" name="შიგთავსის ჩანაცვლების ველი 2"/>
          <p:cNvSpPr>
            <a:spLocks noGrp="1"/>
          </p:cNvSpPr>
          <p:nvPr>
            <p:ph idx="1"/>
          </p:nvPr>
        </p:nvSpPr>
        <p:spPr>
          <a:xfrm>
            <a:off x="1400537" y="1400537"/>
            <a:ext cx="10405640" cy="5590572"/>
          </a:xfrm>
        </p:spPr>
        <p:txBody>
          <a:bodyPr>
            <a:noAutofit/>
          </a:bodyPr>
          <a:lstStyle/>
          <a:p>
            <a:pPr marL="0" indent="0">
              <a:lnSpc>
                <a:spcPct val="150000"/>
              </a:lnSpc>
              <a:buNone/>
            </a:pPr>
            <a:endParaRPr lang="ka-GE" sz="2000" b="1" dirty="0" smtClean="0"/>
          </a:p>
          <a:p>
            <a:pPr marL="0" indent="0">
              <a:lnSpc>
                <a:spcPct val="150000"/>
              </a:lnSpc>
              <a:buNone/>
            </a:pPr>
            <a:r>
              <a:rPr lang="en-US" sz="2000" b="1" dirty="0" smtClean="0"/>
              <a:t>I </a:t>
            </a:r>
            <a:r>
              <a:rPr lang="ka-GE" sz="2000" b="1" dirty="0"/>
              <a:t>ეტაპი </a:t>
            </a:r>
            <a:endParaRPr lang="ka-GE" sz="2000" b="1" dirty="0" smtClean="0"/>
          </a:p>
          <a:p>
            <a:pPr>
              <a:lnSpc>
                <a:spcPct val="150000"/>
              </a:lnSpc>
            </a:pPr>
            <a:r>
              <a:rPr lang="ka-GE" sz="2000" dirty="0" smtClean="0"/>
              <a:t> </a:t>
            </a:r>
            <a:r>
              <a:rPr lang="ka-GE" sz="2000" dirty="0"/>
              <a:t>პირველადი დახმარება დაზარალებულ ბიზნეს სუბიექტებს </a:t>
            </a:r>
            <a:endParaRPr lang="ka-GE" sz="2000" dirty="0" smtClean="0"/>
          </a:p>
          <a:p>
            <a:pPr>
              <a:lnSpc>
                <a:spcPct val="150000"/>
              </a:lnSpc>
            </a:pPr>
            <a:r>
              <a:rPr lang="ka-GE" sz="2000" dirty="0" smtClean="0"/>
              <a:t>2020 </a:t>
            </a:r>
            <a:r>
              <a:rPr lang="ka-GE" sz="2000" dirty="0"/>
              <a:t>წლის ნოემბრამდე საშემოსავლო გადასახადის გადავადება (113 მლნ ლარი) </a:t>
            </a:r>
            <a:endParaRPr lang="ka-GE" sz="2000" dirty="0" smtClean="0"/>
          </a:p>
          <a:p>
            <a:pPr>
              <a:lnSpc>
                <a:spcPct val="150000"/>
              </a:lnSpc>
            </a:pPr>
            <a:r>
              <a:rPr lang="ka-GE" sz="2000" dirty="0" smtClean="0"/>
              <a:t> </a:t>
            </a:r>
            <a:r>
              <a:rPr lang="ka-GE" sz="2000" dirty="0"/>
              <a:t>მცირე ზომის სასტუმროების საბანკო სესხის 6 თვის პროცენტის სუბსიდირება (10 მლნ ლარი</a:t>
            </a:r>
            <a:r>
              <a:rPr lang="ka-GE" sz="2000" dirty="0" smtClean="0"/>
              <a:t>)</a:t>
            </a:r>
          </a:p>
        </p:txBody>
      </p:sp>
    </p:spTree>
    <p:extLst>
      <p:ext uri="{BB962C8B-B14F-4D97-AF65-F5344CB8AC3E}">
        <p14:creationId xmlns:p14="http://schemas.microsoft.com/office/powerpoint/2010/main" val="36873328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en-US" b="1" dirty="0"/>
              <a:t>II </a:t>
            </a:r>
            <a:r>
              <a:rPr lang="ka-GE" b="1" dirty="0"/>
              <a:t>ეტაპი </a:t>
            </a:r>
            <a:r>
              <a:rPr lang="ka-GE" dirty="0"/>
              <a:t/>
            </a:r>
            <a:br>
              <a:rPr lang="ka-GE" dirty="0"/>
            </a:br>
            <a:endParaRPr lang="ka-GE" dirty="0"/>
          </a:p>
        </p:txBody>
      </p:sp>
      <p:sp>
        <p:nvSpPr>
          <p:cNvPr id="3" name="შიგთავსის ჩანაცვლების ველი 2"/>
          <p:cNvSpPr>
            <a:spLocks noGrp="1"/>
          </p:cNvSpPr>
          <p:nvPr>
            <p:ph idx="1"/>
          </p:nvPr>
        </p:nvSpPr>
        <p:spPr>
          <a:xfrm>
            <a:off x="717630" y="2133600"/>
            <a:ext cx="10786982" cy="3777622"/>
          </a:xfrm>
        </p:spPr>
        <p:txBody>
          <a:bodyPr/>
          <a:lstStyle/>
          <a:p>
            <a:pPr>
              <a:lnSpc>
                <a:spcPct val="150000"/>
              </a:lnSpc>
            </a:pPr>
            <a:r>
              <a:rPr lang="ka-GE" dirty="0" smtClean="0"/>
              <a:t>ზრუნვა </a:t>
            </a:r>
            <a:r>
              <a:rPr lang="ka-GE" dirty="0"/>
              <a:t>დასაქმებულებზე </a:t>
            </a:r>
            <a:endParaRPr lang="ka-GE" dirty="0" smtClean="0"/>
          </a:p>
          <a:p>
            <a:pPr>
              <a:lnSpc>
                <a:spcPct val="150000"/>
              </a:lnSpc>
            </a:pPr>
            <a:r>
              <a:rPr lang="ka-GE" dirty="0" smtClean="0"/>
              <a:t>6 </a:t>
            </a:r>
            <a:r>
              <a:rPr lang="ka-GE" dirty="0"/>
              <a:t>თვის მანძილზე თვეში 200 ლარის დახმარება უმუშევრად დარჩენილებისთვის </a:t>
            </a:r>
            <a:endParaRPr lang="ka-GE" dirty="0" smtClean="0"/>
          </a:p>
          <a:p>
            <a:pPr>
              <a:lnSpc>
                <a:spcPct val="150000"/>
              </a:lnSpc>
            </a:pPr>
            <a:r>
              <a:rPr lang="ka-GE" dirty="0" smtClean="0"/>
              <a:t>თვითდასაქმებულებისთვის </a:t>
            </a:r>
            <a:r>
              <a:rPr lang="ka-GE" dirty="0"/>
              <a:t>ერთჯერადი დახმარება 300 ლარის ოდენობით </a:t>
            </a:r>
            <a:endParaRPr lang="ka-GE" dirty="0" smtClean="0"/>
          </a:p>
          <a:p>
            <a:pPr>
              <a:lnSpc>
                <a:spcPct val="150000"/>
              </a:lnSpc>
            </a:pPr>
            <a:r>
              <a:rPr lang="ka-GE" dirty="0" smtClean="0"/>
              <a:t>დასაქმებულების </a:t>
            </a:r>
            <a:r>
              <a:rPr lang="ka-GE" dirty="0"/>
              <a:t>შესანარჩუნებლად სახელმწიფო სუბსიდიები დამსაქმებლებისთვის</a:t>
            </a:r>
          </a:p>
          <a:p>
            <a:endParaRPr lang="ka-GE" dirty="0"/>
          </a:p>
        </p:txBody>
      </p:sp>
    </p:spTree>
    <p:extLst>
      <p:ext uri="{BB962C8B-B14F-4D97-AF65-F5344CB8AC3E}">
        <p14:creationId xmlns:p14="http://schemas.microsoft.com/office/powerpoint/2010/main" val="11619231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en-US" b="1" dirty="0"/>
              <a:t>III </a:t>
            </a:r>
            <a:r>
              <a:rPr lang="ka-GE" b="1" dirty="0"/>
              <a:t>ეტაპი </a:t>
            </a:r>
          </a:p>
        </p:txBody>
      </p:sp>
      <p:sp>
        <p:nvSpPr>
          <p:cNvPr id="3" name="შიგთავსის ჩანაცვლების ველი 2"/>
          <p:cNvSpPr>
            <a:spLocks noGrp="1"/>
          </p:cNvSpPr>
          <p:nvPr>
            <p:ph idx="1"/>
          </p:nvPr>
        </p:nvSpPr>
        <p:spPr>
          <a:xfrm>
            <a:off x="1041722" y="1782501"/>
            <a:ext cx="10462890" cy="4128721"/>
          </a:xfrm>
        </p:spPr>
        <p:txBody>
          <a:bodyPr/>
          <a:lstStyle/>
          <a:p>
            <a:pPr>
              <a:lnSpc>
                <a:spcPct val="150000"/>
              </a:lnSpc>
            </a:pPr>
            <a:r>
              <a:rPr lang="ka-GE" sz="2000" smtClean="0"/>
              <a:t>200 </a:t>
            </a:r>
            <a:r>
              <a:rPr lang="ka-GE" sz="2000" dirty="0"/>
              <a:t>მლნ ლარის დახმარების პაკეტი </a:t>
            </a:r>
            <a:endParaRPr lang="ka-GE" sz="2000" dirty="0" smtClean="0"/>
          </a:p>
          <a:p>
            <a:pPr>
              <a:lnSpc>
                <a:spcPct val="150000"/>
              </a:lnSpc>
            </a:pPr>
            <a:r>
              <a:rPr lang="ka-GE" sz="2000" dirty="0" smtClean="0"/>
              <a:t>ტურისტული </a:t>
            </a:r>
            <a:r>
              <a:rPr lang="ka-GE" sz="2000" dirty="0"/>
              <a:t>ინდუსტრიისთვის 2020 წლის ქონების გადასახადის გაუქმება (45 მლნ ლარი) </a:t>
            </a:r>
            <a:r>
              <a:rPr lang="ka-GE" sz="2000" dirty="0" smtClean="0"/>
              <a:t> </a:t>
            </a:r>
          </a:p>
          <a:p>
            <a:pPr>
              <a:lnSpc>
                <a:spcPct val="150000"/>
              </a:lnSpc>
            </a:pPr>
            <a:r>
              <a:rPr lang="ka-GE" sz="2000" dirty="0" smtClean="0"/>
              <a:t>საშემოსავლო </a:t>
            </a:r>
            <a:r>
              <a:rPr lang="ka-GE" sz="2000" dirty="0"/>
              <a:t>გადასახადის გადავადება 2020 წლის ბოლომდე (90 მლნ ლარი) </a:t>
            </a:r>
            <a:r>
              <a:rPr lang="ka-GE" sz="2000" dirty="0" smtClean="0"/>
              <a:t> </a:t>
            </a:r>
          </a:p>
          <a:p>
            <a:pPr>
              <a:lnSpc>
                <a:spcPct val="150000"/>
              </a:lnSpc>
            </a:pPr>
            <a:r>
              <a:rPr lang="ka-GE" sz="2000" dirty="0" smtClean="0"/>
              <a:t>20 </a:t>
            </a:r>
            <a:r>
              <a:rPr lang="ka-GE" sz="2000" dirty="0"/>
              <a:t>მლნ ლარამდე ბრუნვის მქონე განთავსების საშუალებებისთვის 6 თვის პროცენტის სუბსიდირება (60 მლნ ლარი) </a:t>
            </a:r>
            <a:endParaRPr lang="ka-GE" sz="2000" dirty="0" smtClean="0"/>
          </a:p>
          <a:p>
            <a:pPr>
              <a:lnSpc>
                <a:spcPct val="150000"/>
              </a:lnSpc>
            </a:pPr>
            <a:r>
              <a:rPr lang="ka-GE" sz="2000" dirty="0" smtClean="0"/>
              <a:t>ტურისტული </a:t>
            </a:r>
            <a:r>
              <a:rPr lang="ka-GE" sz="2000" dirty="0"/>
              <a:t>კომპანიებისა და გიდების მხარდაჭერა (5 მლნ ლარი)</a:t>
            </a:r>
          </a:p>
          <a:p>
            <a:endParaRPr lang="ka-GE" dirty="0"/>
          </a:p>
        </p:txBody>
      </p:sp>
    </p:spTree>
    <p:extLst>
      <p:ext uri="{BB962C8B-B14F-4D97-AF65-F5344CB8AC3E}">
        <p14:creationId xmlns:p14="http://schemas.microsoft.com/office/powerpoint/2010/main" val="11319711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1504709" y="533400"/>
            <a:ext cx="10590835" cy="3777622"/>
          </a:xfrm>
        </p:spPr>
        <p:txBody>
          <a:bodyPr/>
          <a:lstStyle/>
          <a:p>
            <a:pPr>
              <a:lnSpc>
                <a:spcPct val="150000"/>
              </a:lnSpc>
            </a:pPr>
            <a:endParaRPr lang="ka-GE" dirty="0" smtClean="0"/>
          </a:p>
          <a:p>
            <a:pPr>
              <a:lnSpc>
                <a:spcPct val="150000"/>
              </a:lnSpc>
            </a:pPr>
            <a:r>
              <a:rPr lang="ka-GE" dirty="0" smtClean="0"/>
              <a:t>სტატისტიკოსი სოსო არჩვაძე აცხადებს, რომ რეგულაციების </a:t>
            </a:r>
            <a:r>
              <a:rPr lang="ka-GE" dirty="0"/>
              <a:t>შემსუბუქება ხელს შეუწყობს ეკონომიკის გამოცოცხლებას და შესაბამისად </a:t>
            </a:r>
            <a:r>
              <a:rPr lang="ka-GE" dirty="0" smtClean="0"/>
              <a:t>ეს კიდევ თავის მხრივ ხელს შეუწყობს </a:t>
            </a:r>
            <a:r>
              <a:rPr lang="ka-GE" dirty="0"/>
              <a:t>უმუშევრობის თანდათანობით შემცირებას.</a:t>
            </a:r>
          </a:p>
          <a:p>
            <a:pPr>
              <a:lnSpc>
                <a:spcPct val="150000"/>
              </a:lnSpc>
            </a:pPr>
            <a:r>
              <a:rPr lang="ka-GE" dirty="0" smtClean="0"/>
              <a:t>და საბოლოოდ სამუშაო </a:t>
            </a:r>
            <a:r>
              <a:rPr lang="ka-GE" dirty="0"/>
              <a:t>ადგილს </a:t>
            </a:r>
            <a:r>
              <a:rPr lang="ka-GE" dirty="0" smtClean="0"/>
              <a:t> </a:t>
            </a:r>
            <a:r>
              <a:rPr lang="ka-GE" dirty="0"/>
              <a:t>დაახლოებით  300 ათასი ადამიანი დაკარგავს, ნაცვლად ნავარაუდები 400-450 </a:t>
            </a:r>
            <a:r>
              <a:rPr lang="ka-GE" dirty="0" smtClean="0"/>
              <a:t>ათასისა</a:t>
            </a:r>
            <a:endParaRPr lang="ka-GE" dirty="0"/>
          </a:p>
          <a:p>
            <a:pPr marL="0" indent="0">
              <a:lnSpc>
                <a:spcPct val="150000"/>
              </a:lnSpc>
              <a:buNone/>
            </a:pPr>
            <a:endParaRPr lang="ka-GE" dirty="0"/>
          </a:p>
        </p:txBody>
      </p:sp>
      <p:sp>
        <p:nvSpPr>
          <p:cNvPr id="4" name="შიგთავსის ჩანაცვლების ველი 2"/>
          <p:cNvSpPr txBox="1">
            <a:spLocks/>
          </p:cNvSpPr>
          <p:nvPr/>
        </p:nvSpPr>
        <p:spPr>
          <a:xfrm>
            <a:off x="1709535" y="4031847"/>
            <a:ext cx="9853574" cy="2230057"/>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just">
              <a:lnSpc>
                <a:spcPct val="150000"/>
              </a:lnSpc>
              <a:buFont typeface="Wingdings 3" charset="2"/>
              <a:buNone/>
            </a:pPr>
            <a:r>
              <a:rPr lang="ka-GE" dirty="0" smtClean="0"/>
              <a:t>          </a:t>
            </a:r>
            <a:r>
              <a:rPr lang="ka-GE" b="1" dirty="0" smtClean="0"/>
              <a:t>გლობალურ დონეზე უმუშევრობა </a:t>
            </a:r>
            <a:endParaRPr lang="ka-GE" dirty="0" smtClean="0"/>
          </a:p>
          <a:p>
            <a:pPr algn="just">
              <a:lnSpc>
                <a:spcPct val="150000"/>
              </a:lnSpc>
              <a:buFont typeface="Wingdings" panose="05000000000000000000" pitchFamily="2" charset="2"/>
              <a:buChar char="ü"/>
            </a:pPr>
            <a:r>
              <a:rPr lang="ka-GE" dirty="0" smtClean="0"/>
              <a:t>პანდემიის ფონზე სამსახურს დაკარგავს მსოფლიოში 320 მილიონი ადამიანი, რაც არის დასაქმებულთა დაახლოებით 1/10 .</a:t>
            </a:r>
          </a:p>
          <a:p>
            <a:pPr marL="0" indent="0">
              <a:buNone/>
            </a:pPr>
            <a:endParaRPr lang="ka-GE" dirty="0"/>
          </a:p>
        </p:txBody>
      </p:sp>
    </p:spTree>
    <p:extLst>
      <p:ext uri="{BB962C8B-B14F-4D97-AF65-F5344CB8AC3E}">
        <p14:creationId xmlns:p14="http://schemas.microsoft.com/office/powerpoint/2010/main" val="21095243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p:txBody>
          <a:bodyPr>
            <a:normAutofit/>
          </a:bodyPr>
          <a:lstStyle/>
          <a:p>
            <a:pPr marL="0" indent="0">
              <a:buNone/>
            </a:pPr>
            <a:r>
              <a:rPr lang="ka-GE" sz="3600" dirty="0" smtClean="0"/>
              <a:t>     გმადლობთ ყურადღებისთვის</a:t>
            </a:r>
            <a:endParaRPr lang="ka-GE" sz="3600" dirty="0"/>
          </a:p>
        </p:txBody>
      </p:sp>
    </p:spTree>
    <p:extLst>
      <p:ext uri="{BB962C8B-B14F-4D97-AF65-F5344CB8AC3E}">
        <p14:creationId xmlns:p14="http://schemas.microsoft.com/office/powerpoint/2010/main" val="3616671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1463040" y="0"/>
            <a:ext cx="9793224" cy="4416552"/>
          </a:xfrm>
        </p:spPr>
        <p:txBody>
          <a:bodyPr/>
          <a:lstStyle/>
          <a:p>
            <a:pPr marL="0" indent="0">
              <a:lnSpc>
                <a:spcPct val="150000"/>
              </a:lnSpc>
              <a:buNone/>
            </a:pPr>
            <a:r>
              <a:rPr lang="ka-GE" dirty="0" smtClean="0"/>
              <a:t> </a:t>
            </a:r>
            <a:endParaRPr lang="ka-GE" dirty="0"/>
          </a:p>
          <a:p>
            <a:pPr algn="just"/>
            <a:r>
              <a:rPr lang="ka-GE" dirty="0"/>
              <a:t>კორონავირუსის პანდემიამ ძალიან შეაფერხა </a:t>
            </a:r>
            <a:endParaRPr lang="en-US" dirty="0" smtClean="0"/>
          </a:p>
          <a:p>
            <a:pPr marL="0" indent="0" algn="just">
              <a:buNone/>
            </a:pPr>
            <a:r>
              <a:rPr lang="ka-GE" dirty="0" smtClean="0"/>
              <a:t>ტურიზმის </a:t>
            </a:r>
            <a:r>
              <a:rPr lang="ka-GE" dirty="0"/>
              <a:t>სექტორის განვითარება, თუმცა </a:t>
            </a:r>
            <a:endParaRPr lang="en-US" dirty="0" smtClean="0"/>
          </a:p>
          <a:p>
            <a:pPr marL="0" indent="0" algn="just">
              <a:buNone/>
            </a:pPr>
            <a:r>
              <a:rPr lang="ka-GE" dirty="0" smtClean="0"/>
              <a:t>COVID-19-ის </a:t>
            </a:r>
            <a:r>
              <a:rPr lang="ka-GE" dirty="0"/>
              <a:t>ზარალის ზუსტად </a:t>
            </a:r>
            <a:r>
              <a:rPr lang="ka-GE" dirty="0" smtClean="0"/>
              <a:t>განსაზღვრა</a:t>
            </a:r>
            <a:endParaRPr lang="en-US" dirty="0" smtClean="0"/>
          </a:p>
          <a:p>
            <a:pPr marL="0" indent="0" algn="just">
              <a:buNone/>
            </a:pPr>
            <a:r>
              <a:rPr lang="ka-GE" dirty="0" smtClean="0"/>
              <a:t> </a:t>
            </a:r>
            <a:r>
              <a:rPr lang="ka-GE" dirty="0"/>
              <a:t>ჯერ კიდევ რთულია, ეს გაურკვევლობა კი </a:t>
            </a:r>
            <a:endParaRPr lang="en-US" dirty="0" smtClean="0"/>
          </a:p>
          <a:p>
            <a:pPr marL="0" indent="0" algn="just">
              <a:buNone/>
            </a:pPr>
            <a:r>
              <a:rPr lang="ka-GE" dirty="0" smtClean="0"/>
              <a:t> </a:t>
            </a:r>
            <a:r>
              <a:rPr lang="ka-GE" dirty="0"/>
              <a:t>თავის მხრივ, ცალკე საფრთხეს წარმოადგენს </a:t>
            </a:r>
            <a:endParaRPr lang="en-US" dirty="0" smtClean="0"/>
          </a:p>
          <a:p>
            <a:pPr marL="0" indent="0" algn="just">
              <a:buNone/>
            </a:pPr>
            <a:r>
              <a:rPr lang="ka-GE" dirty="0" smtClean="0"/>
              <a:t>ტურიზმის </a:t>
            </a:r>
            <a:r>
              <a:rPr lang="ka-GE" dirty="0"/>
              <a:t>მდგრადი </a:t>
            </a:r>
            <a:r>
              <a:rPr lang="ka-GE" dirty="0" smtClean="0"/>
              <a:t>განვითარებისთვის.</a:t>
            </a:r>
            <a:endParaRPr lang="ka-GE" dirty="0"/>
          </a:p>
          <a:p>
            <a:endParaRPr lang="ka-GE" dirty="0"/>
          </a:p>
        </p:txBody>
      </p:sp>
      <p:pic>
        <p:nvPicPr>
          <p:cNvPr id="5" name="სურათი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53787" y="2982201"/>
            <a:ext cx="6331077" cy="3811791"/>
          </a:xfrm>
          <a:prstGeom prst="rect">
            <a:avLst/>
          </a:prstGeom>
        </p:spPr>
      </p:pic>
    </p:spTree>
    <p:extLst>
      <p:ext uri="{BB962C8B-B14F-4D97-AF65-F5344CB8AC3E}">
        <p14:creationId xmlns:p14="http://schemas.microsoft.com/office/powerpoint/2010/main" val="522243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1810513" y="658368"/>
            <a:ext cx="9694100" cy="1246632"/>
          </a:xfrm>
        </p:spPr>
        <p:txBody>
          <a:bodyPr>
            <a:normAutofit/>
          </a:bodyPr>
          <a:lstStyle/>
          <a:p>
            <a:pPr algn="ctr"/>
            <a:r>
              <a:rPr lang="ka-GE" sz="1800" dirty="0"/>
              <a:t>ტურისტული ბიზნესი თანამედროვე ეტაპზე მიჩნეულია მსოფლიო ეკონომიკის ყველაზე სწრაფ განვითარებად დარგად. </a:t>
            </a:r>
          </a:p>
        </p:txBody>
      </p:sp>
      <p:sp>
        <p:nvSpPr>
          <p:cNvPr id="3" name="შიგთავსის ჩანაცვლების ველი 2"/>
          <p:cNvSpPr>
            <a:spLocks noGrp="1"/>
          </p:cNvSpPr>
          <p:nvPr>
            <p:ph idx="1"/>
          </p:nvPr>
        </p:nvSpPr>
        <p:spPr>
          <a:xfrm>
            <a:off x="2589212" y="1993392"/>
            <a:ext cx="8915400" cy="4617720"/>
          </a:xfrm>
        </p:spPr>
        <p:txBody>
          <a:bodyPr/>
          <a:lstStyle/>
          <a:p>
            <a:r>
              <a:rPr lang="en-US" b="1" dirty="0" smtClean="0"/>
              <a:t>WTTC-</a:t>
            </a:r>
            <a:r>
              <a:rPr lang="ka-GE" b="1" dirty="0" smtClean="0"/>
              <a:t>ს მონაცემებით ტურიზმის შედეგები 2019 წელს:</a:t>
            </a:r>
          </a:p>
          <a:p>
            <a:endParaRPr lang="ka-GE" dirty="0"/>
          </a:p>
          <a:p>
            <a:pPr>
              <a:buFont typeface="Wingdings" panose="05000000000000000000" pitchFamily="2" charset="2"/>
              <a:buChar char="Ø"/>
            </a:pPr>
            <a:r>
              <a:rPr lang="ka-GE" dirty="0" smtClean="0"/>
              <a:t>8.9  ტრილიონი აშშ </a:t>
            </a:r>
            <a:r>
              <a:rPr lang="ka-GE" dirty="0" err="1" smtClean="0"/>
              <a:t>მშპ</a:t>
            </a:r>
            <a:r>
              <a:rPr lang="ka-GE" dirty="0" smtClean="0"/>
              <a:t>-ში (დარგის მთლიანი კონტრიბუცია)</a:t>
            </a:r>
          </a:p>
          <a:p>
            <a:pPr>
              <a:buFont typeface="Wingdings" panose="05000000000000000000" pitchFamily="2" charset="2"/>
              <a:buChar char="Ø"/>
            </a:pPr>
            <a:r>
              <a:rPr lang="ka-GE" dirty="0" smtClean="0"/>
              <a:t>330 მილიონი სამუშაო ადგილი</a:t>
            </a:r>
          </a:p>
          <a:p>
            <a:pPr>
              <a:buFont typeface="Wingdings" panose="05000000000000000000" pitchFamily="2" charset="2"/>
              <a:buChar char="Ø"/>
            </a:pPr>
            <a:endParaRPr lang="ka-GE" dirty="0" smtClean="0"/>
          </a:p>
          <a:p>
            <a:r>
              <a:rPr lang="ka-GE" b="1" dirty="0" smtClean="0"/>
              <a:t>მსოფლიო ეკონომიკის განვითარებაში:</a:t>
            </a:r>
          </a:p>
          <a:p>
            <a:pPr marL="0" indent="0">
              <a:buNone/>
            </a:pPr>
            <a:endParaRPr lang="ka-GE" dirty="0" smtClean="0"/>
          </a:p>
          <a:p>
            <a:pPr>
              <a:buFont typeface="Wingdings" panose="05000000000000000000" pitchFamily="2" charset="2"/>
              <a:buChar char="Ø"/>
            </a:pPr>
            <a:r>
              <a:rPr lang="ka-GE" dirty="0" smtClean="0"/>
              <a:t>10.3 %  მსოფლიოს </a:t>
            </a:r>
            <a:r>
              <a:rPr lang="ka-GE" dirty="0" err="1" smtClean="0"/>
              <a:t>მშპ</a:t>
            </a:r>
            <a:r>
              <a:rPr lang="ka-GE" dirty="0" smtClean="0"/>
              <a:t>-ს</a:t>
            </a:r>
          </a:p>
          <a:p>
            <a:pPr>
              <a:buFont typeface="Wingdings" panose="05000000000000000000" pitchFamily="2" charset="2"/>
              <a:buChar char="Ø"/>
            </a:pPr>
            <a:r>
              <a:rPr lang="ka-GE" dirty="0" smtClean="0"/>
              <a:t>1 ადგილი ყოველი 10 სამუშაო ადგილიდან</a:t>
            </a:r>
          </a:p>
          <a:p>
            <a:pPr>
              <a:buFont typeface="Wingdings" panose="05000000000000000000" pitchFamily="2" charset="2"/>
              <a:buChar char="Ø"/>
            </a:pPr>
            <a:r>
              <a:rPr lang="ka-GE" dirty="0" smtClean="0"/>
              <a:t>4.3 % ინვესტიციები</a:t>
            </a:r>
          </a:p>
          <a:p>
            <a:pPr>
              <a:buFont typeface="Wingdings" panose="05000000000000000000" pitchFamily="2" charset="2"/>
              <a:buChar char="Ø"/>
            </a:pPr>
            <a:r>
              <a:rPr lang="ka-GE" dirty="0" smtClean="0"/>
              <a:t>6.8 % მსოფლიოს მთლიან ექსპორტში</a:t>
            </a:r>
          </a:p>
          <a:p>
            <a:pPr>
              <a:buFont typeface="Wingdings" panose="05000000000000000000" pitchFamily="2" charset="2"/>
              <a:buChar char="Ø"/>
            </a:pPr>
            <a:endParaRPr lang="ka-GE" dirty="0" smtClean="0"/>
          </a:p>
          <a:p>
            <a:pPr>
              <a:buFont typeface="Wingdings" panose="05000000000000000000" pitchFamily="2" charset="2"/>
              <a:buChar char="Ø"/>
            </a:pPr>
            <a:endParaRPr lang="ka-GE" dirty="0" smtClean="0"/>
          </a:p>
          <a:p>
            <a:pPr>
              <a:buFont typeface="Wingdings" panose="05000000000000000000" pitchFamily="2" charset="2"/>
              <a:buChar char="Ø"/>
            </a:pPr>
            <a:endParaRPr lang="ka-GE" dirty="0" smtClean="0"/>
          </a:p>
          <a:p>
            <a:pPr>
              <a:buFont typeface="Wingdings" panose="05000000000000000000" pitchFamily="2" charset="2"/>
              <a:buChar char="Ø"/>
            </a:pPr>
            <a:endParaRPr lang="ka-GE" dirty="0" smtClean="0"/>
          </a:p>
          <a:p>
            <a:pPr>
              <a:buFont typeface="Wingdings" panose="05000000000000000000" pitchFamily="2" charset="2"/>
              <a:buChar char="Ø"/>
            </a:pPr>
            <a:endParaRPr lang="ka-GE" dirty="0"/>
          </a:p>
          <a:p>
            <a:pPr>
              <a:buFont typeface="Wingdings" panose="05000000000000000000" pitchFamily="2" charset="2"/>
              <a:buChar char="Ø"/>
            </a:pPr>
            <a:endParaRPr lang="ka-GE" dirty="0"/>
          </a:p>
        </p:txBody>
      </p:sp>
      <p:pic>
        <p:nvPicPr>
          <p:cNvPr id="4" name="სურათი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91273" y="2677059"/>
            <a:ext cx="3703320" cy="4094579"/>
          </a:xfrm>
          <a:prstGeom prst="rect">
            <a:avLst/>
          </a:prstGeom>
        </p:spPr>
      </p:pic>
    </p:spTree>
    <p:extLst>
      <p:ext uri="{BB962C8B-B14F-4D97-AF65-F5344CB8AC3E}">
        <p14:creationId xmlns:p14="http://schemas.microsoft.com/office/powerpoint/2010/main" val="1051870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2044285" y="200438"/>
            <a:ext cx="8911687" cy="1280890"/>
          </a:xfrm>
        </p:spPr>
        <p:txBody>
          <a:bodyPr>
            <a:normAutofit/>
          </a:bodyPr>
          <a:lstStyle/>
          <a:p>
            <a:r>
              <a:rPr lang="ka-GE" sz="2400" b="1" dirty="0" smtClean="0"/>
              <a:t>ტურიზმი საქართველოში:</a:t>
            </a:r>
            <a:endParaRPr lang="ka-GE" sz="2400" b="1" dirty="0"/>
          </a:p>
        </p:txBody>
      </p:sp>
      <p:sp>
        <p:nvSpPr>
          <p:cNvPr id="3" name="შიგთავსის ჩანაცვლების ველი 2"/>
          <p:cNvSpPr>
            <a:spLocks noGrp="1"/>
          </p:cNvSpPr>
          <p:nvPr>
            <p:ph idx="1"/>
          </p:nvPr>
        </p:nvSpPr>
        <p:spPr>
          <a:xfrm>
            <a:off x="2589212" y="877824"/>
            <a:ext cx="8904796" cy="5980176"/>
          </a:xfrm>
        </p:spPr>
        <p:txBody>
          <a:bodyPr>
            <a:normAutofit/>
          </a:bodyPr>
          <a:lstStyle/>
          <a:p>
            <a:pPr marL="0" indent="0">
              <a:buNone/>
            </a:pPr>
            <a:r>
              <a:rPr lang="ka-GE" dirty="0" smtClean="0"/>
              <a:t>2019 წელის შედეგები:</a:t>
            </a:r>
          </a:p>
          <a:p>
            <a:r>
              <a:rPr lang="ka-GE" dirty="0" smtClean="0"/>
              <a:t>3.3 </a:t>
            </a:r>
            <a:r>
              <a:rPr lang="ka-GE" dirty="0" err="1" smtClean="0"/>
              <a:t>მლრდ</a:t>
            </a:r>
            <a:r>
              <a:rPr lang="ka-GE" dirty="0" smtClean="0"/>
              <a:t> აშშ დოლარს გადააჭარბა საერთაშორისო </a:t>
            </a:r>
            <a:r>
              <a:rPr lang="ka-GE" dirty="0"/>
              <a:t>მოგზაურობიდან </a:t>
            </a:r>
            <a:r>
              <a:rPr lang="ka-GE" dirty="0" smtClean="0"/>
              <a:t>შემოსავლებმა</a:t>
            </a:r>
          </a:p>
          <a:p>
            <a:r>
              <a:rPr lang="ka-GE" dirty="0"/>
              <a:t>8.1%-ს </a:t>
            </a:r>
            <a:r>
              <a:rPr lang="ka-GE" dirty="0" smtClean="0"/>
              <a:t>მიაღწია </a:t>
            </a:r>
            <a:r>
              <a:rPr lang="ka-GE" dirty="0" err="1" smtClean="0"/>
              <a:t>მშპ</a:t>
            </a:r>
            <a:r>
              <a:rPr lang="ka-GE" dirty="0" smtClean="0"/>
              <a:t>-ში </a:t>
            </a:r>
            <a:r>
              <a:rPr lang="ka-GE" dirty="0"/>
              <a:t>წილმა </a:t>
            </a:r>
            <a:endParaRPr lang="ka-GE" dirty="0" smtClean="0"/>
          </a:p>
          <a:p>
            <a:endParaRPr lang="ka-GE" dirty="0"/>
          </a:p>
          <a:p>
            <a:pPr marL="0" indent="0">
              <a:buNone/>
            </a:pPr>
            <a:r>
              <a:rPr lang="ka-GE" sz="1400" dirty="0" err="1" smtClean="0"/>
              <a:t>იხ.დიაგრამა</a:t>
            </a:r>
            <a:r>
              <a:rPr lang="ka-GE" sz="1400" dirty="0" smtClean="0"/>
              <a:t> 1. </a:t>
            </a:r>
          </a:p>
          <a:p>
            <a:pPr marL="0" indent="0">
              <a:buNone/>
            </a:pPr>
            <a:endParaRPr lang="ka-GE" sz="1400" dirty="0"/>
          </a:p>
          <a:p>
            <a:pPr marL="0" indent="0">
              <a:buNone/>
            </a:pPr>
            <a:endParaRPr lang="ka-GE" sz="1400" dirty="0" smtClean="0"/>
          </a:p>
          <a:p>
            <a:pPr marL="0" indent="0">
              <a:buNone/>
            </a:pPr>
            <a:endParaRPr lang="ka-GE" sz="1400" dirty="0"/>
          </a:p>
          <a:p>
            <a:pPr marL="0" indent="0">
              <a:buNone/>
            </a:pPr>
            <a:endParaRPr lang="ka-GE" sz="1400" dirty="0" smtClean="0"/>
          </a:p>
          <a:p>
            <a:pPr marL="0" indent="0">
              <a:buNone/>
            </a:pPr>
            <a:endParaRPr lang="ka-GE" sz="1400" dirty="0"/>
          </a:p>
          <a:p>
            <a:pPr marL="0" indent="0">
              <a:buNone/>
            </a:pPr>
            <a:endParaRPr lang="ka-GE" sz="1400" dirty="0" smtClean="0"/>
          </a:p>
          <a:p>
            <a:pPr marL="0" indent="0">
              <a:buNone/>
            </a:pPr>
            <a:endParaRPr lang="ka-GE" sz="1400" dirty="0"/>
          </a:p>
          <a:p>
            <a:pPr marL="0" indent="0">
              <a:buNone/>
            </a:pPr>
            <a:endParaRPr lang="ka-GE" sz="1400" dirty="0" smtClean="0"/>
          </a:p>
          <a:p>
            <a:pPr marL="0" indent="0">
              <a:buNone/>
            </a:pPr>
            <a:endParaRPr lang="ka-GE" sz="1400" dirty="0"/>
          </a:p>
          <a:p>
            <a:pPr marL="0" indent="0">
              <a:buNone/>
            </a:pPr>
            <a:r>
              <a:rPr lang="ka-GE" sz="1400" i="1" dirty="0" err="1" smtClean="0"/>
              <a:t>წყარო:საქართველოს</a:t>
            </a:r>
            <a:r>
              <a:rPr lang="ka-GE" sz="1400" i="1" dirty="0" smtClean="0"/>
              <a:t> </a:t>
            </a:r>
            <a:r>
              <a:rPr lang="ka-GE" sz="1400" i="1" dirty="0"/>
              <a:t>სტატისტიკის ეროვნული სამსახური,  </a:t>
            </a:r>
            <a:r>
              <a:rPr lang="ka-GE" sz="1400" i="1" u="sng" dirty="0">
                <a:hlinkClick r:id="rId2"/>
              </a:rPr>
              <a:t>https://www.geostat.ge</a:t>
            </a:r>
            <a:endParaRPr lang="ka-GE" sz="1400" i="1" dirty="0" smtClean="0"/>
          </a:p>
        </p:txBody>
      </p:sp>
      <p:pic>
        <p:nvPicPr>
          <p:cNvPr id="4" name="სურათი 3"/>
          <p:cNvPicPr/>
          <p:nvPr/>
        </p:nvPicPr>
        <p:blipFill>
          <a:blip r:embed="rId3">
            <a:extLst>
              <a:ext uri="{28A0092B-C50C-407E-A947-70E740481C1C}">
                <a14:useLocalDpi xmlns:a14="http://schemas.microsoft.com/office/drawing/2010/main" val="0"/>
              </a:ext>
            </a:extLst>
          </a:blip>
          <a:srcRect/>
          <a:stretch>
            <a:fillRect/>
          </a:stretch>
        </p:blipFill>
        <p:spPr bwMode="auto">
          <a:xfrm>
            <a:off x="2673858" y="3218689"/>
            <a:ext cx="7018782" cy="2871216"/>
          </a:xfrm>
          <a:prstGeom prst="rect">
            <a:avLst/>
          </a:prstGeom>
          <a:noFill/>
        </p:spPr>
      </p:pic>
    </p:spTree>
    <p:extLst>
      <p:ext uri="{BB962C8B-B14F-4D97-AF65-F5344CB8AC3E}">
        <p14:creationId xmlns:p14="http://schemas.microsoft.com/office/powerpoint/2010/main" val="305801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2592925" y="624110"/>
            <a:ext cx="8911687" cy="765778"/>
          </a:xfrm>
        </p:spPr>
        <p:txBody>
          <a:bodyPr>
            <a:normAutofit/>
          </a:bodyPr>
          <a:lstStyle/>
          <a:p>
            <a:r>
              <a:rPr lang="ka-GE" sz="2400" b="1" dirty="0" smtClean="0"/>
              <a:t>დასაქმება: (2019 წ)</a:t>
            </a:r>
            <a:endParaRPr lang="ka-GE" sz="2400" b="1" dirty="0"/>
          </a:p>
        </p:txBody>
      </p:sp>
      <p:sp>
        <p:nvSpPr>
          <p:cNvPr id="3" name="შიგთავსის ჩანაცვლების ველი 2"/>
          <p:cNvSpPr>
            <a:spLocks noGrp="1"/>
          </p:cNvSpPr>
          <p:nvPr>
            <p:ph idx="1"/>
          </p:nvPr>
        </p:nvSpPr>
        <p:spPr>
          <a:xfrm>
            <a:off x="2589212" y="1764792"/>
            <a:ext cx="8915400" cy="4146430"/>
          </a:xfrm>
        </p:spPr>
        <p:txBody>
          <a:bodyPr/>
          <a:lstStyle/>
          <a:p>
            <a:pPr>
              <a:lnSpc>
                <a:spcPct val="150000"/>
              </a:lnSpc>
            </a:pPr>
            <a:r>
              <a:rPr lang="ka-GE" dirty="0" smtClean="0"/>
              <a:t> 29.4%   - </a:t>
            </a:r>
            <a:r>
              <a:rPr lang="ka-GE" dirty="0"/>
              <a:t>დასაქმებაში  ტურიზმისა  და  მოგზაურობის  სექტორის  მთლიანი  </a:t>
            </a:r>
            <a:r>
              <a:rPr lang="ka-GE" dirty="0" smtClean="0"/>
              <a:t>კონტრიბუცია</a:t>
            </a:r>
          </a:p>
          <a:p>
            <a:pPr marL="0" indent="0">
              <a:lnSpc>
                <a:spcPct val="150000"/>
              </a:lnSpc>
              <a:buNone/>
            </a:pPr>
            <a:endParaRPr lang="ka-GE" dirty="0"/>
          </a:p>
          <a:p>
            <a:pPr>
              <a:lnSpc>
                <a:spcPct val="150000"/>
              </a:lnSpc>
            </a:pPr>
            <a:r>
              <a:rPr lang="ka-GE" dirty="0" smtClean="0"/>
              <a:t>რაც </a:t>
            </a:r>
            <a:r>
              <a:rPr lang="ka-GE" dirty="0"/>
              <a:t>518 400 სამუშაო ადგილს მოიცავს. </a:t>
            </a:r>
            <a:endParaRPr lang="ka-GE" dirty="0" smtClean="0"/>
          </a:p>
          <a:p>
            <a:pPr>
              <a:lnSpc>
                <a:spcPct val="150000"/>
              </a:lnSpc>
            </a:pPr>
            <a:r>
              <a:rPr lang="ka-GE" dirty="0" smtClean="0"/>
              <a:t>მათ </a:t>
            </a:r>
            <a:r>
              <a:rPr lang="ka-GE" dirty="0"/>
              <a:t>შორისაა ისეთი სამუშაო ადგილები, რომლის შექმნასაც ხელი ტურიზმის ინდუსტრიამ შეუწყო (</a:t>
            </a:r>
            <a:r>
              <a:rPr lang="ka-GE" b="1" dirty="0"/>
              <a:t>იხ. დიაგრამა </a:t>
            </a:r>
            <a:r>
              <a:rPr lang="ka-GE" b="1" dirty="0" smtClean="0"/>
              <a:t>2).</a:t>
            </a:r>
          </a:p>
          <a:p>
            <a:endParaRPr lang="ka-GE" b="1" dirty="0"/>
          </a:p>
          <a:p>
            <a:pPr marL="0" indent="0">
              <a:buNone/>
            </a:pPr>
            <a:endParaRPr lang="ka-GE" dirty="0"/>
          </a:p>
        </p:txBody>
      </p:sp>
    </p:spTree>
    <p:extLst>
      <p:ext uri="{BB962C8B-B14F-4D97-AF65-F5344CB8AC3E}">
        <p14:creationId xmlns:p14="http://schemas.microsoft.com/office/powerpoint/2010/main" val="3929992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2589212" y="896112"/>
            <a:ext cx="8915400" cy="5015110"/>
          </a:xfrm>
        </p:spPr>
        <p:txBody>
          <a:bodyPr/>
          <a:lstStyle/>
          <a:p>
            <a:r>
              <a:rPr lang="ka-GE" b="1" dirty="0"/>
              <a:t>დიაგრამა </a:t>
            </a:r>
            <a:r>
              <a:rPr lang="ka-GE" b="1" dirty="0" smtClean="0"/>
              <a:t>2. </a:t>
            </a:r>
            <a:r>
              <a:rPr lang="ka-GE" dirty="0"/>
              <a:t>დასაქმებაში ტურიზმისა და მოგზაურობის სექტორის მთლიანი კონტრიბუცია </a:t>
            </a:r>
            <a:r>
              <a:rPr lang="ka-GE" dirty="0" smtClean="0"/>
              <a:t>(%)</a:t>
            </a:r>
            <a:endParaRPr lang="ka-GE" dirty="0"/>
          </a:p>
        </p:txBody>
      </p:sp>
      <p:pic>
        <p:nvPicPr>
          <p:cNvPr id="8" name="სურათი 7"/>
          <p:cNvPicPr/>
          <p:nvPr/>
        </p:nvPicPr>
        <p:blipFill>
          <a:blip r:embed="rId2">
            <a:extLst>
              <a:ext uri="{28A0092B-C50C-407E-A947-70E740481C1C}">
                <a14:useLocalDpi xmlns:a14="http://schemas.microsoft.com/office/drawing/2010/main" val="0"/>
              </a:ext>
            </a:extLst>
          </a:blip>
          <a:srcRect/>
          <a:stretch>
            <a:fillRect/>
          </a:stretch>
        </p:blipFill>
        <p:spPr bwMode="auto">
          <a:xfrm>
            <a:off x="2903220" y="1988012"/>
            <a:ext cx="6012180" cy="3233212"/>
          </a:xfrm>
          <a:prstGeom prst="rect">
            <a:avLst/>
          </a:prstGeom>
          <a:noFill/>
        </p:spPr>
      </p:pic>
      <p:sp>
        <p:nvSpPr>
          <p:cNvPr id="9" name="მართკუთხედი 8"/>
          <p:cNvSpPr/>
          <p:nvPr/>
        </p:nvSpPr>
        <p:spPr>
          <a:xfrm>
            <a:off x="3048000" y="2758176"/>
            <a:ext cx="8354568" cy="3837974"/>
          </a:xfrm>
          <a:prstGeom prst="rect">
            <a:avLst/>
          </a:prstGeom>
        </p:spPr>
        <p:txBody>
          <a:bodyPr wrap="square">
            <a:spAutoFit/>
          </a:bodyPr>
          <a:lstStyle/>
          <a:p>
            <a:pPr marL="63500" marR="3220085" algn="just">
              <a:lnSpc>
                <a:spcPct val="107000"/>
              </a:lnSpc>
              <a:spcBef>
                <a:spcPts val="0"/>
              </a:spcBef>
              <a:spcAft>
                <a:spcPts val="800"/>
              </a:spcAft>
            </a:pPr>
            <a:endParaRPr lang="ka-GE" spc="-5" dirty="0" smtClean="0">
              <a:solidFill>
                <a:srgbClr val="292929"/>
              </a:solidFill>
              <a:ea typeface="Sylfaen" panose="010A0502050306030303" pitchFamily="18" charset="0"/>
              <a:cs typeface="Sylfaen" panose="010A0502050306030303" pitchFamily="18" charset="0"/>
            </a:endParaRPr>
          </a:p>
          <a:p>
            <a:pPr marL="63500" marR="3220085" algn="just">
              <a:lnSpc>
                <a:spcPct val="107000"/>
              </a:lnSpc>
              <a:spcBef>
                <a:spcPts val="0"/>
              </a:spcBef>
              <a:spcAft>
                <a:spcPts val="800"/>
              </a:spcAft>
            </a:pPr>
            <a:endParaRPr lang="ka-GE" spc="-5" dirty="0">
              <a:solidFill>
                <a:srgbClr val="292929"/>
              </a:solidFill>
              <a:ea typeface="Sylfaen" panose="010A0502050306030303" pitchFamily="18" charset="0"/>
              <a:cs typeface="Sylfaen" panose="010A0502050306030303" pitchFamily="18" charset="0"/>
            </a:endParaRPr>
          </a:p>
          <a:p>
            <a:pPr marL="63500" marR="3220085" algn="just">
              <a:lnSpc>
                <a:spcPct val="107000"/>
              </a:lnSpc>
              <a:spcBef>
                <a:spcPts val="0"/>
              </a:spcBef>
              <a:spcAft>
                <a:spcPts val="800"/>
              </a:spcAft>
            </a:pPr>
            <a:endParaRPr lang="ka-GE" spc="-5" dirty="0" smtClean="0">
              <a:solidFill>
                <a:srgbClr val="292929"/>
              </a:solidFill>
              <a:ea typeface="Sylfaen" panose="010A0502050306030303" pitchFamily="18" charset="0"/>
              <a:cs typeface="Sylfaen" panose="010A0502050306030303" pitchFamily="18" charset="0"/>
            </a:endParaRPr>
          </a:p>
          <a:p>
            <a:pPr marL="63500" marR="3220085" algn="just">
              <a:lnSpc>
                <a:spcPct val="107000"/>
              </a:lnSpc>
              <a:spcBef>
                <a:spcPts val="0"/>
              </a:spcBef>
              <a:spcAft>
                <a:spcPts val="800"/>
              </a:spcAft>
            </a:pPr>
            <a:endParaRPr lang="ka-GE" spc="-5" dirty="0">
              <a:solidFill>
                <a:srgbClr val="292929"/>
              </a:solidFill>
              <a:ea typeface="Sylfaen" panose="010A0502050306030303" pitchFamily="18" charset="0"/>
              <a:cs typeface="Sylfaen" panose="010A0502050306030303" pitchFamily="18" charset="0"/>
            </a:endParaRPr>
          </a:p>
          <a:p>
            <a:pPr marL="63500" marR="3220085" algn="just">
              <a:lnSpc>
                <a:spcPct val="107000"/>
              </a:lnSpc>
              <a:spcBef>
                <a:spcPts val="0"/>
              </a:spcBef>
              <a:spcAft>
                <a:spcPts val="800"/>
              </a:spcAft>
            </a:pPr>
            <a:endParaRPr lang="ka-GE" spc="-5" dirty="0" smtClean="0">
              <a:solidFill>
                <a:srgbClr val="292929"/>
              </a:solidFill>
              <a:ea typeface="Sylfaen" panose="010A0502050306030303" pitchFamily="18" charset="0"/>
              <a:cs typeface="Sylfaen" panose="010A0502050306030303" pitchFamily="18" charset="0"/>
            </a:endParaRPr>
          </a:p>
          <a:p>
            <a:pPr marL="63500" marR="3220085" algn="just">
              <a:lnSpc>
                <a:spcPct val="107000"/>
              </a:lnSpc>
              <a:spcBef>
                <a:spcPts val="0"/>
              </a:spcBef>
              <a:spcAft>
                <a:spcPts val="800"/>
              </a:spcAft>
            </a:pPr>
            <a:endParaRPr lang="ka-GE" spc="-5" dirty="0">
              <a:solidFill>
                <a:srgbClr val="292929"/>
              </a:solidFill>
              <a:ea typeface="Sylfaen" panose="010A0502050306030303" pitchFamily="18" charset="0"/>
              <a:cs typeface="Sylfaen" panose="010A0502050306030303" pitchFamily="18" charset="0"/>
            </a:endParaRPr>
          </a:p>
          <a:p>
            <a:pPr marL="63500" marR="3220085" algn="just">
              <a:lnSpc>
                <a:spcPct val="107000"/>
              </a:lnSpc>
              <a:spcBef>
                <a:spcPts val="0"/>
              </a:spcBef>
              <a:spcAft>
                <a:spcPts val="800"/>
              </a:spcAft>
            </a:pPr>
            <a:endParaRPr lang="ka-GE" spc="-5" dirty="0" smtClean="0">
              <a:solidFill>
                <a:srgbClr val="292929"/>
              </a:solidFill>
              <a:ea typeface="Sylfaen" panose="010A0502050306030303" pitchFamily="18" charset="0"/>
              <a:cs typeface="Sylfaen" panose="010A0502050306030303" pitchFamily="18" charset="0"/>
            </a:endParaRPr>
          </a:p>
          <a:p>
            <a:pPr marL="63500" marR="3220085" algn="just">
              <a:lnSpc>
                <a:spcPct val="107000"/>
              </a:lnSpc>
              <a:spcBef>
                <a:spcPts val="0"/>
              </a:spcBef>
              <a:spcAft>
                <a:spcPts val="800"/>
              </a:spcAft>
            </a:pPr>
            <a:r>
              <a:rPr lang="ka-GE" sz="1400" spc="-5" dirty="0" smtClean="0">
                <a:solidFill>
                  <a:srgbClr val="292929"/>
                </a:solidFill>
                <a:ea typeface="Sylfaen" panose="010A0502050306030303" pitchFamily="18" charset="0"/>
                <a:cs typeface="Sylfaen" panose="010A0502050306030303" pitchFamily="18" charset="0"/>
              </a:rPr>
              <a:t>წ</a:t>
            </a:r>
            <a:r>
              <a:rPr lang="ka-GE" sz="1400" dirty="0" smtClean="0">
                <a:solidFill>
                  <a:srgbClr val="292929"/>
                </a:solidFill>
                <a:ea typeface="Sylfaen" panose="010A0502050306030303" pitchFamily="18" charset="0"/>
                <a:cs typeface="Sylfaen" panose="010A0502050306030303" pitchFamily="18" charset="0"/>
              </a:rPr>
              <a:t>ყ</a:t>
            </a:r>
            <a:r>
              <a:rPr lang="ka-GE" sz="1400" spc="-5" dirty="0" smtClean="0">
                <a:solidFill>
                  <a:srgbClr val="292929"/>
                </a:solidFill>
                <a:ea typeface="Sylfaen" panose="010A0502050306030303" pitchFamily="18" charset="0"/>
                <a:cs typeface="Sylfaen" panose="010A0502050306030303" pitchFamily="18" charset="0"/>
              </a:rPr>
              <a:t>ა</a:t>
            </a:r>
            <a:r>
              <a:rPr lang="ka-GE" sz="1400" dirty="0" smtClean="0">
                <a:solidFill>
                  <a:srgbClr val="292929"/>
                </a:solidFill>
                <a:ea typeface="Sylfaen" panose="010A0502050306030303" pitchFamily="18" charset="0"/>
                <a:cs typeface="Sylfaen" panose="010A0502050306030303" pitchFamily="18" charset="0"/>
              </a:rPr>
              <a:t>რ</a:t>
            </a:r>
            <a:r>
              <a:rPr lang="ka-GE" sz="1400" spc="5" dirty="0" smtClean="0">
                <a:solidFill>
                  <a:srgbClr val="292929"/>
                </a:solidFill>
                <a:ea typeface="Sylfaen" panose="010A0502050306030303" pitchFamily="18" charset="0"/>
                <a:cs typeface="Sylfaen" panose="010A0502050306030303" pitchFamily="18" charset="0"/>
              </a:rPr>
              <a:t>ო</a:t>
            </a:r>
            <a:r>
              <a:rPr lang="ka-GE" sz="1400" dirty="0" smtClean="0">
                <a:solidFill>
                  <a:srgbClr val="292929"/>
                </a:solidFill>
                <a:effectLst/>
                <a:latin typeface="Arial" panose="020B0604020202020204" pitchFamily="34" charset="0"/>
                <a:ea typeface="Arial" panose="020B0604020202020204" pitchFamily="34" charset="0"/>
                <a:cs typeface="Times New Roman" panose="02020603050405020304" pitchFamily="18" charset="0"/>
              </a:rPr>
              <a:t>: </a:t>
            </a:r>
            <a:r>
              <a:rPr lang="ka-GE" sz="1400" u="sng" dirty="0" err="1" smtClean="0">
                <a:solidFill>
                  <a:srgbClr val="1F50BD"/>
                </a:solidFill>
                <a:effectLst/>
                <a:uFill>
                  <a:solidFill>
                    <a:srgbClr val="1F50BD"/>
                  </a:solidFill>
                </a:uFill>
                <a:latin typeface="Arial" panose="020B0604020202020204" pitchFamily="34" charset="0"/>
                <a:ea typeface="Arial" panose="020B0604020202020204" pitchFamily="34" charset="0"/>
                <a:cs typeface="Times New Roman" panose="02020603050405020304" pitchFamily="18" charset="0"/>
              </a:rPr>
              <a:t>Wo</a:t>
            </a:r>
            <a:r>
              <a:rPr lang="ka-GE" sz="1400" u="sng" spc="5" dirty="0" err="1" smtClean="0">
                <a:solidFill>
                  <a:srgbClr val="1F50BD"/>
                </a:solidFill>
                <a:effectLst/>
                <a:uFill>
                  <a:solidFill>
                    <a:srgbClr val="1F50BD"/>
                  </a:solidFill>
                </a:uFill>
                <a:latin typeface="Arial" panose="020B0604020202020204" pitchFamily="34" charset="0"/>
                <a:ea typeface="Arial" panose="020B0604020202020204" pitchFamily="34" charset="0"/>
                <a:cs typeface="Times New Roman" panose="02020603050405020304" pitchFamily="18" charset="0"/>
              </a:rPr>
              <a:t>r</a:t>
            </a:r>
            <a:r>
              <a:rPr lang="ka-GE" sz="1400" u="sng" spc="-5" dirty="0" err="1" smtClean="0">
                <a:solidFill>
                  <a:srgbClr val="1F50BD"/>
                </a:solidFill>
                <a:effectLst/>
                <a:uFill>
                  <a:solidFill>
                    <a:srgbClr val="1F50BD"/>
                  </a:solidFill>
                </a:uFill>
                <a:latin typeface="Arial" panose="020B0604020202020204" pitchFamily="34" charset="0"/>
                <a:ea typeface="Arial" panose="020B0604020202020204" pitchFamily="34" charset="0"/>
                <a:cs typeface="Times New Roman" panose="02020603050405020304" pitchFamily="18" charset="0"/>
              </a:rPr>
              <a:t>l</a:t>
            </a:r>
            <a:r>
              <a:rPr lang="ka-GE" sz="1400" u="sng" dirty="0" err="1" smtClean="0">
                <a:solidFill>
                  <a:srgbClr val="1F50BD"/>
                </a:solidFill>
                <a:effectLst/>
                <a:uFill>
                  <a:solidFill>
                    <a:srgbClr val="1F50BD"/>
                  </a:solidFill>
                </a:uFill>
                <a:latin typeface="Arial" panose="020B0604020202020204" pitchFamily="34" charset="0"/>
                <a:ea typeface="Arial" panose="020B0604020202020204" pitchFamily="34" charset="0"/>
                <a:cs typeface="Times New Roman" panose="02020603050405020304" pitchFamily="18" charset="0"/>
              </a:rPr>
              <a:t>d</a:t>
            </a:r>
            <a:r>
              <a:rPr lang="ka-GE" sz="1400" u="sng" spc="-10" dirty="0" smtClean="0">
                <a:solidFill>
                  <a:srgbClr val="1F50BD"/>
                </a:solidFill>
                <a:effectLst/>
                <a:uFill>
                  <a:solidFill>
                    <a:srgbClr val="1F50BD"/>
                  </a:solidFill>
                </a:uFill>
                <a:latin typeface="Arial" panose="020B0604020202020204" pitchFamily="34" charset="0"/>
                <a:ea typeface="Arial" panose="020B0604020202020204" pitchFamily="34" charset="0"/>
                <a:cs typeface="Times New Roman" panose="02020603050405020304" pitchFamily="18" charset="0"/>
              </a:rPr>
              <a:t> </a:t>
            </a:r>
            <a:r>
              <a:rPr lang="ka-GE" sz="1400" u="sng" dirty="0" err="1" smtClean="0">
                <a:solidFill>
                  <a:srgbClr val="1F50BD"/>
                </a:solidFill>
                <a:effectLst/>
                <a:uFill>
                  <a:solidFill>
                    <a:srgbClr val="1F50BD"/>
                  </a:solidFill>
                </a:uFill>
                <a:latin typeface="Arial" panose="020B0604020202020204" pitchFamily="34" charset="0"/>
                <a:ea typeface="Arial" panose="020B0604020202020204" pitchFamily="34" charset="0"/>
                <a:cs typeface="Times New Roman" panose="02020603050405020304" pitchFamily="18" charset="0"/>
              </a:rPr>
              <a:t>Travel</a:t>
            </a:r>
            <a:r>
              <a:rPr lang="ka-GE" sz="1400" u="sng" dirty="0" smtClean="0">
                <a:solidFill>
                  <a:srgbClr val="1F50BD"/>
                </a:solidFill>
                <a:effectLst/>
                <a:uFill>
                  <a:solidFill>
                    <a:srgbClr val="1F50BD"/>
                  </a:solidFill>
                </a:uFill>
                <a:latin typeface="Arial" panose="020B0604020202020204" pitchFamily="34" charset="0"/>
                <a:ea typeface="Arial" panose="020B0604020202020204" pitchFamily="34" charset="0"/>
                <a:cs typeface="Times New Roman" panose="02020603050405020304" pitchFamily="18" charset="0"/>
              </a:rPr>
              <a:t> </a:t>
            </a:r>
            <a:r>
              <a:rPr lang="ka-GE" sz="1400" u="sng" dirty="0" err="1" smtClean="0">
                <a:solidFill>
                  <a:srgbClr val="1F50BD"/>
                </a:solidFill>
                <a:effectLst/>
                <a:uFill>
                  <a:solidFill>
                    <a:srgbClr val="1F50BD"/>
                  </a:solidFill>
                </a:uFill>
                <a:latin typeface="Arial" panose="020B0604020202020204" pitchFamily="34" charset="0"/>
                <a:ea typeface="Arial" panose="020B0604020202020204" pitchFamily="34" charset="0"/>
                <a:cs typeface="Times New Roman" panose="02020603050405020304" pitchFamily="18" charset="0"/>
              </a:rPr>
              <a:t>a</a:t>
            </a:r>
            <a:r>
              <a:rPr lang="ka-GE" sz="1400" u="sng" spc="-5" dirty="0" err="1" smtClean="0">
                <a:solidFill>
                  <a:srgbClr val="1F50BD"/>
                </a:solidFill>
                <a:effectLst/>
                <a:uFill>
                  <a:solidFill>
                    <a:srgbClr val="1F50BD"/>
                  </a:solidFill>
                </a:uFill>
                <a:latin typeface="Arial" panose="020B0604020202020204" pitchFamily="34" charset="0"/>
                <a:ea typeface="Arial" panose="020B0604020202020204" pitchFamily="34" charset="0"/>
                <a:cs typeface="Times New Roman" panose="02020603050405020304" pitchFamily="18" charset="0"/>
              </a:rPr>
              <a:t>n</a:t>
            </a:r>
            <a:r>
              <a:rPr lang="ka-GE" sz="1400" u="sng" dirty="0" err="1" smtClean="0">
                <a:solidFill>
                  <a:srgbClr val="1F50BD"/>
                </a:solidFill>
                <a:effectLst/>
                <a:uFill>
                  <a:solidFill>
                    <a:srgbClr val="1F50BD"/>
                  </a:solidFill>
                </a:uFill>
                <a:latin typeface="Arial" panose="020B0604020202020204" pitchFamily="34" charset="0"/>
                <a:ea typeface="Arial" panose="020B0604020202020204" pitchFamily="34" charset="0"/>
                <a:cs typeface="Times New Roman" panose="02020603050405020304" pitchFamily="18" charset="0"/>
              </a:rPr>
              <a:t>d</a:t>
            </a:r>
            <a:r>
              <a:rPr lang="ka-GE" sz="1400" u="sng" spc="-10" dirty="0" smtClean="0">
                <a:solidFill>
                  <a:srgbClr val="1F50BD"/>
                </a:solidFill>
                <a:effectLst/>
                <a:uFill>
                  <a:solidFill>
                    <a:srgbClr val="1F50BD"/>
                  </a:solidFill>
                </a:uFill>
                <a:latin typeface="Arial" panose="020B0604020202020204" pitchFamily="34" charset="0"/>
                <a:ea typeface="Arial" panose="020B0604020202020204" pitchFamily="34" charset="0"/>
                <a:cs typeface="Times New Roman" panose="02020603050405020304" pitchFamily="18" charset="0"/>
              </a:rPr>
              <a:t> </a:t>
            </a:r>
            <a:r>
              <a:rPr lang="ka-GE" sz="1400" u="sng" dirty="0" err="1" smtClean="0">
                <a:solidFill>
                  <a:srgbClr val="1F50BD"/>
                </a:solidFill>
                <a:effectLst/>
                <a:uFill>
                  <a:solidFill>
                    <a:srgbClr val="1F50BD"/>
                  </a:solidFill>
                </a:uFill>
                <a:latin typeface="Arial" panose="020B0604020202020204" pitchFamily="34" charset="0"/>
                <a:ea typeface="Arial" panose="020B0604020202020204" pitchFamily="34" charset="0"/>
                <a:cs typeface="Times New Roman" panose="02020603050405020304" pitchFamily="18" charset="0"/>
              </a:rPr>
              <a:t>T</a:t>
            </a:r>
            <a:r>
              <a:rPr lang="ka-GE" sz="1400" u="sng" spc="-5" dirty="0" err="1" smtClean="0">
                <a:solidFill>
                  <a:srgbClr val="1F50BD"/>
                </a:solidFill>
                <a:effectLst/>
                <a:uFill>
                  <a:solidFill>
                    <a:srgbClr val="1F50BD"/>
                  </a:solidFill>
                </a:uFill>
                <a:latin typeface="Arial" panose="020B0604020202020204" pitchFamily="34" charset="0"/>
                <a:ea typeface="Arial" panose="020B0604020202020204" pitchFamily="34" charset="0"/>
                <a:cs typeface="Times New Roman" panose="02020603050405020304" pitchFamily="18" charset="0"/>
              </a:rPr>
              <a:t>o</a:t>
            </a:r>
            <a:r>
              <a:rPr lang="ka-GE" sz="1400" u="sng" dirty="0" err="1" smtClean="0">
                <a:solidFill>
                  <a:srgbClr val="1F50BD"/>
                </a:solidFill>
                <a:effectLst/>
                <a:uFill>
                  <a:solidFill>
                    <a:srgbClr val="1F50BD"/>
                  </a:solidFill>
                </a:uFill>
                <a:latin typeface="Arial" panose="020B0604020202020204" pitchFamily="34" charset="0"/>
                <a:ea typeface="Arial" panose="020B0604020202020204" pitchFamily="34" charset="0"/>
                <a:cs typeface="Times New Roman" panose="02020603050405020304" pitchFamily="18" charset="0"/>
              </a:rPr>
              <a:t>urism</a:t>
            </a:r>
            <a:r>
              <a:rPr lang="ka-GE" sz="1400" u="sng" spc="-5" dirty="0" smtClean="0">
                <a:solidFill>
                  <a:srgbClr val="1F50BD"/>
                </a:solidFill>
                <a:effectLst/>
                <a:uFill>
                  <a:solidFill>
                    <a:srgbClr val="1F50BD"/>
                  </a:solidFill>
                </a:uFill>
                <a:latin typeface="Arial" panose="020B0604020202020204" pitchFamily="34" charset="0"/>
                <a:ea typeface="Arial" panose="020B0604020202020204" pitchFamily="34" charset="0"/>
                <a:cs typeface="Times New Roman" panose="02020603050405020304" pitchFamily="18" charset="0"/>
              </a:rPr>
              <a:t> </a:t>
            </a:r>
            <a:r>
              <a:rPr lang="ka-GE" sz="1400" u="sng" spc="-5" dirty="0" err="1" smtClean="0">
                <a:solidFill>
                  <a:srgbClr val="1F50BD"/>
                </a:solidFill>
                <a:effectLst/>
                <a:uFill>
                  <a:solidFill>
                    <a:srgbClr val="1F50BD"/>
                  </a:solidFill>
                </a:uFill>
                <a:latin typeface="Arial" panose="020B0604020202020204" pitchFamily="34" charset="0"/>
                <a:ea typeface="Arial" panose="020B0604020202020204" pitchFamily="34" charset="0"/>
                <a:cs typeface="Times New Roman" panose="02020603050405020304" pitchFamily="18" charset="0"/>
              </a:rPr>
              <a:t>C</a:t>
            </a:r>
            <a:r>
              <a:rPr lang="ka-GE" sz="1400" u="sng" dirty="0" err="1" smtClean="0">
                <a:solidFill>
                  <a:srgbClr val="1F50BD"/>
                </a:solidFill>
                <a:effectLst/>
                <a:uFill>
                  <a:solidFill>
                    <a:srgbClr val="1F50BD"/>
                  </a:solidFill>
                </a:uFill>
                <a:latin typeface="Arial" panose="020B0604020202020204" pitchFamily="34" charset="0"/>
                <a:ea typeface="Arial" panose="020B0604020202020204" pitchFamily="34" charset="0"/>
                <a:cs typeface="Times New Roman" panose="02020603050405020304" pitchFamily="18" charset="0"/>
              </a:rPr>
              <a:t>o</a:t>
            </a:r>
            <a:r>
              <a:rPr lang="ka-GE" sz="1400" u="sng" spc="-5" dirty="0" err="1" smtClean="0">
                <a:solidFill>
                  <a:srgbClr val="1F50BD"/>
                </a:solidFill>
                <a:effectLst/>
                <a:uFill>
                  <a:solidFill>
                    <a:srgbClr val="1F50BD"/>
                  </a:solidFill>
                </a:uFill>
                <a:latin typeface="Arial" panose="020B0604020202020204" pitchFamily="34" charset="0"/>
                <a:ea typeface="Arial" panose="020B0604020202020204" pitchFamily="34" charset="0"/>
                <a:cs typeface="Times New Roman" panose="02020603050405020304" pitchFamily="18" charset="0"/>
              </a:rPr>
              <a:t>u</a:t>
            </a:r>
            <a:r>
              <a:rPr lang="ka-GE" sz="1400" u="sng" dirty="0" err="1" smtClean="0">
                <a:solidFill>
                  <a:srgbClr val="1F50BD"/>
                </a:solidFill>
                <a:effectLst/>
                <a:uFill>
                  <a:solidFill>
                    <a:srgbClr val="1F50BD"/>
                  </a:solidFill>
                </a:uFill>
                <a:latin typeface="Arial" panose="020B0604020202020204" pitchFamily="34" charset="0"/>
                <a:ea typeface="Arial" panose="020B0604020202020204" pitchFamily="34" charset="0"/>
                <a:cs typeface="Times New Roman" panose="02020603050405020304" pitchFamily="18" charset="0"/>
              </a:rPr>
              <a:t>nc</a:t>
            </a:r>
            <a:r>
              <a:rPr lang="ka-GE" sz="1400" u="sng" spc="-5" dirty="0" err="1" smtClean="0">
                <a:solidFill>
                  <a:srgbClr val="1F50BD"/>
                </a:solidFill>
                <a:effectLst/>
                <a:uFill>
                  <a:solidFill>
                    <a:srgbClr val="1F50BD"/>
                  </a:solidFill>
                </a:uFill>
                <a:latin typeface="Arial" panose="020B0604020202020204" pitchFamily="34" charset="0"/>
                <a:ea typeface="Arial" panose="020B0604020202020204" pitchFamily="34" charset="0"/>
                <a:cs typeface="Times New Roman" panose="02020603050405020304" pitchFamily="18" charset="0"/>
              </a:rPr>
              <a:t>i</a:t>
            </a:r>
            <a:r>
              <a:rPr lang="ka-GE" sz="1400" u="sng" dirty="0" err="1" smtClean="0">
                <a:solidFill>
                  <a:srgbClr val="1F50BD"/>
                </a:solidFill>
                <a:effectLst/>
                <a:uFill>
                  <a:solidFill>
                    <a:srgbClr val="1F50BD"/>
                  </a:solidFill>
                </a:uFill>
                <a:latin typeface="Arial" panose="020B0604020202020204" pitchFamily="34" charset="0"/>
                <a:ea typeface="Arial" panose="020B0604020202020204" pitchFamily="34" charset="0"/>
                <a:cs typeface="Times New Roman" panose="02020603050405020304" pitchFamily="18" charset="0"/>
              </a:rPr>
              <a:t>l</a:t>
            </a:r>
            <a:r>
              <a:rPr lang="ka-GE" sz="1400" u="sng" dirty="0" smtClean="0">
                <a:solidFill>
                  <a:srgbClr val="1F50BD"/>
                </a:solidFill>
                <a:effectLst/>
                <a:uFill>
                  <a:solidFill>
                    <a:srgbClr val="1F50BD"/>
                  </a:solidFill>
                </a:uFill>
                <a:latin typeface="Arial" panose="020B0604020202020204" pitchFamily="34" charset="0"/>
                <a:ea typeface="Arial" panose="020B0604020202020204" pitchFamily="34" charset="0"/>
                <a:cs typeface="Times New Roman" panose="02020603050405020304" pitchFamily="18" charset="0"/>
              </a:rPr>
              <a:t> </a:t>
            </a:r>
            <a:r>
              <a:rPr lang="ka-GE" sz="1400" u="sng" spc="-5" dirty="0" err="1" smtClean="0">
                <a:solidFill>
                  <a:srgbClr val="1F50BD"/>
                </a:solidFill>
                <a:effectLst/>
                <a:uFill>
                  <a:solidFill>
                    <a:srgbClr val="1F50BD"/>
                  </a:solidFill>
                </a:uFill>
                <a:latin typeface="Arial" panose="020B0604020202020204" pitchFamily="34" charset="0"/>
                <a:ea typeface="Arial" panose="020B0604020202020204" pitchFamily="34" charset="0"/>
                <a:cs typeface="Times New Roman" panose="02020603050405020304" pitchFamily="18" charset="0"/>
              </a:rPr>
              <a:t>D</a:t>
            </a:r>
            <a:r>
              <a:rPr lang="ka-GE" sz="1400" u="sng" dirty="0" err="1" smtClean="0">
                <a:solidFill>
                  <a:srgbClr val="1F50BD"/>
                </a:solidFill>
                <a:effectLst/>
                <a:uFill>
                  <a:solidFill>
                    <a:srgbClr val="1F50BD"/>
                  </a:solidFill>
                </a:uFill>
                <a:latin typeface="Arial" panose="020B0604020202020204" pitchFamily="34" charset="0"/>
                <a:ea typeface="Arial" panose="020B0604020202020204" pitchFamily="34" charset="0"/>
                <a:cs typeface="Times New Roman" panose="02020603050405020304" pitchFamily="18" charset="0"/>
              </a:rPr>
              <a:t>ata</a:t>
            </a:r>
            <a:endParaRPr lang="ka-GE" sz="1400" dirty="0">
              <a:ea typeface="Sylfaen" panose="010A0502050306030303" pitchFamily="18" charset="0"/>
              <a:cs typeface="Times New Roman" panose="02020603050405020304" pitchFamily="18" charset="0"/>
            </a:endParaRPr>
          </a:p>
          <a:p>
            <a:r>
              <a:rPr lang="ka-GE" dirty="0">
                <a:ea typeface="Arial" panose="020B0604020202020204" pitchFamily="34" charset="0"/>
                <a:cs typeface="Arial" panose="020B0604020202020204" pitchFamily="34" charset="0"/>
              </a:rPr>
              <a:t/>
            </a:r>
            <a:br>
              <a:rPr lang="ka-GE" dirty="0">
                <a:ea typeface="Arial" panose="020B0604020202020204" pitchFamily="34" charset="0"/>
                <a:cs typeface="Arial" panose="020B0604020202020204" pitchFamily="34" charset="0"/>
              </a:rPr>
            </a:br>
            <a:endParaRPr lang="ka-GE" dirty="0"/>
          </a:p>
        </p:txBody>
      </p:sp>
    </p:spTree>
    <p:extLst>
      <p:ext uri="{BB962C8B-B14F-4D97-AF65-F5344CB8AC3E}">
        <p14:creationId xmlns:p14="http://schemas.microsoft.com/office/powerpoint/2010/main" val="2933781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2022284" y="670560"/>
            <a:ext cx="8915400" cy="3777622"/>
          </a:xfrm>
        </p:spPr>
        <p:txBody>
          <a:bodyPr/>
          <a:lstStyle/>
          <a:p>
            <a:pPr>
              <a:lnSpc>
                <a:spcPct val="150000"/>
              </a:lnSpc>
            </a:pPr>
            <a:r>
              <a:rPr lang="ka-GE" dirty="0"/>
              <a:t>რაც შეეხება დასაქმებაში ტურიზმისა და მოგზაურობის სექტორის მთლიანი კონტრიბუციას 1000 მოსახლეზე, 2010 წლიდან გვაქვს მზარდი დინამიკა (2019 წელს შეინიშნებოდა მხოლოდ 0.3%-იანი შემცირება წინა წლის ანალოგიურ მაჩვენებელთან შედარებით - იხ. დიაგრამა </a:t>
            </a:r>
            <a:r>
              <a:rPr lang="ka-GE" dirty="0" smtClean="0"/>
              <a:t>3).</a:t>
            </a:r>
            <a:endParaRPr lang="ka-GE" dirty="0"/>
          </a:p>
          <a:p>
            <a:pPr>
              <a:lnSpc>
                <a:spcPct val="150000"/>
              </a:lnSpc>
            </a:pPr>
            <a:r>
              <a:rPr lang="ka-GE" b="1" dirty="0"/>
              <a:t>დიაგრამა </a:t>
            </a:r>
            <a:r>
              <a:rPr lang="ka-GE" b="1" dirty="0" smtClean="0"/>
              <a:t>3. </a:t>
            </a:r>
            <a:r>
              <a:rPr lang="ka-GE" dirty="0"/>
              <a:t>დასაქმებაში ტურიზმისა და მოგზაურობის სექტორის მთლიანი კონტრიბუცია (1000 </a:t>
            </a:r>
            <a:r>
              <a:rPr lang="ka-GE" dirty="0" smtClean="0"/>
              <a:t>მოსახლეზე)</a:t>
            </a:r>
            <a:endParaRPr lang="ka-GE" dirty="0"/>
          </a:p>
          <a:p>
            <a:endParaRPr lang="ka-GE" dirty="0"/>
          </a:p>
        </p:txBody>
      </p:sp>
      <p:pic>
        <p:nvPicPr>
          <p:cNvPr id="4" name="სურათი 3"/>
          <p:cNvPicPr/>
          <p:nvPr/>
        </p:nvPicPr>
        <p:blipFill>
          <a:blip r:embed="rId2">
            <a:extLst>
              <a:ext uri="{28A0092B-C50C-407E-A947-70E740481C1C}">
                <a14:useLocalDpi xmlns:a14="http://schemas.microsoft.com/office/drawing/2010/main" val="0"/>
              </a:ext>
            </a:extLst>
          </a:blip>
          <a:srcRect/>
          <a:stretch>
            <a:fillRect/>
          </a:stretch>
        </p:blipFill>
        <p:spPr bwMode="auto">
          <a:xfrm>
            <a:off x="4280154" y="3429000"/>
            <a:ext cx="6363462" cy="2914276"/>
          </a:xfrm>
          <a:prstGeom prst="rect">
            <a:avLst/>
          </a:prstGeom>
          <a:noFill/>
          <a:ln>
            <a:noFill/>
          </a:ln>
        </p:spPr>
      </p:pic>
      <p:sp>
        <p:nvSpPr>
          <p:cNvPr id="5" name="მართკუთხედი 4"/>
          <p:cNvSpPr/>
          <p:nvPr/>
        </p:nvSpPr>
        <p:spPr>
          <a:xfrm>
            <a:off x="2179320" y="5611905"/>
            <a:ext cx="9067800" cy="1322157"/>
          </a:xfrm>
          <a:prstGeom prst="rect">
            <a:avLst/>
          </a:prstGeom>
        </p:spPr>
        <p:txBody>
          <a:bodyPr wrap="square">
            <a:spAutoFit/>
          </a:bodyPr>
          <a:lstStyle/>
          <a:p>
            <a:pPr marL="63500" marR="3220085" algn="just">
              <a:lnSpc>
                <a:spcPct val="107000"/>
              </a:lnSpc>
              <a:spcBef>
                <a:spcPts val="0"/>
              </a:spcBef>
              <a:spcAft>
                <a:spcPts val="800"/>
              </a:spcAft>
            </a:pPr>
            <a:endParaRPr lang="ka-GE" sz="1400" i="1" spc="-5" dirty="0" smtClean="0">
              <a:solidFill>
                <a:srgbClr val="292929"/>
              </a:solidFill>
              <a:ea typeface="Sylfaen" panose="010A0502050306030303" pitchFamily="18" charset="0"/>
              <a:cs typeface="Sylfaen" panose="010A0502050306030303" pitchFamily="18" charset="0"/>
            </a:endParaRPr>
          </a:p>
          <a:p>
            <a:pPr marL="63500" marR="3220085" algn="just">
              <a:lnSpc>
                <a:spcPct val="107000"/>
              </a:lnSpc>
              <a:spcBef>
                <a:spcPts val="0"/>
              </a:spcBef>
              <a:spcAft>
                <a:spcPts val="800"/>
              </a:spcAft>
            </a:pPr>
            <a:endParaRPr lang="ka-GE" sz="1400" i="1" spc="-5" dirty="0" smtClean="0">
              <a:solidFill>
                <a:srgbClr val="292929"/>
              </a:solidFill>
              <a:ea typeface="Sylfaen" panose="010A0502050306030303" pitchFamily="18" charset="0"/>
              <a:cs typeface="Sylfaen" panose="010A0502050306030303" pitchFamily="18" charset="0"/>
            </a:endParaRPr>
          </a:p>
          <a:p>
            <a:pPr marL="63500" marR="3220085" algn="just">
              <a:lnSpc>
                <a:spcPct val="107000"/>
              </a:lnSpc>
              <a:spcBef>
                <a:spcPts val="0"/>
              </a:spcBef>
              <a:spcAft>
                <a:spcPts val="800"/>
              </a:spcAft>
            </a:pPr>
            <a:r>
              <a:rPr lang="ka-GE" sz="1400" i="1" spc="-5" dirty="0" smtClean="0">
                <a:solidFill>
                  <a:srgbClr val="292929"/>
                </a:solidFill>
                <a:ea typeface="Sylfaen" panose="010A0502050306030303" pitchFamily="18" charset="0"/>
                <a:cs typeface="Sylfaen" panose="010A0502050306030303" pitchFamily="18" charset="0"/>
              </a:rPr>
              <a:t>წ</a:t>
            </a:r>
            <a:r>
              <a:rPr lang="ka-GE" sz="1400" i="1" dirty="0" smtClean="0">
                <a:solidFill>
                  <a:srgbClr val="292929"/>
                </a:solidFill>
                <a:ea typeface="Sylfaen" panose="010A0502050306030303" pitchFamily="18" charset="0"/>
                <a:cs typeface="Sylfaen" panose="010A0502050306030303" pitchFamily="18" charset="0"/>
              </a:rPr>
              <a:t>ყ</a:t>
            </a:r>
            <a:r>
              <a:rPr lang="ka-GE" sz="1400" i="1" spc="-5" dirty="0" smtClean="0">
                <a:solidFill>
                  <a:srgbClr val="292929"/>
                </a:solidFill>
                <a:ea typeface="Sylfaen" panose="010A0502050306030303" pitchFamily="18" charset="0"/>
                <a:cs typeface="Sylfaen" panose="010A0502050306030303" pitchFamily="18" charset="0"/>
              </a:rPr>
              <a:t>ა</a:t>
            </a:r>
            <a:r>
              <a:rPr lang="ka-GE" sz="1400" i="1" dirty="0" smtClean="0">
                <a:solidFill>
                  <a:srgbClr val="292929"/>
                </a:solidFill>
                <a:ea typeface="Sylfaen" panose="010A0502050306030303" pitchFamily="18" charset="0"/>
                <a:cs typeface="Sylfaen" panose="010A0502050306030303" pitchFamily="18" charset="0"/>
              </a:rPr>
              <a:t>რ</a:t>
            </a:r>
            <a:r>
              <a:rPr lang="ka-GE" sz="1400" i="1" spc="5" dirty="0" smtClean="0">
                <a:solidFill>
                  <a:srgbClr val="292929"/>
                </a:solidFill>
                <a:ea typeface="Sylfaen" panose="010A0502050306030303" pitchFamily="18" charset="0"/>
                <a:cs typeface="Sylfaen" panose="010A0502050306030303" pitchFamily="18" charset="0"/>
              </a:rPr>
              <a:t>ო</a:t>
            </a:r>
            <a:r>
              <a:rPr lang="ka-GE" sz="1400" i="1" dirty="0" smtClean="0">
                <a:solidFill>
                  <a:srgbClr val="292929"/>
                </a:solidFill>
                <a:effectLst/>
                <a:latin typeface="Arial" panose="020B0604020202020204" pitchFamily="34" charset="0"/>
                <a:ea typeface="Arial" panose="020B0604020202020204" pitchFamily="34" charset="0"/>
                <a:cs typeface="Times New Roman" panose="02020603050405020304" pitchFamily="18" charset="0"/>
              </a:rPr>
              <a:t>: </a:t>
            </a:r>
            <a:r>
              <a:rPr lang="ka-GE" sz="1400" i="1" u="sng" dirty="0" err="1" smtClean="0">
                <a:solidFill>
                  <a:srgbClr val="1F50BD"/>
                </a:solidFill>
                <a:effectLst/>
                <a:uFill>
                  <a:solidFill>
                    <a:srgbClr val="1F50BD"/>
                  </a:solidFill>
                </a:uFill>
                <a:latin typeface="Arial" panose="020B0604020202020204" pitchFamily="34" charset="0"/>
                <a:ea typeface="Arial" panose="020B0604020202020204" pitchFamily="34" charset="0"/>
                <a:cs typeface="Times New Roman" panose="02020603050405020304" pitchFamily="18" charset="0"/>
              </a:rPr>
              <a:t>Wo</a:t>
            </a:r>
            <a:r>
              <a:rPr lang="ka-GE" sz="1400" i="1" u="sng" spc="5" dirty="0" err="1" smtClean="0">
                <a:solidFill>
                  <a:srgbClr val="1F50BD"/>
                </a:solidFill>
                <a:effectLst/>
                <a:uFill>
                  <a:solidFill>
                    <a:srgbClr val="1F50BD"/>
                  </a:solidFill>
                </a:uFill>
                <a:latin typeface="Arial" panose="020B0604020202020204" pitchFamily="34" charset="0"/>
                <a:ea typeface="Arial" panose="020B0604020202020204" pitchFamily="34" charset="0"/>
                <a:cs typeface="Times New Roman" panose="02020603050405020304" pitchFamily="18" charset="0"/>
              </a:rPr>
              <a:t>r</a:t>
            </a:r>
            <a:r>
              <a:rPr lang="ka-GE" sz="1400" i="1" u="sng" spc="-5" dirty="0" err="1" smtClean="0">
                <a:solidFill>
                  <a:srgbClr val="1F50BD"/>
                </a:solidFill>
                <a:effectLst/>
                <a:uFill>
                  <a:solidFill>
                    <a:srgbClr val="1F50BD"/>
                  </a:solidFill>
                </a:uFill>
                <a:latin typeface="Arial" panose="020B0604020202020204" pitchFamily="34" charset="0"/>
                <a:ea typeface="Arial" panose="020B0604020202020204" pitchFamily="34" charset="0"/>
                <a:cs typeface="Times New Roman" panose="02020603050405020304" pitchFamily="18" charset="0"/>
              </a:rPr>
              <a:t>l</a:t>
            </a:r>
            <a:r>
              <a:rPr lang="ka-GE" sz="1400" i="1" u="sng" dirty="0" err="1" smtClean="0">
                <a:solidFill>
                  <a:srgbClr val="1F50BD"/>
                </a:solidFill>
                <a:effectLst/>
                <a:uFill>
                  <a:solidFill>
                    <a:srgbClr val="1F50BD"/>
                  </a:solidFill>
                </a:uFill>
                <a:latin typeface="Arial" panose="020B0604020202020204" pitchFamily="34" charset="0"/>
                <a:ea typeface="Arial" panose="020B0604020202020204" pitchFamily="34" charset="0"/>
                <a:cs typeface="Times New Roman" panose="02020603050405020304" pitchFamily="18" charset="0"/>
              </a:rPr>
              <a:t>d</a:t>
            </a:r>
            <a:r>
              <a:rPr lang="ka-GE" sz="1400" i="1" u="sng" spc="-10" dirty="0" smtClean="0">
                <a:solidFill>
                  <a:srgbClr val="1F50BD"/>
                </a:solidFill>
                <a:effectLst/>
                <a:uFill>
                  <a:solidFill>
                    <a:srgbClr val="1F50BD"/>
                  </a:solidFill>
                </a:uFill>
                <a:latin typeface="Arial" panose="020B0604020202020204" pitchFamily="34" charset="0"/>
                <a:ea typeface="Arial" panose="020B0604020202020204" pitchFamily="34" charset="0"/>
                <a:cs typeface="Times New Roman" panose="02020603050405020304" pitchFamily="18" charset="0"/>
              </a:rPr>
              <a:t> </a:t>
            </a:r>
            <a:r>
              <a:rPr lang="ka-GE" sz="1400" i="1" u="sng" dirty="0" err="1" smtClean="0">
                <a:solidFill>
                  <a:srgbClr val="1F50BD"/>
                </a:solidFill>
                <a:effectLst/>
                <a:uFill>
                  <a:solidFill>
                    <a:srgbClr val="1F50BD"/>
                  </a:solidFill>
                </a:uFill>
                <a:latin typeface="Arial" panose="020B0604020202020204" pitchFamily="34" charset="0"/>
                <a:ea typeface="Arial" panose="020B0604020202020204" pitchFamily="34" charset="0"/>
                <a:cs typeface="Times New Roman" panose="02020603050405020304" pitchFamily="18" charset="0"/>
              </a:rPr>
              <a:t>Travel</a:t>
            </a:r>
            <a:r>
              <a:rPr lang="ka-GE" sz="1400" i="1" u="sng" dirty="0" smtClean="0">
                <a:solidFill>
                  <a:srgbClr val="1F50BD"/>
                </a:solidFill>
                <a:effectLst/>
                <a:uFill>
                  <a:solidFill>
                    <a:srgbClr val="1F50BD"/>
                  </a:solidFill>
                </a:uFill>
                <a:latin typeface="Arial" panose="020B0604020202020204" pitchFamily="34" charset="0"/>
                <a:ea typeface="Arial" panose="020B0604020202020204" pitchFamily="34" charset="0"/>
                <a:cs typeface="Times New Roman" panose="02020603050405020304" pitchFamily="18" charset="0"/>
              </a:rPr>
              <a:t> </a:t>
            </a:r>
            <a:r>
              <a:rPr lang="ka-GE" sz="1400" i="1" u="sng" dirty="0" err="1" smtClean="0">
                <a:solidFill>
                  <a:srgbClr val="1F50BD"/>
                </a:solidFill>
                <a:effectLst/>
                <a:uFill>
                  <a:solidFill>
                    <a:srgbClr val="1F50BD"/>
                  </a:solidFill>
                </a:uFill>
                <a:latin typeface="Arial" panose="020B0604020202020204" pitchFamily="34" charset="0"/>
                <a:ea typeface="Arial" panose="020B0604020202020204" pitchFamily="34" charset="0"/>
                <a:cs typeface="Times New Roman" panose="02020603050405020304" pitchFamily="18" charset="0"/>
              </a:rPr>
              <a:t>a</a:t>
            </a:r>
            <a:r>
              <a:rPr lang="ka-GE" sz="1400" i="1" u="sng" spc="-5" dirty="0" err="1" smtClean="0">
                <a:solidFill>
                  <a:srgbClr val="1F50BD"/>
                </a:solidFill>
                <a:effectLst/>
                <a:uFill>
                  <a:solidFill>
                    <a:srgbClr val="1F50BD"/>
                  </a:solidFill>
                </a:uFill>
                <a:latin typeface="Arial" panose="020B0604020202020204" pitchFamily="34" charset="0"/>
                <a:ea typeface="Arial" panose="020B0604020202020204" pitchFamily="34" charset="0"/>
                <a:cs typeface="Times New Roman" panose="02020603050405020304" pitchFamily="18" charset="0"/>
              </a:rPr>
              <a:t>n</a:t>
            </a:r>
            <a:r>
              <a:rPr lang="ka-GE" sz="1400" i="1" u="sng" dirty="0" err="1" smtClean="0">
                <a:solidFill>
                  <a:srgbClr val="1F50BD"/>
                </a:solidFill>
                <a:effectLst/>
                <a:uFill>
                  <a:solidFill>
                    <a:srgbClr val="1F50BD"/>
                  </a:solidFill>
                </a:uFill>
                <a:latin typeface="Arial" panose="020B0604020202020204" pitchFamily="34" charset="0"/>
                <a:ea typeface="Arial" panose="020B0604020202020204" pitchFamily="34" charset="0"/>
                <a:cs typeface="Times New Roman" panose="02020603050405020304" pitchFamily="18" charset="0"/>
              </a:rPr>
              <a:t>d</a:t>
            </a:r>
            <a:r>
              <a:rPr lang="ka-GE" sz="1400" i="1" u="sng" spc="-10" dirty="0">
                <a:solidFill>
                  <a:srgbClr val="1F50BD"/>
                </a:solidFill>
                <a:uFill>
                  <a:solidFill>
                    <a:srgbClr val="1F50BD"/>
                  </a:solidFill>
                </a:uFill>
                <a:latin typeface="Arial" panose="020B0604020202020204" pitchFamily="34" charset="0"/>
                <a:ea typeface="Arial" panose="020B0604020202020204" pitchFamily="34" charset="0"/>
                <a:cs typeface="Times New Roman" panose="02020603050405020304" pitchFamily="18" charset="0"/>
              </a:rPr>
              <a:t> </a:t>
            </a:r>
            <a:r>
              <a:rPr lang="ka-GE" sz="1400" i="1" u="sng" dirty="0" err="1" smtClean="0">
                <a:solidFill>
                  <a:srgbClr val="1F50BD"/>
                </a:solidFill>
                <a:effectLst/>
                <a:uFill>
                  <a:solidFill>
                    <a:srgbClr val="1F50BD"/>
                  </a:solidFill>
                </a:uFill>
                <a:latin typeface="Arial" panose="020B0604020202020204" pitchFamily="34" charset="0"/>
                <a:ea typeface="Arial" panose="020B0604020202020204" pitchFamily="34" charset="0"/>
                <a:cs typeface="Times New Roman" panose="02020603050405020304" pitchFamily="18" charset="0"/>
              </a:rPr>
              <a:t>T</a:t>
            </a:r>
            <a:r>
              <a:rPr lang="ka-GE" sz="1400" i="1" u="sng" spc="-5" dirty="0" err="1" smtClean="0">
                <a:solidFill>
                  <a:srgbClr val="1F50BD"/>
                </a:solidFill>
                <a:effectLst/>
                <a:uFill>
                  <a:solidFill>
                    <a:srgbClr val="1F50BD"/>
                  </a:solidFill>
                </a:uFill>
                <a:latin typeface="Arial" panose="020B0604020202020204" pitchFamily="34" charset="0"/>
                <a:ea typeface="Arial" panose="020B0604020202020204" pitchFamily="34" charset="0"/>
                <a:cs typeface="Times New Roman" panose="02020603050405020304" pitchFamily="18" charset="0"/>
              </a:rPr>
              <a:t>o</a:t>
            </a:r>
            <a:r>
              <a:rPr lang="ka-GE" sz="1400" i="1" u="sng" dirty="0" err="1" smtClean="0">
                <a:solidFill>
                  <a:srgbClr val="1F50BD"/>
                </a:solidFill>
                <a:effectLst/>
                <a:uFill>
                  <a:solidFill>
                    <a:srgbClr val="1F50BD"/>
                  </a:solidFill>
                </a:uFill>
                <a:latin typeface="Arial" panose="020B0604020202020204" pitchFamily="34" charset="0"/>
                <a:ea typeface="Arial" panose="020B0604020202020204" pitchFamily="34" charset="0"/>
                <a:cs typeface="Times New Roman" panose="02020603050405020304" pitchFamily="18" charset="0"/>
              </a:rPr>
              <a:t>urism</a:t>
            </a:r>
            <a:r>
              <a:rPr lang="ka-GE" sz="1400" i="1" u="sng" spc="-5" dirty="0" smtClean="0">
                <a:solidFill>
                  <a:srgbClr val="1F50BD"/>
                </a:solidFill>
                <a:effectLst/>
                <a:uFill>
                  <a:solidFill>
                    <a:srgbClr val="1F50BD"/>
                  </a:solidFill>
                </a:uFill>
                <a:latin typeface="Arial" panose="020B0604020202020204" pitchFamily="34" charset="0"/>
                <a:ea typeface="Arial" panose="020B0604020202020204" pitchFamily="34" charset="0"/>
                <a:cs typeface="Times New Roman" panose="02020603050405020304" pitchFamily="18" charset="0"/>
              </a:rPr>
              <a:t> </a:t>
            </a:r>
            <a:r>
              <a:rPr lang="ka-GE" sz="1400" i="1" u="sng" spc="-5" dirty="0" err="1" smtClean="0">
                <a:solidFill>
                  <a:srgbClr val="1F50BD"/>
                </a:solidFill>
                <a:effectLst/>
                <a:uFill>
                  <a:solidFill>
                    <a:srgbClr val="1F50BD"/>
                  </a:solidFill>
                </a:uFill>
                <a:latin typeface="Arial" panose="020B0604020202020204" pitchFamily="34" charset="0"/>
                <a:ea typeface="Arial" panose="020B0604020202020204" pitchFamily="34" charset="0"/>
                <a:cs typeface="Times New Roman" panose="02020603050405020304" pitchFamily="18" charset="0"/>
              </a:rPr>
              <a:t>C</a:t>
            </a:r>
            <a:r>
              <a:rPr lang="ka-GE" sz="1400" i="1" u="sng" dirty="0" err="1" smtClean="0">
                <a:solidFill>
                  <a:srgbClr val="1F50BD"/>
                </a:solidFill>
                <a:effectLst/>
                <a:uFill>
                  <a:solidFill>
                    <a:srgbClr val="1F50BD"/>
                  </a:solidFill>
                </a:uFill>
                <a:latin typeface="Arial" panose="020B0604020202020204" pitchFamily="34" charset="0"/>
                <a:ea typeface="Arial" panose="020B0604020202020204" pitchFamily="34" charset="0"/>
                <a:cs typeface="Times New Roman" panose="02020603050405020304" pitchFamily="18" charset="0"/>
              </a:rPr>
              <a:t>o</a:t>
            </a:r>
            <a:r>
              <a:rPr lang="ka-GE" sz="1400" i="1" u="sng" spc="-5" dirty="0" err="1" smtClean="0">
                <a:solidFill>
                  <a:srgbClr val="1F50BD"/>
                </a:solidFill>
                <a:effectLst/>
                <a:uFill>
                  <a:solidFill>
                    <a:srgbClr val="1F50BD"/>
                  </a:solidFill>
                </a:uFill>
                <a:latin typeface="Arial" panose="020B0604020202020204" pitchFamily="34" charset="0"/>
                <a:ea typeface="Arial" panose="020B0604020202020204" pitchFamily="34" charset="0"/>
                <a:cs typeface="Times New Roman" panose="02020603050405020304" pitchFamily="18" charset="0"/>
              </a:rPr>
              <a:t>u</a:t>
            </a:r>
            <a:r>
              <a:rPr lang="ka-GE" sz="1400" i="1" u="sng" dirty="0" err="1" smtClean="0">
                <a:solidFill>
                  <a:srgbClr val="1F50BD"/>
                </a:solidFill>
                <a:effectLst/>
                <a:uFill>
                  <a:solidFill>
                    <a:srgbClr val="1F50BD"/>
                  </a:solidFill>
                </a:uFill>
                <a:latin typeface="Arial" panose="020B0604020202020204" pitchFamily="34" charset="0"/>
                <a:ea typeface="Arial" panose="020B0604020202020204" pitchFamily="34" charset="0"/>
                <a:cs typeface="Times New Roman" panose="02020603050405020304" pitchFamily="18" charset="0"/>
              </a:rPr>
              <a:t>nc</a:t>
            </a:r>
            <a:r>
              <a:rPr lang="ka-GE" sz="1400" i="1" u="sng" spc="-5" dirty="0" err="1" smtClean="0">
                <a:solidFill>
                  <a:srgbClr val="1F50BD"/>
                </a:solidFill>
                <a:effectLst/>
                <a:uFill>
                  <a:solidFill>
                    <a:srgbClr val="1F50BD"/>
                  </a:solidFill>
                </a:uFill>
                <a:latin typeface="Arial" panose="020B0604020202020204" pitchFamily="34" charset="0"/>
                <a:ea typeface="Arial" panose="020B0604020202020204" pitchFamily="34" charset="0"/>
                <a:cs typeface="Times New Roman" panose="02020603050405020304" pitchFamily="18" charset="0"/>
              </a:rPr>
              <a:t>i</a:t>
            </a:r>
            <a:r>
              <a:rPr lang="ka-GE" sz="1400" i="1" u="sng" dirty="0" err="1" smtClean="0">
                <a:solidFill>
                  <a:srgbClr val="1F50BD"/>
                </a:solidFill>
                <a:effectLst/>
                <a:uFill>
                  <a:solidFill>
                    <a:srgbClr val="1F50BD"/>
                  </a:solidFill>
                </a:uFill>
                <a:latin typeface="Arial" panose="020B0604020202020204" pitchFamily="34" charset="0"/>
                <a:ea typeface="Arial" panose="020B0604020202020204" pitchFamily="34" charset="0"/>
                <a:cs typeface="Times New Roman" panose="02020603050405020304" pitchFamily="18" charset="0"/>
              </a:rPr>
              <a:t>l</a:t>
            </a:r>
            <a:r>
              <a:rPr lang="ka-GE" sz="1400" i="1" u="sng" dirty="0" smtClean="0">
                <a:solidFill>
                  <a:srgbClr val="1F50BD"/>
                </a:solidFill>
                <a:effectLst/>
                <a:uFill>
                  <a:solidFill>
                    <a:srgbClr val="1F50BD"/>
                  </a:solidFill>
                </a:uFill>
                <a:latin typeface="Arial" panose="020B0604020202020204" pitchFamily="34" charset="0"/>
                <a:ea typeface="Arial" panose="020B0604020202020204" pitchFamily="34" charset="0"/>
                <a:cs typeface="Times New Roman" panose="02020603050405020304" pitchFamily="18" charset="0"/>
              </a:rPr>
              <a:t> </a:t>
            </a:r>
            <a:r>
              <a:rPr lang="ka-GE" sz="1400" i="1" u="sng" spc="-5" dirty="0" err="1" smtClean="0">
                <a:solidFill>
                  <a:srgbClr val="1F50BD"/>
                </a:solidFill>
                <a:effectLst/>
                <a:uFill>
                  <a:solidFill>
                    <a:srgbClr val="1F50BD"/>
                  </a:solidFill>
                </a:uFill>
                <a:latin typeface="Arial" panose="020B0604020202020204" pitchFamily="34" charset="0"/>
                <a:ea typeface="Arial" panose="020B0604020202020204" pitchFamily="34" charset="0"/>
                <a:cs typeface="Times New Roman" panose="02020603050405020304" pitchFamily="18" charset="0"/>
              </a:rPr>
              <a:t>D</a:t>
            </a:r>
            <a:r>
              <a:rPr lang="ka-GE" sz="1400" i="1" u="sng" dirty="0" err="1" smtClean="0">
                <a:solidFill>
                  <a:srgbClr val="1F50BD"/>
                </a:solidFill>
                <a:effectLst/>
                <a:uFill>
                  <a:solidFill>
                    <a:srgbClr val="1F50BD"/>
                  </a:solidFill>
                </a:uFill>
                <a:latin typeface="Arial" panose="020B0604020202020204" pitchFamily="34" charset="0"/>
                <a:ea typeface="Arial" panose="020B0604020202020204" pitchFamily="34" charset="0"/>
                <a:cs typeface="Times New Roman" panose="02020603050405020304" pitchFamily="18" charset="0"/>
              </a:rPr>
              <a:t>ata</a:t>
            </a:r>
            <a:endParaRPr lang="ka-GE" sz="1400" i="1" u="sng" dirty="0" smtClean="0">
              <a:solidFill>
                <a:srgbClr val="1F50BD"/>
              </a:solidFill>
              <a:effectLst/>
              <a:uFill>
                <a:solidFill>
                  <a:srgbClr val="1F50BD"/>
                </a:solidFill>
              </a:uFill>
              <a:latin typeface="Arial" panose="020B0604020202020204" pitchFamily="34" charset="0"/>
              <a:ea typeface="Arial" panose="020B0604020202020204" pitchFamily="34" charset="0"/>
              <a:cs typeface="Times New Roman" panose="02020603050405020304" pitchFamily="18" charset="0"/>
            </a:endParaRPr>
          </a:p>
          <a:p>
            <a:pPr marL="63500" marR="3220085" algn="just">
              <a:lnSpc>
                <a:spcPct val="107000"/>
              </a:lnSpc>
              <a:spcBef>
                <a:spcPts val="0"/>
              </a:spcBef>
              <a:spcAft>
                <a:spcPts val="800"/>
              </a:spcAft>
            </a:pPr>
            <a:endParaRPr lang="ka-GE" sz="1400" i="1" dirty="0">
              <a:ea typeface="Sylfaen" panose="010A0502050306030303" pitchFamily="18" charset="0"/>
              <a:cs typeface="Times New Roman" panose="02020603050405020304" pitchFamily="18" charset="0"/>
            </a:endParaRPr>
          </a:p>
        </p:txBody>
      </p:sp>
    </p:spTree>
    <p:extLst>
      <p:ext uri="{BB962C8B-B14F-4D97-AF65-F5344CB8AC3E}">
        <p14:creationId xmlns:p14="http://schemas.microsoft.com/office/powerpoint/2010/main" val="4049024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509286" y="300942"/>
            <a:ext cx="11482086" cy="6557058"/>
          </a:xfrm>
        </p:spPr>
        <p:txBody>
          <a:bodyPr>
            <a:normAutofit/>
          </a:bodyPr>
          <a:lstStyle/>
          <a:p>
            <a:pPr marL="0" indent="0">
              <a:lnSpc>
                <a:spcPct val="160000"/>
              </a:lnSpc>
              <a:buNone/>
            </a:pPr>
            <a:r>
              <a:rPr lang="ka-GE" dirty="0" smtClean="0"/>
              <a:t>   უკანასკნელი </a:t>
            </a:r>
            <a:r>
              <a:rPr lang="ka-GE" dirty="0"/>
              <a:t>თვეების მანძილზე მსოფლიო პანდემიის ფონზე სხვადასხვა ქვეყნების მიერ დაწესებულმა შეზღუდვებმა ეკონომიკური აქტივობის მნიშვნელოვანი შენელება გამოიწვია. გაჩერებული სასტუმროები, რესტორნები, საცალო მაღაზიები, შეწყვეტილი საჰაერო და სარკინიგზო მიმოსვლა, დაცარიელებული მუზეუმები, კაზინოები და სპორტული მოედნები უამრავ დაკარგულ სამუშაო ადგილს და შემცირებულ შემოსავლებს გულისხმობს. </a:t>
            </a:r>
            <a:endParaRPr lang="en-US" dirty="0" smtClean="0"/>
          </a:p>
          <a:p>
            <a:pPr marL="0" indent="0">
              <a:lnSpc>
                <a:spcPct val="160000"/>
              </a:lnSpc>
              <a:buNone/>
            </a:pPr>
            <a:endParaRPr lang="en-US" dirty="0" smtClean="0"/>
          </a:p>
          <a:p>
            <a:pPr>
              <a:lnSpc>
                <a:spcPct val="160000"/>
              </a:lnSpc>
            </a:pPr>
            <a:r>
              <a:rPr lang="ka-GE" dirty="0" smtClean="0"/>
              <a:t>ტურიზმის </a:t>
            </a:r>
            <a:r>
              <a:rPr lang="ka-GE" dirty="0"/>
              <a:t>სექტორი, რომელიც მსოფლიო მთლიანი შიდა პროდუქტის 10 პროცენტზე მეტს ქმნიდა, მიმდინარე კრიზისის პერიოდში განსაკუთრებით დაზარალდა. მაგალითისთვის, ევროკავშირის ტურიზმის სექტორი დაახლოებით 1 მილიარდი დოლარის შემოსავალს კარგავს ყოველთვიურად</a:t>
            </a:r>
            <a:r>
              <a:rPr lang="ka-GE" dirty="0" smtClean="0"/>
              <a:t>.</a:t>
            </a:r>
            <a:r>
              <a:rPr lang="ka-GE" dirty="0"/>
              <a:t> </a:t>
            </a:r>
            <a:endParaRPr lang="en-US" dirty="0" smtClean="0"/>
          </a:p>
          <a:p>
            <a:pPr marL="0" indent="0">
              <a:lnSpc>
                <a:spcPct val="150000"/>
              </a:lnSpc>
              <a:buNone/>
            </a:pPr>
            <a:endParaRPr lang="ka-GE" dirty="0" smtClean="0"/>
          </a:p>
          <a:p>
            <a:pPr>
              <a:lnSpc>
                <a:spcPct val="150000"/>
              </a:lnSpc>
            </a:pPr>
            <a:r>
              <a:rPr lang="ka-GE" dirty="0"/>
              <a:t>მსოფლიოს მასშტაბით, განურჩევლად ქვეყნისა და სექტორისა, დასაქმებულთა მნიშვნელოვან ნაწილზე უარყოფითად აისახა მიმდინარე პანდემიით გამოწვეული კრიზისი. </a:t>
            </a:r>
            <a:endParaRPr lang="en-US" dirty="0"/>
          </a:p>
          <a:p>
            <a:endParaRPr lang="ka-GE" dirty="0"/>
          </a:p>
        </p:txBody>
      </p:sp>
    </p:spTree>
    <p:extLst>
      <p:ext uri="{BB962C8B-B14F-4D97-AF65-F5344CB8AC3E}">
        <p14:creationId xmlns:p14="http://schemas.microsoft.com/office/powerpoint/2010/main" val="2339999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2589212" y="731520"/>
            <a:ext cx="8915400" cy="5179702"/>
          </a:xfrm>
        </p:spPr>
        <p:txBody>
          <a:bodyPr>
            <a:normAutofit fontScale="92500" lnSpcReduction="10000"/>
          </a:bodyPr>
          <a:lstStyle/>
          <a:p>
            <a:pPr marL="0" indent="0" algn="ctr">
              <a:lnSpc>
                <a:spcPct val="150000"/>
              </a:lnSpc>
              <a:buNone/>
            </a:pPr>
            <a:r>
              <a:rPr lang="ka-GE" sz="2800" dirty="0"/>
              <a:t>კორონავირუსის პანდემიის </a:t>
            </a:r>
            <a:r>
              <a:rPr lang="ka-GE" sz="2800" dirty="0" smtClean="0"/>
              <a:t> გავლენა</a:t>
            </a:r>
          </a:p>
          <a:p>
            <a:pPr marL="0" indent="0" algn="ctr">
              <a:lnSpc>
                <a:spcPct val="150000"/>
              </a:lnSpc>
              <a:buNone/>
            </a:pPr>
            <a:endParaRPr lang="ka-GE" sz="2000" dirty="0" smtClean="0"/>
          </a:p>
          <a:p>
            <a:pPr marL="0" indent="0">
              <a:lnSpc>
                <a:spcPct val="150000"/>
              </a:lnSpc>
              <a:buNone/>
            </a:pPr>
            <a:r>
              <a:rPr lang="ka-GE" dirty="0" smtClean="0"/>
              <a:t> </a:t>
            </a:r>
            <a:r>
              <a:rPr lang="ka-GE" b="1" dirty="0"/>
              <a:t>ამერიკის შეერთებული შტატების შრომის </a:t>
            </a:r>
            <a:r>
              <a:rPr lang="ka-GE" b="1" dirty="0" smtClean="0"/>
              <a:t>ბაზარზე</a:t>
            </a:r>
            <a:r>
              <a:rPr lang="ka-GE" b="1" dirty="0"/>
              <a:t>:</a:t>
            </a:r>
            <a:endParaRPr lang="ka-GE" b="1" dirty="0" smtClean="0"/>
          </a:p>
          <a:p>
            <a:pPr marL="0" indent="0" algn="ctr">
              <a:lnSpc>
                <a:spcPct val="150000"/>
              </a:lnSpc>
              <a:buNone/>
            </a:pPr>
            <a:endParaRPr lang="en-US" dirty="0" smtClean="0"/>
          </a:p>
          <a:p>
            <a:pPr>
              <a:lnSpc>
                <a:spcPct val="150000"/>
              </a:lnSpc>
            </a:pPr>
            <a:r>
              <a:rPr lang="en-US" dirty="0" smtClean="0"/>
              <a:t>2019 </a:t>
            </a:r>
            <a:r>
              <a:rPr lang="ka-GE" dirty="0" smtClean="0"/>
              <a:t>წლის აპრილის </a:t>
            </a:r>
            <a:r>
              <a:rPr lang="ka-GE" dirty="0"/>
              <a:t>მონაცემებით უმუშევრობის მაჩვენებელმა 14.7 </a:t>
            </a:r>
            <a:r>
              <a:rPr lang="ka-GE" dirty="0" smtClean="0"/>
              <a:t>%  </a:t>
            </a:r>
            <a:r>
              <a:rPr lang="ka-GE" dirty="0"/>
              <a:t>შეადგინა და  მარტის 4.4 </a:t>
            </a:r>
            <a:r>
              <a:rPr lang="ka-GE" dirty="0" smtClean="0"/>
              <a:t>%-იან მაჩვენებელთან </a:t>
            </a:r>
            <a:r>
              <a:rPr lang="ka-GE" dirty="0"/>
              <a:t>შედარებით მნიშვნელოვნად გაიზარდა. </a:t>
            </a:r>
            <a:r>
              <a:rPr lang="ka-GE" dirty="0" smtClean="0"/>
              <a:t>აღნიშნული </a:t>
            </a:r>
            <a:r>
              <a:rPr lang="ka-GE" dirty="0"/>
              <a:t>20 მილიონი სამუშაო ადგილის დაკარგვას ნიშნავს. </a:t>
            </a:r>
            <a:endParaRPr lang="ka-GE" dirty="0" smtClean="0"/>
          </a:p>
          <a:p>
            <a:pPr marL="0" indent="0">
              <a:lnSpc>
                <a:spcPct val="150000"/>
              </a:lnSpc>
              <a:buNone/>
            </a:pPr>
            <a:endParaRPr lang="ka-GE" dirty="0" smtClean="0"/>
          </a:p>
          <a:p>
            <a:pPr>
              <a:lnSpc>
                <a:spcPct val="150000"/>
              </a:lnSpc>
            </a:pPr>
            <a:r>
              <a:rPr lang="ka-GE" dirty="0" smtClean="0"/>
              <a:t>უმუშევრობის </a:t>
            </a:r>
            <a:r>
              <a:rPr lang="ka-GE" dirty="0"/>
              <a:t>მაჩვენებლის ეს კატასტროფული ზრდა ყველაზე მეტად გართობა, დასვენება და სასტუმროების სექტორს შეეხო, სადაც დასაქმებულთა რაოდენობის შემცირებამ 45 </a:t>
            </a:r>
            <a:r>
              <a:rPr lang="ka-GE" dirty="0" smtClean="0"/>
              <a:t>%-ს  </a:t>
            </a:r>
            <a:r>
              <a:rPr lang="ka-GE" dirty="0"/>
              <a:t>გადააჭარბა. </a:t>
            </a:r>
          </a:p>
        </p:txBody>
      </p:sp>
    </p:spTree>
    <p:extLst>
      <p:ext uri="{BB962C8B-B14F-4D97-AF65-F5344CB8AC3E}">
        <p14:creationId xmlns:p14="http://schemas.microsoft.com/office/powerpoint/2010/main" val="2829125875"/>
      </p:ext>
    </p:extLst>
  </p:cSld>
  <p:clrMapOvr>
    <a:masterClrMapping/>
  </p:clrMapOvr>
</p:sld>
</file>

<file path=ppt/theme/theme1.xml><?xml version="1.0" encoding="utf-8"?>
<a:theme xmlns:a="http://schemas.openxmlformats.org/drawingml/2006/main" name="ფრაგმენტები">
  <a:themeElements>
    <a:clrScheme name="ფრაგმენტები">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ფრაგმენტები">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ფრაგმენტები">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TM02892315[[fn=Wisp]]</Template>
  <TotalTime>1882</TotalTime>
  <Words>752</Words>
  <Application>Microsoft Office PowerPoint</Application>
  <PresentationFormat>ფართოეკრანიანი</PresentationFormat>
  <Paragraphs>121</Paragraphs>
  <Slides>18</Slides>
  <Notes>0</Notes>
  <HiddenSlides>0</HiddenSlides>
  <MMClips>0</MMClips>
  <ScaleCrop>false</ScaleCrop>
  <HeadingPairs>
    <vt:vector size="6" baseType="variant">
      <vt:variant>
        <vt:lpstr>გამოყენებული შრიფტები</vt:lpstr>
      </vt:variant>
      <vt:variant>
        <vt:i4>6</vt:i4>
      </vt:variant>
      <vt:variant>
        <vt:lpstr>თემა</vt:lpstr>
      </vt:variant>
      <vt:variant>
        <vt:i4>1</vt:i4>
      </vt:variant>
      <vt:variant>
        <vt:lpstr>სლაიდების სათაურები</vt:lpstr>
      </vt:variant>
      <vt:variant>
        <vt:i4>18</vt:i4>
      </vt:variant>
    </vt:vector>
  </HeadingPairs>
  <TitlesOfParts>
    <vt:vector size="25" baseType="lpstr">
      <vt:lpstr>Arial</vt:lpstr>
      <vt:lpstr>Century Gothic</vt:lpstr>
      <vt:lpstr>Sylfaen</vt:lpstr>
      <vt:lpstr>Times New Roman</vt:lpstr>
      <vt:lpstr>Wingdings</vt:lpstr>
      <vt:lpstr>Wingdings 3</vt:lpstr>
      <vt:lpstr>ფრაგმენტები</vt:lpstr>
      <vt:lpstr>Covid -19 -ის გავლენა  დასაქმებაზე ტურიზმის ინდუსტრიაში</vt:lpstr>
      <vt:lpstr>PowerPoint-ის პრეზენტაცია</vt:lpstr>
      <vt:lpstr>ტურისტული ბიზნესი თანამედროვე ეტაპზე მიჩნეულია მსოფლიო ეკონომიკის ყველაზე სწრაფ განვითარებად დარგად. </vt:lpstr>
      <vt:lpstr>ტურიზმი საქართველოში:</vt:lpstr>
      <vt:lpstr>დასაქმება: (2019 წ)</vt:lpstr>
      <vt:lpstr>PowerPoint-ის პრეზენტაცია</vt:lpstr>
      <vt:lpstr>PowerPoint-ის პრეზენტაცია</vt:lpstr>
      <vt:lpstr>PowerPoint-ის პრეზენტაცია</vt:lpstr>
      <vt:lpstr>PowerPoint-ის პრეზენტაცია</vt:lpstr>
      <vt:lpstr>PowerPoint-ის პრეზენტაცია</vt:lpstr>
      <vt:lpstr>PowerPoint-ის პრეზენტაცია</vt:lpstr>
      <vt:lpstr>PowerPoint-ის პრეზენტაცია</vt:lpstr>
      <vt:lpstr>PowerPoint-ის პრეზენტაცია</vt:lpstr>
      <vt:lpstr>ტურიზმის სექტორის მხარდაჭერის III ეტაპიანი გეგმა საქართველოში:</vt:lpstr>
      <vt:lpstr>II ეტაპი  </vt:lpstr>
      <vt:lpstr>III ეტაპი </vt:lpstr>
      <vt:lpstr>PowerPoint-ის პრეზენტაცია</vt:lpstr>
      <vt:lpstr>PowerPoint-ის პრეზენტაცია</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 -19 -ის გავლენა  დასაქმებაზე ტურიზმის ინდუსტრიაში</dc:title>
  <dc:creator>BSUadmin</dc:creator>
  <cp:lastModifiedBy>BSUadmin</cp:lastModifiedBy>
  <cp:revision>41</cp:revision>
  <dcterms:created xsi:type="dcterms:W3CDTF">2021-07-05T14:31:23Z</dcterms:created>
  <dcterms:modified xsi:type="dcterms:W3CDTF">2021-07-12T09:47:46Z</dcterms:modified>
</cp:coreProperties>
</file>