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94" d="100"/>
          <a:sy n="94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2182852143482079E-2"/>
          <c:y val="7.2752183962079386E-2"/>
          <c:w val="0.90282837956066297"/>
          <c:h val="0.84187882764654742"/>
        </c:manualLayout>
      </c:layout>
      <c:lineChart>
        <c:grouping val="standard"/>
        <c:ser>
          <c:idx val="0"/>
          <c:order val="0"/>
          <c:tx>
            <c:strRef>
              <c:f>Лист2!$C$25</c:f>
              <c:strCache>
                <c:ptCount val="1"/>
                <c:pt idx="0">
                  <c:v>mode I</c:v>
                </c:pt>
              </c:strCache>
            </c:strRef>
          </c:tx>
          <c:cat>
            <c:numRef>
              <c:f>Лист2!$B$26:$B$41</c:f>
              <c:numCache>
                <c:formatCode>General</c:formatCode>
                <c:ptCount val="16"/>
                <c:pt idx="0">
                  <c:v>50</c:v>
                </c:pt>
                <c:pt idx="1">
                  <c:v>100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cat>
          <c:val>
            <c:numRef>
              <c:f>Лист2!$C$26:$C$41</c:f>
              <c:numCache>
                <c:formatCode>General</c:formatCode>
                <c:ptCount val="16"/>
                <c:pt idx="0">
                  <c:v>7</c:v>
                </c:pt>
                <c:pt idx="1">
                  <c:v>44</c:v>
                </c:pt>
                <c:pt idx="2">
                  <c:v>55</c:v>
                </c:pt>
                <c:pt idx="3">
                  <c:v>63</c:v>
                </c:pt>
                <c:pt idx="4">
                  <c:v>73</c:v>
                </c:pt>
                <c:pt idx="5">
                  <c:v>83</c:v>
                </c:pt>
                <c:pt idx="6">
                  <c:v>93</c:v>
                </c:pt>
                <c:pt idx="7">
                  <c:v>110</c:v>
                </c:pt>
                <c:pt idx="8">
                  <c:v>135</c:v>
                </c:pt>
                <c:pt idx="9">
                  <c:v>155</c:v>
                </c:pt>
                <c:pt idx="10">
                  <c:v>166</c:v>
                </c:pt>
              </c:numCache>
            </c:numRef>
          </c:val>
        </c:ser>
        <c:ser>
          <c:idx val="1"/>
          <c:order val="1"/>
          <c:tx>
            <c:strRef>
              <c:f>Лист2!$D$25</c:f>
              <c:strCache>
                <c:ptCount val="1"/>
                <c:pt idx="0">
                  <c:v>mode II</c:v>
                </c:pt>
              </c:strCache>
            </c:strRef>
          </c:tx>
          <c:cat>
            <c:numRef>
              <c:f>Лист2!$B$26:$B$41</c:f>
              <c:numCache>
                <c:formatCode>General</c:formatCode>
                <c:ptCount val="16"/>
                <c:pt idx="0">
                  <c:v>50</c:v>
                </c:pt>
                <c:pt idx="1">
                  <c:v>100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cat>
          <c:val>
            <c:numRef>
              <c:f>Лист2!$D$26:$D$41</c:f>
              <c:numCache>
                <c:formatCode>General</c:formatCode>
                <c:ptCount val="16"/>
                <c:pt idx="1">
                  <c:v>8.33</c:v>
                </c:pt>
                <c:pt idx="2">
                  <c:v>10</c:v>
                </c:pt>
                <c:pt idx="3">
                  <c:v>11.5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56</c:v>
                </c:pt>
                <c:pt idx="11">
                  <c:v>80</c:v>
                </c:pt>
                <c:pt idx="12">
                  <c:v>105</c:v>
                </c:pt>
                <c:pt idx="13">
                  <c:v>105</c:v>
                </c:pt>
                <c:pt idx="14">
                  <c:v>105</c:v>
                </c:pt>
              </c:numCache>
            </c:numRef>
          </c:val>
        </c:ser>
        <c:ser>
          <c:idx val="2"/>
          <c:order val="2"/>
          <c:tx>
            <c:strRef>
              <c:f>Лист2!$E$25</c:f>
              <c:strCache>
                <c:ptCount val="1"/>
                <c:pt idx="0">
                  <c:v>mode III</c:v>
                </c:pt>
              </c:strCache>
            </c:strRef>
          </c:tx>
          <c:cat>
            <c:numRef>
              <c:f>Лист2!$B$26:$B$41</c:f>
              <c:numCache>
                <c:formatCode>General</c:formatCode>
                <c:ptCount val="16"/>
                <c:pt idx="0">
                  <c:v>50</c:v>
                </c:pt>
                <c:pt idx="1">
                  <c:v>100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cat>
          <c:val>
            <c:numRef>
              <c:f>Лист2!$E$26:$E$41</c:f>
              <c:numCache>
                <c:formatCode>General</c:formatCode>
                <c:ptCount val="16"/>
                <c:pt idx="1">
                  <c:v>2.5499999999999998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9.23</c:v>
                </c:pt>
                <c:pt idx="7">
                  <c:v>10</c:v>
                </c:pt>
                <c:pt idx="8">
                  <c:v>12</c:v>
                </c:pt>
                <c:pt idx="9">
                  <c:v>13.83</c:v>
                </c:pt>
                <c:pt idx="10">
                  <c:v>17.670000000000005</c:v>
                </c:pt>
                <c:pt idx="11">
                  <c:v>20.73</c:v>
                </c:pt>
                <c:pt idx="12">
                  <c:v>21.53</c:v>
                </c:pt>
                <c:pt idx="13">
                  <c:v>22.09</c:v>
                </c:pt>
                <c:pt idx="14">
                  <c:v>22.5</c:v>
                </c:pt>
                <c:pt idx="15">
                  <c:v>23.45</c:v>
                </c:pt>
              </c:numCache>
            </c:numRef>
          </c:val>
        </c:ser>
        <c:ser>
          <c:idx val="3"/>
          <c:order val="3"/>
          <c:tx>
            <c:strRef>
              <c:f>Лист2!$F$25</c:f>
              <c:strCache>
                <c:ptCount val="1"/>
                <c:pt idx="0">
                  <c:v>mode IV</c:v>
                </c:pt>
              </c:strCache>
            </c:strRef>
          </c:tx>
          <c:cat>
            <c:numRef>
              <c:f>Лист2!$B$26:$B$41</c:f>
              <c:numCache>
                <c:formatCode>General</c:formatCode>
                <c:ptCount val="16"/>
                <c:pt idx="0">
                  <c:v>50</c:v>
                </c:pt>
                <c:pt idx="1">
                  <c:v>100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cat>
          <c:val>
            <c:numRef>
              <c:f>Лист2!$F$26:$F$41</c:f>
              <c:numCache>
                <c:formatCode>General</c:formatCode>
                <c:ptCount val="16"/>
                <c:pt idx="1">
                  <c:v>1.58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4.55</c:v>
                </c:pt>
                <c:pt idx="6">
                  <c:v>7</c:v>
                </c:pt>
                <c:pt idx="7">
                  <c:v>8</c:v>
                </c:pt>
                <c:pt idx="8">
                  <c:v>9.5</c:v>
                </c:pt>
                <c:pt idx="9">
                  <c:v>11</c:v>
                </c:pt>
                <c:pt idx="10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Лист2!$M$26</c:f>
              <c:strCache>
                <c:ptCount val="1"/>
              </c:strCache>
            </c:strRef>
          </c:tx>
          <c:cat>
            <c:numRef>
              <c:f>Лист2!$B$26:$B$41</c:f>
              <c:numCache>
                <c:formatCode>General</c:formatCode>
                <c:ptCount val="16"/>
                <c:pt idx="0">
                  <c:v>50</c:v>
                </c:pt>
                <c:pt idx="1">
                  <c:v>100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150</c:v>
                </c:pt>
                <c:pt idx="6">
                  <c:v>160</c:v>
                </c:pt>
                <c:pt idx="7">
                  <c:v>170</c:v>
                </c:pt>
                <c:pt idx="8">
                  <c:v>180</c:v>
                </c:pt>
                <c:pt idx="9">
                  <c:v>200</c:v>
                </c:pt>
                <c:pt idx="10">
                  <c:v>220</c:v>
                </c:pt>
                <c:pt idx="11">
                  <c:v>240</c:v>
                </c:pt>
                <c:pt idx="12">
                  <c:v>260</c:v>
                </c:pt>
                <c:pt idx="13">
                  <c:v>280</c:v>
                </c:pt>
                <c:pt idx="14">
                  <c:v>300</c:v>
                </c:pt>
                <c:pt idx="15">
                  <c:v>320</c:v>
                </c:pt>
              </c:numCache>
            </c:numRef>
          </c:cat>
          <c:val>
            <c:numRef>
              <c:f>Лист2!$M$27:$M$42</c:f>
              <c:numCache>
                <c:formatCode>General</c:formatCode>
                <c:ptCount val="16"/>
              </c:numCache>
            </c:numRef>
          </c:val>
        </c:ser>
        <c:dLbls/>
        <c:marker val="1"/>
        <c:axId val="131183360"/>
        <c:axId val="131185280"/>
      </c:lineChart>
      <c:catAx>
        <c:axId val="131183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U,V</a:t>
                </a:r>
                <a:endParaRPr lang="ru-RU" sz="1800"/>
              </a:p>
            </c:rich>
          </c:tx>
          <c:layout>
            <c:manualLayout>
              <c:xMode val="edge"/>
              <c:yMode val="edge"/>
              <c:x val="0.90492475940507611"/>
              <c:y val="0.82775444736074832"/>
            </c:manualLayout>
          </c:layout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185280"/>
        <c:crosses val="autoZero"/>
        <c:auto val="1"/>
        <c:lblAlgn val="ctr"/>
        <c:lblOffset val="100"/>
      </c:catAx>
      <c:valAx>
        <c:axId val="13118528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β</a:t>
                </a:r>
                <a:r>
                  <a:rPr lang="en-US"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 (d)</a:t>
                </a:r>
                <a:endParaRPr lang="ru-RU" sz="1800"/>
              </a:p>
            </c:rich>
          </c:tx>
          <c:layout>
            <c:manualLayout>
              <c:xMode val="edge"/>
              <c:yMode val="edge"/>
              <c:x val="7.5000000000000025E-2"/>
              <c:y val="4.8254228638086913E-2"/>
            </c:manualLayout>
          </c:layout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18336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0989820529190617"/>
          <c:y val="9.1563638500411326E-2"/>
          <c:w val="0.28732401693031617"/>
          <c:h val="0.19408351941081992"/>
        </c:manualLayout>
      </c:layout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9593-5B85-4CA8-AA01-F96EBC4BA656}" type="datetimeFigureOut">
              <a:rPr lang="ru-RU" smtClean="0"/>
              <a:pPr/>
              <a:t>08.07.2021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C4CF-76FA-4055-9731-58FF0D0E3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886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1C4CF-76FA-4055-9731-58FF0D0E370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31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81EA7C-7F11-4848-8DA8-B881DBC005C7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544E72-9BE7-44A6-BA40-874D226A3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594360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81800" y="5638800"/>
            <a:ext cx="1855694" cy="642371"/>
          </a:xfrm>
        </p:spPr>
        <p:txBody>
          <a:bodyPr>
            <a:normAutofit fontScale="85000" lnSpcReduction="20000"/>
          </a:bodyPr>
          <a:lstStyle/>
          <a:p>
            <a:r>
              <a:rPr lang="ka-GE" dirty="0" smtClean="0"/>
              <a:t>თინა ხერებავა</a:t>
            </a:r>
          </a:p>
          <a:p>
            <a:r>
              <a:rPr lang="ka-GE" dirty="0" smtClean="0"/>
              <a:t>ირინა ბეჟანიძე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10160"/>
            <a:ext cx="91694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38200" y="457200"/>
            <a:ext cx="7467600" cy="4267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KY-2-8 კათიონიტის რეგენერაციის შემდეგ მიღებული საწარმოო ჩამონადენი წყლების მაქსიმალური დაკონცენტრირების  შესაძლებლობის შესწავლა ელექტროდიალიზის მეთოდით.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4759"/>
            <a:ext cx="3917419" cy="213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8481" y="6009640"/>
            <a:ext cx="5634458" cy="1153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ქიმიის დეპარტამენტი: </a:t>
            </a:r>
          </a:p>
          <a:p>
            <a:pPr algn="ctr"/>
            <a:r>
              <a:rPr lang="ka-G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თინა ხარებავა</a:t>
            </a:r>
          </a:p>
          <a:p>
            <a:pPr algn="ctr"/>
            <a:r>
              <a:rPr lang="ka-GE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ირინა ბეჟანიძე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74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610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ka-GE" sz="2800" i="1" dirty="0" smtClean="0">
                <a:solidFill>
                  <a:srgbClr val="FF0000"/>
                </a:solidFill>
                <a:latin typeface="Sylfaen" pitchFamily="18" charset="0"/>
              </a:rPr>
              <a:t>ნახ.7   </a:t>
            </a:r>
            <a:r>
              <a:rPr lang="ka-GE" sz="2800" i="1" dirty="0" smtClean="0">
                <a:latin typeface="Sylfaen" pitchFamily="18" charset="0"/>
              </a:rPr>
              <a:t>  </a:t>
            </a:r>
            <a:r>
              <a:rPr lang="ka-G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ენერგოხარჯის ცვლილება ძაბვისაგან დამოკიდებულებით  დიალიზატის კამერისათვის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42" y="457200"/>
            <a:ext cx="866078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610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ka-G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ნახ. 8   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ენერგოხარჯის ცვლილება ძაბვისაგან დამოკიდებულებით   დაკონცენტრირების კამერისათვის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5054"/>
            <a:ext cx="8541222" cy="481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დასკვნა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8610600" cy="594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ka-GE" sz="7200" i="1" dirty="0" smtClean="0">
              <a:latin typeface="Sylfaen" pitchFamily="18" charset="0"/>
            </a:endParaRPr>
          </a:p>
          <a:p>
            <a:r>
              <a:rPr lang="ka-GE" sz="7200" b="1" i="1" dirty="0" smtClean="0">
                <a:solidFill>
                  <a:srgbClr val="FF0000"/>
                </a:solidFill>
                <a:latin typeface="Sylfaen" pitchFamily="18" charset="0"/>
              </a:rPr>
              <a:t>ნაჩვენებია, </a:t>
            </a:r>
            <a:r>
              <a:rPr lang="ka-GE" sz="7200" b="1" i="1" dirty="0" smtClean="0">
                <a:latin typeface="Sylfaen" pitchFamily="18" charset="0"/>
              </a:rPr>
              <a:t>რომ ელექტროდიალიზის მეთოდით შესაძლებელია მჟავე  </a:t>
            </a:r>
            <a:r>
              <a:rPr lang="en-US" sz="7200" b="1" i="1" dirty="0" smtClean="0">
                <a:latin typeface="Sylfaen" pitchFamily="18" charset="0"/>
              </a:rPr>
              <a:t>pH-</a:t>
            </a:r>
            <a:r>
              <a:rPr lang="ka-GE" sz="7200" b="1" i="1" dirty="0" smtClean="0">
                <a:latin typeface="Sylfaen" pitchFamily="18" charset="0"/>
              </a:rPr>
              <a:t>ის მქონე საწარმოო ჩამონადენი წყლების დაკონცენტრირება;</a:t>
            </a:r>
          </a:p>
          <a:p>
            <a:endParaRPr lang="en-US" sz="7200" b="1" i="1" dirty="0" smtClean="0">
              <a:latin typeface="Sylfaen" pitchFamily="18" charset="0"/>
            </a:endParaRPr>
          </a:p>
          <a:p>
            <a:r>
              <a:rPr lang="ka-GE" sz="7200" b="1" i="1" dirty="0" smtClean="0">
                <a:solidFill>
                  <a:srgbClr val="FF0000"/>
                </a:solidFill>
                <a:latin typeface="Sylfaen" pitchFamily="18" charset="0"/>
              </a:rPr>
              <a:t>შესწავლილია</a:t>
            </a:r>
            <a:r>
              <a:rPr lang="ka-GE" sz="7200" b="1" i="1" dirty="0" smtClean="0">
                <a:latin typeface="Sylfaen" pitchFamily="18" charset="0"/>
              </a:rPr>
              <a:t> დაკონცენტრირების პროცესის კანონზომიერებები ოთხი სხვადასხვა   ჰიდრავლიკური რეჟიმისათვის : მჟავის  დაკონცენტრირების ხარისხის, გაუმარილების სიღრმის, პროდუქტის გამოსავლიანობისა და პროცესის ენერგოხარჯების ცვლილება აპარატზე მიწოდებული ძაბვის სიდიდისაგან  დამოკიდებულებით ;</a:t>
            </a:r>
          </a:p>
          <a:p>
            <a:pPr marL="45720" indent="0">
              <a:buNone/>
            </a:pPr>
            <a:r>
              <a:rPr lang="ka-GE" sz="7200" b="1" i="1" dirty="0" smtClean="0">
                <a:latin typeface="Sylfaen" pitchFamily="18" charset="0"/>
              </a:rPr>
              <a:t> </a:t>
            </a:r>
          </a:p>
          <a:p>
            <a:r>
              <a:rPr lang="ka-GE" sz="7200" b="1" i="1" dirty="0" smtClean="0">
                <a:solidFill>
                  <a:srgbClr val="FF0000"/>
                </a:solidFill>
                <a:latin typeface="Sylfaen" pitchFamily="18" charset="0"/>
              </a:rPr>
              <a:t>დადგენილია, </a:t>
            </a:r>
            <a:r>
              <a:rPr lang="ka-GE" sz="7200" b="1" i="1" dirty="0" smtClean="0">
                <a:latin typeface="Sylfaen" pitchFamily="18" charset="0"/>
              </a:rPr>
              <a:t>შესწავლილი ოთხი ჰიდრავლიკული რეჟიმიდან, მჟავას მაქსიმალური დაკონცენტრირება  მიიღწევა ჰიდრავლიკური  რეჟიმი 4 -ის დროს, როდესაც წყლის ნაკადი  მიეწოდება აპარატის მხოლოდ დილიზატის  კამერებს  და არ მიეწოდება დაკონცენტრირების კამერებს;</a:t>
            </a:r>
          </a:p>
          <a:p>
            <a:endParaRPr lang="ka-GE" sz="7200" b="1" i="1" dirty="0" smtClean="0">
              <a:solidFill>
                <a:srgbClr val="FF0000"/>
              </a:solidFill>
              <a:latin typeface="Sylfaen" pitchFamily="18" charset="0"/>
            </a:endParaRPr>
          </a:p>
          <a:p>
            <a:r>
              <a:rPr lang="ka-GE" sz="7200" b="1" i="1" dirty="0" smtClean="0">
                <a:solidFill>
                  <a:srgbClr val="FF0000"/>
                </a:solidFill>
                <a:latin typeface="Sylfaen" pitchFamily="18" charset="0"/>
              </a:rPr>
              <a:t>მიღებულია, </a:t>
            </a:r>
            <a:r>
              <a:rPr lang="ka-GE" sz="7200" b="1" i="1" dirty="0" smtClean="0">
                <a:solidFill>
                  <a:schemeClr val="bg1"/>
                </a:solidFill>
                <a:latin typeface="Sylfaen" pitchFamily="18" charset="0"/>
              </a:rPr>
              <a:t>აღნიშნული რ</a:t>
            </a:r>
            <a:r>
              <a:rPr lang="ka-GE" sz="7200" b="1" i="1" dirty="0" smtClean="0">
                <a:latin typeface="Sylfaen" pitchFamily="18" charset="0"/>
              </a:rPr>
              <a:t>ეჟიმის დროს აპარატზე 160 ვ ძაბვის  მიწოდების  პირობებში შესაძლებელია  კათიონიტის რეგენერაციით მიღებული  მჟავე  ჩამონადენი წყლის  დაკონცენტრირება 5% მდე და მისი საწარმოო ციკლში დაბრუნება</a:t>
            </a:r>
          </a:p>
          <a:p>
            <a:r>
              <a:rPr lang="ka-GE" sz="7200" b="1" i="1" dirty="0" smtClean="0">
                <a:solidFill>
                  <a:srgbClr val="FF0000"/>
                </a:solidFill>
                <a:latin typeface="Sylfaen" pitchFamily="18" charset="0"/>
              </a:rPr>
              <a:t>დადგენილია, </a:t>
            </a:r>
            <a:r>
              <a:rPr lang="ka-GE" sz="7200" b="1" i="1" dirty="0" smtClean="0">
                <a:latin typeface="Sylfaen" pitchFamily="18" charset="0"/>
              </a:rPr>
              <a:t>აღნიშნული რეჟიმის დროს დიალიზატის კამერაში ნარჩენი მჟავას კონცენტრაცია  შეადგენს  0,05 %, რაც მნიშვნელოვნად შეამცირებს ტუტის ხარჯს, რომელიც დღეისათვის გამოიყენება მჟავე საწარმოო ჩამონადენი წყლების ნეიტრალიზაციისათვის.</a:t>
            </a:r>
          </a:p>
          <a:p>
            <a:endParaRPr lang="ka-GE" sz="7200" b="1" i="1" dirty="0" smtClean="0">
              <a:latin typeface="Sylfaen" pitchFamily="18" charset="0"/>
            </a:endParaRPr>
          </a:p>
          <a:p>
            <a:endParaRPr lang="en-US" sz="9600" b="1" i="1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09246" y="553662"/>
            <a:ext cx="3077554" cy="970337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25000" lnSpcReduction="20000"/>
          </a:bodyPr>
          <a:lstStyle/>
          <a:p>
            <a:endParaRPr lang="ka-GE" sz="4000" dirty="0" smtClean="0"/>
          </a:p>
          <a:p>
            <a:pPr marL="45720" indent="0" algn="ctr">
              <a:buNone/>
            </a:pPr>
            <a:r>
              <a:rPr lang="ka-GE" sz="7400" dirty="0" smtClean="0"/>
              <a:t>მადლობთ </a:t>
            </a:r>
          </a:p>
          <a:p>
            <a:pPr marL="45720" indent="0" algn="ctr">
              <a:buNone/>
            </a:pPr>
            <a:r>
              <a:rPr lang="ka-GE" sz="7400" dirty="0" smtClean="0"/>
              <a:t>ყურადღებისათვის</a:t>
            </a:r>
            <a:endParaRPr lang="en-US" sz="7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553663"/>
            <a:ext cx="5136807" cy="56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512511" cy="1143000"/>
          </a:xfrm>
        </p:spPr>
        <p:txBody>
          <a:bodyPr>
            <a:noAutofit/>
          </a:bodyPr>
          <a:lstStyle/>
          <a:p>
            <a:pPr algn="l"/>
            <a:r>
              <a:rPr lang="ka-GE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სამუშაოს მიზანი</a:t>
            </a:r>
            <a:br>
              <a:rPr lang="ka-GE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</a:b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371600"/>
            <a:ext cx="7772400" cy="46939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ka-GE" sz="3200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ka-G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საწარმოო ჩამონადენ წყალში </a:t>
            </a:r>
            <a:endParaRPr lang="ka-GE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ka-GE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ნარჩენი მჟავას მქსიმალური დაკონცენტრირების შესაძლებლობის შესწავლა  ელექტროდიალიზის მეთოდით , მისი საწარმოო ციკლში დაბრუნების მიზნით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1200"/>
            <a:ext cx="8382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a-GE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ნახ.1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ელექტროდიალიზის პროცესის სქემა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4" name="Рисунок 1" descr="Электродиализ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457200"/>
            <a:ext cx="83820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12511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2800" i="1" dirty="0" smtClean="0">
                <a:latin typeface="Sylfaen" pitchFamily="18" charset="0"/>
              </a:rPr>
              <a:t>კვლევის ობიექტები</a:t>
            </a:r>
            <a:endParaRPr lang="en-US" sz="2800" i="1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7010400" cy="518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endParaRPr lang="ka-GE" sz="2400" i="1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§"/>
            </a:pPr>
            <a:endParaRPr lang="ka-GE" sz="2400" i="1" dirty="0">
              <a:latin typeface="Sylfae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ka-GE" sz="3800" i="1" dirty="0" smtClean="0">
                <a:latin typeface="Sylfaen" pitchFamily="18" charset="0"/>
              </a:rPr>
              <a:t>ელექტროდიალიზური აპარატი დაკომპლექტებული</a:t>
            </a:r>
          </a:p>
          <a:p>
            <a:pPr>
              <a:lnSpc>
                <a:spcPct val="120000"/>
              </a:lnSpc>
              <a:buNone/>
            </a:pPr>
            <a:r>
              <a:rPr lang="en-US" sz="3800" i="1" dirty="0" smtClean="0">
                <a:latin typeface="Sylfaen" pitchFamily="18" charset="0"/>
              </a:rPr>
              <a:t>     MK-40   </a:t>
            </a:r>
            <a:r>
              <a:rPr lang="ka-GE" sz="3800" i="1" dirty="0" smtClean="0">
                <a:latin typeface="Sylfaen" pitchFamily="18" charset="0"/>
              </a:rPr>
              <a:t>და </a:t>
            </a:r>
            <a:r>
              <a:rPr lang="en-US" sz="3800" i="1" dirty="0" smtClean="0">
                <a:latin typeface="Sylfaen" pitchFamily="18" charset="0"/>
              </a:rPr>
              <a:t> MA-40 </a:t>
            </a:r>
            <a:r>
              <a:rPr lang="ka-GE" sz="3800" i="1" dirty="0" smtClean="0">
                <a:latin typeface="Sylfaen" pitchFamily="18" charset="0"/>
              </a:rPr>
              <a:t> მემბრანებით;</a:t>
            </a:r>
          </a:p>
          <a:p>
            <a:pPr>
              <a:lnSpc>
                <a:spcPct val="120000"/>
              </a:lnSpc>
              <a:buNone/>
            </a:pPr>
            <a:endParaRPr lang="ka-GE" sz="3800" i="1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ka-GE" sz="3800" i="1" dirty="0" smtClean="0">
                <a:latin typeface="Sylfaen" pitchFamily="18" charset="0"/>
              </a:rPr>
              <a:t>სამუშაო ხსნარი - 1% </a:t>
            </a:r>
            <a:r>
              <a:rPr lang="ru-RU" sz="3800" i="1" dirty="0" smtClean="0">
                <a:latin typeface="Sylfaen" pitchFamily="18" charset="0"/>
              </a:rPr>
              <a:t> </a:t>
            </a:r>
            <a:r>
              <a:rPr lang="en-US" sz="3800" i="1" dirty="0" smtClean="0">
                <a:latin typeface="Sylfaen" pitchFamily="18" charset="0"/>
              </a:rPr>
              <a:t>HCI </a:t>
            </a:r>
            <a:r>
              <a:rPr lang="ka-GE" sz="3800" i="1" dirty="0" smtClean="0">
                <a:latin typeface="Sylfaen" pitchFamily="18" charset="0"/>
              </a:rPr>
              <a:t>ხსნარი;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a-GE" sz="3800" i="1" dirty="0" smtClean="0">
                <a:latin typeface="Sylfaen" pitchFamily="18" charset="0"/>
              </a:rPr>
              <a:t>ჰიდრავლიკური რეჟიმები  აპარატის დიალიზატისა და დაკონცენტრირების კამერებში  საწყისი ხსნარის ნაკადების თანაფარდობით შესაბამისად:</a:t>
            </a:r>
          </a:p>
          <a:p>
            <a:pPr>
              <a:buNone/>
            </a:pPr>
            <a:r>
              <a:rPr lang="ka-GE" sz="3800" i="1" dirty="0" smtClean="0">
                <a:latin typeface="Sylfaen" pitchFamily="18" charset="0"/>
              </a:rPr>
              <a:t>     რეჟიმი    1   -  თანაფარდობა      1:1</a:t>
            </a:r>
          </a:p>
          <a:p>
            <a:pPr>
              <a:buNone/>
            </a:pPr>
            <a:r>
              <a:rPr lang="ka-GE" sz="3800" i="1" dirty="0" smtClean="0">
                <a:latin typeface="Sylfaen" pitchFamily="18" charset="0"/>
              </a:rPr>
              <a:t>     რეჟიმი    2   - თანაფარდობა      3 :2</a:t>
            </a:r>
          </a:p>
          <a:p>
            <a:pPr>
              <a:buNone/>
            </a:pPr>
            <a:r>
              <a:rPr lang="ka-GE" sz="3800" i="1" dirty="0" smtClean="0">
                <a:latin typeface="Sylfaen" pitchFamily="18" charset="0"/>
              </a:rPr>
              <a:t>     რეჟიმი   3   -  თანაფარდობა    13 : 1</a:t>
            </a:r>
          </a:p>
          <a:p>
            <a:pPr>
              <a:buNone/>
            </a:pPr>
            <a:r>
              <a:rPr lang="ka-GE" sz="3800" i="1" dirty="0" smtClean="0">
                <a:latin typeface="Sylfaen" pitchFamily="18" charset="0"/>
              </a:rPr>
              <a:t>      რეჟიმი   4    -  თანაფარდობა    1:0</a:t>
            </a:r>
          </a:p>
          <a:p>
            <a:pPr>
              <a:buNone/>
            </a:pPr>
            <a:endParaRPr lang="ka-GE" sz="2400" b="1" i="1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4582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ka-GE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ნახ. 2    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დიალიზატისა და დაკონცენტრირების კამერებში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HCI-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ის კონცენტრაციის ცვლილება   ძაბვისაგან დამოკიდებულებით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58" y="152401"/>
            <a:ext cx="8620642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610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ka-GE" sz="2400" i="1" dirty="0" smtClean="0">
                <a:solidFill>
                  <a:srgbClr val="FF0000"/>
                </a:solidFill>
                <a:latin typeface="Sylfaen" pitchFamily="18" charset="0"/>
              </a:rPr>
              <a:t>ნახ.3  </a:t>
            </a:r>
            <a:r>
              <a:rPr lang="ka-GE" sz="2400" i="1" dirty="0" smtClean="0">
                <a:latin typeface="Sylfaen" pitchFamily="18" charset="0"/>
              </a:rPr>
              <a:t>   მჟავას დაკონცენტრირების ხარისხის,  </a:t>
            </a:r>
            <a:r>
              <a:rPr lang="ru-RU" sz="2400" dirty="0" smtClean="0"/>
              <a:t> </a:t>
            </a:r>
            <a:r>
              <a:rPr lang="ru-RU" sz="2400" i="1" dirty="0" smtClean="0"/>
              <a:t> </a:t>
            </a:r>
            <a:r>
              <a:rPr lang="ka-GE" sz="2400" i="1" dirty="0" smtClean="0">
                <a:latin typeface="Sylfaen" pitchFamily="18" charset="0"/>
              </a:rPr>
              <a:t>ცვლილება   ძაბვისაგან დამოკიდებულებით</a:t>
            </a:r>
            <a:endParaRPr lang="en-US" sz="2400" i="1" dirty="0">
              <a:latin typeface="Sylfae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0"/>
            <a:ext cx="8763001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534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ka-GE" sz="2800" i="1" dirty="0" smtClean="0">
                <a:solidFill>
                  <a:srgbClr val="FF0000"/>
                </a:solidFill>
                <a:latin typeface="Sylfaen" pitchFamily="18" charset="0"/>
              </a:rPr>
              <a:t>ნახ.4  </a:t>
            </a:r>
            <a:r>
              <a:rPr lang="ka-GE" sz="2800" i="1" dirty="0" smtClean="0">
                <a:latin typeface="Sylfaen" pitchFamily="18" charset="0"/>
              </a:rPr>
              <a:t>   </a:t>
            </a:r>
            <a:r>
              <a:rPr lang="ka-G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დიალიზატის კამერაში გაუმარილების სიღრმის ცვლილება ძაბვისაგან დამოკიდებულებით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77271247"/>
              </p:ext>
            </p:extLst>
          </p:nvPr>
        </p:nvGraphicFramePr>
        <p:xfrm>
          <a:off x="381000" y="3048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4582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ka-GE" sz="2400" i="1" dirty="0" smtClean="0">
                <a:solidFill>
                  <a:srgbClr val="FF0000"/>
                </a:solidFill>
                <a:latin typeface="Sylfaen" pitchFamily="18" charset="0"/>
              </a:rPr>
              <a:t>ნახ 5.  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გამოსავლიანობის  ცვლილება ძაბვისაგან       </a:t>
            </a:r>
            <a:b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</a:br>
            <a:r>
              <a:rPr lang="ka-G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დამოკიდებულებით დიალიზატისათვის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096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382000" cy="1371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ka-GE" sz="2800" i="1" dirty="0" smtClean="0">
                <a:solidFill>
                  <a:srgbClr val="FF0000"/>
                </a:solidFill>
                <a:latin typeface="Sylfaen" pitchFamily="18" charset="0"/>
              </a:rPr>
              <a:t>ნახ.6    </a:t>
            </a:r>
            <a:r>
              <a:rPr lang="ka-GE" sz="2800" i="1" dirty="0" smtClean="0">
                <a:latin typeface="Sylfaen" pitchFamily="18" charset="0"/>
              </a:rPr>
              <a:t> 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გამოსავლიანობის ცვლილება ძაბვისაგან </a:t>
            </a:r>
            <a:b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</a:br>
            <a:r>
              <a:rPr lang="ka-G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დამოკიდებულებით დაკონცენტრირების    </a:t>
            </a:r>
            <a:b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</a:br>
            <a:r>
              <a:rPr lang="ka-GE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კამერებისათვის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51" y="304800"/>
            <a:ext cx="833249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</TotalTime>
  <Words>307</Words>
  <Application>Microsoft Office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Воздушный поток</vt:lpstr>
      <vt:lpstr>Slide 1</vt:lpstr>
      <vt:lpstr>სამუშაოს მიზანი </vt:lpstr>
      <vt:lpstr>ნახ.1     ელექტროდიალიზის პროცესის სქემა</vt:lpstr>
      <vt:lpstr>კვლევის ობიექტები</vt:lpstr>
      <vt:lpstr>ნახ. 2     დიალიზატისა და დაკონცენტრირების კამერებში HCI-ის კონცენტრაციის ცვლილება   ძაბვისაგან დამოკიდებულებით</vt:lpstr>
      <vt:lpstr>ნახ.3     მჟავას დაკონცენტრირების ხარისხის,    ცვლილება   ძაბვისაგან დამოკიდებულებით</vt:lpstr>
      <vt:lpstr>ნახ.4     დიალიზატის კამერაში გაუმარილების სიღრმის ცვლილება ძაბვისაგან დამოკიდებულებით</vt:lpstr>
      <vt:lpstr>ნახ 5.   გამოსავლიანობის  ცვლილება ძაბვისაგან                    დამოკიდებულებით დიალიზატისათვის </vt:lpstr>
      <vt:lpstr>ნახ.6      გამოსავლიანობის ცვლილება ძაბვისაგან                  დამოკიდებულებით დაკონცენტრირების                     კამერებისათვის</vt:lpstr>
      <vt:lpstr>ნახ.7     ენერგოხარჯის ცვლილება ძაბვისაგან დამოკიდებულებით  დიალიზატის კამერისათვის</vt:lpstr>
      <vt:lpstr>ნახ. 8    ენერგოხარჯის ცვლილება ძაბვისაგან დამოკიდებულებით   დაკონცენტრირების კამერისათვის</vt:lpstr>
      <vt:lpstr>დასკვნა</vt:lpstr>
      <vt:lpstr>Slide 13</vt:lpstr>
    </vt:vector>
  </TitlesOfParts>
  <Company>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KY-2-8 კათიონიტის რეგენერაციის შემდეგ მიღებული საწარმოო ჩამონადენი წყლების მაქსიმალური დაკონცენტრირების  შესაძლებლობის შესწავლა ელექტროდიალიზის მეთოდით.</dc:title>
  <dc:creator>Lia</dc:creator>
  <cp:lastModifiedBy>Lia</cp:lastModifiedBy>
  <cp:revision>42</cp:revision>
  <dcterms:created xsi:type="dcterms:W3CDTF">2021-06-29T11:33:06Z</dcterms:created>
  <dcterms:modified xsi:type="dcterms:W3CDTF">2021-07-08T12:56:55Z</dcterms:modified>
</cp:coreProperties>
</file>