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8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D8EC63-724B-4A44-AD3B-FE260E8602FA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245B4F-D528-4E3E-A628-709D4A71325B}">
      <dgm:prSet phldrT="[ტექსტი]"/>
      <dgm:spPr/>
      <dgm:t>
        <a:bodyPr/>
        <a:lstStyle/>
        <a:p>
          <a:r>
            <a:rPr lang="ka-GE" dirty="0" smtClean="0">
              <a:solidFill>
                <a:schemeClr val="tx1"/>
              </a:solidFill>
            </a:rPr>
            <a:t>1</a:t>
          </a:r>
          <a:endParaRPr lang="en-US" dirty="0">
            <a:solidFill>
              <a:schemeClr val="tx1"/>
            </a:solidFill>
          </a:endParaRPr>
        </a:p>
      </dgm:t>
    </dgm:pt>
    <dgm:pt modelId="{E6B7B1E3-D98F-4CFC-9CFE-B931F2898B1F}" type="parTrans" cxnId="{A47E8633-3975-4048-8862-ECEC45DCCD00}">
      <dgm:prSet/>
      <dgm:spPr/>
      <dgm:t>
        <a:bodyPr/>
        <a:lstStyle/>
        <a:p>
          <a:endParaRPr lang="en-US"/>
        </a:p>
      </dgm:t>
    </dgm:pt>
    <dgm:pt modelId="{3EE0D540-F233-44A2-A096-B1AA4B657307}" type="sibTrans" cxnId="{A47E8633-3975-4048-8862-ECEC45DCCD00}">
      <dgm:prSet/>
      <dgm:spPr/>
      <dgm:t>
        <a:bodyPr/>
        <a:lstStyle/>
        <a:p>
          <a:endParaRPr lang="en-US"/>
        </a:p>
      </dgm:t>
    </dgm:pt>
    <dgm:pt modelId="{7332C51C-D3E9-4CF9-A7C0-67EAB619B339}">
      <dgm:prSet phldrT="[ტექსტი]"/>
      <dgm:spPr/>
      <dgm:t>
        <a:bodyPr/>
        <a:lstStyle/>
        <a:p>
          <a:r>
            <a:rPr lang="ka-GE" dirty="0" smtClean="0"/>
            <a:t>აპრობირებული მასალა პრაქტიკული სავარჯიშოებისა და აქტივობების სახით სახელმძღვანელოდ გამოცემა ბევრად უფრო მოსახერხებელი იქნება როგორც </a:t>
          </a:r>
          <a:r>
            <a:rPr lang="ka-GE" dirty="0" err="1" smtClean="0"/>
            <a:t>ბსუ</a:t>
          </a:r>
          <a:r>
            <a:rPr lang="ka-GE" dirty="0" smtClean="0"/>
            <a:t>-ს სტუდენტისათვის, ისე მასწავლებლისათვის. ამავდროულად, ის ხელმისაწვდომი იქნება არამარტო </a:t>
          </a:r>
          <a:r>
            <a:rPr lang="ka-GE" dirty="0" err="1" smtClean="0"/>
            <a:t>ბსუ</a:t>
          </a:r>
          <a:r>
            <a:rPr lang="ka-GE" dirty="0" smtClean="0"/>
            <a:t> -ს, არამედ სხვა უმაღლესი სასწავლებლების პროფესორ-მასწავლებლებისათვისაც და ასევე ყველა დაინტერესებული სტუდენტის, პირისა თუ სპეციალისტისთვის. </a:t>
          </a:r>
          <a:endParaRPr lang="en-US" dirty="0"/>
        </a:p>
      </dgm:t>
    </dgm:pt>
    <dgm:pt modelId="{D5142000-E802-4094-84F5-0A25B8F0B806}" type="parTrans" cxnId="{B5EFAC23-0711-483B-B066-CBBB99C9FEBF}">
      <dgm:prSet/>
      <dgm:spPr/>
      <dgm:t>
        <a:bodyPr/>
        <a:lstStyle/>
        <a:p>
          <a:endParaRPr lang="en-US"/>
        </a:p>
      </dgm:t>
    </dgm:pt>
    <dgm:pt modelId="{C64B6639-2E2D-413F-A5C8-BE3B1B7014DF}" type="sibTrans" cxnId="{B5EFAC23-0711-483B-B066-CBBB99C9FEBF}">
      <dgm:prSet/>
      <dgm:spPr/>
      <dgm:t>
        <a:bodyPr/>
        <a:lstStyle/>
        <a:p>
          <a:endParaRPr lang="en-US"/>
        </a:p>
      </dgm:t>
    </dgm:pt>
    <dgm:pt modelId="{0E26C6E0-C5A0-4182-A1F4-14EFA0200358}">
      <dgm:prSet phldrT="[ტექსტი]"/>
      <dgm:spPr/>
      <dgm:t>
        <a:bodyPr/>
        <a:lstStyle/>
        <a:p>
          <a:r>
            <a:rPr lang="ka-GE" dirty="0" smtClean="0">
              <a:solidFill>
                <a:schemeClr val="tx1"/>
              </a:solidFill>
            </a:rPr>
            <a:t>2</a:t>
          </a:r>
          <a:endParaRPr lang="en-US" dirty="0">
            <a:solidFill>
              <a:schemeClr val="tx1"/>
            </a:solidFill>
          </a:endParaRPr>
        </a:p>
      </dgm:t>
    </dgm:pt>
    <dgm:pt modelId="{0B253E51-02DB-41A5-9545-5C6E1A91F389}" type="parTrans" cxnId="{386CED0C-626D-40EB-93A7-7CBAD94010FF}">
      <dgm:prSet/>
      <dgm:spPr/>
      <dgm:t>
        <a:bodyPr/>
        <a:lstStyle/>
        <a:p>
          <a:endParaRPr lang="en-US"/>
        </a:p>
      </dgm:t>
    </dgm:pt>
    <dgm:pt modelId="{EFEE23EF-74BB-4F64-9D0E-AC9E7E708982}" type="sibTrans" cxnId="{386CED0C-626D-40EB-93A7-7CBAD94010FF}">
      <dgm:prSet/>
      <dgm:spPr/>
      <dgm:t>
        <a:bodyPr/>
        <a:lstStyle/>
        <a:p>
          <a:endParaRPr lang="en-US"/>
        </a:p>
      </dgm:t>
    </dgm:pt>
    <dgm:pt modelId="{ECA559D5-663D-4113-9A3D-2032231AA765}">
      <dgm:prSet phldrT="[ტექსტი]"/>
      <dgm:spPr/>
      <dgm:t>
        <a:bodyPr/>
        <a:lstStyle/>
        <a:p>
          <a:r>
            <a:rPr lang="ka-GE" dirty="0" smtClean="0"/>
            <a:t>რთული მოსაძიებელია თეორიული გრამატიკის სწავლებისათვის სპეციალურად შედგენილი, თანამედროვე და სწავლების მეთოდებს მორგებული  სახელმძღვანელო, რომელიც სტუდენტს დაეხმარება შეძენილი თეორიული ცოდნის გაგება - გააზრებაში და ამ ცოდნის პრაქტიკაში  გამოყენების უნარის განვითარებაში. არსებული სახელმძღვანელოები მოძველებულია და მათში წარმოდგენილი მასალაც მწირია. </a:t>
          </a:r>
          <a:endParaRPr lang="en-US" dirty="0"/>
        </a:p>
      </dgm:t>
    </dgm:pt>
    <dgm:pt modelId="{2B6E082A-8376-4E39-9DD5-881EBE785E09}" type="parTrans" cxnId="{08367A88-CEA4-4BCE-B960-E7F327B40353}">
      <dgm:prSet/>
      <dgm:spPr/>
      <dgm:t>
        <a:bodyPr/>
        <a:lstStyle/>
        <a:p>
          <a:endParaRPr lang="en-US"/>
        </a:p>
      </dgm:t>
    </dgm:pt>
    <dgm:pt modelId="{2F602CEB-1340-439D-A949-AD81CC9F42B3}" type="sibTrans" cxnId="{08367A88-CEA4-4BCE-B960-E7F327B40353}">
      <dgm:prSet/>
      <dgm:spPr/>
      <dgm:t>
        <a:bodyPr/>
        <a:lstStyle/>
        <a:p>
          <a:endParaRPr lang="en-US"/>
        </a:p>
      </dgm:t>
    </dgm:pt>
    <dgm:pt modelId="{77BA8B1C-7065-4CBC-8BCF-3F2C4437DDBA}" type="pres">
      <dgm:prSet presAssocID="{4ED8EC63-724B-4A44-AD3B-FE260E8602F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F50F442-2D3B-4BFF-926D-85424CFE9B03}" type="pres">
      <dgm:prSet presAssocID="{0E245B4F-D528-4E3E-A628-709D4A71325B}" presName="linNode" presStyleCnt="0"/>
      <dgm:spPr/>
    </dgm:pt>
    <dgm:pt modelId="{701F5358-9C8B-4050-80AD-11E90D9E8E72}" type="pres">
      <dgm:prSet presAssocID="{0E245B4F-D528-4E3E-A628-709D4A71325B}" presName="parentShp" presStyleLbl="node1" presStyleIdx="0" presStyleCnt="2" custScaleX="18429" custScaleY="84041" custLinFactNeighborX="-10302" custLinFactNeighborY="-9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BD6A8A-3B74-42A5-9FE5-A1B9D5AD3D00}" type="pres">
      <dgm:prSet presAssocID="{0E245B4F-D528-4E3E-A628-709D4A71325B}" presName="childShp" presStyleLbl="bgAccFollowNode1" presStyleIdx="0" presStyleCnt="2" custScaleX="157976" custLinFactNeighborX="6017" custLinFactNeighborY="-12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ACBEFC-8166-4667-BB1C-9201DC5F37F0}" type="pres">
      <dgm:prSet presAssocID="{3EE0D540-F233-44A2-A096-B1AA4B657307}" presName="spacing" presStyleCnt="0"/>
      <dgm:spPr/>
    </dgm:pt>
    <dgm:pt modelId="{DA9A5232-9D0B-4CA6-9B0C-BF5C9196DF38}" type="pres">
      <dgm:prSet presAssocID="{0E26C6E0-C5A0-4182-A1F4-14EFA0200358}" presName="linNode" presStyleCnt="0"/>
      <dgm:spPr/>
    </dgm:pt>
    <dgm:pt modelId="{C495FE88-4456-401C-8BF7-6050508CE398}" type="pres">
      <dgm:prSet presAssocID="{0E26C6E0-C5A0-4182-A1F4-14EFA0200358}" presName="parentShp" presStyleLbl="node1" presStyleIdx="1" presStyleCnt="2" custFlipHor="0" custScaleX="13382" custScaleY="66263" custLinFactNeighborX="-2514" custLinFactNeighborY="-93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2845C9-74E4-427A-8899-A7B402014403}" type="pres">
      <dgm:prSet presAssocID="{0E26C6E0-C5A0-4182-A1F4-14EFA0200358}" presName="childShp" presStyleLbl="bgAccFollowNode1" presStyleIdx="1" presStyleCnt="2" custScaleX="148145" custScaleY="79922" custLinFactNeighborX="-2144" custLinFactNeighborY="-81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523527-6F0C-4517-A193-93D895A74678}" type="presOf" srcId="{4ED8EC63-724B-4A44-AD3B-FE260E8602FA}" destId="{77BA8B1C-7065-4CBC-8BCF-3F2C4437DDBA}" srcOrd="0" destOrd="0" presId="urn:microsoft.com/office/officeart/2005/8/layout/vList6"/>
    <dgm:cxn modelId="{08367A88-CEA4-4BCE-B960-E7F327B40353}" srcId="{0E26C6E0-C5A0-4182-A1F4-14EFA0200358}" destId="{ECA559D5-663D-4113-9A3D-2032231AA765}" srcOrd="0" destOrd="0" parTransId="{2B6E082A-8376-4E39-9DD5-881EBE785E09}" sibTransId="{2F602CEB-1340-439D-A949-AD81CC9F42B3}"/>
    <dgm:cxn modelId="{386CED0C-626D-40EB-93A7-7CBAD94010FF}" srcId="{4ED8EC63-724B-4A44-AD3B-FE260E8602FA}" destId="{0E26C6E0-C5A0-4182-A1F4-14EFA0200358}" srcOrd="1" destOrd="0" parTransId="{0B253E51-02DB-41A5-9545-5C6E1A91F389}" sibTransId="{EFEE23EF-74BB-4F64-9D0E-AC9E7E708982}"/>
    <dgm:cxn modelId="{A47E8633-3975-4048-8862-ECEC45DCCD00}" srcId="{4ED8EC63-724B-4A44-AD3B-FE260E8602FA}" destId="{0E245B4F-D528-4E3E-A628-709D4A71325B}" srcOrd="0" destOrd="0" parTransId="{E6B7B1E3-D98F-4CFC-9CFE-B931F2898B1F}" sibTransId="{3EE0D540-F233-44A2-A096-B1AA4B657307}"/>
    <dgm:cxn modelId="{5F55E7DE-ED08-457D-BBD4-A10F9C6A2300}" type="presOf" srcId="{ECA559D5-663D-4113-9A3D-2032231AA765}" destId="{4B2845C9-74E4-427A-8899-A7B402014403}" srcOrd="0" destOrd="0" presId="urn:microsoft.com/office/officeart/2005/8/layout/vList6"/>
    <dgm:cxn modelId="{ECF2881B-9C98-4873-B698-D11086AC3C12}" type="presOf" srcId="{0E26C6E0-C5A0-4182-A1F4-14EFA0200358}" destId="{C495FE88-4456-401C-8BF7-6050508CE398}" srcOrd="0" destOrd="0" presId="urn:microsoft.com/office/officeart/2005/8/layout/vList6"/>
    <dgm:cxn modelId="{58351995-673C-4D20-BAA6-73283CEBC3BD}" type="presOf" srcId="{7332C51C-D3E9-4CF9-A7C0-67EAB619B339}" destId="{F4BD6A8A-3B74-42A5-9FE5-A1B9D5AD3D00}" srcOrd="0" destOrd="0" presId="urn:microsoft.com/office/officeart/2005/8/layout/vList6"/>
    <dgm:cxn modelId="{51DB431E-B0F8-476D-96DD-D854F76CC88F}" type="presOf" srcId="{0E245B4F-D528-4E3E-A628-709D4A71325B}" destId="{701F5358-9C8B-4050-80AD-11E90D9E8E72}" srcOrd="0" destOrd="0" presId="urn:microsoft.com/office/officeart/2005/8/layout/vList6"/>
    <dgm:cxn modelId="{B5EFAC23-0711-483B-B066-CBBB99C9FEBF}" srcId="{0E245B4F-D528-4E3E-A628-709D4A71325B}" destId="{7332C51C-D3E9-4CF9-A7C0-67EAB619B339}" srcOrd="0" destOrd="0" parTransId="{D5142000-E802-4094-84F5-0A25B8F0B806}" sibTransId="{C64B6639-2E2D-413F-A5C8-BE3B1B7014DF}"/>
    <dgm:cxn modelId="{5A387B55-AE06-4523-A4BD-EB16325393D5}" type="presParOf" srcId="{77BA8B1C-7065-4CBC-8BCF-3F2C4437DDBA}" destId="{DF50F442-2D3B-4BFF-926D-85424CFE9B03}" srcOrd="0" destOrd="0" presId="urn:microsoft.com/office/officeart/2005/8/layout/vList6"/>
    <dgm:cxn modelId="{40CCDEF9-74B1-443D-8791-1ED8FEFCFF34}" type="presParOf" srcId="{DF50F442-2D3B-4BFF-926D-85424CFE9B03}" destId="{701F5358-9C8B-4050-80AD-11E90D9E8E72}" srcOrd="0" destOrd="0" presId="urn:microsoft.com/office/officeart/2005/8/layout/vList6"/>
    <dgm:cxn modelId="{D2A43787-2749-49A4-9B28-43D73DA492A5}" type="presParOf" srcId="{DF50F442-2D3B-4BFF-926D-85424CFE9B03}" destId="{F4BD6A8A-3B74-42A5-9FE5-A1B9D5AD3D00}" srcOrd="1" destOrd="0" presId="urn:microsoft.com/office/officeart/2005/8/layout/vList6"/>
    <dgm:cxn modelId="{7C88B309-9682-4AC0-B564-BE98278F7BDD}" type="presParOf" srcId="{77BA8B1C-7065-4CBC-8BCF-3F2C4437DDBA}" destId="{A7ACBEFC-8166-4667-BB1C-9201DC5F37F0}" srcOrd="1" destOrd="0" presId="urn:microsoft.com/office/officeart/2005/8/layout/vList6"/>
    <dgm:cxn modelId="{D7437493-A4B9-4563-871D-E41E5AAE6B98}" type="presParOf" srcId="{77BA8B1C-7065-4CBC-8BCF-3F2C4437DDBA}" destId="{DA9A5232-9D0B-4CA6-9B0C-BF5C9196DF38}" srcOrd="2" destOrd="0" presId="urn:microsoft.com/office/officeart/2005/8/layout/vList6"/>
    <dgm:cxn modelId="{AB07BC6B-276A-417A-BF10-D116979108F3}" type="presParOf" srcId="{DA9A5232-9D0B-4CA6-9B0C-BF5C9196DF38}" destId="{C495FE88-4456-401C-8BF7-6050508CE398}" srcOrd="0" destOrd="0" presId="urn:microsoft.com/office/officeart/2005/8/layout/vList6"/>
    <dgm:cxn modelId="{BCE021DF-E09F-4675-9A1D-AE4A0930DCC9}" type="presParOf" srcId="{DA9A5232-9D0B-4CA6-9B0C-BF5C9196DF38}" destId="{4B2845C9-74E4-427A-8899-A7B402014403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925AA4-20F0-4B89-A058-7CFB91693D99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09DD10D6-061C-41B3-94F1-57D8C52EDDE4}">
      <dgm:prSet/>
      <dgm:spPr/>
      <dgm:t>
        <a:bodyPr/>
        <a:lstStyle/>
        <a:p>
          <a:r>
            <a:rPr lang="ka-GE" dirty="0" smtClean="0"/>
            <a:t>ორი ნაწილი</a:t>
          </a:r>
        </a:p>
        <a:p>
          <a:r>
            <a:rPr lang="ka-GE" dirty="0" smtClean="0"/>
            <a:t>კომბინირებული სავარჯიშოები</a:t>
          </a:r>
        </a:p>
        <a:p>
          <a:r>
            <a:rPr lang="ka-GE" dirty="0" err="1" smtClean="0"/>
            <a:t>თემატიზირებული</a:t>
          </a:r>
          <a:r>
            <a:rPr lang="ka-GE" dirty="0" smtClean="0"/>
            <a:t> კითხვები</a:t>
          </a:r>
          <a:endParaRPr lang="en-US" dirty="0"/>
        </a:p>
      </dgm:t>
    </dgm:pt>
    <dgm:pt modelId="{F9AF6212-AD7A-47D6-86D5-33070EEDF17F}" type="parTrans" cxnId="{4C4EB483-B59A-4307-A821-6EF494969112}">
      <dgm:prSet/>
      <dgm:spPr/>
      <dgm:t>
        <a:bodyPr/>
        <a:lstStyle/>
        <a:p>
          <a:endParaRPr lang="en-US"/>
        </a:p>
      </dgm:t>
    </dgm:pt>
    <dgm:pt modelId="{4B2C5561-61AB-44DD-B5D0-BC1013550F46}" type="sibTrans" cxnId="{4C4EB483-B59A-4307-A821-6EF494969112}">
      <dgm:prSet/>
      <dgm:spPr/>
      <dgm:t>
        <a:bodyPr/>
        <a:lstStyle/>
        <a:p>
          <a:endParaRPr lang="en-US"/>
        </a:p>
      </dgm:t>
    </dgm:pt>
    <dgm:pt modelId="{8944A355-DD27-4426-B0E6-0E5C9B871695}">
      <dgm:prSet/>
      <dgm:spPr/>
      <dgm:t>
        <a:bodyPr/>
        <a:lstStyle/>
        <a:p>
          <a:r>
            <a:rPr lang="ka-GE" dirty="0" smtClean="0"/>
            <a:t>სალექციო მეცადინეობის დროს შეძენილი თეორიული ცოდნის პრაქტიკაში გამოყენება, როგორც ზეპირ, ისე წერით მეტყველებაში. </a:t>
          </a:r>
          <a:endParaRPr lang="en-US" dirty="0"/>
        </a:p>
      </dgm:t>
    </dgm:pt>
    <dgm:pt modelId="{FB7A5FDD-B20F-4AD8-87FA-42107C6B672C}" type="parTrans" cxnId="{6AD7EEF1-DA42-4657-A7FC-BC7C31EE6FF6}">
      <dgm:prSet/>
      <dgm:spPr/>
      <dgm:t>
        <a:bodyPr/>
        <a:lstStyle/>
        <a:p>
          <a:endParaRPr lang="en-US"/>
        </a:p>
      </dgm:t>
    </dgm:pt>
    <dgm:pt modelId="{42782C30-7F02-4E3C-A97C-4D4E8164BBD5}" type="sibTrans" cxnId="{6AD7EEF1-DA42-4657-A7FC-BC7C31EE6FF6}">
      <dgm:prSet/>
      <dgm:spPr/>
      <dgm:t>
        <a:bodyPr/>
        <a:lstStyle/>
        <a:p>
          <a:endParaRPr lang="en-US"/>
        </a:p>
      </dgm:t>
    </dgm:pt>
    <dgm:pt modelId="{F67572D1-DE15-481C-A4EE-AEE2322E1783}">
      <dgm:prSet/>
      <dgm:spPr/>
      <dgm:t>
        <a:bodyPr/>
        <a:lstStyle/>
        <a:p>
          <a:r>
            <a:rPr lang="ka-GE" dirty="0" smtClean="0"/>
            <a:t>განკუთვნილია ინგლისური ფი­ლო­ლოგიის სტუდენტებისათვის და ხელს უწყობს თეორიული გრამატიკის სიღრმისეულად გააზ­რებასა და განმტკიცებას სე­მინარებსა თუ ჯგუფში მუშაობის დროს.</a:t>
          </a:r>
          <a:endParaRPr lang="en-US" dirty="0"/>
        </a:p>
      </dgm:t>
    </dgm:pt>
    <dgm:pt modelId="{D083C7A7-A5D3-4FB6-963E-72CA32993561}" type="parTrans" cxnId="{91E580B1-DE3B-4BD8-AD6F-20DD9B9E3AF9}">
      <dgm:prSet/>
      <dgm:spPr/>
      <dgm:t>
        <a:bodyPr/>
        <a:lstStyle/>
        <a:p>
          <a:endParaRPr lang="en-US"/>
        </a:p>
      </dgm:t>
    </dgm:pt>
    <dgm:pt modelId="{642A98A7-7E99-4D79-AA34-9D071A73448B}" type="sibTrans" cxnId="{91E580B1-DE3B-4BD8-AD6F-20DD9B9E3AF9}">
      <dgm:prSet/>
      <dgm:spPr/>
      <dgm:t>
        <a:bodyPr/>
        <a:lstStyle/>
        <a:p>
          <a:endParaRPr lang="en-US"/>
        </a:p>
      </dgm:t>
    </dgm:pt>
    <dgm:pt modelId="{99094DC0-B6B2-4870-8BD6-DA12447E8020}" type="pres">
      <dgm:prSet presAssocID="{34925AA4-20F0-4B89-A058-7CFB91693D99}" presName="compositeShape" presStyleCnt="0">
        <dgm:presLayoutVars>
          <dgm:dir/>
          <dgm:resizeHandles/>
        </dgm:presLayoutVars>
      </dgm:prSet>
      <dgm:spPr/>
    </dgm:pt>
    <dgm:pt modelId="{D3045B06-8004-4B8E-9CC0-7D2C45FC137D}" type="pres">
      <dgm:prSet presAssocID="{34925AA4-20F0-4B89-A058-7CFB91693D99}" presName="pyramid" presStyleLbl="node1" presStyleIdx="0" presStyleCnt="1"/>
      <dgm:spPr/>
    </dgm:pt>
    <dgm:pt modelId="{61D4972F-E5DA-45C3-8C0C-F8412888630D}" type="pres">
      <dgm:prSet presAssocID="{34925AA4-20F0-4B89-A058-7CFB91693D99}" presName="theList" presStyleCnt="0"/>
      <dgm:spPr/>
    </dgm:pt>
    <dgm:pt modelId="{95B05680-F69F-4016-8A84-46DA27523575}" type="pres">
      <dgm:prSet presAssocID="{09DD10D6-061C-41B3-94F1-57D8C52EDDE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6AC2A-DDF0-48EA-BA52-1CD4D2E50193}" type="pres">
      <dgm:prSet presAssocID="{09DD10D6-061C-41B3-94F1-57D8C52EDDE4}" presName="aSpace" presStyleCnt="0"/>
      <dgm:spPr/>
    </dgm:pt>
    <dgm:pt modelId="{1E565CAF-712E-4A5D-A099-F15E477DF146}" type="pres">
      <dgm:prSet presAssocID="{8944A355-DD27-4426-B0E6-0E5C9B871695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42F15F-2603-429F-814E-99C0655BCD90}" type="pres">
      <dgm:prSet presAssocID="{8944A355-DD27-4426-B0E6-0E5C9B871695}" presName="aSpace" presStyleCnt="0"/>
      <dgm:spPr/>
    </dgm:pt>
    <dgm:pt modelId="{272380B9-5272-49AB-8000-B57260A492B0}" type="pres">
      <dgm:prSet presAssocID="{F67572D1-DE15-481C-A4EE-AEE2322E1783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2AF42E-AEDE-4D2D-95EB-8D525DAA81AC}" type="pres">
      <dgm:prSet presAssocID="{F67572D1-DE15-481C-A4EE-AEE2322E1783}" presName="aSpace" presStyleCnt="0"/>
      <dgm:spPr/>
    </dgm:pt>
  </dgm:ptLst>
  <dgm:cxnLst>
    <dgm:cxn modelId="{EE627A64-E9FA-4419-A926-BD865FDC8B06}" type="presOf" srcId="{34925AA4-20F0-4B89-A058-7CFB91693D99}" destId="{99094DC0-B6B2-4870-8BD6-DA12447E8020}" srcOrd="0" destOrd="0" presId="urn:microsoft.com/office/officeart/2005/8/layout/pyramid2"/>
    <dgm:cxn modelId="{7C908BCE-1C3F-4571-9636-4171A20B4777}" type="presOf" srcId="{09DD10D6-061C-41B3-94F1-57D8C52EDDE4}" destId="{95B05680-F69F-4016-8A84-46DA27523575}" srcOrd="0" destOrd="0" presId="urn:microsoft.com/office/officeart/2005/8/layout/pyramid2"/>
    <dgm:cxn modelId="{6AD7EEF1-DA42-4657-A7FC-BC7C31EE6FF6}" srcId="{34925AA4-20F0-4B89-A058-7CFB91693D99}" destId="{8944A355-DD27-4426-B0E6-0E5C9B871695}" srcOrd="1" destOrd="0" parTransId="{FB7A5FDD-B20F-4AD8-87FA-42107C6B672C}" sibTransId="{42782C30-7F02-4E3C-A97C-4D4E8164BBD5}"/>
    <dgm:cxn modelId="{91E580B1-DE3B-4BD8-AD6F-20DD9B9E3AF9}" srcId="{34925AA4-20F0-4B89-A058-7CFB91693D99}" destId="{F67572D1-DE15-481C-A4EE-AEE2322E1783}" srcOrd="2" destOrd="0" parTransId="{D083C7A7-A5D3-4FB6-963E-72CA32993561}" sibTransId="{642A98A7-7E99-4D79-AA34-9D071A73448B}"/>
    <dgm:cxn modelId="{0006CD91-5537-4150-BB80-89686C283903}" type="presOf" srcId="{8944A355-DD27-4426-B0E6-0E5C9B871695}" destId="{1E565CAF-712E-4A5D-A099-F15E477DF146}" srcOrd="0" destOrd="0" presId="urn:microsoft.com/office/officeart/2005/8/layout/pyramid2"/>
    <dgm:cxn modelId="{FC24FFAB-EAA7-4F68-B549-657DC117A2C2}" type="presOf" srcId="{F67572D1-DE15-481C-A4EE-AEE2322E1783}" destId="{272380B9-5272-49AB-8000-B57260A492B0}" srcOrd="0" destOrd="0" presId="urn:microsoft.com/office/officeart/2005/8/layout/pyramid2"/>
    <dgm:cxn modelId="{4C4EB483-B59A-4307-A821-6EF494969112}" srcId="{34925AA4-20F0-4B89-A058-7CFB91693D99}" destId="{09DD10D6-061C-41B3-94F1-57D8C52EDDE4}" srcOrd="0" destOrd="0" parTransId="{F9AF6212-AD7A-47D6-86D5-33070EEDF17F}" sibTransId="{4B2C5561-61AB-44DD-B5D0-BC1013550F46}"/>
    <dgm:cxn modelId="{60771C16-B092-4CFF-9103-A97ED13B8CDF}" type="presParOf" srcId="{99094DC0-B6B2-4870-8BD6-DA12447E8020}" destId="{D3045B06-8004-4B8E-9CC0-7D2C45FC137D}" srcOrd="0" destOrd="0" presId="urn:microsoft.com/office/officeart/2005/8/layout/pyramid2"/>
    <dgm:cxn modelId="{EB83F215-6A52-45C4-812C-6E4F4788818E}" type="presParOf" srcId="{99094DC0-B6B2-4870-8BD6-DA12447E8020}" destId="{61D4972F-E5DA-45C3-8C0C-F8412888630D}" srcOrd="1" destOrd="0" presId="urn:microsoft.com/office/officeart/2005/8/layout/pyramid2"/>
    <dgm:cxn modelId="{955EFEFD-E4D1-492A-9D27-3B732BE87E53}" type="presParOf" srcId="{61D4972F-E5DA-45C3-8C0C-F8412888630D}" destId="{95B05680-F69F-4016-8A84-46DA27523575}" srcOrd="0" destOrd="0" presId="urn:microsoft.com/office/officeart/2005/8/layout/pyramid2"/>
    <dgm:cxn modelId="{43EF8E6D-8EBD-497D-97BC-9059510BCD11}" type="presParOf" srcId="{61D4972F-E5DA-45C3-8C0C-F8412888630D}" destId="{DDA6AC2A-DDF0-48EA-BA52-1CD4D2E50193}" srcOrd="1" destOrd="0" presId="urn:microsoft.com/office/officeart/2005/8/layout/pyramid2"/>
    <dgm:cxn modelId="{B4F7814F-3D92-4834-A715-B23F28BB2F5B}" type="presParOf" srcId="{61D4972F-E5DA-45C3-8C0C-F8412888630D}" destId="{1E565CAF-712E-4A5D-A099-F15E477DF146}" srcOrd="2" destOrd="0" presId="urn:microsoft.com/office/officeart/2005/8/layout/pyramid2"/>
    <dgm:cxn modelId="{17463E06-B42F-4980-9B44-2D3E292BF087}" type="presParOf" srcId="{61D4972F-E5DA-45C3-8C0C-F8412888630D}" destId="{7D42F15F-2603-429F-814E-99C0655BCD90}" srcOrd="3" destOrd="0" presId="urn:microsoft.com/office/officeart/2005/8/layout/pyramid2"/>
    <dgm:cxn modelId="{5DB10A3C-CA54-4829-B905-74DA9526B7C3}" type="presParOf" srcId="{61D4972F-E5DA-45C3-8C0C-F8412888630D}" destId="{272380B9-5272-49AB-8000-B57260A492B0}" srcOrd="4" destOrd="0" presId="urn:microsoft.com/office/officeart/2005/8/layout/pyramid2"/>
    <dgm:cxn modelId="{71A826E8-2B3B-47DF-9D81-E1582D63DE47}" type="presParOf" srcId="{61D4972F-E5DA-45C3-8C0C-F8412888630D}" destId="{332AF42E-AEDE-4D2D-95EB-8D525DAA81AC}" srcOrd="5" destOrd="0" presId="urn:microsoft.com/office/officeart/2005/8/layout/pyramid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DDB462-7C53-4222-8EC1-735FFA28E1C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C53DCF-769F-4A32-8899-8607CF5E9DBE}">
      <dgm:prSet phldrT="[ტექსტი]" custT="1"/>
      <dgm:spPr/>
      <dgm:t>
        <a:bodyPr/>
        <a:lstStyle/>
        <a:p>
          <a:r>
            <a:rPr lang="ka-GE" sz="1400" dirty="0" smtClean="0">
              <a:solidFill>
                <a:schemeClr val="tx1"/>
              </a:solidFill>
            </a:rPr>
            <a:t>ღია ტიპის კითხვები</a:t>
          </a:r>
          <a:endParaRPr lang="en-US" sz="1400" dirty="0">
            <a:solidFill>
              <a:schemeClr val="tx1"/>
            </a:solidFill>
          </a:endParaRPr>
        </a:p>
      </dgm:t>
    </dgm:pt>
    <dgm:pt modelId="{1CC184E1-B34F-4982-B1FC-5077A6B24ED8}" type="parTrans" cxnId="{66C86F90-CB13-4D2F-B976-ACA5A20A9765}">
      <dgm:prSet/>
      <dgm:spPr/>
      <dgm:t>
        <a:bodyPr/>
        <a:lstStyle/>
        <a:p>
          <a:endParaRPr lang="en-US"/>
        </a:p>
      </dgm:t>
    </dgm:pt>
    <dgm:pt modelId="{6166F98B-1CF0-49B1-B285-605441BBB771}" type="sibTrans" cxnId="{66C86F90-CB13-4D2F-B976-ACA5A20A9765}">
      <dgm:prSet/>
      <dgm:spPr/>
      <dgm:t>
        <a:bodyPr/>
        <a:lstStyle/>
        <a:p>
          <a:endParaRPr lang="en-US"/>
        </a:p>
      </dgm:t>
    </dgm:pt>
    <dgm:pt modelId="{FB3E8508-4DD1-4CB6-950E-A66A86AE74BC}">
      <dgm:prSet phldrT="[ტექსტი]" custT="1"/>
      <dgm:spPr/>
      <dgm:t>
        <a:bodyPr/>
        <a:lstStyle/>
        <a:p>
          <a:r>
            <a:rPr lang="ka-GE" sz="1400" dirty="0" smtClean="0">
              <a:solidFill>
                <a:schemeClr val="tx1"/>
              </a:solidFill>
            </a:rPr>
            <a:t>დახრული ტიპის კითხვები</a:t>
          </a:r>
          <a:endParaRPr lang="en-US" sz="1400" dirty="0">
            <a:solidFill>
              <a:schemeClr val="tx1"/>
            </a:solidFill>
          </a:endParaRPr>
        </a:p>
      </dgm:t>
    </dgm:pt>
    <dgm:pt modelId="{5E15B6D5-2498-4CA2-AB66-7AC0D926C195}" type="parTrans" cxnId="{8845E891-5632-48C3-A213-12F6B7731AAE}">
      <dgm:prSet/>
      <dgm:spPr/>
      <dgm:t>
        <a:bodyPr/>
        <a:lstStyle/>
        <a:p>
          <a:endParaRPr lang="en-US"/>
        </a:p>
      </dgm:t>
    </dgm:pt>
    <dgm:pt modelId="{FD95078A-E237-4835-B914-7E8092AA0B03}" type="sibTrans" cxnId="{8845E891-5632-48C3-A213-12F6B7731AAE}">
      <dgm:prSet/>
      <dgm:spPr/>
      <dgm:t>
        <a:bodyPr/>
        <a:lstStyle/>
        <a:p>
          <a:endParaRPr lang="en-US"/>
        </a:p>
      </dgm:t>
    </dgm:pt>
    <dgm:pt modelId="{2F4167D3-8519-421E-9434-437EE165F467}">
      <dgm:prSet phldrT="[ტექსტი]" custT="1"/>
      <dgm:spPr/>
      <dgm:t>
        <a:bodyPr/>
        <a:lstStyle/>
        <a:p>
          <a:r>
            <a:rPr lang="ka-GE" sz="1400" dirty="0" err="1" smtClean="0">
              <a:solidFill>
                <a:schemeClr val="tx1"/>
              </a:solidFill>
            </a:rPr>
            <a:t>ქვიზი</a:t>
          </a:r>
          <a:r>
            <a:rPr lang="ka-GE" sz="1400" dirty="0" smtClean="0">
              <a:solidFill>
                <a:schemeClr val="tx1"/>
              </a:solidFill>
            </a:rPr>
            <a:t> (მოკლე ტესტი)</a:t>
          </a:r>
          <a:endParaRPr lang="en-US" sz="1400" dirty="0">
            <a:solidFill>
              <a:schemeClr val="tx1"/>
            </a:solidFill>
          </a:endParaRPr>
        </a:p>
      </dgm:t>
    </dgm:pt>
    <dgm:pt modelId="{5CE4C02E-CA94-45F3-AB0F-44CD4A6B73F2}" type="parTrans" cxnId="{7F562873-FF5F-4BE7-9E14-4689419D9AC9}">
      <dgm:prSet/>
      <dgm:spPr/>
      <dgm:t>
        <a:bodyPr/>
        <a:lstStyle/>
        <a:p>
          <a:endParaRPr lang="en-US"/>
        </a:p>
      </dgm:t>
    </dgm:pt>
    <dgm:pt modelId="{EF382633-A6F6-4D78-92AF-4C5B22564175}" type="sibTrans" cxnId="{7F562873-FF5F-4BE7-9E14-4689419D9AC9}">
      <dgm:prSet/>
      <dgm:spPr/>
      <dgm:t>
        <a:bodyPr/>
        <a:lstStyle/>
        <a:p>
          <a:endParaRPr lang="en-US"/>
        </a:p>
      </dgm:t>
    </dgm:pt>
    <dgm:pt modelId="{CC09B822-7FF8-4A97-B86D-6DEEA22CA060}">
      <dgm:prSet custT="1"/>
      <dgm:spPr/>
      <dgm:t>
        <a:bodyPr/>
        <a:lstStyle/>
        <a:p>
          <a:r>
            <a:rPr lang="ka-GE" sz="1400" dirty="0" err="1" smtClean="0">
              <a:solidFill>
                <a:schemeClr val="tx1"/>
              </a:solidFill>
            </a:rPr>
            <a:t>თემატიზირებული</a:t>
          </a:r>
          <a:r>
            <a:rPr lang="ka-GE" sz="1400" dirty="0" smtClean="0">
              <a:solidFill>
                <a:schemeClr val="tx1"/>
              </a:solidFill>
            </a:rPr>
            <a:t> კითხვები</a:t>
          </a:r>
          <a:endParaRPr lang="en-US" sz="1400" dirty="0">
            <a:solidFill>
              <a:schemeClr val="tx1"/>
            </a:solidFill>
          </a:endParaRPr>
        </a:p>
      </dgm:t>
    </dgm:pt>
    <dgm:pt modelId="{0F36D84B-88D5-44F6-BE29-E3DEE34FAC09}" type="parTrans" cxnId="{9FE40EB9-125D-49FC-BECD-D977AA91DF2D}">
      <dgm:prSet/>
      <dgm:spPr/>
      <dgm:t>
        <a:bodyPr/>
        <a:lstStyle/>
        <a:p>
          <a:endParaRPr lang="en-US"/>
        </a:p>
      </dgm:t>
    </dgm:pt>
    <dgm:pt modelId="{A8AA25E4-2507-4FE2-B7B0-6212EF8BF92A}" type="sibTrans" cxnId="{9FE40EB9-125D-49FC-BECD-D977AA91DF2D}">
      <dgm:prSet/>
      <dgm:spPr/>
      <dgm:t>
        <a:bodyPr/>
        <a:lstStyle/>
        <a:p>
          <a:endParaRPr lang="en-US"/>
        </a:p>
      </dgm:t>
    </dgm:pt>
    <dgm:pt modelId="{028A26B2-2FD7-48D3-9492-B46B96F4399D}">
      <dgm:prSet custT="1"/>
      <dgm:spPr/>
      <dgm:t>
        <a:bodyPr/>
        <a:lstStyle/>
        <a:p>
          <a:r>
            <a:rPr lang="ka-GE" sz="1400" b="1" dirty="0" smtClean="0">
              <a:solidFill>
                <a:schemeClr val="tx1"/>
              </a:solidFill>
            </a:rPr>
            <a:t>პრაქტიკული სავარჯიშოები</a:t>
          </a:r>
          <a:endParaRPr lang="en-US" sz="1400" dirty="0">
            <a:solidFill>
              <a:schemeClr val="tx1"/>
            </a:solidFill>
          </a:endParaRPr>
        </a:p>
      </dgm:t>
    </dgm:pt>
    <dgm:pt modelId="{B9208CF8-EE28-4C52-9A56-DC9F80553458}" type="parTrans" cxnId="{8D985E49-2CD2-4442-9B47-68F69A6B050D}">
      <dgm:prSet/>
      <dgm:spPr/>
      <dgm:t>
        <a:bodyPr/>
        <a:lstStyle/>
        <a:p>
          <a:endParaRPr lang="en-US"/>
        </a:p>
      </dgm:t>
    </dgm:pt>
    <dgm:pt modelId="{318A48FC-2C8E-418D-B39A-B3251A66D0CD}" type="sibTrans" cxnId="{8D985E49-2CD2-4442-9B47-68F69A6B050D}">
      <dgm:prSet/>
      <dgm:spPr/>
      <dgm:t>
        <a:bodyPr/>
        <a:lstStyle/>
        <a:p>
          <a:endParaRPr lang="en-US"/>
        </a:p>
      </dgm:t>
    </dgm:pt>
    <dgm:pt modelId="{F20FE93E-AC62-4BF9-9566-2CEC8CBF34E7}" type="pres">
      <dgm:prSet presAssocID="{B1DDB462-7C53-4222-8EC1-735FFA28E1C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F018AE-4A9C-4C1B-B3FF-0454BB58E53A}" type="pres">
      <dgm:prSet presAssocID="{CC09B822-7FF8-4A97-B86D-6DEEA22CA060}" presName="node" presStyleLbl="node1" presStyleIdx="0" presStyleCnt="5" custScaleX="130352" custScaleY="1599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FB49CD-2159-4B13-9B21-2666B8EA89E1}" type="pres">
      <dgm:prSet presAssocID="{CC09B822-7FF8-4A97-B86D-6DEEA22CA060}" presName="spNode" presStyleCnt="0"/>
      <dgm:spPr/>
    </dgm:pt>
    <dgm:pt modelId="{9496C9D6-FE09-4E89-A42A-7DE6037DFD1F}" type="pres">
      <dgm:prSet presAssocID="{A8AA25E4-2507-4FE2-B7B0-6212EF8BF92A}" presName="sibTrans" presStyleLbl="sibTrans1D1" presStyleIdx="0" presStyleCnt="5"/>
      <dgm:spPr/>
      <dgm:t>
        <a:bodyPr/>
        <a:lstStyle/>
        <a:p>
          <a:endParaRPr lang="en-US"/>
        </a:p>
      </dgm:t>
    </dgm:pt>
    <dgm:pt modelId="{70BC21A1-FAFB-478D-A312-7D33EBBCDAF6}" type="pres">
      <dgm:prSet presAssocID="{028A26B2-2FD7-48D3-9492-B46B96F4399D}" presName="node" presStyleLbl="node1" presStyleIdx="1" presStyleCnt="5" custScaleX="139126" custScaleY="1076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E99957-1634-42C7-9BEF-478E6E57C3F2}" type="pres">
      <dgm:prSet presAssocID="{028A26B2-2FD7-48D3-9492-B46B96F4399D}" presName="spNode" presStyleCnt="0"/>
      <dgm:spPr/>
    </dgm:pt>
    <dgm:pt modelId="{31B70333-7A80-4B51-8A7F-E70734A4D014}" type="pres">
      <dgm:prSet presAssocID="{318A48FC-2C8E-418D-B39A-B3251A66D0CD}" presName="sibTrans" presStyleLbl="sibTrans1D1" presStyleIdx="1" presStyleCnt="5"/>
      <dgm:spPr/>
      <dgm:t>
        <a:bodyPr/>
        <a:lstStyle/>
        <a:p>
          <a:endParaRPr lang="en-US"/>
        </a:p>
      </dgm:t>
    </dgm:pt>
    <dgm:pt modelId="{BC6B29A9-D9B5-4DA2-B636-A5F788CA21F3}" type="pres">
      <dgm:prSet presAssocID="{D0C53DCF-769F-4A32-8899-8607CF5E9DB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708D77-B014-4447-8EB5-3B2774CC094B}" type="pres">
      <dgm:prSet presAssocID="{D0C53DCF-769F-4A32-8899-8607CF5E9DBE}" presName="spNode" presStyleCnt="0"/>
      <dgm:spPr/>
    </dgm:pt>
    <dgm:pt modelId="{A96E5B64-E5AB-4797-A215-D4C096550664}" type="pres">
      <dgm:prSet presAssocID="{6166F98B-1CF0-49B1-B285-605441BBB771}" presName="sibTrans" presStyleLbl="sibTrans1D1" presStyleIdx="2" presStyleCnt="5"/>
      <dgm:spPr/>
      <dgm:t>
        <a:bodyPr/>
        <a:lstStyle/>
        <a:p>
          <a:endParaRPr lang="en-US"/>
        </a:p>
      </dgm:t>
    </dgm:pt>
    <dgm:pt modelId="{AEC3E2C6-714A-415D-93C1-5A85A98E9394}" type="pres">
      <dgm:prSet presAssocID="{FB3E8508-4DD1-4CB6-950E-A66A86AE74BC}" presName="node" presStyleLbl="node1" presStyleIdx="3" presStyleCnt="5" custScaleX="134574" custScaleY="1268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628B6F-CCB9-49FB-8E81-4194C13CFF8E}" type="pres">
      <dgm:prSet presAssocID="{FB3E8508-4DD1-4CB6-950E-A66A86AE74BC}" presName="spNode" presStyleCnt="0"/>
      <dgm:spPr/>
    </dgm:pt>
    <dgm:pt modelId="{F743142C-CF01-4BE3-A8D2-86C50DAD1365}" type="pres">
      <dgm:prSet presAssocID="{FD95078A-E237-4835-B914-7E8092AA0B03}" presName="sibTrans" presStyleLbl="sibTrans1D1" presStyleIdx="3" presStyleCnt="5"/>
      <dgm:spPr/>
      <dgm:t>
        <a:bodyPr/>
        <a:lstStyle/>
        <a:p>
          <a:endParaRPr lang="en-US"/>
        </a:p>
      </dgm:t>
    </dgm:pt>
    <dgm:pt modelId="{60C60199-347A-4545-BD8B-4EFFB1579736}" type="pres">
      <dgm:prSet presAssocID="{2F4167D3-8519-421E-9434-437EE165F467}" presName="node" presStyleLbl="node1" presStyleIdx="4" presStyleCnt="5" custScaleX="131537" custScaleY="143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100DEF-2D48-489D-B980-72AB244DC0A7}" type="pres">
      <dgm:prSet presAssocID="{2F4167D3-8519-421E-9434-437EE165F467}" presName="spNode" presStyleCnt="0"/>
      <dgm:spPr/>
    </dgm:pt>
    <dgm:pt modelId="{3D5D1EA8-C0D4-4699-B8F4-39DB18451B72}" type="pres">
      <dgm:prSet presAssocID="{EF382633-A6F6-4D78-92AF-4C5B22564175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9FE40EB9-125D-49FC-BECD-D977AA91DF2D}" srcId="{B1DDB462-7C53-4222-8EC1-735FFA28E1CD}" destId="{CC09B822-7FF8-4A97-B86D-6DEEA22CA060}" srcOrd="0" destOrd="0" parTransId="{0F36D84B-88D5-44F6-BE29-E3DEE34FAC09}" sibTransId="{A8AA25E4-2507-4FE2-B7B0-6212EF8BF92A}"/>
    <dgm:cxn modelId="{F6F941CA-3AA1-474B-9C7F-CEC27E007450}" type="presOf" srcId="{FD95078A-E237-4835-B914-7E8092AA0B03}" destId="{F743142C-CF01-4BE3-A8D2-86C50DAD1365}" srcOrd="0" destOrd="0" presId="urn:microsoft.com/office/officeart/2005/8/layout/cycle5"/>
    <dgm:cxn modelId="{66C86F90-CB13-4D2F-B976-ACA5A20A9765}" srcId="{B1DDB462-7C53-4222-8EC1-735FFA28E1CD}" destId="{D0C53DCF-769F-4A32-8899-8607CF5E9DBE}" srcOrd="2" destOrd="0" parTransId="{1CC184E1-B34F-4982-B1FC-5077A6B24ED8}" sibTransId="{6166F98B-1CF0-49B1-B285-605441BBB771}"/>
    <dgm:cxn modelId="{566F9333-EBBC-4D41-9694-87EB2B9C7018}" type="presOf" srcId="{6166F98B-1CF0-49B1-B285-605441BBB771}" destId="{A96E5B64-E5AB-4797-A215-D4C096550664}" srcOrd="0" destOrd="0" presId="urn:microsoft.com/office/officeart/2005/8/layout/cycle5"/>
    <dgm:cxn modelId="{8D985E49-2CD2-4442-9B47-68F69A6B050D}" srcId="{B1DDB462-7C53-4222-8EC1-735FFA28E1CD}" destId="{028A26B2-2FD7-48D3-9492-B46B96F4399D}" srcOrd="1" destOrd="0" parTransId="{B9208CF8-EE28-4C52-9A56-DC9F80553458}" sibTransId="{318A48FC-2C8E-418D-B39A-B3251A66D0CD}"/>
    <dgm:cxn modelId="{8845E891-5632-48C3-A213-12F6B7731AAE}" srcId="{B1DDB462-7C53-4222-8EC1-735FFA28E1CD}" destId="{FB3E8508-4DD1-4CB6-950E-A66A86AE74BC}" srcOrd="3" destOrd="0" parTransId="{5E15B6D5-2498-4CA2-AB66-7AC0D926C195}" sibTransId="{FD95078A-E237-4835-B914-7E8092AA0B03}"/>
    <dgm:cxn modelId="{F303B3EB-19CD-444D-8C16-E10124DA9A69}" type="presOf" srcId="{318A48FC-2C8E-418D-B39A-B3251A66D0CD}" destId="{31B70333-7A80-4B51-8A7F-E70734A4D014}" srcOrd="0" destOrd="0" presId="urn:microsoft.com/office/officeart/2005/8/layout/cycle5"/>
    <dgm:cxn modelId="{859B3C28-05A2-4547-BE04-A4A668F4865C}" type="presOf" srcId="{CC09B822-7FF8-4A97-B86D-6DEEA22CA060}" destId="{38F018AE-4A9C-4C1B-B3FF-0454BB58E53A}" srcOrd="0" destOrd="0" presId="urn:microsoft.com/office/officeart/2005/8/layout/cycle5"/>
    <dgm:cxn modelId="{77446DC3-B3EF-483A-AB8B-1D5AAE05C273}" type="presOf" srcId="{EF382633-A6F6-4D78-92AF-4C5B22564175}" destId="{3D5D1EA8-C0D4-4699-B8F4-39DB18451B72}" srcOrd="0" destOrd="0" presId="urn:microsoft.com/office/officeart/2005/8/layout/cycle5"/>
    <dgm:cxn modelId="{2F3C08D4-4B8E-4080-B6D4-04DC031092AB}" type="presOf" srcId="{A8AA25E4-2507-4FE2-B7B0-6212EF8BF92A}" destId="{9496C9D6-FE09-4E89-A42A-7DE6037DFD1F}" srcOrd="0" destOrd="0" presId="urn:microsoft.com/office/officeart/2005/8/layout/cycle5"/>
    <dgm:cxn modelId="{B4465AF2-3DD6-4A80-8C5F-6DD1B5725506}" type="presOf" srcId="{B1DDB462-7C53-4222-8EC1-735FFA28E1CD}" destId="{F20FE93E-AC62-4BF9-9566-2CEC8CBF34E7}" srcOrd="0" destOrd="0" presId="urn:microsoft.com/office/officeart/2005/8/layout/cycle5"/>
    <dgm:cxn modelId="{7F562873-FF5F-4BE7-9E14-4689419D9AC9}" srcId="{B1DDB462-7C53-4222-8EC1-735FFA28E1CD}" destId="{2F4167D3-8519-421E-9434-437EE165F467}" srcOrd="4" destOrd="0" parTransId="{5CE4C02E-CA94-45F3-AB0F-44CD4A6B73F2}" sibTransId="{EF382633-A6F6-4D78-92AF-4C5B22564175}"/>
    <dgm:cxn modelId="{CB2017CE-CA6F-45A9-9F74-0DDF7352AEAA}" type="presOf" srcId="{028A26B2-2FD7-48D3-9492-B46B96F4399D}" destId="{70BC21A1-FAFB-478D-A312-7D33EBBCDAF6}" srcOrd="0" destOrd="0" presId="urn:microsoft.com/office/officeart/2005/8/layout/cycle5"/>
    <dgm:cxn modelId="{7C859803-495F-4C96-9F1F-D570AD80DF67}" type="presOf" srcId="{D0C53DCF-769F-4A32-8899-8607CF5E9DBE}" destId="{BC6B29A9-D9B5-4DA2-B636-A5F788CA21F3}" srcOrd="0" destOrd="0" presId="urn:microsoft.com/office/officeart/2005/8/layout/cycle5"/>
    <dgm:cxn modelId="{488135B1-D90E-4726-8EF8-4388FC3D3259}" type="presOf" srcId="{2F4167D3-8519-421E-9434-437EE165F467}" destId="{60C60199-347A-4545-BD8B-4EFFB1579736}" srcOrd="0" destOrd="0" presId="urn:microsoft.com/office/officeart/2005/8/layout/cycle5"/>
    <dgm:cxn modelId="{A27754A5-98AA-4539-BCFC-E0B327D8885A}" type="presOf" srcId="{FB3E8508-4DD1-4CB6-950E-A66A86AE74BC}" destId="{AEC3E2C6-714A-415D-93C1-5A85A98E9394}" srcOrd="0" destOrd="0" presId="urn:microsoft.com/office/officeart/2005/8/layout/cycle5"/>
    <dgm:cxn modelId="{502810C4-62F1-47D7-A7C9-0143F941CBB5}" type="presParOf" srcId="{F20FE93E-AC62-4BF9-9566-2CEC8CBF34E7}" destId="{38F018AE-4A9C-4C1B-B3FF-0454BB58E53A}" srcOrd="0" destOrd="0" presId="urn:microsoft.com/office/officeart/2005/8/layout/cycle5"/>
    <dgm:cxn modelId="{93866404-BEE0-4001-82E4-719451F9C02C}" type="presParOf" srcId="{F20FE93E-AC62-4BF9-9566-2CEC8CBF34E7}" destId="{3AFB49CD-2159-4B13-9B21-2666B8EA89E1}" srcOrd="1" destOrd="0" presId="urn:microsoft.com/office/officeart/2005/8/layout/cycle5"/>
    <dgm:cxn modelId="{53394A47-A2BD-412C-B973-33E7BE81E760}" type="presParOf" srcId="{F20FE93E-AC62-4BF9-9566-2CEC8CBF34E7}" destId="{9496C9D6-FE09-4E89-A42A-7DE6037DFD1F}" srcOrd="2" destOrd="0" presId="urn:microsoft.com/office/officeart/2005/8/layout/cycle5"/>
    <dgm:cxn modelId="{DB7E4721-FD38-4775-9B9D-53FC075B57C5}" type="presParOf" srcId="{F20FE93E-AC62-4BF9-9566-2CEC8CBF34E7}" destId="{70BC21A1-FAFB-478D-A312-7D33EBBCDAF6}" srcOrd="3" destOrd="0" presId="urn:microsoft.com/office/officeart/2005/8/layout/cycle5"/>
    <dgm:cxn modelId="{8AE49BBE-ADEE-4CB6-ABAC-F763D687DA12}" type="presParOf" srcId="{F20FE93E-AC62-4BF9-9566-2CEC8CBF34E7}" destId="{1FE99957-1634-42C7-9BEF-478E6E57C3F2}" srcOrd="4" destOrd="0" presId="urn:microsoft.com/office/officeart/2005/8/layout/cycle5"/>
    <dgm:cxn modelId="{E22F6226-91FF-42F3-82CE-9C9EEE4B4C18}" type="presParOf" srcId="{F20FE93E-AC62-4BF9-9566-2CEC8CBF34E7}" destId="{31B70333-7A80-4B51-8A7F-E70734A4D014}" srcOrd="5" destOrd="0" presId="urn:microsoft.com/office/officeart/2005/8/layout/cycle5"/>
    <dgm:cxn modelId="{4A77C25C-DF0B-4B72-9276-36410372E6E6}" type="presParOf" srcId="{F20FE93E-AC62-4BF9-9566-2CEC8CBF34E7}" destId="{BC6B29A9-D9B5-4DA2-B636-A5F788CA21F3}" srcOrd="6" destOrd="0" presId="urn:microsoft.com/office/officeart/2005/8/layout/cycle5"/>
    <dgm:cxn modelId="{9B1C42BC-74EE-4D1D-9A68-85577B7809E3}" type="presParOf" srcId="{F20FE93E-AC62-4BF9-9566-2CEC8CBF34E7}" destId="{46708D77-B014-4447-8EB5-3B2774CC094B}" srcOrd="7" destOrd="0" presId="urn:microsoft.com/office/officeart/2005/8/layout/cycle5"/>
    <dgm:cxn modelId="{555E861E-7E4E-4A4F-8323-00E1A4CA0378}" type="presParOf" srcId="{F20FE93E-AC62-4BF9-9566-2CEC8CBF34E7}" destId="{A96E5B64-E5AB-4797-A215-D4C096550664}" srcOrd="8" destOrd="0" presId="urn:microsoft.com/office/officeart/2005/8/layout/cycle5"/>
    <dgm:cxn modelId="{D8D24BB9-77AD-416E-B4AF-427617E3B492}" type="presParOf" srcId="{F20FE93E-AC62-4BF9-9566-2CEC8CBF34E7}" destId="{AEC3E2C6-714A-415D-93C1-5A85A98E9394}" srcOrd="9" destOrd="0" presId="urn:microsoft.com/office/officeart/2005/8/layout/cycle5"/>
    <dgm:cxn modelId="{4E2F2FB8-A720-4617-9832-B00CFC104437}" type="presParOf" srcId="{F20FE93E-AC62-4BF9-9566-2CEC8CBF34E7}" destId="{27628B6F-CCB9-49FB-8E81-4194C13CFF8E}" srcOrd="10" destOrd="0" presId="urn:microsoft.com/office/officeart/2005/8/layout/cycle5"/>
    <dgm:cxn modelId="{D23E7C49-CBC4-446D-AA3C-C653B511218B}" type="presParOf" srcId="{F20FE93E-AC62-4BF9-9566-2CEC8CBF34E7}" destId="{F743142C-CF01-4BE3-A8D2-86C50DAD1365}" srcOrd="11" destOrd="0" presId="urn:microsoft.com/office/officeart/2005/8/layout/cycle5"/>
    <dgm:cxn modelId="{DE12A62F-8F0C-4FDF-8698-0DA1004BBC43}" type="presParOf" srcId="{F20FE93E-AC62-4BF9-9566-2CEC8CBF34E7}" destId="{60C60199-347A-4545-BD8B-4EFFB1579736}" srcOrd="12" destOrd="0" presId="urn:microsoft.com/office/officeart/2005/8/layout/cycle5"/>
    <dgm:cxn modelId="{1186E73F-9683-4D84-9D89-2B328EACA17D}" type="presParOf" srcId="{F20FE93E-AC62-4BF9-9566-2CEC8CBF34E7}" destId="{26100DEF-2D48-489D-B980-72AB244DC0A7}" srcOrd="13" destOrd="0" presId="urn:microsoft.com/office/officeart/2005/8/layout/cycle5"/>
    <dgm:cxn modelId="{FED38E7E-F124-4BD4-9B67-028E151A4EE5}" type="presParOf" srcId="{F20FE93E-AC62-4BF9-9566-2CEC8CBF34E7}" destId="{3D5D1EA8-C0D4-4699-B8F4-39DB18451B72}" srcOrd="14" destOrd="0" presId="urn:microsoft.com/office/officeart/2005/8/layout/cycle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სათაურის სლაიდ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სათაურ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9" name="სუბტიტრ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a-GE" smtClean="0"/>
              <a:t>დააწკაპუნეთ მთავარი ქვესათაურის სტილის რედაქტირებისთვის</a:t>
            </a:r>
            <a:endParaRPr kumimoji="0" lang="en-US"/>
          </a:p>
        </p:txBody>
      </p:sp>
      <p:sp>
        <p:nvSpPr>
          <p:cNvPr id="28" name="თარიღის ჩანაცვლების ველი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5203AF3-6DF4-46F0-B62F-0EB457E3A245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17" name="ქვედა კოლონტიტულის ჩანაცვლების ველი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პირდაპირი დამაკავშირებალი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პირდაპირი დამაკავშირებალი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პირდაპირი დამაკავშირებალი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პირდაპირი დამაკავშირებალი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პირდაპირი დამაკავშირებალი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პირდაპირი დამაკავშირებალი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სლაიდის რიცხვის ჩანაცვლების ველი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0FA68B9-9923-456B-8ED3-0E3CB159E3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ვერტიკალურ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ვერტიკალურ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3AF3-6DF4-46F0-B62F-0EB457E3A245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68B9-9923-456B-8ED3-0E3CB159E3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ვერტიკალურ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ვერტიკალური სათაურ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ვერტიკალურ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3AF3-6DF4-46F0-B62F-0EB457E3A245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68B9-9923-456B-8ED3-0E3CB159E3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8" name="შიგთავსის ჩანაცვლების ველი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7" name="თარიღის ჩანაცვლების ველი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203AF3-6DF4-46F0-B62F-0EB457E3A245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FA68B9-9923-456B-8ED3-0E3CB159E3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ქვედა კოლონტიტულის ჩანაცვლების ველი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სექციის ზედა კოლონტიტულ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5203AF3-6DF4-46F0-B62F-0EB457E3A245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პირდაპირი დამაკავშირებალი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პირდაპირი დამაკავშირებალი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პირდაპირი დამაკავშირებალი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პირდაპირი დამაკავშირებალი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პირდაპირი დამაკავშირებალი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პირდაპირი დამაკავშირებალი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0FA68B9-9923-456B-8ED3-0E3CB159E3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3AF3-6DF4-46F0-B62F-0EB457E3A245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68B9-9923-456B-8ED3-0E3CB159E3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შიგთავსის ჩანაცვლების ველი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11" name="შიგთავსის ჩანაცვლების ველი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7" name="თარიღის ჩანაცვლების ველი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3AF3-6DF4-46F0-B62F-0EB457E3A245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8" name="ქვედა კოლონტიტულის ჩანაცვლების ველი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68B9-9923-456B-8ED3-0E3CB159E3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შიგთავსის ჩანაცვლების ველი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13" name="შიგთავსის ჩანაცვლების ველი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12" name="ტექსტის ჩანაცვლების ველი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14" name="ტექსტის ჩანაცვლების ველი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6" name="თარიღის ჩანაცვლების ველი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203AF3-6DF4-46F0-B62F-0EB457E3A245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FA68B9-9923-456B-8ED3-0E3CB159E3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ქვედა კოლონტიტულის ჩანაცვლების ველი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თარიღის ჩანაცვლების ველი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3AF3-6DF4-46F0-B62F-0EB457E3A245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68B9-9923-456B-8ED3-0E3CB159E3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შიგთავსი წარწერასთა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პირდაპირი დამაკავშირებალი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8" name="პირდაპირი დამაკავშირებალი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პირდაპირი დამაკავშირებალი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პირდაპირი დამაკავშირებალი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პირდაპირი დამაკავშირებალი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შიგთავსის ჩანაცვლების ველი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21" name="თარიღის ჩანაცვლების ველი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203AF3-6DF4-46F0-B62F-0EB457E3A245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22" name="სლაიდის რიცხვის ჩანაცვლების ველი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FA68B9-9923-456B-8ED3-0E3CB159E3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ქვედა კოლონტიტულის ჩანაცვლების ველი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პირდაპირი დამაკავშირებალი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სურათის ჩანაცვლების ველი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a-GE" smtClean="0"/>
              <a:t>სურათის დასამატებლად დააწკაპუნეთ ხატულაზე</a:t>
            </a:r>
            <a:endParaRPr kumimoji="0" lang="en-US" dirty="0"/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10" name="პირდაპირი დამაკავშირებალი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პირდაპირი დამაკავშირებალი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პირდაპირი დამაკავშირებალი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პირდაპირი დამაკავშირებალი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თარიღის ჩანაცვლების ველი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203AF3-6DF4-46F0-B62F-0EB457E3A245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18" name="სლაიდის რიცხვის ჩანაცვლების ველი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FA68B9-9923-456B-8ED3-0E3CB159E3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ქვედა კოლონტიტულის ჩანაცვლების ველი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პირდაპირი დამაკავშირებალი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სათაურის ჩანაცვლების ველი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13" name="ტექსტის ჩანაცვლების ველი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kumimoji="0" lang="ka-GE" smtClean="0"/>
              <a:t>მეორე დონე</a:t>
            </a:r>
          </a:p>
          <a:p>
            <a:pPr lvl="2" eaLnBrk="1" latinLnBrk="0" hangingPunct="1"/>
            <a:r>
              <a:rPr kumimoji="0" lang="ka-GE" smtClean="0"/>
              <a:t>მესამე დონე</a:t>
            </a:r>
          </a:p>
          <a:p>
            <a:pPr lvl="3" eaLnBrk="1" latinLnBrk="0" hangingPunct="1"/>
            <a:r>
              <a:rPr kumimoji="0" lang="ka-GE" smtClean="0"/>
              <a:t>მეოთხე დონე</a:t>
            </a:r>
          </a:p>
          <a:p>
            <a:pPr lvl="4" eaLnBrk="1" latinLnBrk="0" hangingPunct="1"/>
            <a:r>
              <a:rPr kumimoji="0" lang="ka-GE" smtClean="0"/>
              <a:t>მეხუთე დონე</a:t>
            </a:r>
            <a:endParaRPr kumimoji="0" lang="en-US"/>
          </a:p>
        </p:txBody>
      </p:sp>
      <p:sp>
        <p:nvSpPr>
          <p:cNvPr id="14" name="თარიღის ჩანაცვლების ველი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203AF3-6DF4-46F0-B62F-0EB457E3A245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პირდაპირი დამაკავშირებალი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პირდაპირი დამაკავშირებალი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პირდაპირი დამაკავშირებალი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სლაიდის რიცხვის ჩანაცვლების ველი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0FA68B9-9923-456B-8ED3-0E3CB159E3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ინგლისური ენის თეორიული გრამატიკის პრაქტიკული კურსის სახელმძღვანელოს </a:t>
            </a:r>
            <a:r>
              <a:rPr lang="en-US" dirty="0" err="1" smtClean="0"/>
              <a:t>swot</a:t>
            </a:r>
            <a:r>
              <a:rPr lang="en-US" dirty="0" smtClean="0"/>
              <a:t> </a:t>
            </a:r>
            <a:r>
              <a:rPr lang="ka-GE" dirty="0" smtClean="0"/>
              <a:t>ანალიზი</a:t>
            </a:r>
            <a:endParaRPr lang="en-US" dirty="0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a-GE" dirty="0" smtClean="0"/>
              <a:t>მომხსენებლები:  </a:t>
            </a:r>
            <a:r>
              <a:rPr lang="ka-GE" dirty="0" err="1" smtClean="0"/>
              <a:t>ბსუ</a:t>
            </a:r>
            <a:r>
              <a:rPr lang="ka-GE" dirty="0" smtClean="0"/>
              <a:t> ასოც. პროფესორი ჟ. გუმბარიძე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11354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/>
              <a:t>Task 3. Divide the following words into morphemes</a:t>
            </a:r>
            <a:r>
              <a:rPr lang="ka-GE" sz="2200" b="1" dirty="0" smtClean="0"/>
              <a:t>;</a:t>
            </a:r>
            <a:r>
              <a:rPr lang="en-US" sz="2200" b="1" dirty="0" smtClean="0"/>
              <a:t> write R for root, D for derivational affix and I for inflectional suffix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b="1" i="1" dirty="0" smtClean="0"/>
              <a:t>Examples: restlessness rest - less - </a:t>
            </a:r>
            <a:r>
              <a:rPr lang="en-US" sz="2200" b="1" i="1" dirty="0" err="1" smtClean="0"/>
              <a:t>ness</a:t>
            </a:r>
            <a:r>
              <a:rPr lang="en-US" sz="2200" b="1" i="1" dirty="0" smtClean="0"/>
              <a:t>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b="1" i="1" dirty="0" smtClean="0"/>
              <a:t> R - D - D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>
          <a:xfrm>
            <a:off x="457200" y="3071810"/>
            <a:ext cx="7467600" cy="340214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blackboards ________________________________________________</a:t>
            </a:r>
          </a:p>
          <a:p>
            <a:pPr lvl="0"/>
            <a:r>
              <a:rPr lang="en-US" dirty="0" smtClean="0"/>
              <a:t>sailors ____________________________________________________</a:t>
            </a:r>
          </a:p>
          <a:p>
            <a:pPr lvl="0"/>
            <a:r>
              <a:rPr lang="en-US" dirty="0" smtClean="0"/>
              <a:t>paperboys _________________________________________________</a:t>
            </a:r>
          </a:p>
          <a:p>
            <a:pPr lvl="0"/>
            <a:r>
              <a:rPr lang="en-US" dirty="0" smtClean="0"/>
              <a:t>unhappily _________________________________________________</a:t>
            </a:r>
          </a:p>
          <a:p>
            <a:pPr lvl="0"/>
            <a:r>
              <a:rPr lang="en-US" dirty="0" smtClean="0"/>
              <a:t>recycling __________________________________________________</a:t>
            </a:r>
          </a:p>
          <a:p>
            <a:pPr lvl="0"/>
            <a:r>
              <a:rPr lang="en-US" dirty="0" smtClean="0"/>
              <a:t>irregularities _______________________________________________</a:t>
            </a:r>
          </a:p>
          <a:p>
            <a:pPr lvl="0"/>
            <a:r>
              <a:rPr lang="en-US" dirty="0" smtClean="0"/>
              <a:t>brightest __________________________________________________</a:t>
            </a:r>
          </a:p>
          <a:p>
            <a:pPr lvl="0"/>
            <a:r>
              <a:rPr lang="en-US" dirty="0" smtClean="0"/>
              <a:t>kingdoms __________________________________________________</a:t>
            </a:r>
          </a:p>
          <a:p>
            <a:pPr lvl="0"/>
            <a:r>
              <a:rPr lang="en-US" dirty="0" smtClean="0"/>
              <a:t>classified __________________________________________________</a:t>
            </a:r>
          </a:p>
          <a:p>
            <a:pPr lvl="0"/>
            <a:r>
              <a:rPr lang="en-US" dirty="0" smtClean="0"/>
              <a:t> player’s ___________________________________________________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54164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/>
              <a:t>Task 4. Sort the prefixes in the words below into the following six categories according to </a:t>
            </a:r>
            <a:r>
              <a:rPr lang="ka-GE" sz="2200" b="1" dirty="0" err="1" smtClean="0"/>
              <a:t>the</a:t>
            </a:r>
            <a:r>
              <a:rPr lang="ka-GE" sz="2200" b="1" dirty="0" smtClean="0"/>
              <a:t> </a:t>
            </a:r>
            <a:r>
              <a:rPr lang="ka-GE" sz="2200" b="1" dirty="0" err="1" smtClean="0"/>
              <a:t>following</a:t>
            </a:r>
            <a:r>
              <a:rPr lang="ka-GE" sz="2200" b="1" dirty="0" smtClean="0"/>
              <a:t> </a:t>
            </a:r>
            <a:r>
              <a:rPr lang="en-US" sz="2200" b="1" dirty="0" smtClean="0"/>
              <a:t>meanings: </a:t>
            </a:r>
            <a:r>
              <a:rPr lang="en-US" sz="2200" b="1" i="1" dirty="0" smtClean="0"/>
              <a:t>Time, Number, Place, Degree, Opposite, Size.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3074" name="Picture 2" descr="D:\Documents\Desktop\3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3" y="1714488"/>
            <a:ext cx="7786742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Task 7. Choose the correct word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“The decomposition of words into morphemes illustrates one of the </a:t>
            </a:r>
            <a:r>
              <a:rPr lang="en-US" b="1" dirty="0" smtClean="0"/>
              <a:t>(1) doubtful/fundamental </a:t>
            </a:r>
            <a:r>
              <a:rPr lang="en-US" dirty="0" smtClean="0"/>
              <a:t> properties of human language—</a:t>
            </a:r>
            <a:r>
              <a:rPr lang="en-US" b="1" dirty="0" smtClean="0"/>
              <a:t>discreteness</a:t>
            </a:r>
            <a:r>
              <a:rPr lang="en-US" dirty="0" smtClean="0"/>
              <a:t>. In all languages, </a:t>
            </a:r>
            <a:r>
              <a:rPr lang="en-US" b="1" dirty="0" smtClean="0"/>
              <a:t>(2) sound/ phone</a:t>
            </a:r>
            <a:r>
              <a:rPr lang="en-US" dirty="0" smtClean="0"/>
              <a:t> units combine to form morphemes, morphemes combine to form words, and words combine to form larger units—phrases and </a:t>
            </a:r>
            <a:r>
              <a:rPr lang="en-US" b="1" dirty="0" smtClean="0"/>
              <a:t>(3) texts/sentences. </a:t>
            </a:r>
            <a:r>
              <a:rPr lang="en-US" dirty="0" smtClean="0"/>
              <a:t>Discreteness is an important part of linguistic </a:t>
            </a:r>
            <a:r>
              <a:rPr lang="en-US" b="1" dirty="0" smtClean="0"/>
              <a:t>(4) imagination/creativity</a:t>
            </a:r>
            <a:r>
              <a:rPr lang="en-US" dirty="0" smtClean="0"/>
              <a:t>. We can combine morphemes in novel ways to create new words whose meaning will be </a:t>
            </a:r>
            <a:r>
              <a:rPr lang="en-US" b="1" dirty="0" smtClean="0"/>
              <a:t>(5) confusing/apparent </a:t>
            </a:r>
            <a:r>
              <a:rPr lang="en-US" dirty="0" smtClean="0"/>
              <a:t>to other speakers of the language. If you know that “to write” to a disk or a DVD means to put </a:t>
            </a:r>
            <a:r>
              <a:rPr lang="en-US" b="1" dirty="0" smtClean="0"/>
              <a:t>(6) information/news</a:t>
            </a:r>
            <a:r>
              <a:rPr lang="en-US" dirty="0" smtClean="0"/>
              <a:t> on it, you automatically understand that a </a:t>
            </a:r>
            <a:r>
              <a:rPr lang="en-US" i="1" dirty="0" smtClean="0"/>
              <a:t>writable </a:t>
            </a:r>
            <a:r>
              <a:rPr lang="en-US" dirty="0" smtClean="0"/>
              <a:t>DVD is one that can take information; a </a:t>
            </a:r>
            <a:r>
              <a:rPr lang="en-US" i="1" dirty="0" smtClean="0"/>
              <a:t>rewritable </a:t>
            </a:r>
            <a:r>
              <a:rPr lang="en-US" dirty="0" smtClean="0"/>
              <a:t>DVD is one where the </a:t>
            </a:r>
            <a:r>
              <a:rPr lang="en-US" b="1" dirty="0" smtClean="0"/>
              <a:t>(7) original/argumentative</a:t>
            </a:r>
            <a:r>
              <a:rPr lang="en-US" dirty="0" smtClean="0"/>
              <a:t> information can be written over; </a:t>
            </a:r>
            <a:r>
              <a:rPr lang="ka-GE" dirty="0" smtClean="0"/>
              <a:t>...”</a:t>
            </a:r>
          </a:p>
          <a:p>
            <a:r>
              <a:rPr lang="en-US" dirty="0" smtClean="0"/>
              <a:t>(Adapted from </a:t>
            </a:r>
            <a:r>
              <a:rPr lang="en-US" dirty="0" err="1" smtClean="0"/>
              <a:t>Fromkin</a:t>
            </a:r>
            <a:r>
              <a:rPr lang="en-US" dirty="0" smtClean="0"/>
              <a:t>, 2011:82) </a:t>
            </a:r>
            <a:r>
              <a:rPr lang="en-US" dirty="0" err="1" smtClean="0"/>
              <a:t>Fromkin,V.,Rodman</a:t>
            </a:r>
            <a:r>
              <a:rPr lang="en-US" dirty="0" smtClean="0"/>
              <a:t>, R. and </a:t>
            </a:r>
            <a:r>
              <a:rPr lang="en-US" dirty="0" err="1" smtClean="0"/>
              <a:t>Hyams</a:t>
            </a:r>
            <a:r>
              <a:rPr lang="en-US" dirty="0" smtClean="0"/>
              <a:t>, N.(2011) </a:t>
            </a:r>
            <a:r>
              <a:rPr lang="en-US" i="1" dirty="0" smtClean="0"/>
              <a:t>An Introduction to Language. </a:t>
            </a:r>
            <a:r>
              <a:rPr lang="en-US" dirty="0" smtClean="0"/>
              <a:t>Wadsworth, </a:t>
            </a:r>
            <a:r>
              <a:rPr lang="en-US" dirty="0" err="1" smtClean="0"/>
              <a:t>Cengage</a:t>
            </a:r>
            <a:r>
              <a:rPr lang="en-US" dirty="0" smtClean="0"/>
              <a:t> Learning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Task 8. Draw tree diagrams for the following words: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i="1" dirty="0" smtClean="0"/>
              <a:t>unaccomplished, irresponsibility</a:t>
            </a:r>
            <a:r>
              <a:rPr lang="en-US" b="1" dirty="0" smtClean="0"/>
              <a:t>, </a:t>
            </a:r>
            <a:r>
              <a:rPr lang="en-US" b="1" i="1" dirty="0" smtClean="0"/>
              <a:t>misunderstandings</a:t>
            </a:r>
            <a:r>
              <a:rPr lang="en-US" b="1" dirty="0" smtClean="0"/>
              <a:t>, </a:t>
            </a:r>
            <a:r>
              <a:rPr lang="en-US" b="1" i="1" dirty="0" smtClean="0"/>
              <a:t>renovations</a:t>
            </a:r>
            <a:r>
              <a:rPr lang="en-US" b="1" dirty="0" smtClean="0"/>
              <a:t>.</a:t>
            </a:r>
            <a:endParaRPr lang="en-US" dirty="0" smtClean="0"/>
          </a:p>
          <a:p>
            <a:r>
              <a:rPr lang="ka-GE" b="1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Task 9. Summarize the linguistic text below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b="1" dirty="0" smtClean="0"/>
              <a:t>Meaning of Compounds</a:t>
            </a:r>
            <a:endParaRPr lang="en-US" dirty="0" smtClean="0"/>
          </a:p>
          <a:p>
            <a:r>
              <a:rPr lang="en-US" dirty="0" smtClean="0"/>
              <a:t> “The meaning of a compound is not always the sum of the meanings of its parts; a </a:t>
            </a:r>
            <a:r>
              <a:rPr lang="en-US" i="1" dirty="0" smtClean="0"/>
              <a:t>blackboard </a:t>
            </a:r>
            <a:r>
              <a:rPr lang="en-US" dirty="0" smtClean="0"/>
              <a:t>may be green or white. Everyone who wears a red coat is not a </a:t>
            </a:r>
            <a:r>
              <a:rPr lang="en-US" i="1" dirty="0" smtClean="0"/>
              <a:t>Redcoat </a:t>
            </a:r>
            <a:r>
              <a:rPr lang="en-US" dirty="0" smtClean="0"/>
              <a:t>(slang for British soldier during the American Revolutionary War). The difference between the sentences “She has a red coat in her closet” and “She has a Redcoat in her closet” would have been highly significant in America in 1776.</a:t>
            </a:r>
          </a:p>
          <a:p>
            <a:r>
              <a:rPr lang="en-US" dirty="0" smtClean="0"/>
              <a:t> Other compounds reveal other meaning relations between the parts, which are not entirely consistent because many compounds are idiomatic. A </a:t>
            </a:r>
            <a:r>
              <a:rPr lang="en-US" i="1" dirty="0" smtClean="0"/>
              <a:t>boathouse </a:t>
            </a:r>
            <a:r>
              <a:rPr lang="en-US" dirty="0" smtClean="0"/>
              <a:t>is a house for boats, but a </a:t>
            </a:r>
            <a:r>
              <a:rPr lang="en-US" i="1" dirty="0" smtClean="0"/>
              <a:t>cathouse </a:t>
            </a:r>
            <a:r>
              <a:rPr lang="en-US" dirty="0" smtClean="0"/>
              <a:t>is not a house for cats. (It is slang for a house of prostitution or whorehouse.)</a:t>
            </a:r>
            <a:r>
              <a:rPr lang="ka-GE" dirty="0" smtClean="0"/>
              <a:t>....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Task 10. Choose the correct answer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 fontScale="40000" lnSpcReduction="20000"/>
          </a:bodyPr>
          <a:lstStyle/>
          <a:p>
            <a:r>
              <a:rPr lang="en-US" sz="2900" b="1" dirty="0" smtClean="0"/>
              <a:t>1. </a:t>
            </a:r>
            <a:r>
              <a:rPr lang="en-US" sz="2900" dirty="0" smtClean="0"/>
              <a:t>The morphemes that can stand alone as words are called:</a:t>
            </a:r>
          </a:p>
          <a:p>
            <a:r>
              <a:rPr lang="en-US" sz="2900" b="1" dirty="0" smtClean="0"/>
              <a:t>a</a:t>
            </a:r>
            <a:r>
              <a:rPr lang="en-US" sz="2900" dirty="0" smtClean="0"/>
              <a:t> zero</a:t>
            </a:r>
          </a:p>
          <a:p>
            <a:r>
              <a:rPr lang="en-US" sz="2900" b="1" dirty="0" smtClean="0"/>
              <a:t>b</a:t>
            </a:r>
            <a:r>
              <a:rPr lang="en-US" sz="2900" dirty="0" smtClean="0"/>
              <a:t> derivational</a:t>
            </a:r>
          </a:p>
          <a:p>
            <a:r>
              <a:rPr lang="en-US" sz="2900" b="1" dirty="0" smtClean="0"/>
              <a:t>c</a:t>
            </a:r>
            <a:r>
              <a:rPr lang="en-US" sz="2900" dirty="0" smtClean="0"/>
              <a:t> free</a:t>
            </a:r>
          </a:p>
          <a:p>
            <a:r>
              <a:rPr lang="en-US" sz="2900" b="1" dirty="0" smtClean="0"/>
              <a:t>d</a:t>
            </a:r>
            <a:r>
              <a:rPr lang="en-US" sz="2900" dirty="0" smtClean="0"/>
              <a:t> bound</a:t>
            </a:r>
          </a:p>
          <a:p>
            <a:r>
              <a:rPr lang="en-US" sz="2900" dirty="0" smtClean="0"/>
              <a:t> </a:t>
            </a:r>
          </a:p>
          <a:p>
            <a:r>
              <a:rPr lang="en-US" sz="2900" b="1" dirty="0" smtClean="0"/>
              <a:t>2. </a:t>
            </a:r>
            <a:r>
              <a:rPr lang="en-US" sz="2900" dirty="0" smtClean="0"/>
              <a:t>The affix morpheme includes…</a:t>
            </a:r>
          </a:p>
          <a:p>
            <a:r>
              <a:rPr lang="en-US" sz="2900" b="1" dirty="0" smtClean="0"/>
              <a:t>a</a:t>
            </a:r>
            <a:r>
              <a:rPr lang="en-US" sz="2900" dirty="0" smtClean="0"/>
              <a:t> suffixes </a:t>
            </a:r>
          </a:p>
          <a:p>
            <a:r>
              <a:rPr lang="en-US" sz="2900" b="1" dirty="0" smtClean="0"/>
              <a:t>b</a:t>
            </a:r>
            <a:r>
              <a:rPr lang="en-US" sz="2900" dirty="0" smtClean="0"/>
              <a:t> prefixes </a:t>
            </a:r>
          </a:p>
          <a:p>
            <a:r>
              <a:rPr lang="en-US" sz="2900" b="1" dirty="0" smtClean="0"/>
              <a:t>c</a:t>
            </a:r>
            <a:r>
              <a:rPr lang="en-US" sz="2900" dirty="0" smtClean="0"/>
              <a:t> infixes </a:t>
            </a:r>
          </a:p>
          <a:p>
            <a:r>
              <a:rPr lang="en-US" sz="2900" b="1" dirty="0" smtClean="0"/>
              <a:t>d</a:t>
            </a:r>
            <a:r>
              <a:rPr lang="en-US" sz="2900" dirty="0" smtClean="0"/>
              <a:t> a, b and c</a:t>
            </a:r>
          </a:p>
          <a:p>
            <a:r>
              <a:rPr lang="en-US" sz="2900" dirty="0" smtClean="0"/>
              <a:t> </a:t>
            </a:r>
          </a:p>
          <a:p>
            <a:r>
              <a:rPr lang="en-US" sz="2900" b="1" dirty="0" smtClean="0"/>
              <a:t>3. </a:t>
            </a:r>
            <a:r>
              <a:rPr lang="en-US" sz="2900" dirty="0" smtClean="0"/>
              <a:t>Two or more words may be joined to form new, ….</a:t>
            </a:r>
            <a:r>
              <a:rPr lang="en-US" sz="2900" b="1" dirty="0" smtClean="0"/>
              <a:t> </a:t>
            </a:r>
            <a:r>
              <a:rPr lang="en-US" sz="2900" dirty="0" smtClean="0"/>
              <a:t>words.</a:t>
            </a:r>
            <a:r>
              <a:rPr lang="en-US" sz="2900" b="1" dirty="0" smtClean="0"/>
              <a:t> </a:t>
            </a:r>
            <a:endParaRPr lang="en-US" sz="2900" dirty="0" smtClean="0"/>
          </a:p>
          <a:p>
            <a:r>
              <a:rPr lang="en-US" sz="2900" dirty="0" smtClean="0"/>
              <a:t>a simple </a:t>
            </a:r>
          </a:p>
          <a:p>
            <a:r>
              <a:rPr lang="en-US" sz="2900" b="1" dirty="0" smtClean="0"/>
              <a:t>b</a:t>
            </a:r>
            <a:r>
              <a:rPr lang="en-US" sz="2900" dirty="0" smtClean="0"/>
              <a:t> compound </a:t>
            </a:r>
          </a:p>
          <a:p>
            <a:r>
              <a:rPr lang="en-US" sz="2900" b="1" dirty="0" smtClean="0"/>
              <a:t>c</a:t>
            </a:r>
            <a:r>
              <a:rPr lang="en-US" sz="2900" dirty="0" smtClean="0"/>
              <a:t> free </a:t>
            </a:r>
          </a:p>
          <a:p>
            <a:r>
              <a:rPr lang="en-US" sz="2900" b="1" dirty="0" smtClean="0"/>
              <a:t>d</a:t>
            </a:r>
            <a:r>
              <a:rPr lang="en-US" sz="2900" dirty="0" smtClean="0"/>
              <a:t> root</a:t>
            </a:r>
          </a:p>
          <a:p>
            <a:r>
              <a:rPr lang="en-US" sz="2900" b="1" dirty="0" smtClean="0"/>
              <a:t> </a:t>
            </a:r>
            <a:endParaRPr lang="en-US" sz="2900" dirty="0" smtClean="0"/>
          </a:p>
          <a:p>
            <a:r>
              <a:rPr lang="en-US" sz="2900" b="1" dirty="0" smtClean="0"/>
              <a:t>4</a:t>
            </a:r>
            <a:r>
              <a:rPr lang="en-US" sz="2900" dirty="0" smtClean="0"/>
              <a:t>. A morpheme is</a:t>
            </a:r>
            <a:r>
              <a:rPr lang="en-US" sz="2900" b="1" dirty="0" smtClean="0"/>
              <a:t> …</a:t>
            </a:r>
            <a:r>
              <a:rPr lang="en-US" sz="2900" dirty="0" smtClean="0"/>
              <a:t> meaningful element of the language unit.</a:t>
            </a:r>
          </a:p>
          <a:p>
            <a:r>
              <a:rPr lang="en-US" sz="2900" b="1" dirty="0" smtClean="0"/>
              <a:t>a </a:t>
            </a:r>
            <a:r>
              <a:rPr lang="en-US" sz="2900" dirty="0" smtClean="0"/>
              <a:t>the smallest </a:t>
            </a:r>
          </a:p>
          <a:p>
            <a:r>
              <a:rPr lang="en-US" sz="2900" b="1" dirty="0" smtClean="0"/>
              <a:t>b</a:t>
            </a:r>
            <a:r>
              <a:rPr lang="en-US" sz="2900" dirty="0" smtClean="0"/>
              <a:t> the biggest </a:t>
            </a:r>
          </a:p>
          <a:p>
            <a:r>
              <a:rPr lang="en-US" sz="2900" b="1" dirty="0" smtClean="0"/>
              <a:t>c</a:t>
            </a:r>
            <a:r>
              <a:rPr lang="en-US" sz="2900" dirty="0" smtClean="0"/>
              <a:t> non</a:t>
            </a:r>
          </a:p>
          <a:p>
            <a:r>
              <a:rPr lang="en-US" sz="2900" b="1" dirty="0" smtClean="0"/>
              <a:t>d</a:t>
            </a:r>
            <a:r>
              <a:rPr lang="en-US" sz="2900" dirty="0" smtClean="0"/>
              <a:t> a small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1725602"/>
          </a:xfrm>
        </p:spPr>
        <p:txBody>
          <a:bodyPr>
            <a:normAutofit/>
          </a:bodyPr>
          <a:lstStyle/>
          <a:p>
            <a:pPr algn="ctr"/>
            <a:r>
              <a:rPr lang="ka-GE" sz="1600" dirty="0" smtClean="0"/>
              <a:t/>
            </a:r>
            <a:br>
              <a:rPr lang="ka-GE" sz="1600" dirty="0" smtClean="0"/>
            </a:br>
            <a:r>
              <a:rPr lang="ka-GE" sz="1600" b="1" u="sng" dirty="0" smtClean="0"/>
              <a:t> სახელმძღვანელოს შექმნის აუცილებლობის გამომწვევი ფაქტორები </a:t>
            </a:r>
            <a:br>
              <a:rPr lang="ka-GE" sz="1600" b="1" u="sng" dirty="0" smtClean="0"/>
            </a:br>
            <a:r>
              <a:rPr lang="ka-GE" sz="1600" dirty="0" smtClean="0"/>
              <a:t/>
            </a:r>
            <a:br>
              <a:rPr lang="ka-GE" sz="1600" dirty="0" smtClean="0"/>
            </a:br>
            <a:endParaRPr lang="en-US" dirty="0"/>
          </a:p>
        </p:txBody>
      </p:sp>
      <p:graphicFrame>
        <p:nvGraphicFramePr>
          <p:cNvPr id="7" name="შიგთავსის ჩანაცვლების ველი 6"/>
          <p:cNvGraphicFramePr>
            <a:graphicFrameLocks noGrp="1"/>
          </p:cNvGraphicFramePr>
          <p:nvPr>
            <p:ph sz="quarter" idx="1"/>
          </p:nvPr>
        </p:nvGraphicFramePr>
        <p:xfrm>
          <a:off x="214282" y="1600200"/>
          <a:ext cx="8929718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ka-GE" sz="2400" dirty="0" smtClean="0"/>
              <a:t>სახელმძღვანელოს  მიზანი დ აგებულება:</a:t>
            </a:r>
            <a:br>
              <a:rPr lang="ka-GE" sz="2400" dirty="0" smtClean="0"/>
            </a:br>
            <a:endParaRPr lang="en-US" sz="2400" dirty="0"/>
          </a:p>
        </p:txBody>
      </p:sp>
      <p:graphicFrame>
        <p:nvGraphicFramePr>
          <p:cNvPr id="5" name="შიგთავსის ჩანაცვლების ველი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Autofit/>
          </a:bodyPr>
          <a:lstStyle/>
          <a:p>
            <a:pPr algn="ctr"/>
            <a:r>
              <a:rPr lang="ka-GE" sz="2000" dirty="0" smtClean="0"/>
              <a:t>სტრუქტურა</a:t>
            </a:r>
            <a:endParaRPr lang="en-US" sz="2000" dirty="0"/>
          </a:p>
        </p:txBody>
      </p:sp>
      <p:graphicFrame>
        <p:nvGraphicFramePr>
          <p:cNvPr id="4" name="შიგთავსის ჩანაცვლების ველი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\Desktop\1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9205" y="1941220"/>
            <a:ext cx="6363589" cy="41915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ka-GE" dirty="0" smtClean="0"/>
              <a:t>შინაარსი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467600" cy="5545282"/>
          </a:xfrm>
        </p:spPr>
        <p:txBody>
          <a:bodyPr>
            <a:normAutofit fontScale="85000" lnSpcReduction="10000"/>
          </a:bodyPr>
          <a:lstStyle/>
          <a:p>
            <a:r>
              <a:rPr lang="ka-GE" dirty="0" err="1" smtClean="0">
                <a:solidFill>
                  <a:srgbClr val="FF0000"/>
                </a:solidFill>
              </a:rPr>
              <a:t>Section</a:t>
            </a:r>
            <a:r>
              <a:rPr lang="ka-GE" dirty="0" smtClean="0">
                <a:solidFill>
                  <a:srgbClr val="FF0000"/>
                </a:solidFill>
              </a:rPr>
              <a:t> 1 </a:t>
            </a:r>
            <a:r>
              <a:rPr lang="ka-GE" dirty="0" err="1" smtClean="0">
                <a:solidFill>
                  <a:srgbClr val="FF0000"/>
                </a:solidFill>
              </a:rPr>
              <a:t>Morphology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ka-GE" dirty="0" smtClean="0"/>
              <a:t>1. </a:t>
            </a:r>
            <a:r>
              <a:rPr lang="ka-GE" dirty="0" err="1" smtClean="0"/>
              <a:t>The</a:t>
            </a:r>
            <a:r>
              <a:rPr lang="ka-GE" dirty="0" smtClean="0"/>
              <a:t> </a:t>
            </a:r>
            <a:r>
              <a:rPr lang="ka-GE" dirty="0" err="1" smtClean="0"/>
              <a:t>Subject</a:t>
            </a:r>
            <a:r>
              <a:rPr lang="ka-GE" dirty="0" smtClean="0"/>
              <a:t> </a:t>
            </a:r>
            <a:r>
              <a:rPr lang="ka-GE" dirty="0" err="1" smtClean="0"/>
              <a:t>of</a:t>
            </a:r>
            <a:r>
              <a:rPr lang="ka-GE" dirty="0" smtClean="0"/>
              <a:t> </a:t>
            </a:r>
            <a:r>
              <a:rPr lang="ka-GE" dirty="0" err="1" smtClean="0"/>
              <a:t>Theoretical</a:t>
            </a:r>
            <a:r>
              <a:rPr lang="ka-GE" dirty="0" smtClean="0"/>
              <a:t> </a:t>
            </a:r>
            <a:r>
              <a:rPr lang="ka-GE" dirty="0" err="1" smtClean="0"/>
              <a:t>Grammar</a:t>
            </a:r>
            <a:r>
              <a:rPr lang="ka-GE" dirty="0" smtClean="0"/>
              <a:t>. </a:t>
            </a:r>
            <a:r>
              <a:rPr lang="en-US" dirty="0" smtClean="0"/>
              <a:t>The Main Principles of Grammatical Analysis</a:t>
            </a:r>
          </a:p>
          <a:p>
            <a:r>
              <a:rPr lang="en-US" dirty="0" smtClean="0"/>
              <a:t>2. Grammatical Category. Grammatical Meaning. Grammatical Forms. Morphemic Structure of the Word </a:t>
            </a:r>
          </a:p>
          <a:p>
            <a:r>
              <a:rPr lang="en-US" dirty="0" smtClean="0"/>
              <a:t>3. The Parts of Speech Problem. Grammatical Classes of Words</a:t>
            </a:r>
          </a:p>
          <a:p>
            <a:r>
              <a:rPr lang="en-US" dirty="0" smtClean="0"/>
              <a:t>4. The Noun</a:t>
            </a:r>
          </a:p>
          <a:p>
            <a:r>
              <a:rPr lang="en-US" dirty="0" smtClean="0"/>
              <a:t>5. The Noun: Article Determination</a:t>
            </a:r>
          </a:p>
          <a:p>
            <a:r>
              <a:rPr lang="en-US" dirty="0" smtClean="0"/>
              <a:t>6. The Verb. Grammatical Categories. Finite and Non-Finite Verbs</a:t>
            </a:r>
          </a:p>
          <a:p>
            <a:r>
              <a:rPr lang="en-US" dirty="0" smtClean="0"/>
              <a:t>7. The Verb: Person and Number. Tense. Aspect</a:t>
            </a:r>
          </a:p>
          <a:p>
            <a:r>
              <a:rPr lang="en-US" dirty="0" smtClean="0"/>
              <a:t>8. The Verb: Lexical and Grammatical Means of Expressing </a:t>
            </a:r>
            <a:r>
              <a:rPr lang="en-US" dirty="0" err="1" smtClean="0"/>
              <a:t>Aspective</a:t>
            </a:r>
            <a:r>
              <a:rPr lang="en-US" dirty="0" smtClean="0"/>
              <a:t> Meaning</a:t>
            </a:r>
          </a:p>
          <a:p>
            <a:r>
              <a:rPr lang="en-US" dirty="0" smtClean="0"/>
              <a:t>9. The Verb: Voice. Mood</a:t>
            </a:r>
          </a:p>
          <a:p>
            <a:r>
              <a:rPr lang="en-US" dirty="0" smtClean="0"/>
              <a:t>10. Grammatical Categories of the Adjective and the Adverb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Section 2 Syntax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11. The Word-Group Theory. Syntax of a Phrase. </a:t>
            </a:r>
          </a:p>
          <a:p>
            <a:r>
              <a:rPr lang="en-US" dirty="0" smtClean="0"/>
              <a:t> Noun, Adjective and Verb Groups (Phrases)</a:t>
            </a:r>
          </a:p>
          <a:p>
            <a:r>
              <a:rPr lang="en-US" dirty="0" smtClean="0"/>
              <a:t>12. Syntax. Basic Syntactic Notions. Sentence Models</a:t>
            </a:r>
          </a:p>
          <a:p>
            <a:r>
              <a:rPr lang="en-US" dirty="0" smtClean="0"/>
              <a:t>13. Grammatical Structure of the Sentence. Members of the Sentence</a:t>
            </a:r>
          </a:p>
          <a:p>
            <a:r>
              <a:rPr lang="en-US" dirty="0" smtClean="0"/>
              <a:t>14. Types of Sentences</a:t>
            </a:r>
          </a:p>
          <a:p>
            <a:r>
              <a:rPr lang="en-US" dirty="0" smtClean="0"/>
              <a:t>15. The Structure of Composite Sentences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b="1" dirty="0" smtClean="0"/>
              <a:t>LECTURE 2. GRAMMATICAL CATEGORY. GRAMMATICAL MEANING.</a:t>
            </a:r>
            <a:r>
              <a:rPr lang="en-AU" sz="2200" b="1" dirty="0" smtClean="0"/>
              <a:t> GRAMMATICAL FORMS. </a:t>
            </a:r>
            <a:r>
              <a:rPr lang="ka-GE" sz="2200" b="1" dirty="0" smtClean="0"/>
              <a:t>MORPHEMIC STRUCTURE OF THE WORD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 Task 1. Study questions:</a:t>
            </a:r>
            <a:endParaRPr lang="en-US" dirty="0" smtClean="0"/>
          </a:p>
          <a:p>
            <a:pPr lvl="0"/>
            <a:r>
              <a:rPr lang="en-US" dirty="0" smtClean="0"/>
              <a:t>Define a grammatical category; </a:t>
            </a:r>
          </a:p>
          <a:p>
            <a:pPr lvl="0"/>
            <a:r>
              <a:rPr lang="en-US" dirty="0" smtClean="0"/>
              <a:t>How do </a:t>
            </a:r>
            <a:r>
              <a:rPr lang="en-US" dirty="0" err="1" smtClean="0"/>
              <a:t>synthetical</a:t>
            </a:r>
            <a:r>
              <a:rPr lang="en-US" dirty="0" smtClean="0"/>
              <a:t> grammatical forms differ from analytical ones? Provide examples of </a:t>
            </a:r>
            <a:r>
              <a:rPr lang="en-US" dirty="0" err="1" smtClean="0"/>
              <a:t>synthetical</a:t>
            </a:r>
            <a:r>
              <a:rPr lang="en-US" dirty="0" smtClean="0"/>
              <a:t> and analytical grammatical forms.</a:t>
            </a:r>
          </a:p>
          <a:p>
            <a:pPr lvl="0"/>
            <a:r>
              <a:rPr lang="en-US" dirty="0" smtClean="0"/>
              <a:t>Comment on two types of grammatical meaning: explicit and implicit.</a:t>
            </a:r>
          </a:p>
          <a:p>
            <a:pPr lvl="0"/>
            <a:r>
              <a:rPr lang="en-US" dirty="0" smtClean="0"/>
              <a:t>What is “morpheme” and what kind of morphemes are called “free” and “bound” morphemes?</a:t>
            </a:r>
          </a:p>
          <a:p>
            <a:pPr lvl="0"/>
            <a:r>
              <a:rPr lang="en-US" dirty="0" smtClean="0"/>
              <a:t>Define morphological synonymy, homonymy and </a:t>
            </a:r>
            <a:r>
              <a:rPr lang="en-US" dirty="0" err="1" smtClean="0"/>
              <a:t>polysemy</a:t>
            </a:r>
            <a:r>
              <a:rPr lang="en-US" dirty="0" smtClean="0"/>
              <a:t>. Provide examples.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ocuments\Desktop\2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3" y="1500175"/>
            <a:ext cx="7500990" cy="4318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აივანი">
  <a:themeElements>
    <a:clrScheme name="აივანი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აივანი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ღია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1137</TotalTime>
  <Words>649</Words>
  <Application>Microsoft Office PowerPoint</Application>
  <PresentationFormat>ეკრანი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15</vt:i4>
      </vt:variant>
    </vt:vector>
  </HeadingPairs>
  <TitlesOfParts>
    <vt:vector size="16" baseType="lpstr">
      <vt:lpstr>აივანი</vt:lpstr>
      <vt:lpstr>ინგლისური ენის თეორიული გრამატიკის პრაქტიკული კურსის სახელმძღვანელოს swot ანალიზი</vt:lpstr>
      <vt:lpstr>  სახელმძღვანელოს შექმნის აუცილებლობის გამომწვევი ფაქტორები   </vt:lpstr>
      <vt:lpstr>სახელმძღვანელოს  მიზანი დ აგებულება: </vt:lpstr>
      <vt:lpstr>სტრუქტურა</vt:lpstr>
      <vt:lpstr>სლაიდი 5</vt:lpstr>
      <vt:lpstr>შინაარსი</vt:lpstr>
      <vt:lpstr>Section 2 Syntax </vt:lpstr>
      <vt:lpstr>LECTURE 2. GRAMMATICAL CATEGORY. GRAMMATICAL MEANING. GRAMMATICAL FORMS. MORPHEMIC STRUCTURE OF THE WORD </vt:lpstr>
      <vt:lpstr>სლაიდი 9</vt:lpstr>
      <vt:lpstr>Task 3. Divide the following words into morphemes; write R for root, D for derivational affix and I for inflectional suffix Examples: restlessness rest - less - ness   R - D - D  </vt:lpstr>
      <vt:lpstr>Task 4. Sort the prefixes in the words below into the following six categories according to the following meanings: Time, Number, Place, Degree, Opposite, Size. </vt:lpstr>
      <vt:lpstr>Task 7. Choose the correct word </vt:lpstr>
      <vt:lpstr>Task 8. Draw tree diagrams for the following words:  </vt:lpstr>
      <vt:lpstr>Task 9. Summarize the linguistic text below</vt:lpstr>
      <vt:lpstr>Task 10. Choose the correct answer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ინგლისური ენის ინტეგრირებული კურსის სასწავლო მასალების “swot” ანალიზი</dc:title>
  <dc:creator>Zeinab</dc:creator>
  <cp:lastModifiedBy>caspera</cp:lastModifiedBy>
  <cp:revision>34</cp:revision>
  <dcterms:created xsi:type="dcterms:W3CDTF">2019-07-17T14:25:37Z</dcterms:created>
  <dcterms:modified xsi:type="dcterms:W3CDTF">2021-07-13T06:54:00Z</dcterms:modified>
</cp:coreProperties>
</file>