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E504-7213-481E-B092-DDD28CE551DA}" type="datetimeFigureOut">
              <a:rPr lang="ru-RU" smtClean="0"/>
              <a:t>17.07.2021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8532F49-D7F0-48C2-953E-53A1D78DD90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18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E504-7213-481E-B092-DDD28CE551DA}" type="datetimeFigureOut">
              <a:rPr lang="ru-RU" smtClean="0"/>
              <a:t>17.07.2021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F49-D7F0-48C2-953E-53A1D78DD903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5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E504-7213-481E-B092-DDD28CE551DA}" type="datetimeFigureOut">
              <a:rPr lang="ru-RU" smtClean="0"/>
              <a:t>17.07.2021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F49-D7F0-48C2-953E-53A1D78DD90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15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E504-7213-481E-B092-DDD28CE551DA}" type="datetimeFigureOut">
              <a:rPr lang="ru-RU" smtClean="0"/>
              <a:t>17.07.2021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F49-D7F0-48C2-953E-53A1D78DD903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16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E504-7213-481E-B092-DDD28CE551DA}" type="datetimeFigureOut">
              <a:rPr lang="ru-RU" smtClean="0"/>
              <a:t>17.07.2021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F49-D7F0-48C2-953E-53A1D78DD90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67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E504-7213-481E-B092-DDD28CE551DA}" type="datetimeFigureOut">
              <a:rPr lang="ru-RU" smtClean="0"/>
              <a:t>17.07.2021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F49-D7F0-48C2-953E-53A1D78DD903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292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E504-7213-481E-B092-DDD28CE551DA}" type="datetimeFigureOut">
              <a:rPr lang="ru-RU" smtClean="0"/>
              <a:t>17.07.2021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F49-D7F0-48C2-953E-53A1D78DD903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01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E504-7213-481E-B092-DDD28CE551DA}" type="datetimeFigureOut">
              <a:rPr lang="ru-RU" smtClean="0"/>
              <a:t>17.07.2021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F49-D7F0-48C2-953E-53A1D78DD903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05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E504-7213-481E-B092-DDD28CE551DA}" type="datetimeFigureOut">
              <a:rPr lang="ru-RU" smtClean="0"/>
              <a:t>17.07.2021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F49-D7F0-48C2-953E-53A1D78DD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93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E504-7213-481E-B092-DDD28CE551DA}" type="datetimeFigureOut">
              <a:rPr lang="ru-RU" smtClean="0"/>
              <a:t>17.07.2021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F49-D7F0-48C2-953E-53A1D78DD903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4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830E504-7213-481E-B092-DDD28CE551DA}" type="datetimeFigureOut">
              <a:rPr lang="ru-RU" smtClean="0"/>
              <a:t>17.07.2021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F49-D7F0-48C2-953E-53A1D78DD903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980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0E504-7213-481E-B092-DDD28CE551DA}" type="datetimeFigureOut">
              <a:rPr lang="ru-RU" smtClean="0"/>
              <a:t>17.07.2021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8532F49-D7F0-48C2-953E-53A1D78DD90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203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6E77BF-0CB7-4066-9399-42D9B0EBC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/>
              <a:t>მნიშვნელობათა</a:t>
            </a:r>
            <a:r>
              <a:rPr lang="en-US" sz="2800" b="1" dirty="0"/>
              <a:t> </a:t>
            </a:r>
            <a:r>
              <a:rPr lang="en-US" sz="2800" b="1" dirty="0" err="1"/>
              <a:t>გამოხატვის</a:t>
            </a:r>
            <a:r>
              <a:rPr lang="en-US" sz="2800" b="1" dirty="0"/>
              <a:t> </a:t>
            </a:r>
            <a:r>
              <a:rPr lang="en-US" sz="2800" b="1" dirty="0" err="1"/>
              <a:t>პარალელური</a:t>
            </a:r>
            <a:r>
              <a:rPr lang="en-US" sz="2800" b="1" dirty="0"/>
              <a:t> </a:t>
            </a:r>
            <a:r>
              <a:rPr lang="en-US" sz="2800" b="1" dirty="0" err="1"/>
              <a:t>საშუალებები</a:t>
            </a:r>
            <a:r>
              <a:rPr lang="en-US" sz="2800" b="1" dirty="0"/>
              <a:t> </a:t>
            </a:r>
            <a:r>
              <a:rPr lang="en-US" sz="2800" b="1" dirty="0" err="1" smtClean="0"/>
              <a:t>ქართულში</a:t>
            </a:r>
            <a:r>
              <a:rPr lang="en-US" sz="2800" b="1" dirty="0" smtClean="0"/>
              <a:t> </a:t>
            </a:r>
            <a:r>
              <a:rPr lang="en-US" sz="2800" b="1" dirty="0"/>
              <a:t>(</a:t>
            </a:r>
            <a:r>
              <a:rPr lang="en-US" sz="2800" b="1" dirty="0" err="1"/>
              <a:t>სახელებისა</a:t>
            </a:r>
            <a:r>
              <a:rPr lang="en-US" sz="2800" b="1" dirty="0"/>
              <a:t> </a:t>
            </a:r>
            <a:r>
              <a:rPr lang="en-US" sz="2800" b="1" dirty="0" err="1"/>
              <a:t>და</a:t>
            </a:r>
            <a:r>
              <a:rPr lang="en-US" sz="2800" b="1" dirty="0"/>
              <a:t> </a:t>
            </a:r>
            <a:r>
              <a:rPr lang="en-US" sz="2800" b="1" dirty="0" err="1"/>
              <a:t>ზმნების</a:t>
            </a:r>
            <a:r>
              <a:rPr lang="en-US" sz="2800" b="1" dirty="0"/>
              <a:t> </a:t>
            </a:r>
            <a:r>
              <a:rPr lang="en-US" sz="2800" b="1" dirty="0" err="1"/>
              <a:t>მაგალითზე</a:t>
            </a:r>
            <a:r>
              <a:rPr lang="en-US" sz="2800" b="1" dirty="0"/>
              <a:t>)</a:t>
            </a:r>
            <a:r>
              <a:rPr lang="ka-GE" sz="2800" dirty="0"/>
              <a:t/>
            </a:r>
            <a:br>
              <a:rPr lang="ka-GE" sz="2800" dirty="0"/>
            </a:br>
            <a:endParaRPr lang="ru-RU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F4A343E-1807-40C4-B954-FFC748D8A4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4881276"/>
          </a:xfrm>
        </p:spPr>
        <p:txBody>
          <a:bodyPr>
            <a:normAutofit/>
          </a:bodyPr>
          <a:lstStyle/>
          <a:p>
            <a:endParaRPr lang="ka-GE" dirty="0"/>
          </a:p>
          <a:p>
            <a:pPr algn="r"/>
            <a:r>
              <a:rPr lang="ka-GE" sz="3600" dirty="0" smtClean="0"/>
              <a:t>მაია კიკვაძე</a:t>
            </a:r>
            <a:endParaRPr lang="ka-GE" sz="3600" dirty="0"/>
          </a:p>
        </p:txBody>
      </p:sp>
    </p:spTree>
    <p:extLst>
      <p:ext uri="{BB962C8B-B14F-4D97-AF65-F5344CB8AC3E}">
        <p14:creationId xmlns:p14="http://schemas.microsoft.com/office/powerpoint/2010/main" val="4272419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18DB3B-CAD4-4B36-B1FA-3EFAF8EEE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b="1" dirty="0" smtClean="0"/>
              <a:t>ესხმის </a:t>
            </a:r>
            <a:r>
              <a:rPr lang="ka-GE" b="1" dirty="0"/>
              <a:t>// </a:t>
            </a:r>
            <a:r>
              <a:rPr lang="ka-GE" b="1" dirty="0" smtClean="0"/>
              <a:t>ესხმება</a:t>
            </a:r>
            <a:r>
              <a:rPr lang="ka-GE" dirty="0" smtClean="0"/>
              <a:t> </a:t>
            </a:r>
            <a:r>
              <a:rPr lang="ka-GE" dirty="0"/>
              <a:t/>
            </a:r>
            <a:br>
              <a:rPr lang="ka-GE" dirty="0"/>
            </a:b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773D6C-0E75-4E53-99BC-B9D20685B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4409" y="2111266"/>
            <a:ext cx="9603275" cy="345061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ka-GE" sz="6200" dirty="0" smtClean="0"/>
              <a:t>ისინი სხვადასხვა სემანტიკას გამოხატავენ: </a:t>
            </a:r>
          </a:p>
          <a:p>
            <a:r>
              <a:rPr lang="ka-GE" sz="6200" b="1" dirty="0" smtClean="0"/>
              <a:t>ასხამს </a:t>
            </a:r>
            <a:r>
              <a:rPr lang="ka-GE" sz="6200" dirty="0" smtClean="0"/>
              <a:t>ქალი ყვავილს წყალს&gt; ყვავილს წყალი </a:t>
            </a:r>
            <a:r>
              <a:rPr lang="ka-GE" sz="6200" b="1" dirty="0" smtClean="0"/>
              <a:t>ესხმება</a:t>
            </a:r>
            <a:r>
              <a:rPr lang="ka-GE" sz="6200" dirty="0" smtClean="0"/>
              <a:t> (აქტივი </a:t>
            </a:r>
            <a:r>
              <a:rPr lang="ka-GE" sz="6200" b="1" dirty="0" smtClean="0"/>
              <a:t>ასხამს</a:t>
            </a:r>
            <a:r>
              <a:rPr lang="ka-GE" sz="6200" dirty="0" smtClean="0"/>
              <a:t>,   პასივი </a:t>
            </a:r>
            <a:r>
              <a:rPr lang="ka-GE" sz="6200" b="1" dirty="0" smtClean="0"/>
              <a:t>ესხმება</a:t>
            </a:r>
            <a:r>
              <a:rPr lang="ka-GE" sz="6200" dirty="0" smtClean="0"/>
              <a:t>). შდრ. </a:t>
            </a:r>
            <a:r>
              <a:rPr lang="ka-GE" sz="6200" b="1" dirty="0" smtClean="0"/>
              <a:t>ვის წისქვილზე ასხამს წყალს.</a:t>
            </a:r>
            <a:endParaRPr lang="ka-GE" sz="6200" dirty="0" smtClean="0"/>
          </a:p>
          <a:p>
            <a:r>
              <a:rPr lang="ka-GE" sz="6200" dirty="0" smtClean="0"/>
              <a:t>წყალი </a:t>
            </a:r>
            <a:r>
              <a:rPr lang="ka-GE" sz="6200" b="1" dirty="0" smtClean="0"/>
              <a:t>ესხმება</a:t>
            </a:r>
            <a:r>
              <a:rPr lang="ka-GE" sz="6200" dirty="0" smtClean="0"/>
              <a:t>,   მაგრამ მტერი თავს </a:t>
            </a:r>
            <a:r>
              <a:rPr lang="ka-GE" sz="6200" b="1" dirty="0" smtClean="0"/>
              <a:t>ესხმის.</a:t>
            </a:r>
            <a:endParaRPr lang="ka-GE" sz="6200" dirty="0" smtClean="0"/>
          </a:p>
          <a:p>
            <a:r>
              <a:rPr lang="ka-GE" sz="6200" dirty="0" err="1" smtClean="0"/>
              <a:t>სამვალენტიანი</a:t>
            </a:r>
            <a:r>
              <a:rPr lang="ka-GE" sz="6200" dirty="0" smtClean="0"/>
              <a:t> ზმნა </a:t>
            </a:r>
            <a:r>
              <a:rPr lang="ka-GE" sz="6200" b="1" dirty="0" smtClean="0"/>
              <a:t>აბამს </a:t>
            </a:r>
            <a:r>
              <a:rPr lang="ka-GE" sz="6200" dirty="0" smtClean="0"/>
              <a:t>განსხვავებულ სემანტიკას გვიჩვენებს</a:t>
            </a:r>
            <a:r>
              <a:rPr lang="ka-GE" sz="6200" b="1" dirty="0" smtClean="0"/>
              <a:t> </a:t>
            </a:r>
            <a:r>
              <a:rPr lang="ka-GE" sz="6200" dirty="0" smtClean="0"/>
              <a:t>ერთ და ორ ვალენტიან ფორმებში. </a:t>
            </a:r>
          </a:p>
          <a:p>
            <a:r>
              <a:rPr lang="ka-GE" sz="6200" dirty="0" smtClean="0"/>
              <a:t>აბამს-ის მას </a:t>
            </a:r>
            <a:r>
              <a:rPr lang="ka-GE" sz="6200" dirty="0" err="1" smtClean="0"/>
              <a:t>მას</a:t>
            </a:r>
            <a:r>
              <a:rPr lang="ka-GE" sz="6200" dirty="0" smtClean="0"/>
              <a:t> (კაცი ხეს თოკს)</a:t>
            </a:r>
          </a:p>
          <a:p>
            <a:r>
              <a:rPr lang="ka-GE" sz="6200" b="1" dirty="0" smtClean="0"/>
              <a:t>ე-</a:t>
            </a:r>
            <a:r>
              <a:rPr lang="ka-GE" sz="6200" b="1" dirty="0" err="1" smtClean="0"/>
              <a:t>ბმება</a:t>
            </a:r>
            <a:r>
              <a:rPr lang="ka-GE" sz="6200" b="1" dirty="0" smtClean="0"/>
              <a:t> </a:t>
            </a:r>
            <a:r>
              <a:rPr lang="ka-GE" sz="6200" dirty="0" smtClean="0"/>
              <a:t>- ის მას (თოკი ხეს)</a:t>
            </a:r>
          </a:p>
          <a:p>
            <a:r>
              <a:rPr lang="ka-GE" sz="6200" dirty="0" smtClean="0"/>
              <a:t>სრულიად განსხვავებული სემანტიკისაა </a:t>
            </a:r>
            <a:r>
              <a:rPr lang="ka-GE" sz="6200" b="1" dirty="0" smtClean="0"/>
              <a:t>ე-</a:t>
            </a:r>
            <a:r>
              <a:rPr lang="ka-GE" sz="6200" b="1" dirty="0" err="1" smtClean="0"/>
              <a:t>ბმება</a:t>
            </a:r>
            <a:r>
              <a:rPr lang="ka-GE" sz="6200" b="1" dirty="0" smtClean="0"/>
              <a:t> </a:t>
            </a:r>
            <a:r>
              <a:rPr lang="ka-GE" sz="6200" dirty="0" err="1" smtClean="0"/>
              <a:t>ერთვალენტიანი</a:t>
            </a:r>
            <a:r>
              <a:rPr lang="ka-GE" sz="6200" dirty="0" smtClean="0"/>
              <a:t> ფორმა: ბრძოლაში </a:t>
            </a:r>
            <a:r>
              <a:rPr lang="ka-GE" sz="6200" b="1" dirty="0" smtClean="0"/>
              <a:t>ებმება</a:t>
            </a:r>
            <a:r>
              <a:rPr lang="ka-GE" sz="6200" dirty="0" smtClean="0"/>
              <a:t> (ის). </a:t>
            </a:r>
          </a:p>
          <a:p>
            <a:r>
              <a:rPr lang="ka-GE" sz="6200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955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715640-2C59-4E4F-945D-D7C4B40D0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b="1" dirty="0"/>
              <a:t>მნიშვნელობათა გამოხატვის პარალელურ საშუალებად უნდა ჩაითვალოს აქტივ-პასივის  ფორმები</a:t>
            </a:r>
            <a:endParaRPr lang="ru-RU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F136E2-A52B-47C6-AD2B-AF180FE54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dirty="0" smtClean="0"/>
              <a:t>დედა </a:t>
            </a:r>
            <a:r>
              <a:rPr lang="ka-GE" dirty="0"/>
              <a:t>შვილს </a:t>
            </a:r>
            <a:r>
              <a:rPr lang="ka-GE" b="1" dirty="0" smtClean="0"/>
              <a:t>მალავს </a:t>
            </a:r>
            <a:r>
              <a:rPr lang="ka-GE" dirty="0" smtClean="0"/>
              <a:t>= დედის </a:t>
            </a:r>
            <a:r>
              <a:rPr lang="ka-GE" dirty="0"/>
              <a:t>მიერ შვილი </a:t>
            </a:r>
            <a:r>
              <a:rPr lang="ka-GE" b="1" dirty="0"/>
              <a:t>იმალება.</a:t>
            </a:r>
            <a:endParaRPr lang="ka-GE" dirty="0"/>
          </a:p>
          <a:p>
            <a:r>
              <a:rPr lang="ka-GE" dirty="0"/>
              <a:t>პარლამენტი კანონს </a:t>
            </a:r>
            <a:r>
              <a:rPr lang="ka-GE" b="1" dirty="0" smtClean="0"/>
              <a:t>ღებულობს </a:t>
            </a:r>
            <a:r>
              <a:rPr lang="ka-GE" dirty="0" smtClean="0"/>
              <a:t>= </a:t>
            </a:r>
            <a:r>
              <a:rPr lang="ka-GE" dirty="0"/>
              <a:t>პარლამენტის მიერ კანონი  </a:t>
            </a:r>
            <a:r>
              <a:rPr lang="ka-GE" b="1" dirty="0"/>
              <a:t>მიიღება</a:t>
            </a:r>
            <a:r>
              <a:rPr lang="ka-GE" dirty="0"/>
              <a:t>. </a:t>
            </a:r>
            <a:endParaRPr lang="ka-GE" dirty="0" smtClean="0"/>
          </a:p>
          <a:p>
            <a:r>
              <a:rPr lang="ka-GE" dirty="0" err="1" smtClean="0"/>
              <a:t>ინიანი</a:t>
            </a:r>
            <a:r>
              <a:rPr lang="ka-GE" dirty="0" smtClean="0"/>
              <a:t> </a:t>
            </a:r>
            <a:r>
              <a:rPr lang="ka-GE" dirty="0"/>
              <a:t>ვნებითი </a:t>
            </a:r>
            <a:r>
              <a:rPr lang="ka-GE" dirty="0" err="1"/>
              <a:t>კონვერსიული</a:t>
            </a:r>
            <a:r>
              <a:rPr lang="ka-GE" dirty="0"/>
              <a:t> ფორმაა აქტიური </a:t>
            </a:r>
            <a:r>
              <a:rPr lang="ka-GE" dirty="0" err="1"/>
              <a:t>მოქმედებითისა</a:t>
            </a:r>
            <a:r>
              <a:rPr lang="ka-GE" dirty="0"/>
              <a:t> და პარალელურად ერთსა და იმავე სემანტიკას გამოხატავენ.</a:t>
            </a:r>
          </a:p>
          <a:p>
            <a:r>
              <a:rPr lang="ka-GE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5408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D588DF-F39B-44B1-A0C9-64E2E15A5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EFC6B4-DBBA-4D02-94A5-BC7EFBB9B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4000" dirty="0"/>
              <a:t>გმადლობთ </a:t>
            </a:r>
            <a:r>
              <a:rPr lang="ka-GE" sz="4000" dirty="0" smtClean="0"/>
              <a:t>ყურადღებისთვის</a:t>
            </a:r>
            <a:r>
              <a:rPr lang="ka-GE" sz="4000" dirty="0"/>
              <a:t>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53891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69DCD-3ED3-430B-8B06-8F6D57004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032" y="326847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ka-GE" dirty="0"/>
              <a:t>ნებისმიერი ენის ლექსიკისთვის დამახასიათებელია მნიშვნელობის ცვლა, ზოგისთვის მეტად, ზოგისთვის-ნაკლებად. 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DC0C68-3A84-4027-928B-EE2E886A6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a-GE" dirty="0"/>
              <a:t>ერთი და იგივე აზრი სხვადასხვანაირად შეიძლება </a:t>
            </a:r>
            <a:r>
              <a:rPr lang="ka-GE" dirty="0" smtClean="0"/>
              <a:t>გადმოიცეს. </a:t>
            </a:r>
          </a:p>
          <a:p>
            <a:pPr algn="just"/>
            <a:r>
              <a:rPr lang="ka-GE" dirty="0" smtClean="0"/>
              <a:t>ერთი </a:t>
            </a:r>
            <a:r>
              <a:rPr lang="ka-GE" dirty="0"/>
              <a:t>და იგივე ფორმა იძლევა სემანტიკურად  განსხვავებულ ნიუანსებს. ამ დროს გასათვალისწინებელია კონტექსტი. </a:t>
            </a:r>
            <a:endParaRPr lang="ka-GE" dirty="0" smtClean="0"/>
          </a:p>
          <a:p>
            <a:pPr algn="just"/>
            <a:r>
              <a:rPr lang="ka-GE" dirty="0" smtClean="0"/>
              <a:t>ამ </a:t>
            </a:r>
            <a:r>
              <a:rPr lang="ka-GE" dirty="0"/>
              <a:t>მხრივ განსაკუთრებული მნიშვნელობა სახელებს და ზმნებს </a:t>
            </a:r>
            <a:r>
              <a:rPr lang="ka-GE" dirty="0" smtClean="0"/>
              <a:t>ენიჭებათ.</a:t>
            </a:r>
          </a:p>
          <a:p>
            <a:pPr algn="just"/>
            <a:r>
              <a:rPr lang="ka-GE" dirty="0"/>
              <a:t>სახელებიდან მნიშვნელობათა გამოხატვის პარალელურ საშუალებებზე  მსჯელობისას </a:t>
            </a:r>
            <a:r>
              <a:rPr lang="ka-GE" dirty="0" smtClean="0"/>
              <a:t>ყურადღებას </a:t>
            </a:r>
            <a:r>
              <a:rPr lang="ka-GE" dirty="0"/>
              <a:t>ვამახვილებთ რიცხვის </a:t>
            </a:r>
            <a:r>
              <a:rPr lang="ka-GE" dirty="0" smtClean="0"/>
              <a:t>წარმოებაზე, </a:t>
            </a:r>
            <a:r>
              <a:rPr lang="ka-GE" dirty="0" err="1" smtClean="0"/>
              <a:t>თანდებულიან</a:t>
            </a:r>
            <a:r>
              <a:rPr lang="ka-GE" dirty="0" smtClean="0"/>
              <a:t> ფორმებზე, </a:t>
            </a:r>
            <a:r>
              <a:rPr lang="ka-GE" dirty="0"/>
              <a:t>ხოლო  ზმნებიდან განსაკუთრებით საინტერესო ვითარებაა </a:t>
            </a:r>
            <a:r>
              <a:rPr lang="ka-GE" dirty="0" err="1" smtClean="0"/>
              <a:t>ვალენტობასთან</a:t>
            </a:r>
            <a:r>
              <a:rPr lang="ka-GE" dirty="0" smtClean="0"/>
              <a:t> დაკავშირებით და ვნებითის </a:t>
            </a:r>
            <a:r>
              <a:rPr lang="ka-GE" dirty="0"/>
              <a:t>ფორმებთან.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94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E0A87E-4FCB-42D3-A9E2-04B755C05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-</a:t>
            </a:r>
            <a:r>
              <a:rPr lang="ka-GE" b="1" dirty="0" err="1" smtClean="0"/>
              <a:t>ებიანი</a:t>
            </a:r>
            <a:r>
              <a:rPr lang="ka-GE" b="1" dirty="0" smtClean="0"/>
              <a:t> და ნარ-თანიანი მრავლობითი</a:t>
            </a:r>
            <a:endParaRPr lang="ru-RU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49733E-EF4F-440A-BB1A-3E2F8B65B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a-GE" dirty="0"/>
              <a:t>მნიშვნელობათა გამოხატვის  პარალელურ  საშუალებებს ვხვდებით ენაში ფართოდ გავრცელებული </a:t>
            </a:r>
            <a:r>
              <a:rPr lang="ka-GE" dirty="0" smtClean="0"/>
              <a:t>-</a:t>
            </a:r>
            <a:r>
              <a:rPr lang="ka-GE" dirty="0" err="1" smtClean="0"/>
              <a:t>ებიანი</a:t>
            </a:r>
            <a:r>
              <a:rPr lang="ka-GE" dirty="0" smtClean="0"/>
              <a:t> და ნარ- თანიანი მრავლობითის შემთხვევებში. </a:t>
            </a:r>
            <a:r>
              <a:rPr lang="ka-GE" dirty="0"/>
              <a:t>ისინი 1) ერთი მხრივ, კონკრეტულად მხოლოდ პარალელურ წარმოებას გვთავაზობენ: </a:t>
            </a:r>
            <a:endParaRPr lang="ka-GE" dirty="0" smtClean="0"/>
          </a:p>
          <a:p>
            <a:r>
              <a:rPr lang="ka-GE" dirty="0" smtClean="0"/>
              <a:t>სახლები </a:t>
            </a:r>
            <a:r>
              <a:rPr lang="ka-GE" dirty="0"/>
              <a:t>და სახლნი; სახლების და სახლთა... </a:t>
            </a:r>
            <a:r>
              <a:rPr lang="ka-GE" dirty="0" smtClean="0"/>
              <a:t>: </a:t>
            </a:r>
            <a:r>
              <a:rPr lang="ka-GE" dirty="0"/>
              <a:t>ბავშვთა დაცვის საერთაშორისო დღე; ქალთა დღე; დედათა და ბავშვთა დაცვის ცენტრი, ახალგაზრდა მეცნიერთა და სტუდენტთა კონფერენცია, ლტოლვილთა განსახლების სამინისტრო...(= ბავშვების დაცვის დღე....).  </a:t>
            </a:r>
            <a:r>
              <a:rPr lang="ka-GE" dirty="0" smtClean="0"/>
              <a:t>~</a:t>
            </a:r>
          </a:p>
          <a:p>
            <a:r>
              <a:rPr lang="ka-GE" dirty="0" smtClean="0"/>
              <a:t>ზოგჯერ </a:t>
            </a:r>
            <a:r>
              <a:rPr lang="ka-GE" dirty="0"/>
              <a:t>თანიან ფორმას დაერთვის </a:t>
            </a:r>
            <a:r>
              <a:rPr lang="ka-GE" dirty="0" err="1"/>
              <a:t>მიცემითის</a:t>
            </a:r>
            <a:r>
              <a:rPr lang="ka-GE" dirty="0"/>
              <a:t> </a:t>
            </a:r>
            <a:r>
              <a:rPr lang="ka-GE" b="1" dirty="0"/>
              <a:t>შორის</a:t>
            </a:r>
            <a:r>
              <a:rPr lang="ka-GE" dirty="0"/>
              <a:t> თანდებული: მოპასუხეთა შორის იყვნენ....  დასახელებულ  მაგალითებში  საქმე გვაქვს ზუსტად მნიშვნელობათა გამოხატვის პარალელურ საშუალებებზე და აქ სემანტიკური სხვაობა არ დასტურდება (მოპასუხეთა შორის//მოპასუხეებს შორის).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548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0C19F4-F9BD-4B2A-AAB0-C1459CC9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127799-56BF-4A8E-BBFB-E44D32CE3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dirty="0" smtClean="0"/>
              <a:t> </a:t>
            </a:r>
            <a:r>
              <a:rPr lang="ka-GE" b="1" dirty="0"/>
              <a:t>-ებ და -ნ</a:t>
            </a:r>
            <a:r>
              <a:rPr lang="ka-GE" dirty="0"/>
              <a:t> მრავლობითის ფორმანტები სემანტიკური დაპირისპირების საშუალებასაც </a:t>
            </a:r>
            <a:r>
              <a:rPr lang="ka-GE" dirty="0" smtClean="0"/>
              <a:t>იძლევიან,  </a:t>
            </a:r>
            <a:r>
              <a:rPr lang="ka-GE" dirty="0"/>
              <a:t>ისინი განასხვავებს ვინ და  რა ჯგუფის სახელებს. </a:t>
            </a:r>
            <a:r>
              <a:rPr lang="ka-GE" dirty="0" smtClean="0"/>
              <a:t>ძველნი</a:t>
            </a:r>
            <a:r>
              <a:rPr lang="ka-GE" dirty="0"/>
              <a:t>//ძველები. </a:t>
            </a:r>
            <a:r>
              <a:rPr lang="ka-GE" dirty="0" smtClean="0"/>
              <a:t> </a:t>
            </a:r>
            <a:r>
              <a:rPr lang="ka-GE" dirty="0"/>
              <a:t>აქ არავითარი სემანტიკური განსხვავება არ არის, იმიტომ რომ, სახელი  ვინ ჯგუფისაა, რასაც ვერ ვიტყვით ამ ფორმაზე დართული-გან თანდებულის შემთხვევაში“</a:t>
            </a:r>
          </a:p>
          <a:p>
            <a:r>
              <a:rPr lang="ka-GE" dirty="0"/>
              <a:t>მაგალითად: </a:t>
            </a:r>
            <a:r>
              <a:rPr lang="en-US" dirty="0" err="1"/>
              <a:t>სოლოლაკი</a:t>
            </a:r>
            <a:r>
              <a:rPr lang="en-US" dirty="0"/>
              <a:t> </a:t>
            </a:r>
            <a:r>
              <a:rPr lang="en-US" dirty="0" err="1"/>
              <a:t>ძველთაგანვე</a:t>
            </a:r>
            <a:r>
              <a:rPr lang="en-US" dirty="0"/>
              <a:t> </a:t>
            </a:r>
            <a:r>
              <a:rPr lang="en-US" dirty="0" err="1"/>
              <a:t>ბაღჩაბაღებით</a:t>
            </a:r>
            <a:r>
              <a:rPr lang="en-US" dirty="0"/>
              <a:t> </a:t>
            </a:r>
            <a:r>
              <a:rPr lang="en-US" dirty="0" err="1"/>
              <a:t>იყო</a:t>
            </a:r>
            <a:r>
              <a:rPr lang="en-US" dirty="0"/>
              <a:t> </a:t>
            </a:r>
            <a:r>
              <a:rPr lang="en-US" dirty="0" err="1"/>
              <a:t>დაფარული</a:t>
            </a:r>
            <a:endParaRPr lang="ka-GE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95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00D781-7013-4B5F-BAD4-953CEAF78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664D3B-BCD6-4333-AD9B-127E81A1D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ნ-არიანი და ებ-იანი მრავლობითი ყოველთვის ვერ ცვლის ერთმანეთს. ორ-ნ-ი მოვიდნენ=ორი კაცი მოვიდა, მაგრამ  ორ-ებ-ი </a:t>
            </a:r>
            <a:r>
              <a:rPr lang="ka-GE" dirty="0" smtClean="0"/>
              <a:t>მოვიდნენ-არასწორია</a:t>
            </a:r>
            <a:r>
              <a:rPr lang="ka-GE" dirty="0"/>
              <a:t>. ამასთან, ორნი გამოიყენება როგორც ვინ ჯგუფის, </a:t>
            </a:r>
            <a:r>
              <a:rPr lang="ka-GE" dirty="0" smtClean="0"/>
              <a:t>ისე რა </a:t>
            </a:r>
            <a:r>
              <a:rPr lang="ka-GE" dirty="0"/>
              <a:t>ჯგუფის სახელებთან: ორნი დღენი </a:t>
            </a:r>
            <a:r>
              <a:rPr lang="ka-GE" dirty="0" err="1"/>
              <a:t>გაიარნეს</a:t>
            </a:r>
            <a:r>
              <a:rPr lang="ka-GE" dirty="0"/>
              <a:t>.</a:t>
            </a:r>
          </a:p>
          <a:p>
            <a:r>
              <a:rPr lang="ka-GE" dirty="0"/>
              <a:t>ნ//ებ განსხვავებას გვიჩვენებს ფორმებში: წყალნი და წყლები. შდრ. „</a:t>
            </a:r>
            <a:r>
              <a:rPr lang="ka-GE" b="1" dirty="0"/>
              <a:t>წყალნი </a:t>
            </a:r>
            <a:r>
              <a:rPr lang="ka-GE" dirty="0"/>
              <a:t>წავლენ და წამოვლენ...“ , </a:t>
            </a:r>
            <a:r>
              <a:rPr lang="ka-GE" b="1" dirty="0"/>
              <a:t>წყალნი </a:t>
            </a:r>
            <a:r>
              <a:rPr lang="ka-GE" dirty="0"/>
              <a:t>მრავალნი, მაგრამ მინერალური </a:t>
            </a:r>
            <a:r>
              <a:rPr lang="ka-GE" b="1" dirty="0"/>
              <a:t>წყლები</a:t>
            </a:r>
            <a:r>
              <a:rPr lang="ka-GE" dirty="0"/>
              <a:t> და არა </a:t>
            </a:r>
            <a:r>
              <a:rPr lang="ka-GE" b="1" dirty="0"/>
              <a:t>წყალნი.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6449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DFDC59-8B8F-4153-BE90-B29B3B8BB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a-GE" sz="2400" b="1" dirty="0"/>
              <a:t>მნიშვნელობის გამოხატვის პარალელური საშუალებები გვხვდება პირის ნაცვალსახელებთანაც, ნათესაობითი ბრუნვის -გან თანდებულის დართვისას:</a:t>
            </a:r>
            <a:endParaRPr lang="ru-RU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25CF55-E10C-4BC3-AF94-95D4DFE1F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97290"/>
            <a:ext cx="9603275" cy="3269055"/>
          </a:xfrm>
        </p:spPr>
        <p:txBody>
          <a:bodyPr/>
          <a:lstStyle/>
          <a:p>
            <a:r>
              <a:rPr lang="ka-GE" sz="2400" dirty="0" err="1" smtClean="0"/>
              <a:t>მე-ჩემ+ებ-ი</a:t>
            </a:r>
            <a:r>
              <a:rPr lang="ka-GE" sz="2400" dirty="0" smtClean="0"/>
              <a:t>=ჩემიანები</a:t>
            </a:r>
            <a:endParaRPr lang="ka-GE" sz="2400" dirty="0"/>
          </a:p>
          <a:p>
            <a:r>
              <a:rPr lang="ka-GE" sz="2400" dirty="0"/>
              <a:t>ვღებულობთ ასეთ პარალელურ ფორმებს: მე-ჩემ-გან ; ჩემ-ებ-ის-გან//ჩემიანებისგან; ჩვენგან-ჩვენებისგან//ჩვენიანებისგან ფორმა გამოხატავს ნათესაურ </a:t>
            </a:r>
            <a:r>
              <a:rPr lang="ka-GE" sz="2400" dirty="0" err="1"/>
              <a:t>კავშირს.დასახელებულ</a:t>
            </a:r>
            <a:r>
              <a:rPr lang="ka-GE" sz="2400" dirty="0"/>
              <a:t> მაგალითებში -გან თანდებული გამოდის სემანტიკის გამოხატვის პარალელურ საშუალებად.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67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8FC878-E210-4C3A-ABE8-DEF41A94E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761" y="722632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ka-GE" b="1" dirty="0"/>
              <a:t>ზმნის ვალენტობა. პარალელური ფორმები სემანტიკურად უპირისპირდებიან ერთმანეთს.</a:t>
            </a:r>
            <a:br>
              <a:rPr lang="ka-GE" b="1" dirty="0"/>
            </a:br>
            <a:endParaRPr lang="ru-RU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B9F0B4-DAEC-44C3-82E7-B77F9995C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a-GE" b="1" dirty="0"/>
              <a:t>იწვის და იწვება </a:t>
            </a:r>
            <a:r>
              <a:rPr lang="ka-GE" dirty="0"/>
              <a:t>ფორმებს შორისაც არის სემანტიკური სხვაობა. </a:t>
            </a:r>
          </a:p>
          <a:p>
            <a:r>
              <a:rPr lang="ka-GE" dirty="0"/>
              <a:t>შეიძლება გვქონდეს პარალელური  ფორმები, მაგრამ მათი  შენაცვლება  შეუძლებელია.</a:t>
            </a:r>
          </a:p>
          <a:p>
            <a:r>
              <a:rPr lang="ka-GE" dirty="0"/>
              <a:t>იწვის-შეშა, სახლი, სანთელი; იწვის (=ძლიან ცხელა). ყველა დასახელებულ ფორმაში  </a:t>
            </a:r>
            <a:r>
              <a:rPr lang="ka-GE" b="1" dirty="0"/>
              <a:t>იწვის </a:t>
            </a:r>
            <a:r>
              <a:rPr lang="ka-GE" dirty="0" err="1"/>
              <a:t>ერთვალენტიანია</a:t>
            </a:r>
            <a:r>
              <a:rPr lang="ka-GE" dirty="0"/>
              <a:t>. </a:t>
            </a:r>
          </a:p>
          <a:p>
            <a:r>
              <a:rPr lang="ka-GE" dirty="0"/>
              <a:t>მაგრამ იწვება-ხორცი, კარტოფილი... აქაც ზმნა </a:t>
            </a:r>
            <a:r>
              <a:rPr lang="ka-GE" dirty="0" err="1"/>
              <a:t>ერთვალენტიანია</a:t>
            </a:r>
            <a:r>
              <a:rPr lang="ka-GE" dirty="0"/>
              <a:t>. ამ ფორმათა დიფერენციაციაა  კარგად ჩანს  რუსულში: </a:t>
            </a:r>
            <a:r>
              <a:rPr lang="ru-RU" dirty="0"/>
              <a:t>горит  </a:t>
            </a:r>
            <a:r>
              <a:rPr lang="ka-GE" dirty="0"/>
              <a:t>-იწვის, </a:t>
            </a:r>
            <a:r>
              <a:rPr lang="ru-RU" dirty="0"/>
              <a:t>жарится</a:t>
            </a:r>
            <a:r>
              <a:rPr lang="ka-GE" dirty="0"/>
              <a:t>-იწვება. ორივესთვის საერთოა მოქმედებითი -</a:t>
            </a:r>
            <a:r>
              <a:rPr lang="ka-GE" b="1" dirty="0"/>
              <a:t> წვავს  </a:t>
            </a:r>
            <a:r>
              <a:rPr lang="ka-GE" dirty="0"/>
              <a:t>(წვავს სახლს, წვავს ხორცს). იწვის და იწვება კი მათი </a:t>
            </a:r>
            <a:r>
              <a:rPr lang="ka-GE" dirty="0" err="1"/>
              <a:t>კოვერსიული</a:t>
            </a:r>
            <a:r>
              <a:rPr lang="ka-GE" dirty="0"/>
              <a:t> ფორმებია, პასივებია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587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AACB23-6790-44B5-B6D2-4E51C406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84585A-65D5-44B4-9027-5741A28C9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 </a:t>
            </a:r>
            <a:r>
              <a:rPr lang="ka-GE" b="1" dirty="0"/>
              <a:t>წვავს</a:t>
            </a:r>
            <a:r>
              <a:rPr lang="ka-GE" dirty="0"/>
              <a:t> </a:t>
            </a:r>
            <a:r>
              <a:rPr lang="ka-GE" dirty="0"/>
              <a:t>+</a:t>
            </a:r>
            <a:r>
              <a:rPr lang="ka-GE" dirty="0" smtClean="0"/>
              <a:t> ზმნისწინი: </a:t>
            </a:r>
            <a:r>
              <a:rPr lang="ka-GE" dirty="0"/>
              <a:t>და-წვა (სახლი, შეშა, სანთელი...); შე-წვა (ხორცი, კარტოფილი...). </a:t>
            </a:r>
            <a:endParaRPr lang="ka-GE" dirty="0" smtClean="0"/>
          </a:p>
          <a:p>
            <a:r>
              <a:rPr lang="ka-GE" dirty="0" smtClean="0"/>
              <a:t> </a:t>
            </a:r>
            <a:r>
              <a:rPr lang="ka-GE" b="1" dirty="0"/>
              <a:t>იწვის</a:t>
            </a:r>
            <a:r>
              <a:rPr lang="ka-GE" dirty="0"/>
              <a:t> </a:t>
            </a:r>
            <a:r>
              <a:rPr lang="ka-GE" dirty="0" smtClean="0"/>
              <a:t> </a:t>
            </a:r>
            <a:r>
              <a:rPr lang="ka-GE" dirty="0"/>
              <a:t>გამოიყენება მაშინ, როცა რაიმე პროდუქტის ზედმეტად შეწვა ხდება: </a:t>
            </a:r>
            <a:r>
              <a:rPr lang="ka-GE" b="1" dirty="0"/>
              <a:t>იწვის</a:t>
            </a:r>
            <a:r>
              <a:rPr lang="ka-GE" dirty="0"/>
              <a:t> ხორცი/ქათამი/კარტოფილი... ამ შემთხვევაში </a:t>
            </a:r>
            <a:r>
              <a:rPr lang="ka-GE" dirty="0" err="1"/>
              <a:t>ზმნისწინიანი</a:t>
            </a:r>
            <a:r>
              <a:rPr lang="ka-GE" dirty="0"/>
              <a:t> ფორმა ასეთია: და-იწვა ხორცი... (საჭმელად უვარგისია). ან კიდევ: იწვის -მიიწვა (</a:t>
            </a:r>
            <a:r>
              <a:rPr lang="ka-GE" dirty="0" err="1" smtClean="0"/>
              <a:t>ტაფამ</a:t>
            </a:r>
            <a:r>
              <a:rPr lang="ka-GE" dirty="0" smtClean="0"/>
              <a:t> </a:t>
            </a:r>
            <a:r>
              <a:rPr lang="ka-GE" dirty="0"/>
              <a:t>ხ</a:t>
            </a:r>
            <a:r>
              <a:rPr lang="ka-GE" dirty="0" smtClean="0"/>
              <a:t>ორცი).</a:t>
            </a:r>
            <a:r>
              <a:rPr lang="ka-GE" dirty="0"/>
              <a:t> </a:t>
            </a:r>
            <a:r>
              <a:rPr lang="ka-GE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83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534E74-1E15-454B-9242-C1D941790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1AFBA2-8C7E-4672-9747-E7FA340B9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პარალელურ  ფორმათა დაპირისპირება </a:t>
            </a:r>
            <a:r>
              <a:rPr lang="ka-GE" dirty="0" smtClean="0"/>
              <a:t>კარგად </a:t>
            </a:r>
            <a:r>
              <a:rPr lang="ka-GE" dirty="0"/>
              <a:t>ჩანს </a:t>
            </a:r>
            <a:r>
              <a:rPr lang="ka-GE" dirty="0" smtClean="0"/>
              <a:t>ერთ და </a:t>
            </a:r>
            <a:r>
              <a:rPr lang="ka-GE" dirty="0" err="1" smtClean="0"/>
              <a:t>ორვალენტიან</a:t>
            </a:r>
            <a:r>
              <a:rPr lang="ka-GE" dirty="0" smtClean="0"/>
              <a:t>  </a:t>
            </a:r>
            <a:r>
              <a:rPr lang="ka-GE" dirty="0"/>
              <a:t>ზმნებში. </a:t>
            </a:r>
            <a:endParaRPr lang="ka-GE" dirty="0" smtClean="0"/>
          </a:p>
          <a:p>
            <a:r>
              <a:rPr lang="ka-GE" dirty="0" smtClean="0"/>
              <a:t>წირავს </a:t>
            </a:r>
            <a:r>
              <a:rPr lang="ka-GE" dirty="0"/>
              <a:t>= მღვდელი წირვას ატარებს  (</a:t>
            </a:r>
            <a:r>
              <a:rPr lang="ka-GE" dirty="0" err="1"/>
              <a:t>ერთვალენტიანი</a:t>
            </a:r>
            <a:r>
              <a:rPr lang="ka-GE" dirty="0"/>
              <a:t> ზმნაა)</a:t>
            </a:r>
          </a:p>
          <a:p>
            <a:r>
              <a:rPr lang="ka-GE" dirty="0"/>
              <a:t>წირავს შვილს (</a:t>
            </a:r>
            <a:r>
              <a:rPr lang="ka-GE" dirty="0" err="1"/>
              <a:t>ორვალენტიანია</a:t>
            </a:r>
            <a:r>
              <a:rPr lang="ka-GE" dirty="0"/>
              <a:t>=იმეტებს)&gt; გა-წირა</a:t>
            </a:r>
          </a:p>
          <a:p>
            <a:r>
              <a:rPr lang="ka-GE" dirty="0"/>
              <a:t>სწირავს შვილს (ის მას მა) </a:t>
            </a:r>
            <a:r>
              <a:rPr lang="ka-GE" dirty="0" err="1"/>
              <a:t>სამვალენტიანია</a:t>
            </a:r>
            <a:r>
              <a:rPr lang="ka-GE" dirty="0"/>
              <a:t> &gt; შე-ს-წირა</a:t>
            </a:r>
          </a:p>
          <a:p>
            <a:r>
              <a:rPr lang="ka-GE" dirty="0"/>
              <a:t>პირველს არ უკეთდება ზმნისწინი. მეორეში კი-გა-წირა, მესამეში-შე-ს-წირა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659626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70</TotalTime>
  <Words>661</Words>
  <Application>Microsoft Office PowerPoint</Application>
  <PresentationFormat>ფართოეკრანიანი</PresentationFormat>
  <Paragraphs>46</Paragraphs>
  <Slides>12</Slides>
  <Notes>0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3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12</vt:i4>
      </vt:variant>
    </vt:vector>
  </HeadingPairs>
  <TitlesOfParts>
    <vt:vector size="16" baseType="lpstr">
      <vt:lpstr>Arial</vt:lpstr>
      <vt:lpstr>Gill Sans MT</vt:lpstr>
      <vt:lpstr>Sylfaen</vt:lpstr>
      <vt:lpstr>Gallery</vt:lpstr>
      <vt:lpstr>მნიშვნელობათა გამოხატვის პარალელური საშუალებები ქართულში (სახელებისა და ზმნების მაგალითზე) </vt:lpstr>
      <vt:lpstr>ნებისმიერი ენის ლექსიკისთვის დამახასიათებელია მნიშვნელობის ცვლა, ზოგისთვის მეტად, ზოგისთვის-ნაკლებად. </vt:lpstr>
      <vt:lpstr>-ებიანი და ნარ-თანიანი მრავლობითი</vt:lpstr>
      <vt:lpstr>PowerPoint-ის პრეზენტაცია</vt:lpstr>
      <vt:lpstr>PowerPoint-ის პრეზენტაცია</vt:lpstr>
      <vt:lpstr>მნიშვნელობის გამოხატვის პარალელური საშუალებები გვხვდება პირის ნაცვალსახელებთანაც, ნათესაობითი ბრუნვის -გან თანდებულის დართვისას:</vt:lpstr>
      <vt:lpstr>ზმნის ვალენტობა. პარალელური ფორმები სემანტიკურად უპირისპირდებიან ერთმანეთს. </vt:lpstr>
      <vt:lpstr>PowerPoint-ის პრეზენტაცია</vt:lpstr>
      <vt:lpstr>PowerPoint-ის პრეზენტაცია</vt:lpstr>
      <vt:lpstr>ესხმის // ესხმება  </vt:lpstr>
      <vt:lpstr>მნიშვნელობათა გამოხატვის პარალელურ საშუალებად უნდა ჩაითვალოს აქტივ-პასივის  ფორმები</vt:lpstr>
      <vt:lpstr>PowerPoint-ის პრეზენტაცია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მოგესალმებით</dc:title>
  <dc:creator>user</dc:creator>
  <cp:lastModifiedBy>user</cp:lastModifiedBy>
  <cp:revision>10</cp:revision>
  <dcterms:created xsi:type="dcterms:W3CDTF">2021-07-03T17:31:44Z</dcterms:created>
  <dcterms:modified xsi:type="dcterms:W3CDTF">2021-07-17T09:33:50Z</dcterms:modified>
</cp:coreProperties>
</file>