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74"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2" r:id="rId19"/>
  </p:sldIdLst>
  <p:sldSz cx="12192000" cy="6858000"/>
  <p:notesSz cx="6858000" cy="9144000"/>
  <p:defaultTextStyle>
    <a:defPPr>
      <a:defRPr lang="ka-G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0" d="100"/>
          <a:sy n="110" d="100"/>
        </p:scale>
        <p:origin x="55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სათაურის სლაიდი">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ka-GE" smtClean="0"/>
              <a:t>დააწკაპ. მთ. სათაურის სტილის შეცვლისათვის</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a-GE" smtClean="0"/>
              <a:t>დააწკაპუნეთ მთავარი ქვესათაურის სტილის რედაქტირებისთვის</a:t>
            </a:r>
            <a:endParaRPr lang="en-US" dirty="0"/>
          </a:p>
        </p:txBody>
      </p:sp>
      <p:sp>
        <p:nvSpPr>
          <p:cNvPr id="4" name="Date Placeholder 3"/>
          <p:cNvSpPr>
            <a:spLocks noGrp="1"/>
          </p:cNvSpPr>
          <p:nvPr>
            <p:ph type="dt" sz="half" idx="10"/>
          </p:nvPr>
        </p:nvSpPr>
        <p:spPr/>
        <p:txBody>
          <a:bodyPr/>
          <a:lstStyle/>
          <a:p>
            <a:fld id="{E350ED16-88B3-48B9-A4B2-2DE0BCCBB7E1}" type="datetimeFigureOut">
              <a:rPr lang="ka-GE" smtClean="0"/>
              <a:t>20.07.2021</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6EB56F94-70BB-4D58-983A-4B186AC83DBE}" type="slidenum">
              <a:rPr lang="ka-GE" smtClean="0"/>
              <a:t>‹#›</a:t>
            </a:fld>
            <a:endParaRPr lang="ka-GE"/>
          </a:p>
        </p:txBody>
      </p:sp>
    </p:spTree>
    <p:extLst>
      <p:ext uri="{BB962C8B-B14F-4D97-AF65-F5344CB8AC3E}">
        <p14:creationId xmlns:p14="http://schemas.microsoft.com/office/powerpoint/2010/main" val="4029508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სათაური და წარწერა">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ka-GE" smtClean="0"/>
              <a:t>დააწკაპ. მთ. სათაურის სტილის შეცვლისათვის</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a-GE" smtClean="0"/>
              <a:t>დააწკაპ. მთ. სათაურის სტილის შეცვლისათვის</a:t>
            </a:r>
          </a:p>
        </p:txBody>
      </p:sp>
      <p:sp>
        <p:nvSpPr>
          <p:cNvPr id="4" name="Date Placeholder 3"/>
          <p:cNvSpPr>
            <a:spLocks noGrp="1"/>
          </p:cNvSpPr>
          <p:nvPr>
            <p:ph type="dt" sz="half" idx="10"/>
          </p:nvPr>
        </p:nvSpPr>
        <p:spPr/>
        <p:txBody>
          <a:bodyPr/>
          <a:lstStyle/>
          <a:p>
            <a:fld id="{E350ED16-88B3-48B9-A4B2-2DE0BCCBB7E1}" type="datetimeFigureOut">
              <a:rPr lang="ka-GE" smtClean="0"/>
              <a:t>20.07.2021</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6EB56F94-70BB-4D58-983A-4B186AC83DBE}" type="slidenum">
              <a:rPr lang="ka-GE" smtClean="0"/>
              <a:t>‹#›</a:t>
            </a:fld>
            <a:endParaRPr lang="ka-GE"/>
          </a:p>
        </p:txBody>
      </p:sp>
    </p:spTree>
    <p:extLst>
      <p:ext uri="{BB962C8B-B14F-4D97-AF65-F5344CB8AC3E}">
        <p14:creationId xmlns:p14="http://schemas.microsoft.com/office/powerpoint/2010/main" val="539723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ციტატა წარწერით">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ka-GE" smtClean="0"/>
              <a:t>დააწკაპ. მთ. სათაურის სტილის შეცვლისათვის</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ka-GE" smtClean="0"/>
              <a:t>დააწკაპ. მთ. სათაურის სტილის შეცვლისათვის</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a-GE" smtClean="0"/>
              <a:t>დააწკაპ. მთ. სათაურის სტილის შეცვლისათვის</a:t>
            </a:r>
          </a:p>
        </p:txBody>
      </p:sp>
      <p:sp>
        <p:nvSpPr>
          <p:cNvPr id="4" name="Date Placeholder 3"/>
          <p:cNvSpPr>
            <a:spLocks noGrp="1"/>
          </p:cNvSpPr>
          <p:nvPr>
            <p:ph type="dt" sz="half" idx="10"/>
          </p:nvPr>
        </p:nvSpPr>
        <p:spPr/>
        <p:txBody>
          <a:bodyPr/>
          <a:lstStyle/>
          <a:p>
            <a:fld id="{E350ED16-88B3-48B9-A4B2-2DE0BCCBB7E1}" type="datetimeFigureOut">
              <a:rPr lang="ka-GE" smtClean="0"/>
              <a:t>20.07.2021</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6EB56F94-70BB-4D58-983A-4B186AC83DBE}" type="slidenum">
              <a:rPr lang="ka-GE" smtClean="0"/>
              <a:t>‹#›</a:t>
            </a:fld>
            <a:endParaRPr lang="ka-GE"/>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427224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სახელის ბარათი">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ka-GE" smtClean="0"/>
              <a:t>დააწკაპ. მთ. სათაურის სტილის შეცვლისათვის</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a-GE" smtClean="0"/>
              <a:t>დააწკაპ. მთ. სათაურის სტილის შეცვლისათვის</a:t>
            </a:r>
          </a:p>
        </p:txBody>
      </p:sp>
      <p:sp>
        <p:nvSpPr>
          <p:cNvPr id="4" name="Date Placeholder 3"/>
          <p:cNvSpPr>
            <a:spLocks noGrp="1"/>
          </p:cNvSpPr>
          <p:nvPr>
            <p:ph type="dt" sz="half" idx="10"/>
          </p:nvPr>
        </p:nvSpPr>
        <p:spPr/>
        <p:txBody>
          <a:bodyPr/>
          <a:lstStyle/>
          <a:p>
            <a:fld id="{E350ED16-88B3-48B9-A4B2-2DE0BCCBB7E1}" type="datetimeFigureOut">
              <a:rPr lang="ka-GE" smtClean="0"/>
              <a:t>20.07.2021</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6EB56F94-70BB-4D58-983A-4B186AC83DBE}" type="slidenum">
              <a:rPr lang="ka-GE" smtClean="0"/>
              <a:t>‹#›</a:t>
            </a:fld>
            <a:endParaRPr lang="ka-GE"/>
          </a:p>
        </p:txBody>
      </p:sp>
    </p:spTree>
    <p:extLst>
      <p:ext uri="{BB962C8B-B14F-4D97-AF65-F5344CB8AC3E}">
        <p14:creationId xmlns:p14="http://schemas.microsoft.com/office/powerpoint/2010/main" val="38693546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სახელის ბარათის ციტატა">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ka-GE" smtClean="0"/>
              <a:t>დააწკაპ. მთ. სათაურის სტილის შეცვლისათვის</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ka-GE" smtClean="0"/>
              <a:t>დააწკაპ. მთ. სათაურის სტილის შეცვლისათვის</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a-GE" smtClean="0"/>
              <a:t>დააწკაპ. მთ. სათაურის სტილის შეცვლისათვის</a:t>
            </a:r>
          </a:p>
        </p:txBody>
      </p:sp>
      <p:sp>
        <p:nvSpPr>
          <p:cNvPr id="4" name="Date Placeholder 3"/>
          <p:cNvSpPr>
            <a:spLocks noGrp="1"/>
          </p:cNvSpPr>
          <p:nvPr>
            <p:ph type="dt" sz="half" idx="10"/>
          </p:nvPr>
        </p:nvSpPr>
        <p:spPr/>
        <p:txBody>
          <a:bodyPr/>
          <a:lstStyle/>
          <a:p>
            <a:fld id="{E350ED16-88B3-48B9-A4B2-2DE0BCCBB7E1}" type="datetimeFigureOut">
              <a:rPr lang="ka-GE" smtClean="0"/>
              <a:t>20.07.2021</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6EB56F94-70BB-4D58-983A-4B186AC83DBE}" type="slidenum">
              <a:rPr lang="ka-GE" smtClean="0"/>
              <a:t>‹#›</a:t>
            </a:fld>
            <a:endParaRPr lang="ka-GE"/>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456137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ჭეშმარიტება თუ სიცრუე">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ka-GE" smtClean="0"/>
              <a:t>დააწკაპ. მთ. სათაურის სტილის შეცვლისათვის</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ka-GE" smtClean="0"/>
              <a:t>დააწკაპ. მთ. სათაურის სტილის შეცვლისათვის</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a-GE" smtClean="0"/>
              <a:t>დააწკაპ. მთ. სათაურის სტილის შეცვლისათვის</a:t>
            </a:r>
          </a:p>
        </p:txBody>
      </p:sp>
      <p:sp>
        <p:nvSpPr>
          <p:cNvPr id="4" name="Date Placeholder 3"/>
          <p:cNvSpPr>
            <a:spLocks noGrp="1"/>
          </p:cNvSpPr>
          <p:nvPr>
            <p:ph type="dt" sz="half" idx="10"/>
          </p:nvPr>
        </p:nvSpPr>
        <p:spPr/>
        <p:txBody>
          <a:bodyPr/>
          <a:lstStyle/>
          <a:p>
            <a:fld id="{E350ED16-88B3-48B9-A4B2-2DE0BCCBB7E1}" type="datetimeFigureOut">
              <a:rPr lang="ka-GE" smtClean="0"/>
              <a:t>20.07.2021</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6EB56F94-70BB-4D58-983A-4B186AC83DBE}" type="slidenum">
              <a:rPr lang="ka-GE" smtClean="0"/>
              <a:t>‹#›</a:t>
            </a:fld>
            <a:endParaRPr lang="ka-GE"/>
          </a:p>
        </p:txBody>
      </p:sp>
    </p:spTree>
    <p:extLst>
      <p:ext uri="{BB962C8B-B14F-4D97-AF65-F5344CB8AC3E}">
        <p14:creationId xmlns:p14="http://schemas.microsoft.com/office/powerpoint/2010/main" val="32597828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სათაური და შვეული ტექსტ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smtClean="0"/>
              <a:t>დააწკაპ. მთ. სათაურის სტილის შეცვლისათვის</a:t>
            </a:r>
            <a:endParaRPr lang="en-US" dirty="0"/>
          </a:p>
        </p:txBody>
      </p:sp>
      <p:sp>
        <p:nvSpPr>
          <p:cNvPr id="3" name="Vertical Text Placeholder 2"/>
          <p:cNvSpPr>
            <a:spLocks noGrp="1"/>
          </p:cNvSpPr>
          <p:nvPr>
            <p:ph type="body" orient="vert" idx="1"/>
          </p:nvPr>
        </p:nvSpPr>
        <p:spPr/>
        <p:txBody>
          <a:bodyPr vert="eaVert"/>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Date Placeholder 3"/>
          <p:cNvSpPr>
            <a:spLocks noGrp="1"/>
          </p:cNvSpPr>
          <p:nvPr>
            <p:ph type="dt" sz="half" idx="10"/>
          </p:nvPr>
        </p:nvSpPr>
        <p:spPr/>
        <p:txBody>
          <a:bodyPr/>
          <a:lstStyle/>
          <a:p>
            <a:fld id="{E350ED16-88B3-48B9-A4B2-2DE0BCCBB7E1}" type="datetimeFigureOut">
              <a:rPr lang="ka-GE" smtClean="0"/>
              <a:t>20.07.2021</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6EB56F94-70BB-4D58-983A-4B186AC83DBE}" type="slidenum">
              <a:rPr lang="ka-GE" smtClean="0"/>
              <a:t>‹#›</a:t>
            </a:fld>
            <a:endParaRPr lang="ka-GE"/>
          </a:p>
        </p:txBody>
      </p:sp>
    </p:spTree>
    <p:extLst>
      <p:ext uri="{BB962C8B-B14F-4D97-AF65-F5344CB8AC3E}">
        <p14:creationId xmlns:p14="http://schemas.microsoft.com/office/powerpoint/2010/main" val="11641336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შვეული სათაური და ტექსტ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ka-GE" smtClean="0"/>
              <a:t>დააწკაპ. მთ. სათაურის სტილის შეცვლისათვის</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Date Placeholder 3"/>
          <p:cNvSpPr>
            <a:spLocks noGrp="1"/>
          </p:cNvSpPr>
          <p:nvPr>
            <p:ph type="dt" sz="half" idx="10"/>
          </p:nvPr>
        </p:nvSpPr>
        <p:spPr/>
        <p:txBody>
          <a:bodyPr/>
          <a:lstStyle/>
          <a:p>
            <a:fld id="{E350ED16-88B3-48B9-A4B2-2DE0BCCBB7E1}" type="datetimeFigureOut">
              <a:rPr lang="ka-GE" smtClean="0"/>
              <a:t>20.07.2021</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6EB56F94-70BB-4D58-983A-4B186AC83DBE}" type="slidenum">
              <a:rPr lang="ka-GE" smtClean="0"/>
              <a:t>‹#›</a:t>
            </a:fld>
            <a:endParaRPr lang="ka-GE"/>
          </a:p>
        </p:txBody>
      </p:sp>
    </p:spTree>
    <p:extLst>
      <p:ext uri="{BB962C8B-B14F-4D97-AF65-F5344CB8AC3E}">
        <p14:creationId xmlns:p14="http://schemas.microsoft.com/office/powerpoint/2010/main" val="434461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სათაური და შიგთავსი">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ka-GE" smtClean="0"/>
              <a:t>დააწკაპ. მთ. სათაურის სტილის შეცვლისათვის</a:t>
            </a:r>
            <a:endParaRPr lang="en-US" dirty="0"/>
          </a:p>
        </p:txBody>
      </p:sp>
      <p:sp>
        <p:nvSpPr>
          <p:cNvPr id="3" name="Content Placeholder 2"/>
          <p:cNvSpPr>
            <a:spLocks noGrp="1"/>
          </p:cNvSpPr>
          <p:nvPr>
            <p:ph idx="1"/>
          </p:nvPr>
        </p:nvSpPr>
        <p:spPr/>
        <p:txBody>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Date Placeholder 3"/>
          <p:cNvSpPr>
            <a:spLocks noGrp="1"/>
          </p:cNvSpPr>
          <p:nvPr>
            <p:ph type="dt" sz="half" idx="10"/>
          </p:nvPr>
        </p:nvSpPr>
        <p:spPr/>
        <p:txBody>
          <a:bodyPr/>
          <a:lstStyle/>
          <a:p>
            <a:fld id="{E350ED16-88B3-48B9-A4B2-2DE0BCCBB7E1}" type="datetimeFigureOut">
              <a:rPr lang="ka-GE" smtClean="0"/>
              <a:t>20.07.2021</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6EB56F94-70BB-4D58-983A-4B186AC83DBE}" type="slidenum">
              <a:rPr lang="ka-GE" smtClean="0"/>
              <a:t>‹#›</a:t>
            </a:fld>
            <a:endParaRPr lang="ka-GE"/>
          </a:p>
        </p:txBody>
      </p:sp>
    </p:spTree>
    <p:extLst>
      <p:ext uri="{BB962C8B-B14F-4D97-AF65-F5344CB8AC3E}">
        <p14:creationId xmlns:p14="http://schemas.microsoft.com/office/powerpoint/2010/main" val="1168199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სექციის ზედა კოლონტიტული">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ka-GE" smtClean="0"/>
              <a:t>დააწკაპ. მთ. სათაურის სტილის შეცვლისათვის</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a-GE" smtClean="0"/>
              <a:t>დააწკაპ. მთ. სათაურის სტილის შეცვლისათვის</a:t>
            </a:r>
          </a:p>
        </p:txBody>
      </p:sp>
      <p:sp>
        <p:nvSpPr>
          <p:cNvPr id="4" name="Date Placeholder 3"/>
          <p:cNvSpPr>
            <a:spLocks noGrp="1"/>
          </p:cNvSpPr>
          <p:nvPr>
            <p:ph type="dt" sz="half" idx="10"/>
          </p:nvPr>
        </p:nvSpPr>
        <p:spPr/>
        <p:txBody>
          <a:bodyPr/>
          <a:lstStyle/>
          <a:p>
            <a:fld id="{E350ED16-88B3-48B9-A4B2-2DE0BCCBB7E1}" type="datetimeFigureOut">
              <a:rPr lang="ka-GE" smtClean="0"/>
              <a:t>20.07.2021</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6EB56F94-70BB-4D58-983A-4B186AC83DBE}" type="slidenum">
              <a:rPr lang="ka-GE" smtClean="0"/>
              <a:t>‹#›</a:t>
            </a:fld>
            <a:endParaRPr lang="ka-GE"/>
          </a:p>
        </p:txBody>
      </p:sp>
    </p:spTree>
    <p:extLst>
      <p:ext uri="{BB962C8B-B14F-4D97-AF65-F5344CB8AC3E}">
        <p14:creationId xmlns:p14="http://schemas.microsoft.com/office/powerpoint/2010/main" val="3283826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ორი შიგთავს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smtClean="0"/>
              <a:t>დააწკაპ. მთ. სათაურის სტილის შეცვლისათვის</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5" name="Date Placeholder 4"/>
          <p:cNvSpPr>
            <a:spLocks noGrp="1"/>
          </p:cNvSpPr>
          <p:nvPr>
            <p:ph type="dt" sz="half" idx="10"/>
          </p:nvPr>
        </p:nvSpPr>
        <p:spPr/>
        <p:txBody>
          <a:bodyPr/>
          <a:lstStyle/>
          <a:p>
            <a:fld id="{E350ED16-88B3-48B9-A4B2-2DE0BCCBB7E1}" type="datetimeFigureOut">
              <a:rPr lang="ka-GE" smtClean="0"/>
              <a:t>20.07.2021</a:t>
            </a:fld>
            <a:endParaRPr lang="ka-GE"/>
          </a:p>
        </p:txBody>
      </p:sp>
      <p:sp>
        <p:nvSpPr>
          <p:cNvPr id="6" name="Footer Placeholder 5"/>
          <p:cNvSpPr>
            <a:spLocks noGrp="1"/>
          </p:cNvSpPr>
          <p:nvPr>
            <p:ph type="ftr" sz="quarter" idx="11"/>
          </p:nvPr>
        </p:nvSpPr>
        <p:spPr/>
        <p:txBody>
          <a:bodyPr/>
          <a:lstStyle/>
          <a:p>
            <a:endParaRPr lang="ka-GE"/>
          </a:p>
        </p:txBody>
      </p:sp>
      <p:sp>
        <p:nvSpPr>
          <p:cNvPr id="7" name="Slide Number Placeholder 6"/>
          <p:cNvSpPr>
            <a:spLocks noGrp="1"/>
          </p:cNvSpPr>
          <p:nvPr>
            <p:ph type="sldNum" sz="quarter" idx="12"/>
          </p:nvPr>
        </p:nvSpPr>
        <p:spPr/>
        <p:txBody>
          <a:bodyPr/>
          <a:lstStyle/>
          <a:p>
            <a:fld id="{6EB56F94-70BB-4D58-983A-4B186AC83DBE}" type="slidenum">
              <a:rPr lang="ka-GE" smtClean="0"/>
              <a:t>‹#›</a:t>
            </a:fld>
            <a:endParaRPr lang="ka-GE"/>
          </a:p>
        </p:txBody>
      </p:sp>
    </p:spTree>
    <p:extLst>
      <p:ext uri="{BB962C8B-B14F-4D97-AF65-F5344CB8AC3E}">
        <p14:creationId xmlns:p14="http://schemas.microsoft.com/office/powerpoint/2010/main" val="99335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შედარება">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ka-GE" smtClean="0"/>
              <a:t>დააწკაპ. მთ. სათაურის სტილის შეცვლისათვის</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smtClean="0"/>
              <a:t>დააწკაპ. მთ. სათაურის სტილის შეცვლისათვის</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smtClean="0"/>
              <a:t>დააწკაპ. მთ. სათაურის სტილის შეცვლისათვის</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7" name="Date Placeholder 6"/>
          <p:cNvSpPr>
            <a:spLocks noGrp="1"/>
          </p:cNvSpPr>
          <p:nvPr>
            <p:ph type="dt" sz="half" idx="10"/>
          </p:nvPr>
        </p:nvSpPr>
        <p:spPr/>
        <p:txBody>
          <a:bodyPr/>
          <a:lstStyle/>
          <a:p>
            <a:fld id="{E350ED16-88B3-48B9-A4B2-2DE0BCCBB7E1}" type="datetimeFigureOut">
              <a:rPr lang="ka-GE" smtClean="0"/>
              <a:t>20.07.2021</a:t>
            </a:fld>
            <a:endParaRPr lang="ka-GE"/>
          </a:p>
        </p:txBody>
      </p:sp>
      <p:sp>
        <p:nvSpPr>
          <p:cNvPr id="8" name="Footer Placeholder 7"/>
          <p:cNvSpPr>
            <a:spLocks noGrp="1"/>
          </p:cNvSpPr>
          <p:nvPr>
            <p:ph type="ftr" sz="quarter" idx="11"/>
          </p:nvPr>
        </p:nvSpPr>
        <p:spPr/>
        <p:txBody>
          <a:bodyPr/>
          <a:lstStyle/>
          <a:p>
            <a:endParaRPr lang="ka-GE"/>
          </a:p>
        </p:txBody>
      </p:sp>
      <p:sp>
        <p:nvSpPr>
          <p:cNvPr id="9" name="Slide Number Placeholder 8"/>
          <p:cNvSpPr>
            <a:spLocks noGrp="1"/>
          </p:cNvSpPr>
          <p:nvPr>
            <p:ph type="sldNum" sz="quarter" idx="12"/>
          </p:nvPr>
        </p:nvSpPr>
        <p:spPr/>
        <p:txBody>
          <a:bodyPr/>
          <a:lstStyle/>
          <a:p>
            <a:fld id="{6EB56F94-70BB-4D58-983A-4B186AC83DBE}" type="slidenum">
              <a:rPr lang="ka-GE" smtClean="0"/>
              <a:t>‹#›</a:t>
            </a:fld>
            <a:endParaRPr lang="ka-GE"/>
          </a:p>
        </p:txBody>
      </p:sp>
    </p:spTree>
    <p:extLst>
      <p:ext uri="{BB962C8B-B14F-4D97-AF65-F5344CB8AC3E}">
        <p14:creationId xmlns:p14="http://schemas.microsoft.com/office/powerpoint/2010/main" val="3212689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მხოლოდ სათაური">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ka-GE" smtClean="0"/>
              <a:t>დააწკაპ. მთ. სათაურის სტილის შეცვლისათვის</a:t>
            </a:r>
            <a:endParaRPr lang="en-US" dirty="0"/>
          </a:p>
        </p:txBody>
      </p:sp>
      <p:sp>
        <p:nvSpPr>
          <p:cNvPr id="3" name="Date Placeholder 2"/>
          <p:cNvSpPr>
            <a:spLocks noGrp="1"/>
          </p:cNvSpPr>
          <p:nvPr>
            <p:ph type="dt" sz="half" idx="10"/>
          </p:nvPr>
        </p:nvSpPr>
        <p:spPr/>
        <p:txBody>
          <a:bodyPr/>
          <a:lstStyle/>
          <a:p>
            <a:fld id="{E350ED16-88B3-48B9-A4B2-2DE0BCCBB7E1}" type="datetimeFigureOut">
              <a:rPr lang="ka-GE" smtClean="0"/>
              <a:t>20.07.2021</a:t>
            </a:fld>
            <a:endParaRPr lang="ka-GE"/>
          </a:p>
        </p:txBody>
      </p:sp>
      <p:sp>
        <p:nvSpPr>
          <p:cNvPr id="4" name="Footer Placeholder 3"/>
          <p:cNvSpPr>
            <a:spLocks noGrp="1"/>
          </p:cNvSpPr>
          <p:nvPr>
            <p:ph type="ftr" sz="quarter" idx="11"/>
          </p:nvPr>
        </p:nvSpPr>
        <p:spPr/>
        <p:txBody>
          <a:bodyPr/>
          <a:lstStyle/>
          <a:p>
            <a:endParaRPr lang="ka-GE"/>
          </a:p>
        </p:txBody>
      </p:sp>
      <p:sp>
        <p:nvSpPr>
          <p:cNvPr id="5" name="Slide Number Placeholder 4"/>
          <p:cNvSpPr>
            <a:spLocks noGrp="1"/>
          </p:cNvSpPr>
          <p:nvPr>
            <p:ph type="sldNum" sz="quarter" idx="12"/>
          </p:nvPr>
        </p:nvSpPr>
        <p:spPr/>
        <p:txBody>
          <a:bodyPr/>
          <a:lstStyle/>
          <a:p>
            <a:fld id="{6EB56F94-70BB-4D58-983A-4B186AC83DBE}" type="slidenum">
              <a:rPr lang="ka-GE" smtClean="0"/>
              <a:t>‹#›</a:t>
            </a:fld>
            <a:endParaRPr lang="ka-GE"/>
          </a:p>
        </p:txBody>
      </p:sp>
    </p:spTree>
    <p:extLst>
      <p:ext uri="{BB962C8B-B14F-4D97-AF65-F5344CB8AC3E}">
        <p14:creationId xmlns:p14="http://schemas.microsoft.com/office/powerpoint/2010/main" val="724395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ცარიელი">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50ED16-88B3-48B9-A4B2-2DE0BCCBB7E1}" type="datetimeFigureOut">
              <a:rPr lang="ka-GE" smtClean="0"/>
              <a:t>20.07.2021</a:t>
            </a:fld>
            <a:endParaRPr lang="ka-GE"/>
          </a:p>
        </p:txBody>
      </p:sp>
      <p:sp>
        <p:nvSpPr>
          <p:cNvPr id="3" name="Footer Placeholder 2"/>
          <p:cNvSpPr>
            <a:spLocks noGrp="1"/>
          </p:cNvSpPr>
          <p:nvPr>
            <p:ph type="ftr" sz="quarter" idx="11"/>
          </p:nvPr>
        </p:nvSpPr>
        <p:spPr/>
        <p:txBody>
          <a:bodyPr/>
          <a:lstStyle/>
          <a:p>
            <a:endParaRPr lang="ka-GE"/>
          </a:p>
        </p:txBody>
      </p:sp>
      <p:sp>
        <p:nvSpPr>
          <p:cNvPr id="4" name="Slide Number Placeholder 3"/>
          <p:cNvSpPr>
            <a:spLocks noGrp="1"/>
          </p:cNvSpPr>
          <p:nvPr>
            <p:ph type="sldNum" sz="quarter" idx="12"/>
          </p:nvPr>
        </p:nvSpPr>
        <p:spPr/>
        <p:txBody>
          <a:bodyPr/>
          <a:lstStyle/>
          <a:p>
            <a:fld id="{6EB56F94-70BB-4D58-983A-4B186AC83DBE}" type="slidenum">
              <a:rPr lang="ka-GE" smtClean="0"/>
              <a:t>‹#›</a:t>
            </a:fld>
            <a:endParaRPr lang="ka-GE"/>
          </a:p>
        </p:txBody>
      </p:sp>
    </p:spTree>
    <p:extLst>
      <p:ext uri="{BB962C8B-B14F-4D97-AF65-F5344CB8AC3E}">
        <p14:creationId xmlns:p14="http://schemas.microsoft.com/office/powerpoint/2010/main" val="4109904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შიგთავსი წარწერასთან">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ka-GE" smtClean="0"/>
              <a:t>დააწკაპ. მთ. სათაურის სტილის შეცვლისათვის</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ka-GE" smtClean="0"/>
              <a:t>დააწკაპ. მთ. სათაურის სტილის შეცვლისათვის</a:t>
            </a:r>
          </a:p>
        </p:txBody>
      </p:sp>
      <p:sp>
        <p:nvSpPr>
          <p:cNvPr id="5" name="Date Placeholder 4"/>
          <p:cNvSpPr>
            <a:spLocks noGrp="1"/>
          </p:cNvSpPr>
          <p:nvPr>
            <p:ph type="dt" sz="half" idx="10"/>
          </p:nvPr>
        </p:nvSpPr>
        <p:spPr/>
        <p:txBody>
          <a:bodyPr/>
          <a:lstStyle/>
          <a:p>
            <a:fld id="{E350ED16-88B3-48B9-A4B2-2DE0BCCBB7E1}" type="datetimeFigureOut">
              <a:rPr lang="ka-GE" smtClean="0"/>
              <a:t>20.07.2021</a:t>
            </a:fld>
            <a:endParaRPr lang="ka-GE"/>
          </a:p>
        </p:txBody>
      </p:sp>
      <p:sp>
        <p:nvSpPr>
          <p:cNvPr id="6" name="Footer Placeholder 5"/>
          <p:cNvSpPr>
            <a:spLocks noGrp="1"/>
          </p:cNvSpPr>
          <p:nvPr>
            <p:ph type="ftr" sz="quarter" idx="11"/>
          </p:nvPr>
        </p:nvSpPr>
        <p:spPr/>
        <p:txBody>
          <a:bodyPr/>
          <a:lstStyle/>
          <a:p>
            <a:endParaRPr lang="ka-GE"/>
          </a:p>
        </p:txBody>
      </p:sp>
      <p:sp>
        <p:nvSpPr>
          <p:cNvPr id="7" name="Slide Number Placeholder 6"/>
          <p:cNvSpPr>
            <a:spLocks noGrp="1"/>
          </p:cNvSpPr>
          <p:nvPr>
            <p:ph type="sldNum" sz="quarter" idx="12"/>
          </p:nvPr>
        </p:nvSpPr>
        <p:spPr/>
        <p:txBody>
          <a:bodyPr/>
          <a:lstStyle/>
          <a:p>
            <a:fld id="{6EB56F94-70BB-4D58-983A-4B186AC83DBE}" type="slidenum">
              <a:rPr lang="ka-GE" smtClean="0"/>
              <a:t>‹#›</a:t>
            </a:fld>
            <a:endParaRPr lang="ka-GE"/>
          </a:p>
        </p:txBody>
      </p:sp>
    </p:spTree>
    <p:extLst>
      <p:ext uri="{BB962C8B-B14F-4D97-AF65-F5344CB8AC3E}">
        <p14:creationId xmlns:p14="http://schemas.microsoft.com/office/powerpoint/2010/main" val="4161490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სურათი წარწერასთან">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ka-GE" smtClean="0"/>
              <a:t>დააწკაპ. მთ. სათაურის სტილის შეცვლისათვის</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ka-GE" smtClean="0"/>
              <a:t>სურათის დასამატებლად დააწკაპუნეთ ხატულაზე</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a-GE" smtClean="0"/>
              <a:t>დააწკაპ. მთ. სათაურის სტილის შეცვლისათვის</a:t>
            </a:r>
          </a:p>
        </p:txBody>
      </p:sp>
      <p:sp>
        <p:nvSpPr>
          <p:cNvPr id="5" name="Date Placeholder 4"/>
          <p:cNvSpPr>
            <a:spLocks noGrp="1"/>
          </p:cNvSpPr>
          <p:nvPr>
            <p:ph type="dt" sz="half" idx="10"/>
          </p:nvPr>
        </p:nvSpPr>
        <p:spPr/>
        <p:txBody>
          <a:bodyPr/>
          <a:lstStyle/>
          <a:p>
            <a:fld id="{E350ED16-88B3-48B9-A4B2-2DE0BCCBB7E1}" type="datetimeFigureOut">
              <a:rPr lang="ka-GE" smtClean="0"/>
              <a:t>20.07.2021</a:t>
            </a:fld>
            <a:endParaRPr lang="ka-GE"/>
          </a:p>
        </p:txBody>
      </p:sp>
      <p:sp>
        <p:nvSpPr>
          <p:cNvPr id="6" name="Footer Placeholder 5"/>
          <p:cNvSpPr>
            <a:spLocks noGrp="1"/>
          </p:cNvSpPr>
          <p:nvPr>
            <p:ph type="ftr" sz="quarter" idx="11"/>
          </p:nvPr>
        </p:nvSpPr>
        <p:spPr/>
        <p:txBody>
          <a:bodyPr/>
          <a:lstStyle/>
          <a:p>
            <a:endParaRPr lang="ka-GE"/>
          </a:p>
        </p:txBody>
      </p:sp>
      <p:sp>
        <p:nvSpPr>
          <p:cNvPr id="7" name="Slide Number Placeholder 6"/>
          <p:cNvSpPr>
            <a:spLocks noGrp="1"/>
          </p:cNvSpPr>
          <p:nvPr>
            <p:ph type="sldNum" sz="quarter" idx="12"/>
          </p:nvPr>
        </p:nvSpPr>
        <p:spPr/>
        <p:txBody>
          <a:bodyPr/>
          <a:lstStyle/>
          <a:p>
            <a:fld id="{6EB56F94-70BB-4D58-983A-4B186AC83DBE}" type="slidenum">
              <a:rPr lang="ka-GE" smtClean="0"/>
              <a:t>‹#›</a:t>
            </a:fld>
            <a:endParaRPr lang="ka-GE"/>
          </a:p>
        </p:txBody>
      </p:sp>
    </p:spTree>
    <p:extLst>
      <p:ext uri="{BB962C8B-B14F-4D97-AF65-F5344CB8AC3E}">
        <p14:creationId xmlns:p14="http://schemas.microsoft.com/office/powerpoint/2010/main" val="1431199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ka-GE" smtClean="0"/>
              <a:t>დააწკაპ. მთ. სათაურის სტილის შეცვლისათვის</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350ED16-88B3-48B9-A4B2-2DE0BCCBB7E1}" type="datetimeFigureOut">
              <a:rPr lang="ka-GE" smtClean="0"/>
              <a:t>20.07.2021</a:t>
            </a:fld>
            <a:endParaRPr lang="ka-GE"/>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ka-GE"/>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EB56F94-70BB-4D58-983A-4B186AC83DBE}" type="slidenum">
              <a:rPr lang="ka-GE" smtClean="0"/>
              <a:t>‹#›</a:t>
            </a:fld>
            <a:endParaRPr lang="ka-GE"/>
          </a:p>
        </p:txBody>
      </p:sp>
    </p:spTree>
    <p:extLst>
      <p:ext uri="{BB962C8B-B14F-4D97-AF65-F5344CB8AC3E}">
        <p14:creationId xmlns:p14="http://schemas.microsoft.com/office/powerpoint/2010/main" val="158119787"/>
      </p:ext>
    </p:extLst>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 id="2147483745" r:id="rId14"/>
    <p:sldLayoutId id="2147483746" r:id="rId15"/>
    <p:sldLayoutId id="214748374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819508" y="609600"/>
            <a:ext cx="8454493" cy="3720860"/>
          </a:xfrm>
        </p:spPr>
        <p:txBody>
          <a:bodyPr>
            <a:normAutofit/>
          </a:bodyPr>
          <a:lstStyle/>
          <a:p>
            <a:pPr algn="ctr"/>
            <a:r>
              <a:rPr lang="ka-GE" sz="5400" dirty="0"/>
              <a:t>საქართველოს ფასიანი ქაღალდების ბაზარი პანდემიამდე და პანდემიის პირობებში</a:t>
            </a:r>
          </a:p>
        </p:txBody>
      </p:sp>
      <p:sp>
        <p:nvSpPr>
          <p:cNvPr id="3" name="შიგთავსის ჩანაცვლების ველი 2"/>
          <p:cNvSpPr>
            <a:spLocks noGrp="1"/>
          </p:cNvSpPr>
          <p:nvPr>
            <p:ph idx="1"/>
          </p:nvPr>
        </p:nvSpPr>
        <p:spPr>
          <a:xfrm>
            <a:off x="1345720" y="4839419"/>
            <a:ext cx="8049051" cy="534838"/>
          </a:xfrm>
        </p:spPr>
        <p:txBody>
          <a:bodyPr/>
          <a:lstStyle/>
          <a:p>
            <a:pPr marL="0" indent="0">
              <a:buNone/>
            </a:pPr>
            <a:r>
              <a:rPr lang="ka-GE" dirty="0" smtClean="0"/>
              <a:t>                                     მომხსენებელი:    ასისტენტ პროფესორი: ირინე თავაძე</a:t>
            </a:r>
            <a:endParaRPr lang="ka-GE" dirty="0"/>
          </a:p>
        </p:txBody>
      </p:sp>
    </p:spTree>
    <p:extLst>
      <p:ext uri="{BB962C8B-B14F-4D97-AF65-F5344CB8AC3E}">
        <p14:creationId xmlns:p14="http://schemas.microsoft.com/office/powerpoint/2010/main" val="17602163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lang="ka-GE" dirty="0"/>
              <a:t>ცვლილებით გამოწვეული შედეგები:</a:t>
            </a:r>
          </a:p>
        </p:txBody>
      </p:sp>
      <p:sp>
        <p:nvSpPr>
          <p:cNvPr id="3" name="შიგთავსის ჩანაცვლების ველი 2"/>
          <p:cNvSpPr>
            <a:spLocks noGrp="1"/>
          </p:cNvSpPr>
          <p:nvPr>
            <p:ph idx="1"/>
          </p:nvPr>
        </p:nvSpPr>
        <p:spPr/>
        <p:txBody>
          <a:bodyPr>
            <a:normAutofit/>
          </a:bodyPr>
          <a:lstStyle/>
          <a:p>
            <a:pPr marL="0" indent="0" algn="just">
              <a:buNone/>
            </a:pPr>
            <a:r>
              <a:rPr lang="ka-GE" sz="3600" dirty="0" smtClean="0"/>
              <a:t>      საქართველოს </a:t>
            </a:r>
            <a:r>
              <a:rPr lang="ka-GE" sz="3600" dirty="0" err="1" smtClean="0"/>
              <a:t>საფონდო</a:t>
            </a:r>
            <a:r>
              <a:rPr lang="ka-GE" sz="3600" dirty="0" smtClean="0"/>
              <a:t> ბირჟის ინდექსი </a:t>
            </a:r>
            <a:r>
              <a:rPr lang="en-US" sz="3600" dirty="0" smtClean="0"/>
              <a:t>“</a:t>
            </a:r>
            <a:r>
              <a:rPr lang="en-US" sz="3600" dirty="0" err="1" smtClean="0"/>
              <a:t>galt</a:t>
            </a:r>
            <a:r>
              <a:rPr lang="en-US" sz="3600" dirty="0" smtClean="0"/>
              <a:t> end Taggart” 2008 </a:t>
            </a:r>
            <a:r>
              <a:rPr lang="ka-GE" sz="3600" dirty="0" smtClean="0"/>
              <a:t>წლის თებერვლიდან სისტემატურად ეცემა.</a:t>
            </a:r>
            <a:endParaRPr lang="ka-GE" sz="3600" dirty="0"/>
          </a:p>
        </p:txBody>
      </p:sp>
    </p:spTree>
    <p:extLst>
      <p:ext uri="{BB962C8B-B14F-4D97-AF65-F5344CB8AC3E}">
        <p14:creationId xmlns:p14="http://schemas.microsoft.com/office/powerpoint/2010/main" val="42087916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543465" y="1656272"/>
            <a:ext cx="8730538" cy="4175184"/>
          </a:xfrm>
        </p:spPr>
        <p:txBody>
          <a:bodyPr>
            <a:normAutofit/>
          </a:bodyPr>
          <a:lstStyle/>
          <a:p>
            <a:pPr algn="ctr"/>
            <a:r>
              <a:rPr lang="ka-GE" dirty="0" smtClean="0"/>
              <a:t>საქართველოს ეროვნული ბანკისა და მთავრობის მიერ გადადგმული ნაბიჯები ფასიანი ქაღალდების ბაზრის განვითარების საქმეში ასოცირების ხელშეკრულების მოთხოვნის შესაბამისად </a:t>
            </a:r>
            <a:endParaRPr lang="ka-GE" dirty="0"/>
          </a:p>
        </p:txBody>
      </p:sp>
    </p:spTree>
    <p:extLst>
      <p:ext uri="{BB962C8B-B14F-4D97-AF65-F5344CB8AC3E}">
        <p14:creationId xmlns:p14="http://schemas.microsoft.com/office/powerpoint/2010/main" val="25298740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621102" y="336430"/>
            <a:ext cx="8652899" cy="6072995"/>
          </a:xfrm>
        </p:spPr>
        <p:txBody>
          <a:bodyPr>
            <a:noAutofit/>
          </a:bodyPr>
          <a:lstStyle/>
          <a:p>
            <a:pPr algn="just"/>
            <a:r>
              <a:rPr lang="ka-GE" sz="2800" dirty="0" smtClean="0"/>
              <a:t>2017 წელს ძალაში შევიდა საგადასახადო კოდექსის იმ ცვლილების ნაწილი, რომელიც სასესხო და სააქციო ფინანსური ინსტრუმენტების დაბეგვრასთან დაკავშირებით საგადასახადო შეღავათებს ითვალისწინებს. ცვლილების პირველი პაკეტის შესაბამისად, ფასიანი ქაღალდების ვაჭრობის შემდეგ მიღებული შემოსავალი (</a:t>
            </a:r>
            <a:r>
              <a:rPr lang="en-US" sz="2800" dirty="0" err="1" smtClean="0"/>
              <a:t>caital</a:t>
            </a:r>
            <a:r>
              <a:rPr lang="en-US" sz="2800" dirty="0" smtClean="0"/>
              <a:t> gain</a:t>
            </a:r>
            <a:r>
              <a:rPr lang="ka-GE" sz="2800" dirty="0" smtClean="0"/>
              <a:t>)</a:t>
            </a:r>
            <a:r>
              <a:rPr lang="en-US" sz="2800" dirty="0" smtClean="0"/>
              <a:t> </a:t>
            </a:r>
            <a:r>
              <a:rPr lang="ka-GE" sz="2800" dirty="0" smtClean="0"/>
              <a:t>არ იბეგრება, რაც განაპირობებს მეორადი ბაზრის აქტიურობის წახალისებას. ასევე, არ დაიბეგრება 2023 წლამდე გამოშვებული კორპორატიული ობლიგაციების კუპონები, აქციებზე გადახდილი დივიდენდების დაკავება კი გადახდის წყაროსთან მოხდება.</a:t>
            </a:r>
            <a:endParaRPr lang="ka-GE" sz="2800" dirty="0"/>
          </a:p>
        </p:txBody>
      </p:sp>
    </p:spTree>
    <p:extLst>
      <p:ext uri="{BB962C8B-B14F-4D97-AF65-F5344CB8AC3E}">
        <p14:creationId xmlns:p14="http://schemas.microsoft.com/office/powerpoint/2010/main" val="32124714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741872" y="715993"/>
            <a:ext cx="8532130" cy="5325370"/>
          </a:xfrm>
        </p:spPr>
        <p:txBody>
          <a:bodyPr/>
          <a:lstStyle/>
          <a:p>
            <a:pPr algn="just"/>
            <a:r>
              <a:rPr lang="ka-GE" sz="3200" dirty="0" smtClean="0"/>
              <a:t>2018წლის 3 დეკემბრიდან საქართველოს ეროვნულმა ბანკმა და კომპანია „</a:t>
            </a:r>
            <a:r>
              <a:rPr lang="ka-GE" sz="3200" dirty="0" err="1" smtClean="0"/>
              <a:t>მონტრანმა</a:t>
            </a:r>
            <a:r>
              <a:rPr lang="ka-GE" sz="3200" dirty="0" smtClean="0"/>
              <a:t>“ აამოქმედა </a:t>
            </a:r>
            <a:r>
              <a:rPr lang="en-US" sz="3200" dirty="0" smtClean="0"/>
              <a:t>GSSS</a:t>
            </a:r>
            <a:r>
              <a:rPr lang="ka-GE" sz="3200" dirty="0" smtClean="0"/>
              <a:t> ფასიანი ქაღალდების ანგარიშსწორების ინტეგრირებული სისტემა. მისი მეშვეობით ხდება სახელმწიფო და კერძო ფასიანი ქაღალდების გამოშვება, შენახვა, დაფარვა და დაგირავება</a:t>
            </a:r>
            <a:r>
              <a:rPr lang="ka-GE" dirty="0" smtClean="0"/>
              <a:t>. </a:t>
            </a:r>
            <a:endParaRPr lang="ka-GE" dirty="0"/>
          </a:p>
        </p:txBody>
      </p:sp>
    </p:spTree>
    <p:extLst>
      <p:ext uri="{BB962C8B-B14F-4D97-AF65-F5344CB8AC3E}">
        <p14:creationId xmlns:p14="http://schemas.microsoft.com/office/powerpoint/2010/main" val="36205210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948906" y="879893"/>
            <a:ext cx="8325096" cy="5161469"/>
          </a:xfrm>
        </p:spPr>
        <p:txBody>
          <a:bodyPr>
            <a:noAutofit/>
          </a:bodyPr>
          <a:lstStyle/>
          <a:p>
            <a:pPr algn="just"/>
            <a:r>
              <a:rPr lang="ka-GE" sz="2800" dirty="0" smtClean="0"/>
              <a:t>ეროვნული ბანკის ინიციატივით, ევროპის რეკონსტრუქციისა და განვითარების ბანკთან (</a:t>
            </a:r>
            <a:r>
              <a:rPr lang="en-US" sz="2800" dirty="0" smtClean="0"/>
              <a:t>EBRD</a:t>
            </a:r>
            <a:r>
              <a:rPr lang="ka-GE" sz="2800" dirty="0" smtClean="0"/>
              <a:t>)</a:t>
            </a:r>
            <a:r>
              <a:rPr lang="en-US" sz="2800" dirty="0" smtClean="0"/>
              <a:t> </a:t>
            </a:r>
            <a:r>
              <a:rPr lang="ka-GE" sz="2800" dirty="0" smtClean="0"/>
              <a:t>ერთად შემუშავებული დერივატივების ბაზრის </a:t>
            </a:r>
            <a:r>
              <a:rPr lang="ka-GE" sz="2800" dirty="0" err="1" smtClean="0"/>
              <a:t>განვიტარებისათვის</a:t>
            </a:r>
            <a:r>
              <a:rPr lang="ka-GE" sz="2800" dirty="0" smtClean="0"/>
              <a:t> კანონპროექტი, რომელიც საქართველოს პარლამენტმა 2019 წლის 20 დეკემბერს მიიღო. იგი დაარეგულირებს ოპერაციებს წარმოებული ინსტრუმენტებით, განსაზღვრავს დერივატივების მხარეებს შორის </a:t>
            </a:r>
            <a:r>
              <a:rPr lang="ka-GE" sz="2800" dirty="0" err="1" smtClean="0"/>
              <a:t>ნეტინგის</a:t>
            </a:r>
            <a:r>
              <a:rPr lang="ka-GE" sz="2800" dirty="0" smtClean="0"/>
              <a:t> შესაძლებლობას და ფინანსური გირავნობის გამოყენების საკითხებს.</a:t>
            </a:r>
            <a:endParaRPr lang="ka-GE" sz="2800" dirty="0"/>
          </a:p>
        </p:txBody>
      </p:sp>
    </p:spTree>
    <p:extLst>
      <p:ext uri="{BB962C8B-B14F-4D97-AF65-F5344CB8AC3E}">
        <p14:creationId xmlns:p14="http://schemas.microsoft.com/office/powerpoint/2010/main" val="14661761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pPr algn="ctr"/>
            <a:r>
              <a:rPr lang="ka-GE" dirty="0" smtClean="0"/>
              <a:t>შედეგები:</a:t>
            </a:r>
            <a:endParaRPr lang="ka-GE" dirty="0"/>
          </a:p>
        </p:txBody>
      </p:sp>
      <p:sp>
        <p:nvSpPr>
          <p:cNvPr id="3" name="შიგთავსის ჩანაცვლების ველი 2"/>
          <p:cNvSpPr>
            <a:spLocks noGrp="1"/>
          </p:cNvSpPr>
          <p:nvPr>
            <p:ph idx="1"/>
          </p:nvPr>
        </p:nvSpPr>
        <p:spPr>
          <a:xfrm>
            <a:off x="677334" y="1440611"/>
            <a:ext cx="8596668" cy="5089585"/>
          </a:xfrm>
        </p:spPr>
        <p:txBody>
          <a:bodyPr>
            <a:normAutofit/>
          </a:bodyPr>
          <a:lstStyle/>
          <a:p>
            <a:endParaRPr lang="ka-GE" sz="3600" dirty="0" smtClean="0"/>
          </a:p>
          <a:p>
            <a:r>
              <a:rPr lang="ka-GE" sz="3600" dirty="0" smtClean="0"/>
              <a:t>გაიზარდა მოთხოვნა ობლიგაციებზე. პირველ რიგში </a:t>
            </a:r>
            <a:r>
              <a:rPr lang="ka-GE" sz="3600" b="1" dirty="0" smtClean="0"/>
              <a:t>საქართველოს სახელმწიფო </a:t>
            </a:r>
            <a:r>
              <a:rPr lang="ka-GE" sz="3600" b="1" dirty="0" err="1" smtClean="0"/>
              <a:t>ევრობონდი</a:t>
            </a:r>
            <a:r>
              <a:rPr lang="ka-GE" sz="3600" b="1" dirty="0" smtClean="0"/>
              <a:t> </a:t>
            </a:r>
            <a:r>
              <a:rPr lang="en-US" sz="3600" b="1" dirty="0" smtClean="0"/>
              <a:t>GEORGIA-21-</a:t>
            </a:r>
            <a:r>
              <a:rPr lang="ka-GE" sz="3600" dirty="0" smtClean="0"/>
              <a:t>ის შემოსავლიანობა მკვეთრად გაიზარდა;</a:t>
            </a:r>
          </a:p>
        </p:txBody>
      </p:sp>
    </p:spTree>
    <p:extLst>
      <p:ext uri="{BB962C8B-B14F-4D97-AF65-F5344CB8AC3E}">
        <p14:creationId xmlns:p14="http://schemas.microsoft.com/office/powerpoint/2010/main" val="37361207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681487" y="465826"/>
            <a:ext cx="8704659" cy="5727940"/>
          </a:xfrm>
        </p:spPr>
        <p:txBody>
          <a:bodyPr>
            <a:noAutofit/>
          </a:bodyPr>
          <a:lstStyle/>
          <a:p>
            <a:r>
              <a:rPr lang="ka-GE" sz="2400" dirty="0"/>
              <a:t>მნიშვნელოვან ადგილს იკავებს </a:t>
            </a:r>
            <a:r>
              <a:rPr lang="ka-GE" sz="2400" dirty="0" err="1"/>
              <a:t>კორპორატული</a:t>
            </a:r>
            <a:r>
              <a:rPr lang="ka-GE" sz="2400" dirty="0"/>
              <a:t> ობლიგაციები:</a:t>
            </a:r>
          </a:p>
          <a:p>
            <a:pPr marL="0" indent="0">
              <a:buNone/>
            </a:pPr>
            <a:r>
              <a:rPr lang="ka-GE" sz="2400" dirty="0"/>
              <a:t>ა). თიბისი ლიზინგი - 2020 წლის მარტში თიბისმა 54 მლნ ლარის 3 წლიანი ობლიგაციები განათავსა;</a:t>
            </a:r>
          </a:p>
          <a:p>
            <a:pPr marL="0" indent="0">
              <a:buNone/>
            </a:pPr>
            <a:r>
              <a:rPr lang="ka-GE" sz="2400" dirty="0"/>
              <a:t>ბ). საქართველოს სალიზინგო კომპანია (</a:t>
            </a:r>
            <a:r>
              <a:rPr lang="en-US" sz="2400" dirty="0"/>
              <a:t>GLC</a:t>
            </a:r>
            <a:r>
              <a:rPr lang="ka-GE" sz="2400" dirty="0"/>
              <a:t>)</a:t>
            </a:r>
            <a:r>
              <a:rPr lang="en-US" sz="2400" dirty="0"/>
              <a:t> </a:t>
            </a:r>
            <a:r>
              <a:rPr lang="ka-GE" sz="2400" dirty="0"/>
              <a:t>თავისი არსებული 10 მლნ-იანი ობლიგაციების რეფინანსირება მოახდინა აგვისტოში;</a:t>
            </a:r>
          </a:p>
          <a:p>
            <a:pPr marL="0" indent="0">
              <a:buNone/>
            </a:pPr>
            <a:r>
              <a:rPr lang="ka-GE" sz="2400" dirty="0"/>
              <a:t>გ). კახურმა ტრადიციულმა მეღვინეობამ (</a:t>
            </a:r>
            <a:r>
              <a:rPr lang="en-US" sz="2400" dirty="0"/>
              <a:t>KTW</a:t>
            </a:r>
            <a:r>
              <a:rPr lang="ka-GE" sz="2400" dirty="0"/>
              <a:t>) - საქართველოში ღვინისა და სპირტიანი სასმელების ერთ-ერთმა უმსხვილესმა წარმომადგენელმა საქართველოს </a:t>
            </a:r>
            <a:r>
              <a:rPr lang="ka-GE" sz="2400" dirty="0" err="1"/>
              <a:t>საფონდო</a:t>
            </a:r>
            <a:r>
              <a:rPr lang="ka-GE" sz="2400" dirty="0"/>
              <a:t> ბირჟაზე პირველი 10 მილიონი დოლარის ობლიგაცია განათავსა 2020 წლის დეკემბერში, ობლიგაციის კუპონის განაკვეთია 9,0%, ვადა 3 წელი. </a:t>
            </a:r>
          </a:p>
          <a:p>
            <a:endParaRPr lang="ka-GE" sz="2400" dirty="0"/>
          </a:p>
        </p:txBody>
      </p:sp>
    </p:spTree>
    <p:extLst>
      <p:ext uri="{BB962C8B-B14F-4D97-AF65-F5344CB8AC3E}">
        <p14:creationId xmlns:p14="http://schemas.microsoft.com/office/powerpoint/2010/main" val="24592043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pPr algn="ctr"/>
            <a:r>
              <a:rPr lang="ka-GE" dirty="0" smtClean="0"/>
              <a:t>კოვიდ-19-ის გავლენა</a:t>
            </a:r>
            <a:endParaRPr lang="ka-GE" dirty="0"/>
          </a:p>
        </p:txBody>
      </p:sp>
      <p:sp>
        <p:nvSpPr>
          <p:cNvPr id="3" name="შიგთავსის ჩანაცვლების ველი 2"/>
          <p:cNvSpPr>
            <a:spLocks noGrp="1"/>
          </p:cNvSpPr>
          <p:nvPr>
            <p:ph idx="1"/>
          </p:nvPr>
        </p:nvSpPr>
        <p:spPr>
          <a:xfrm>
            <a:off x="677334" y="1492370"/>
            <a:ext cx="8596667" cy="4986067"/>
          </a:xfrm>
        </p:spPr>
        <p:txBody>
          <a:bodyPr>
            <a:normAutofit/>
          </a:bodyPr>
          <a:lstStyle/>
          <a:p>
            <a:endParaRPr lang="en-US" sz="2400" dirty="0" smtClean="0"/>
          </a:p>
          <a:p>
            <a:r>
              <a:rPr lang="ka-GE" sz="2400" dirty="0" smtClean="0"/>
              <a:t>განვითარებული ქვეყნების მხრიდან მონეტარული და ფისკალური პოლიტიკის სწრაფი და კოორდინირებული მოქმედების შედეგად პანდემიის დარტყმა ეკონომიკაზე შემცირდა.</a:t>
            </a:r>
          </a:p>
          <a:p>
            <a:r>
              <a:rPr lang="ka-GE" sz="2400" dirty="0" smtClean="0"/>
              <a:t>ზოგიერთი ბირჟა კი შარშანდელის ნიშნულზე მაღალზეც კი დგანან (შვეიცარიის </a:t>
            </a:r>
            <a:r>
              <a:rPr lang="ka-GE" sz="2400" dirty="0" err="1" smtClean="0"/>
              <a:t>საფონდო</a:t>
            </a:r>
            <a:r>
              <a:rPr lang="ka-GE" sz="2400" dirty="0" smtClean="0"/>
              <a:t> ბირჟა),</a:t>
            </a:r>
          </a:p>
          <a:p>
            <a:r>
              <a:rPr lang="ka-GE" sz="2400" dirty="0" smtClean="0"/>
              <a:t>2020 წელი დაასრულეს დადებითი </a:t>
            </a:r>
            <a:r>
              <a:rPr lang="ka-GE" sz="2400" dirty="0" err="1" smtClean="0"/>
              <a:t>შდეგებით</a:t>
            </a:r>
            <a:r>
              <a:rPr lang="ka-GE" sz="2400" dirty="0" smtClean="0"/>
              <a:t> ტექნოლოგიების, ტელეკომუნიკაციების და ინტერნეტის სფეროში მომუშავე კომპანიების აქციების ხარჯზე. (</a:t>
            </a:r>
            <a:r>
              <a:rPr lang="en-US" sz="2400" dirty="0" smtClean="0"/>
              <a:t>NASDAQI; FACEBOOK; AMAZON; NETFLIX…</a:t>
            </a:r>
            <a:r>
              <a:rPr lang="ka-GE" sz="2400" dirty="0" smtClean="0"/>
              <a:t>)</a:t>
            </a:r>
            <a:endParaRPr lang="ka-GE" sz="2400" dirty="0"/>
          </a:p>
        </p:txBody>
      </p:sp>
    </p:spTree>
    <p:extLst>
      <p:ext uri="{BB962C8B-B14F-4D97-AF65-F5344CB8AC3E}">
        <p14:creationId xmlns:p14="http://schemas.microsoft.com/office/powerpoint/2010/main" val="27238918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pPr algn="ctr"/>
            <a:r>
              <a:rPr lang="ka-GE" dirty="0" smtClean="0"/>
              <a:t>დასკვნა:</a:t>
            </a:r>
            <a:endParaRPr lang="ka-GE" dirty="0"/>
          </a:p>
        </p:txBody>
      </p:sp>
      <p:sp>
        <p:nvSpPr>
          <p:cNvPr id="3" name="შიგთავსის ჩანაცვლების ველი 2"/>
          <p:cNvSpPr>
            <a:spLocks noGrp="1"/>
          </p:cNvSpPr>
          <p:nvPr>
            <p:ph idx="1"/>
          </p:nvPr>
        </p:nvSpPr>
        <p:spPr/>
        <p:txBody>
          <a:bodyPr>
            <a:normAutofit/>
          </a:bodyPr>
          <a:lstStyle/>
          <a:p>
            <a:pPr marL="0" indent="0" algn="just">
              <a:buNone/>
            </a:pPr>
            <a:r>
              <a:rPr lang="ka-GE" sz="3600" dirty="0" smtClean="0"/>
              <a:t>    მიუხედავად იმისა, რომ პანდემია ჯერ არ დასრულებულა და მისი ზეგავლენის ზომების განსაზღვრა </a:t>
            </a:r>
            <a:r>
              <a:rPr lang="ka-GE" sz="3600" dirty="0" err="1" smtClean="0"/>
              <a:t>საფონდო</a:t>
            </a:r>
            <a:r>
              <a:rPr lang="ka-GE" sz="3600" dirty="0" smtClean="0"/>
              <a:t> ბაზარზე ჯერ შეუძლებელია, თუმცა ის მკვეთრად უარყოფით მიმართულებას არ გვიჩვენებს.</a:t>
            </a:r>
            <a:endParaRPr lang="ka-GE" sz="3600" dirty="0"/>
          </a:p>
        </p:txBody>
      </p:sp>
    </p:spTree>
    <p:extLst>
      <p:ext uri="{BB962C8B-B14F-4D97-AF65-F5344CB8AC3E}">
        <p14:creationId xmlns:p14="http://schemas.microsoft.com/office/powerpoint/2010/main" val="5753091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pPr algn="ctr"/>
            <a:r>
              <a:rPr lang="ka-GE" dirty="0" smtClean="0"/>
              <a:t>ისტორიული მიმოხილვა</a:t>
            </a:r>
            <a:endParaRPr lang="ka-GE" dirty="0"/>
          </a:p>
        </p:txBody>
      </p:sp>
      <p:sp>
        <p:nvSpPr>
          <p:cNvPr id="3" name="შიგთავსის ჩანაცვლების ველი 2"/>
          <p:cNvSpPr>
            <a:spLocks noGrp="1"/>
          </p:cNvSpPr>
          <p:nvPr>
            <p:ph idx="1"/>
          </p:nvPr>
        </p:nvSpPr>
        <p:spPr/>
        <p:txBody>
          <a:bodyPr>
            <a:normAutofit fontScale="85000" lnSpcReduction="20000"/>
          </a:bodyPr>
          <a:lstStyle/>
          <a:p>
            <a:pPr marL="0" indent="0" algn="just">
              <a:buNone/>
            </a:pPr>
            <a:r>
              <a:rPr lang="ka-GE" sz="4000" dirty="0" smtClean="0"/>
              <a:t>         საქართველოში ფასიანი ქაღალდების ბაზარი წარმოდგენილია „საქართველოს </a:t>
            </a:r>
            <a:r>
              <a:rPr lang="ka-GE" sz="4000" dirty="0" err="1" smtClean="0"/>
              <a:t>საფონდო</a:t>
            </a:r>
            <a:r>
              <a:rPr lang="ka-GE" sz="4000" dirty="0" smtClean="0"/>
              <a:t> ბირჟის “ /</a:t>
            </a:r>
            <a:r>
              <a:rPr lang="ka-GE" sz="4000" dirty="0" err="1" smtClean="0"/>
              <a:t>სსბ</a:t>
            </a:r>
            <a:r>
              <a:rPr lang="ka-GE" sz="4000" dirty="0" smtClean="0"/>
              <a:t>/ სახით, რომელიც დაფუძნდა 1999 წლის 8 იანვარს საქართველოს ფასიანი </a:t>
            </a:r>
            <a:r>
              <a:rPr lang="ka-GE" sz="4000" dirty="0" err="1" smtClean="0"/>
              <a:t>ქარალდების</a:t>
            </a:r>
            <a:r>
              <a:rPr lang="ka-GE" sz="4000" dirty="0" smtClean="0"/>
              <a:t> ბაზრის პროფესიონალთა ბირთვის, მოწინავე ქართული ბანკების, საინვესტიციო და სადაზღვევო კომპანიების ინიციატივით.</a:t>
            </a:r>
          </a:p>
          <a:p>
            <a:pPr marL="0" indent="0" algn="just">
              <a:buNone/>
            </a:pPr>
            <a:endParaRPr lang="ka-GE" dirty="0"/>
          </a:p>
        </p:txBody>
      </p:sp>
    </p:spTree>
    <p:extLst>
      <p:ext uri="{BB962C8B-B14F-4D97-AF65-F5344CB8AC3E}">
        <p14:creationId xmlns:p14="http://schemas.microsoft.com/office/powerpoint/2010/main" val="40234623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724618" y="690113"/>
            <a:ext cx="8540757" cy="5607170"/>
          </a:xfrm>
        </p:spPr>
        <p:txBody>
          <a:bodyPr>
            <a:noAutofit/>
          </a:bodyPr>
          <a:lstStyle/>
          <a:p>
            <a:pPr marL="0" indent="0" algn="just">
              <a:buNone/>
            </a:pPr>
            <a:r>
              <a:rPr lang="ka-GE" sz="3200" dirty="0" smtClean="0"/>
              <a:t>         1999 წლის 18 ოქტომბერს ბირჟის სამეთვალყურეო საბჭოს </a:t>
            </a:r>
            <a:r>
              <a:rPr lang="ka-GE" sz="3200" dirty="0"/>
              <a:t>ს</a:t>
            </a:r>
            <a:r>
              <a:rPr lang="ka-GE" sz="3200" dirty="0" smtClean="0"/>
              <a:t>ხდომაზე მიღებულ იქნა გადაწყვეტილება  - ბირჟაზე დადებული გარიგების სწრაფი, ეფექტიანი და საიმედო კლირინგისა და ანგარიშსწორებისათვის ბირჟის მიერ დაფუძნდეს ორგანიზაცია, რომელიც გადაწყვეტს ამ პრობლემას. შედეგად, </a:t>
            </a:r>
            <a:r>
              <a:rPr lang="ka-GE" sz="3200" dirty="0" err="1" smtClean="0"/>
              <a:t>სსბ</a:t>
            </a:r>
            <a:r>
              <a:rPr lang="ka-GE" sz="3200" dirty="0" smtClean="0"/>
              <a:t>-მ 100%-იანი მფლობელობით დააფუძნა შპს „საქართველოს ფასიანი ქაღალდების ცენტრალური დეპოზიტარი“.</a:t>
            </a:r>
          </a:p>
          <a:p>
            <a:pPr marL="0" indent="0" algn="just">
              <a:buNone/>
            </a:pPr>
            <a:endParaRPr lang="ka-GE" sz="3200" dirty="0" smtClean="0"/>
          </a:p>
        </p:txBody>
      </p:sp>
    </p:spTree>
    <p:extLst>
      <p:ext uri="{BB962C8B-B14F-4D97-AF65-F5344CB8AC3E}">
        <p14:creationId xmlns:p14="http://schemas.microsoft.com/office/powerpoint/2010/main" val="20023308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569343" y="672861"/>
            <a:ext cx="8704659" cy="5368502"/>
          </a:xfrm>
        </p:spPr>
        <p:txBody>
          <a:bodyPr>
            <a:normAutofit/>
          </a:bodyPr>
          <a:lstStyle/>
          <a:p>
            <a:pPr marL="0" indent="0">
              <a:buNone/>
            </a:pPr>
            <a:r>
              <a:rPr lang="ka-GE" sz="3200" dirty="0"/>
              <a:t>2000 წლის 14 იანვარს საქართველოს ფასიანი ქაღალდების ეროვნული კომისიის მიერ </a:t>
            </a:r>
            <a:r>
              <a:rPr lang="ka-GE" sz="3200" dirty="0" err="1"/>
              <a:t>სსბ</a:t>
            </a:r>
            <a:r>
              <a:rPr lang="ka-GE" sz="3200" dirty="0"/>
              <a:t>-ზე გაიცა </a:t>
            </a:r>
            <a:r>
              <a:rPr lang="ka-GE" sz="3200" dirty="0" err="1"/>
              <a:t>საფონდო</a:t>
            </a:r>
            <a:r>
              <a:rPr lang="ka-GE" sz="3200" dirty="0"/>
              <a:t> ლიცენზია ნომერი: 90001. </a:t>
            </a:r>
          </a:p>
          <a:p>
            <a:pPr marL="0" indent="0">
              <a:buNone/>
            </a:pPr>
            <a:endParaRPr lang="ka-GE" sz="3200" dirty="0"/>
          </a:p>
          <a:p>
            <a:pPr marL="0" indent="0">
              <a:buNone/>
            </a:pPr>
            <a:endParaRPr lang="ka-GE" sz="3200" dirty="0" smtClean="0"/>
          </a:p>
          <a:p>
            <a:pPr marL="0" indent="0">
              <a:buNone/>
            </a:pPr>
            <a:r>
              <a:rPr lang="ka-GE" sz="3200" dirty="0" smtClean="0"/>
              <a:t>იმავე </a:t>
            </a:r>
            <a:r>
              <a:rPr lang="ka-GE" sz="3200" dirty="0"/>
              <a:t>წლის 18 იანვარს კომისიის მიერ </a:t>
            </a:r>
            <a:r>
              <a:rPr lang="ka-GE" sz="3200" dirty="0" err="1"/>
              <a:t>სსბ</a:t>
            </a:r>
            <a:r>
              <a:rPr lang="ka-GE" sz="3200" dirty="0"/>
              <a:t> აღიარებული იქნა თვითრეგულირებად </a:t>
            </a:r>
            <a:r>
              <a:rPr lang="ka-GE" sz="3200" dirty="0" smtClean="0"/>
              <a:t>ორგანიზაციად.</a:t>
            </a:r>
            <a:endParaRPr lang="ka-GE" sz="3200" dirty="0"/>
          </a:p>
        </p:txBody>
      </p:sp>
    </p:spTree>
    <p:extLst>
      <p:ext uri="{BB962C8B-B14F-4D97-AF65-F5344CB8AC3E}">
        <p14:creationId xmlns:p14="http://schemas.microsoft.com/office/powerpoint/2010/main" val="4432536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pPr algn="ctr"/>
            <a:r>
              <a:rPr lang="ka-GE" dirty="0" smtClean="0"/>
              <a:t>შედეგი:</a:t>
            </a:r>
            <a:endParaRPr lang="ka-GE" dirty="0"/>
          </a:p>
        </p:txBody>
      </p:sp>
      <p:sp>
        <p:nvSpPr>
          <p:cNvPr id="3" name="შიგთავსის ჩანაცვლების ველი 2"/>
          <p:cNvSpPr>
            <a:spLocks noGrp="1"/>
          </p:cNvSpPr>
          <p:nvPr>
            <p:ph idx="1"/>
          </p:nvPr>
        </p:nvSpPr>
        <p:spPr/>
        <p:txBody>
          <a:bodyPr>
            <a:normAutofit/>
          </a:bodyPr>
          <a:lstStyle/>
          <a:p>
            <a:pPr marL="0" indent="0" algn="just">
              <a:buNone/>
            </a:pPr>
            <a:r>
              <a:rPr lang="ka-GE" sz="3200" dirty="0" smtClean="0"/>
              <a:t>       2001-2001 წლებში ბირჟის სავაჭრო სისტემაში დაშვებული აღმოჩნდა </a:t>
            </a:r>
            <a:r>
              <a:rPr lang="ka-GE" sz="3200" b="1" dirty="0" smtClean="0"/>
              <a:t>282 </a:t>
            </a:r>
            <a:r>
              <a:rPr lang="ka-GE" sz="3200" dirty="0" smtClean="0"/>
              <a:t>საწარმოს ფასიანი ქაღალდები, რომელზეც 2192 გარიგება დაიდო და გარიგების ჯამურმა ღირებულებამ 18969570 ლარი შეადგინა. საშუალო დღიური ბრუნვა - 104228 ლარი იყო.  </a:t>
            </a:r>
            <a:endParaRPr lang="ka-GE" sz="3200" dirty="0"/>
          </a:p>
        </p:txBody>
      </p:sp>
    </p:spTree>
    <p:extLst>
      <p:ext uri="{BB962C8B-B14F-4D97-AF65-F5344CB8AC3E}">
        <p14:creationId xmlns:p14="http://schemas.microsoft.com/office/powerpoint/2010/main" val="14020431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785004" y="609600"/>
            <a:ext cx="8488998" cy="762000"/>
          </a:xfrm>
        </p:spPr>
        <p:txBody>
          <a:bodyPr/>
          <a:lstStyle/>
          <a:p>
            <a:pPr algn="ctr"/>
            <a:r>
              <a:rPr lang="ka-GE" dirty="0" smtClean="0"/>
              <a:t>ცვლილება კანონში:</a:t>
            </a:r>
            <a:endParaRPr lang="ka-GE" dirty="0"/>
          </a:p>
        </p:txBody>
      </p:sp>
      <p:sp>
        <p:nvSpPr>
          <p:cNvPr id="3" name="შიგთავსის ჩანაცვლების ველი 2"/>
          <p:cNvSpPr>
            <a:spLocks noGrp="1"/>
          </p:cNvSpPr>
          <p:nvPr>
            <p:ph idx="1"/>
          </p:nvPr>
        </p:nvSpPr>
        <p:spPr>
          <a:xfrm>
            <a:off x="603849" y="1492371"/>
            <a:ext cx="8670153" cy="4548992"/>
          </a:xfrm>
        </p:spPr>
        <p:txBody>
          <a:bodyPr>
            <a:normAutofit/>
          </a:bodyPr>
          <a:lstStyle/>
          <a:p>
            <a:pPr marL="0" indent="0" algn="just">
              <a:buNone/>
            </a:pPr>
            <a:r>
              <a:rPr lang="ka-GE" sz="2400" dirty="0" smtClean="0"/>
              <a:t>        2007 წლის 31 მარტიდან ძალაში შევიდა ცვლილება - ფასიანი ქაღალდების კანონის მე-18 მუხლის 1 და 5 პუნქტების შესაბამისად გარიგება საჯარო ფასიანი ქაღალდებით შესაძლებელია დაიდოს ბირჟაზე და მის გარეთ, საბროკერო კომპანიის მონაწილეობით ან მის გარეშე. ამასთან 100 ლარზე მეტი ღირებულების გარიგების შესახებ ინფორმაცია უნდა იქნას დაფიქსირებული საჯარო ინფორმაციის მიზნით. ამავე კანონის 19 მუხლის 1 პუნქტის შესაბამისად სამსახურის მიერ შემუშავებული წესი - დადგენილება 25 „საჯარო ფასიანი ქაღალდების </a:t>
            </a:r>
            <a:r>
              <a:rPr lang="ka-GE" sz="2400" dirty="0" err="1" smtClean="0"/>
              <a:t>არასაბირჟო</a:t>
            </a:r>
            <a:r>
              <a:rPr lang="ka-GE" sz="2400" dirty="0" smtClean="0"/>
              <a:t> გარიგების შესახებ“ 22.02.2008წ. მდგომარეობით. </a:t>
            </a:r>
            <a:r>
              <a:rPr lang="ka-GE" sz="2400" b="1" dirty="0" smtClean="0"/>
              <a:t>სწორად ამან განაპირობა </a:t>
            </a:r>
            <a:r>
              <a:rPr lang="ka-GE" sz="2400" b="1" dirty="0" err="1" smtClean="0"/>
              <a:t>სსბ</a:t>
            </a:r>
            <a:r>
              <a:rPr lang="ka-GE" sz="2400" b="1" dirty="0" smtClean="0"/>
              <a:t>-ზე სავაჭრო გარიგებების შემცირება. </a:t>
            </a:r>
            <a:endParaRPr lang="ka-GE" sz="2400" b="1" dirty="0"/>
          </a:p>
        </p:txBody>
      </p:sp>
    </p:spTree>
    <p:extLst>
      <p:ext uri="{BB962C8B-B14F-4D97-AF65-F5344CB8AC3E}">
        <p14:creationId xmlns:p14="http://schemas.microsoft.com/office/powerpoint/2010/main" val="39581879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819508" y="793631"/>
            <a:ext cx="8454493" cy="5555412"/>
          </a:xfrm>
        </p:spPr>
        <p:txBody>
          <a:bodyPr>
            <a:noAutofit/>
          </a:bodyPr>
          <a:lstStyle/>
          <a:p>
            <a:pPr algn="just"/>
            <a:r>
              <a:rPr lang="ka-GE" sz="3200" dirty="0" smtClean="0"/>
              <a:t>შესაძლებელი გახდა ბირჟის გარეშე ვაჭრობა, რის შედეგადაც 95%-ზე მეტმა ბირჟის გარეთ, გაუმჭვირვალე და არაკონკურენტულ გარემოში გადაინაცვლა. რამაც დაუკარგა ინვესტორს ნდობა როგორც ამ ფასიანი </a:t>
            </a:r>
            <a:r>
              <a:rPr lang="ka-GE" sz="3200" dirty="0" err="1" smtClean="0"/>
              <a:t>ქაღალდებისადმი</a:t>
            </a:r>
            <a:r>
              <a:rPr lang="ka-GE" sz="3200" dirty="0" smtClean="0"/>
              <a:t>, ასევე მთელი ამგვარი ბაზრის მიმართ. ეს კი საბოლოო ჯამში განაპირობებს ბაზრის ლიკვიდურობის მნიშვნელოვან ვარდნას. </a:t>
            </a:r>
            <a:endParaRPr lang="ka-GE" sz="3200" dirty="0"/>
          </a:p>
        </p:txBody>
      </p:sp>
    </p:spTree>
    <p:extLst>
      <p:ext uri="{BB962C8B-B14F-4D97-AF65-F5344CB8AC3E}">
        <p14:creationId xmlns:p14="http://schemas.microsoft.com/office/powerpoint/2010/main" val="18048208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690112" y="655609"/>
            <a:ext cx="8583889" cy="5385754"/>
          </a:xfrm>
        </p:spPr>
        <p:txBody>
          <a:bodyPr/>
          <a:lstStyle/>
          <a:p>
            <a:pPr algn="just"/>
            <a:r>
              <a:rPr lang="ka-GE" sz="3200" dirty="0" smtClean="0"/>
              <a:t>გაუქმდა დამოუკიდებელი რეგულატორი და ფასიანი ქაღალდების ზედამხედველობა ჩაბარდა ეროვნულ ბანკს. ეროვნული ბანკის პრიორიტეტი კი ყოველთვის კომერციული ბანკებია და ნაკლებად არის </a:t>
            </a:r>
            <a:r>
              <a:rPr lang="ka-GE" sz="3200" dirty="0" err="1" smtClean="0"/>
              <a:t>დაინტეტრესებული</a:t>
            </a:r>
            <a:r>
              <a:rPr lang="ka-GE" sz="3200" dirty="0" smtClean="0"/>
              <a:t> თავისუფალი საბირჟო ვაჭრობის განვითარებით</a:t>
            </a:r>
            <a:r>
              <a:rPr lang="ka-GE" dirty="0" smtClean="0"/>
              <a:t>.</a:t>
            </a:r>
            <a:endParaRPr lang="ka-GE" dirty="0"/>
          </a:p>
        </p:txBody>
      </p:sp>
    </p:spTree>
    <p:extLst>
      <p:ext uri="{BB962C8B-B14F-4D97-AF65-F5344CB8AC3E}">
        <p14:creationId xmlns:p14="http://schemas.microsoft.com/office/powerpoint/2010/main" val="35773923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923025" y="918385"/>
            <a:ext cx="8471745" cy="5145985"/>
          </a:xfrm>
        </p:spPr>
        <p:txBody>
          <a:bodyPr>
            <a:normAutofit/>
          </a:bodyPr>
          <a:lstStyle/>
          <a:p>
            <a:pPr algn="just"/>
            <a:r>
              <a:rPr lang="ka-GE" sz="3200" dirty="0" smtClean="0"/>
              <a:t>კომერციულ ბანკებს საშუ7ალება მიეცათ </a:t>
            </a:r>
            <a:r>
              <a:rPr lang="ka-GE" sz="3200" dirty="0" err="1" smtClean="0"/>
              <a:t>საფონდო</a:t>
            </a:r>
            <a:r>
              <a:rPr lang="ka-GE" sz="3200" dirty="0" smtClean="0"/>
              <a:t> ბირჟის აქციების საკონტროლო პაკეტი შეეძინათ. საბოლოო ჯამში, ბანკები ბირჟის აქციების 50%-ზე მეტს ფლობენ და წესდების შესაბამისად, გადაწყვეტილების მიმღებთან შორის ხმათა უმრავლესობა აქვთ. ეს კი საშუალებას აძლევთ, პროცესები დამოუკიდებლად, თავიანთი სურვილის </a:t>
            </a:r>
            <a:r>
              <a:rPr lang="ka-GE" sz="3200" dirty="0"/>
              <a:t>შ</a:t>
            </a:r>
            <a:r>
              <a:rPr lang="ka-GE" sz="3200" dirty="0" smtClean="0"/>
              <a:t>ესაბამისად წარმართონ.</a:t>
            </a:r>
            <a:endParaRPr lang="ka-GE" sz="3200" dirty="0"/>
          </a:p>
        </p:txBody>
      </p:sp>
    </p:spTree>
    <p:extLst>
      <p:ext uri="{BB962C8B-B14F-4D97-AF65-F5344CB8AC3E}">
        <p14:creationId xmlns:p14="http://schemas.microsoft.com/office/powerpoint/2010/main" val="2176667137"/>
      </p:ext>
    </p:extLst>
  </p:cSld>
  <p:clrMapOvr>
    <a:masterClrMapping/>
  </p:clrMapOvr>
  <p:timing>
    <p:tnLst>
      <p:par>
        <p:cTn id="1" dur="indefinite" restart="never" nodeType="tmRoot"/>
      </p:par>
    </p:tnLst>
  </p:timing>
</p:sld>
</file>

<file path=ppt/theme/theme1.xml><?xml version="1.0" encoding="utf-8"?>
<a:theme xmlns:a="http://schemas.openxmlformats.org/drawingml/2006/main" name="ასპექტი">
  <a:themeElements>
    <a:clrScheme name="ასპექტი">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ასპექტი">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ასპექტი">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304</TotalTime>
  <Words>748</Words>
  <Application>Microsoft Office PowerPoint</Application>
  <PresentationFormat>ფართოეკრანიანი</PresentationFormat>
  <Paragraphs>36</Paragraphs>
  <Slides>18</Slides>
  <Notes>0</Notes>
  <HiddenSlides>0</HiddenSlides>
  <MMClips>0</MMClips>
  <ScaleCrop>false</ScaleCrop>
  <HeadingPairs>
    <vt:vector size="6" baseType="variant">
      <vt:variant>
        <vt:lpstr>გამოყენებული შრიფტები</vt:lpstr>
      </vt:variant>
      <vt:variant>
        <vt:i4>4</vt:i4>
      </vt:variant>
      <vt:variant>
        <vt:lpstr>თემა</vt:lpstr>
      </vt:variant>
      <vt:variant>
        <vt:i4>1</vt:i4>
      </vt:variant>
      <vt:variant>
        <vt:lpstr>სლაიდების სათაურები</vt:lpstr>
      </vt:variant>
      <vt:variant>
        <vt:i4>18</vt:i4>
      </vt:variant>
    </vt:vector>
  </HeadingPairs>
  <TitlesOfParts>
    <vt:vector size="23" baseType="lpstr">
      <vt:lpstr>Arial</vt:lpstr>
      <vt:lpstr>Sylfaen</vt:lpstr>
      <vt:lpstr>Trebuchet MS</vt:lpstr>
      <vt:lpstr>Wingdings 3</vt:lpstr>
      <vt:lpstr>ასპექტი</vt:lpstr>
      <vt:lpstr>საქართველოს ფასიანი ქაღალდების ბაზარი პანდემიამდე და პანდემიის პირობებში</vt:lpstr>
      <vt:lpstr>ისტორიული მიმოხილვა</vt:lpstr>
      <vt:lpstr>PowerPoint-ის პრეზენტაცია</vt:lpstr>
      <vt:lpstr>PowerPoint-ის პრეზენტაცია</vt:lpstr>
      <vt:lpstr>შედეგი:</vt:lpstr>
      <vt:lpstr>ცვლილება კანონში:</vt:lpstr>
      <vt:lpstr>PowerPoint-ის პრეზენტაცია</vt:lpstr>
      <vt:lpstr>PowerPoint-ის პრეზენტაცია</vt:lpstr>
      <vt:lpstr>PowerPoint-ის პრეზენტაცია</vt:lpstr>
      <vt:lpstr>ცვლილებით გამოწვეული შედეგები:</vt:lpstr>
      <vt:lpstr>საქართველოს ეროვნული ბანკისა და მთავრობის მიერ გადადგმული ნაბიჯები ფასიანი ქაღალდების ბაზრის განვითარების საქმეში ასოცირების ხელშეკრულების მოთხოვნის შესაბამისად </vt:lpstr>
      <vt:lpstr>PowerPoint-ის პრეზენტაცია</vt:lpstr>
      <vt:lpstr>PowerPoint-ის პრეზენტაცია</vt:lpstr>
      <vt:lpstr>PowerPoint-ის პრეზენტაცია</vt:lpstr>
      <vt:lpstr>შედეგები:</vt:lpstr>
      <vt:lpstr>PowerPoint-ის პრეზენტაცია</vt:lpstr>
      <vt:lpstr>კოვიდ-19-ის გავლენა</vt:lpstr>
      <vt:lpstr>დასკვნა:</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საქართველოს ფასიანი ქაღალდების ბაზარი პანდემიამდე და პანდემიის პირობებში</dc:title>
  <dc:creator>LIA</dc:creator>
  <cp:lastModifiedBy>LIA</cp:lastModifiedBy>
  <cp:revision>23</cp:revision>
  <dcterms:created xsi:type="dcterms:W3CDTF">2021-07-20T06:13:53Z</dcterms:created>
  <dcterms:modified xsi:type="dcterms:W3CDTF">2021-07-20T11:18:35Z</dcterms:modified>
</cp:coreProperties>
</file>