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70" r:id="rId2"/>
    <p:sldId id="257" r:id="rId3"/>
    <p:sldId id="273" r:id="rId4"/>
    <p:sldId id="258" r:id="rId5"/>
    <p:sldId id="260" r:id="rId6"/>
    <p:sldId id="264" r:id="rId7"/>
    <p:sldId id="265" r:id="rId8"/>
    <p:sldId id="263" r:id="rId9"/>
    <p:sldId id="261" r:id="rId10"/>
    <p:sldId id="259" r:id="rId11"/>
    <p:sldId id="262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8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4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50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6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526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365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7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5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7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2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6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47551"/>
            <a:ext cx="6815669" cy="1515533"/>
          </a:xfrm>
        </p:spPr>
        <p:txBody>
          <a:bodyPr/>
          <a:lstStyle/>
          <a:p>
            <a:r>
              <a:rPr lang="ka-GE" sz="3200" dirty="0"/>
              <a:t>საგადასახადო შეღავათების გავლენა მცირე ბიზნესის მართვაზე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ka-GE" dirty="0" smtClean="0"/>
          </a:p>
          <a:p>
            <a:endParaRPr lang="en-US" dirty="0" smtClean="0"/>
          </a:p>
          <a:p>
            <a:r>
              <a:rPr lang="ka-GE" dirty="0" smtClean="0"/>
              <a:t>ასისტენტ პროფესორი</a:t>
            </a:r>
            <a:r>
              <a:rPr lang="en-US" dirty="0" smtClean="0"/>
              <a:t>                                  </a:t>
            </a:r>
            <a:r>
              <a:rPr lang="ka-GE" dirty="0" smtClean="0"/>
              <a:t>ნატო ჯაბნიძე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1"/>
            <a:ext cx="2115403" cy="1741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2232" y="35016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dirty="0">
                <a:solidFill>
                  <a:srgbClr val="34495E"/>
                </a:solidFill>
                <a:latin typeface="BPGNinoMtavruliBold"/>
              </a:rPr>
              <a:t>ბიზნესის ადმინისტრირების, მენეჯმენტის და მარკეტინგის დარგობრივი დეპარტამენტი</a:t>
            </a:r>
            <a:endParaRPr lang="ka-GE" b="0" i="0" dirty="0">
              <a:solidFill>
                <a:srgbClr val="34495E"/>
              </a:solidFill>
              <a:effectLst/>
              <a:latin typeface="BPGNinoMtavruliBold"/>
            </a:endParaRPr>
          </a:p>
        </p:txBody>
      </p:sp>
    </p:spTree>
    <p:extLst>
      <p:ext uri="{BB962C8B-B14F-4D97-AF65-F5344CB8AC3E}">
        <p14:creationId xmlns:p14="http://schemas.microsoft.com/office/powerpoint/2010/main" val="227651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a-GE" dirty="0"/>
              <a:t>ავტო </a:t>
            </a:r>
            <a:r>
              <a:rPr lang="ka-GE" dirty="0" smtClean="0"/>
              <a:t>იმპორტიორებ</a:t>
            </a:r>
            <a:r>
              <a:rPr lang="ka-GE" dirty="0"/>
              <a:t>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 smtClean="0"/>
              <a:t>2020 </a:t>
            </a:r>
            <a:r>
              <a:rPr lang="ka-GE" dirty="0"/>
              <a:t>წლის 1 აპრილამდე საქართველოს ტერიტორიაზე შემოყვანილი ავტომობილების მფლობელები არ დაჯარიმდებიან სატრანსპორტო საშუალების წარდგენის, ზოგადი დეკლარირების, დეკლარირების/გამოცხადების ვადის ან საბაჟო პროცედურების დარღვევის გამო, სხვაგვარად რომ ვთქვათ, ავტომობილის განბაჟების ვადა შესაძლოა გახანგრძლივებულად ჩაითვალოს. ამასთანავე, თუ აღნიშნული პირები 2020 წლის 1 </a:t>
            </a:r>
            <a:r>
              <a:rPr lang="ka-GE" dirty="0" smtClean="0"/>
              <a:t>სექტემბრამდე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600502"/>
            <a:ext cx="4604129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79427"/>
            <a:ext cx="9601196" cy="3521122"/>
          </a:xfrm>
        </p:spPr>
        <p:txBody>
          <a:bodyPr>
            <a:normAutofit/>
          </a:bodyPr>
          <a:lstStyle/>
          <a:p>
            <a:r>
              <a:rPr lang="ka-GE" i="1" dirty="0"/>
              <a:t>2021 წლის პირველი იანვრიდან ქვეყანაში ელექტროენერგიის გაზრდილი ტარიფი ამოქმედდა. მთავრობის მიერ მიღებული დადგენილების თანახმად, ცალკეულ სფეროებში მოღვაწე ბიზნესებს </a:t>
            </a:r>
            <a:r>
              <a:rPr lang="ka-GE" b="1" i="1" dirty="0">
                <a:solidFill>
                  <a:schemeClr val="accent2"/>
                </a:solidFill>
              </a:rPr>
              <a:t>გაზრდილი ტარიფის სხვაობის 50% </a:t>
            </a:r>
            <a:r>
              <a:rPr lang="ka-GE" i="1" dirty="0"/>
              <a:t>სახელმწიფოს მიერ დაუსუბსიდირდება. </a:t>
            </a:r>
            <a:r>
              <a:rPr lang="ka-GE" i="1" dirty="0" smtClean="0"/>
              <a:t>მთავრობისგან </a:t>
            </a:r>
            <a:r>
              <a:rPr lang="ka-GE" i="1" dirty="0"/>
              <a:t>სუბსიდიას </a:t>
            </a:r>
            <a:r>
              <a:rPr lang="ka-GE" b="1" i="1" dirty="0">
                <a:solidFill>
                  <a:schemeClr val="accent2"/>
                </a:solidFill>
              </a:rPr>
              <a:t>საკვები პროდუქტების პირველადი წარმოების </a:t>
            </a:r>
            <a:r>
              <a:rPr lang="ka-GE" i="1" dirty="0"/>
              <a:t>სხვადასხვა სექტორში მოღვაწე ბიზნესები მიიღებენ.</a:t>
            </a: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i="1" dirty="0" smtClean="0"/>
              <a:t> </a:t>
            </a:r>
            <a:r>
              <a:rPr lang="ka-GE" i="1" dirty="0"/>
              <a:t>ელექტროენერგიის გაზრდილი </a:t>
            </a:r>
            <a:r>
              <a:rPr lang="ka-GE" i="1" dirty="0" smtClean="0"/>
              <a:t>ტარიფი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>
                <a:solidFill>
                  <a:srgbClr val="333333"/>
                </a:solidFill>
                <a:latin typeface="Helvetica Neue"/>
              </a:rPr>
              <a:t>ხორბლის ფქვილის სუბსიდირების სახელმწიფო </a:t>
            </a:r>
            <a:r>
              <a:rPr lang="ka-GE" dirty="0" smtClean="0">
                <a:solidFill>
                  <a:srgbClr val="333333"/>
                </a:solidFill>
                <a:latin typeface="Helvetica Neue"/>
              </a:rPr>
              <a:t>პროგრამის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8484"/>
            <a:ext cx="9601196" cy="3337384"/>
          </a:xfrm>
        </p:spPr>
        <p:txBody>
          <a:bodyPr>
            <a:normAutofit fontScale="85000" lnSpcReduction="20000"/>
          </a:bodyPr>
          <a:lstStyle/>
          <a:p>
            <a:r>
              <a:rPr lang="ka-GE" dirty="0"/>
              <a:t>დადგენილება №</a:t>
            </a:r>
            <a:r>
              <a:rPr lang="ka-GE" dirty="0" smtClean="0"/>
              <a:t>716    2020 </a:t>
            </a:r>
            <a:r>
              <a:rPr lang="ka-GE" dirty="0"/>
              <a:t>წლის 30 </a:t>
            </a:r>
            <a:r>
              <a:rPr lang="ka-GE" dirty="0" smtClean="0"/>
              <a:t>ნოემბერი</a:t>
            </a:r>
          </a:p>
          <a:p>
            <a:r>
              <a:rPr lang="ka-GE" b="1" i="1" u="sng" dirty="0" smtClean="0">
                <a:solidFill>
                  <a:schemeClr val="accent2"/>
                </a:solidFill>
                <a:latin typeface="Helvetica Neue"/>
              </a:rPr>
              <a:t>მიზანი</a:t>
            </a:r>
            <a:r>
              <a:rPr lang="ka-GE" b="1" dirty="0" smtClean="0">
                <a:solidFill>
                  <a:schemeClr val="accent2"/>
                </a:solidFill>
                <a:latin typeface="Helvetica Neue"/>
              </a:rPr>
              <a:t> - </a:t>
            </a:r>
            <a:r>
              <a:rPr lang="ka-GE" dirty="0">
                <a:solidFill>
                  <a:srgbClr val="333333"/>
                </a:solidFill>
                <a:latin typeface="Helvetica Neue"/>
              </a:rPr>
              <a:t> პურზე არსებული საცალო სარეალიზაციო ფასის შენარჩუნება</a:t>
            </a:r>
            <a:endParaRPr lang="en-US" dirty="0"/>
          </a:p>
          <a:p>
            <a:r>
              <a:rPr lang="ka-GE" b="1" i="1" u="sng" dirty="0" smtClean="0">
                <a:solidFill>
                  <a:schemeClr val="accent2"/>
                </a:solidFill>
              </a:rPr>
              <a:t>ამოცანა </a:t>
            </a:r>
            <a:r>
              <a:rPr lang="ka-GE" dirty="0" smtClean="0">
                <a:solidFill>
                  <a:schemeClr val="tx1"/>
                </a:solidFill>
              </a:rPr>
              <a:t>-  </a:t>
            </a:r>
            <a:r>
              <a:rPr lang="ka-GE" dirty="0">
                <a:solidFill>
                  <a:schemeClr val="tx1"/>
                </a:solidFill>
              </a:rPr>
              <a:t>ქვეყანაში პირველი ხარისხის ხორბლის ფქვილზე არსებული სარეალიზაციო ფასის შენარჩუნება სუბსიდირების გზით.</a:t>
            </a:r>
            <a:endParaRPr lang="ka-GE" dirty="0"/>
          </a:p>
          <a:p>
            <a:pPr marL="0" indent="0">
              <a:buNone/>
            </a:pPr>
            <a:r>
              <a:rPr lang="ka-GE" dirty="0" smtClean="0"/>
              <a:t>კრიტერიუმი</a:t>
            </a:r>
          </a:p>
          <a:p>
            <a:pPr marL="0" indent="0">
              <a:buNone/>
            </a:pPr>
            <a:r>
              <a:rPr lang="ka-GE" b="1" i="1" u="sng" dirty="0" smtClean="0">
                <a:solidFill>
                  <a:schemeClr val="accent2"/>
                </a:solidFill>
              </a:rPr>
              <a:t>სუბსიდიის </a:t>
            </a:r>
            <a:r>
              <a:rPr lang="ka-GE" b="1" i="1" u="sng" dirty="0">
                <a:solidFill>
                  <a:schemeClr val="accent2"/>
                </a:solidFill>
              </a:rPr>
              <a:t>მოცულობა </a:t>
            </a:r>
            <a:r>
              <a:rPr lang="ka-GE" dirty="0" smtClean="0"/>
              <a:t>-  </a:t>
            </a:r>
            <a:r>
              <a:rPr lang="ka-GE" dirty="0"/>
              <a:t>ერთ 50 კილოგრამიან ტომარა პირველი ხარისხის ხორბლის ფქვილზე არაუმეტეს </a:t>
            </a:r>
            <a:r>
              <a:rPr lang="ka-GE" dirty="0">
                <a:solidFill>
                  <a:srgbClr val="FF0000"/>
                </a:solidFill>
              </a:rPr>
              <a:t>10 ლარს</a:t>
            </a:r>
            <a:r>
              <a:rPr lang="ka-GE" dirty="0" smtClean="0"/>
              <a:t>;</a:t>
            </a:r>
          </a:p>
          <a:p>
            <a:pPr marL="0" indent="0">
              <a:buNone/>
            </a:pPr>
            <a:r>
              <a:rPr lang="ka-GE" b="1" i="1" u="sng" dirty="0">
                <a:solidFill>
                  <a:schemeClr val="accent2"/>
                </a:solidFill>
              </a:rPr>
              <a:t>პროგრამის </a:t>
            </a:r>
            <a:r>
              <a:rPr lang="ka-GE" b="1" i="1" u="sng" dirty="0" smtClean="0">
                <a:solidFill>
                  <a:schemeClr val="accent2"/>
                </a:solidFill>
              </a:rPr>
              <a:t>ვადები </a:t>
            </a:r>
            <a:r>
              <a:rPr lang="ka-GE" dirty="0" smtClean="0"/>
              <a:t>- 2020 </a:t>
            </a:r>
            <a:r>
              <a:rPr lang="ka-GE" dirty="0"/>
              <a:t>წლის 1 დეკემბრიდან 2021 წლის 31 მარტის ჩათვლით რეალიზებულ პირველი ხარისხის ხორბლის ფქვილზე</a:t>
            </a:r>
            <a:br>
              <a:rPr lang="ka-GE" dirty="0"/>
            </a:br>
            <a:endParaRPr lang="ka-GE" dirty="0">
              <a:solidFill>
                <a:srgbClr val="333333"/>
              </a:solidFill>
              <a:latin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4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/>
              <a:t>პროგრამის პირობები და შეზღუდვები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b="1" i="1" u="sng" dirty="0" smtClean="0">
                <a:solidFill>
                  <a:schemeClr val="accent2"/>
                </a:solidFill>
              </a:rPr>
              <a:t>მწარმოებელი </a:t>
            </a:r>
            <a:r>
              <a:rPr lang="ka-GE" dirty="0" smtClean="0"/>
              <a:t>- დადგენილების </a:t>
            </a:r>
            <a:r>
              <a:rPr lang="ka-GE" dirty="0"/>
              <a:t>ამოქმედებიდან უკანასკნელი 90 დღის განმავლობაში, ელექტრონული სასაქონლო ზედნადებით, შესყიდული აქვთ არანაკლებ </a:t>
            </a:r>
            <a:r>
              <a:rPr lang="ka-GE" b="1" i="1" dirty="0">
                <a:solidFill>
                  <a:schemeClr val="accent2"/>
                </a:solidFill>
              </a:rPr>
              <a:t>120 ტონა </a:t>
            </a:r>
            <a:r>
              <a:rPr lang="ka-GE" b="1" i="1" dirty="0" smtClean="0">
                <a:solidFill>
                  <a:schemeClr val="accent2"/>
                </a:solidFill>
              </a:rPr>
              <a:t>ფქვილისა</a:t>
            </a:r>
            <a:endParaRPr lang="ka-GE" dirty="0">
              <a:solidFill>
                <a:srgbClr val="333333"/>
              </a:solidFill>
              <a:latin typeface="Helvetica Neue"/>
            </a:endParaRPr>
          </a:p>
          <a:p>
            <a:r>
              <a:rPr lang="ka-GE" b="1" i="1" u="sng" dirty="0">
                <a:solidFill>
                  <a:schemeClr val="accent2"/>
                </a:solidFill>
                <a:latin typeface="Helvetica Neue"/>
              </a:rPr>
              <a:t>ცნობა</a:t>
            </a:r>
            <a:r>
              <a:rPr lang="ka-GE" b="1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ka-GE" dirty="0">
                <a:solidFill>
                  <a:srgbClr val="333333"/>
                </a:solidFill>
                <a:latin typeface="Helvetica Neue"/>
              </a:rPr>
              <a:t>შემოსავლების სამსახურიდან, რომ 2020 წლის 1 დეკემბრამდე, უკანასკნელი 90 დღის განმავლობაში, </a:t>
            </a:r>
            <a:r>
              <a:rPr lang="ka-GE" b="1" u="sng" dirty="0">
                <a:solidFill>
                  <a:schemeClr val="accent2"/>
                </a:solidFill>
                <a:latin typeface="Helvetica Neue"/>
              </a:rPr>
              <a:t>პოტენციურ ბენეფიციარს</a:t>
            </a:r>
            <a:r>
              <a:rPr lang="ka-GE" dirty="0">
                <a:solidFill>
                  <a:srgbClr val="333333"/>
                </a:solidFill>
                <a:latin typeface="Helvetica Neue"/>
              </a:rPr>
              <a:t> ელექტრონული სასაქონლო ზედნადებით რეალიზებული აქვს არანაკლებ </a:t>
            </a:r>
            <a:r>
              <a:rPr lang="ka-GE" b="1" dirty="0">
                <a:solidFill>
                  <a:schemeClr val="accent2"/>
                </a:solidFill>
                <a:latin typeface="Helvetica Neue"/>
              </a:rPr>
              <a:t>3000</a:t>
            </a:r>
            <a:r>
              <a:rPr lang="ka-GE" dirty="0">
                <a:solidFill>
                  <a:srgbClr val="333333"/>
                </a:solidFill>
                <a:latin typeface="Helvetica Neue"/>
              </a:rPr>
              <a:t> ტონა </a:t>
            </a:r>
            <a:r>
              <a:rPr lang="ka-GE" dirty="0" smtClean="0">
                <a:solidFill>
                  <a:srgbClr val="333333"/>
                </a:solidFill>
                <a:latin typeface="Helvetica Neue"/>
              </a:rPr>
              <a:t>ფქვილის</a:t>
            </a:r>
          </a:p>
          <a:p>
            <a:r>
              <a:rPr lang="ka-GE" dirty="0"/>
              <a:t>ბენეფიციარი </a:t>
            </a:r>
            <a:r>
              <a:rPr lang="ka-GE" dirty="0" smtClean="0"/>
              <a:t>ვალდებულია- რეალიზაცია </a:t>
            </a:r>
            <a:r>
              <a:rPr lang="ka-GE" dirty="0"/>
              <a:t>მოახდინოს არაუმეტეს </a:t>
            </a:r>
            <a:r>
              <a:rPr lang="ka-GE" dirty="0">
                <a:solidFill>
                  <a:schemeClr val="accent2"/>
                </a:solidFill>
              </a:rPr>
              <a:t>53 </a:t>
            </a:r>
            <a:r>
              <a:rPr lang="ka-GE" dirty="0" smtClean="0">
                <a:solidFill>
                  <a:schemeClr val="accent2"/>
                </a:solidFill>
              </a:rPr>
              <a:t>ლარისა</a:t>
            </a:r>
            <a:r>
              <a:rPr lang="ka-GE" dirty="0" smtClean="0"/>
              <a:t>, </a:t>
            </a:r>
            <a:r>
              <a:rPr lang="ka-GE" dirty="0"/>
              <a:t>პროგრამის პირობებისა და სუბსიდირების ხელშეკრულებით ნაკისრი ვალდებულებების გათვალისწინებით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>ცვლილება </a:t>
            </a:r>
            <a:r>
              <a:rPr lang="ka-GE" b="1" dirty="0"/>
              <a:t>დადგენილება №</a:t>
            </a:r>
            <a:r>
              <a:rPr lang="ka-GE" b="1" dirty="0" smtClean="0"/>
              <a:t>130             2021 </a:t>
            </a:r>
            <a:r>
              <a:rPr lang="ka-GE" b="1" dirty="0"/>
              <a:t>წლის 26 მარტი</a:t>
            </a:r>
            <a:r>
              <a:rPr lang="ka-GE" dirty="0"/>
              <a:t/>
            </a:r>
            <a:br>
              <a:rPr lang="ka-GE" dirty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70496"/>
            <a:ext cx="9601196" cy="3105372"/>
          </a:xfrm>
        </p:spPr>
        <p:txBody>
          <a:bodyPr/>
          <a:lstStyle/>
          <a:p>
            <a:r>
              <a:rPr lang="ka-GE" dirty="0"/>
              <a:t> სუბსიდიის მოცულობა შეადგენს ერთ 50-კილოგრამიან ტომარა პირველი ხარისხის ხორბლის ფქვილზე არა უმეტეს 20 ლარს</a:t>
            </a:r>
            <a:r>
              <a:rPr lang="ka-GE" dirty="0" smtClean="0"/>
              <a:t>;“</a:t>
            </a:r>
          </a:p>
          <a:p>
            <a:r>
              <a:rPr lang="ka-GE" dirty="0" smtClean="0"/>
              <a:t>პროგრამის </a:t>
            </a:r>
            <a:r>
              <a:rPr lang="ka-GE" dirty="0"/>
              <a:t>ფარგლებში სუბსიდირება განხორციელდება 2020 წლის 1 დეკემბრიდან 2021 წლის 30 ივნისის ჩათვლით რეალიზებულ პირველი ხარისხის ხორბლის ფქვილზე.“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a-GE" dirty="0" smtClean="0"/>
              <a:t>კატეგორია და სტატუსი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საწარმოების კატეგორიების განსაზღვრა</a:t>
            </a:r>
          </a:p>
          <a:p>
            <a:r>
              <a:rPr lang="ka-GE" dirty="0" smtClean="0"/>
              <a:t>მცირე ბიზნესის სტატუსი</a:t>
            </a:r>
          </a:p>
          <a:p>
            <a:r>
              <a:rPr lang="ka-GE" dirty="0" smtClean="0"/>
              <a:t>მიკრო ბიზნესის სტატუსი</a:t>
            </a:r>
          </a:p>
          <a:p>
            <a:r>
              <a:rPr lang="ka-GE" dirty="0" smtClean="0"/>
              <a:t>ფიქსირებული გადასახადის გადამხდელები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52" y="4199468"/>
            <a:ext cx="273367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57" y="549832"/>
            <a:ext cx="3002507" cy="18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3146"/>
          </a:xfrm>
        </p:spPr>
        <p:txBody>
          <a:bodyPr>
            <a:normAutofit fontScale="90000"/>
          </a:bodyPr>
          <a:lstStyle/>
          <a:p>
            <a:r>
              <a:rPr lang="ka-GE" dirty="0"/>
              <a:t>რეგისტრაციის სტატისტიკა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319" y="1801505"/>
            <a:ext cx="5568287" cy="459929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9606" y="2429301"/>
            <a:ext cx="5308979" cy="39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პანდემია და საგადასახადო შეღავათები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ქონების გადასახადისგან განთავისუფლება</a:t>
            </a:r>
          </a:p>
          <a:p>
            <a:r>
              <a:rPr lang="ka-GE" dirty="0" smtClean="0"/>
              <a:t>საშემოსავლო გადასახადის შეღავათი</a:t>
            </a:r>
          </a:p>
          <a:p>
            <a:r>
              <a:rPr lang="ka-GE" dirty="0" smtClean="0"/>
              <a:t>გადასახადების ამოღების ადმინისტრირების შემსუბუქება</a:t>
            </a:r>
          </a:p>
          <a:p>
            <a:r>
              <a:rPr lang="ka-GE" dirty="0" smtClean="0"/>
              <a:t>დღგ ს ზედმეტობის დაბრუნება</a:t>
            </a:r>
          </a:p>
          <a:p>
            <a:r>
              <a:rPr lang="ka-GE" dirty="0" smtClean="0"/>
              <a:t>ჯარიმა საურავების მოხსნა</a:t>
            </a:r>
          </a:p>
          <a:p>
            <a:r>
              <a:rPr lang="ka-GE" dirty="0" smtClean="0"/>
              <a:t>ერთჯერადი დახმარება 300 ლარი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36" y="4039738"/>
            <a:ext cx="3831806" cy="21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ტურიზმი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ქონების გადასახადის გადავადება</a:t>
            </a:r>
          </a:p>
          <a:p>
            <a:r>
              <a:rPr lang="ka-GE" dirty="0" smtClean="0"/>
              <a:t>სესხის 80 % სუბსიდირება</a:t>
            </a:r>
          </a:p>
          <a:p>
            <a:r>
              <a:rPr lang="ka-GE" dirty="0" smtClean="0"/>
              <a:t>სესხის რესტრუეტურიზაციის შესაძლებლობა</a:t>
            </a:r>
          </a:p>
          <a:p>
            <a:r>
              <a:rPr lang="ka-GE" dirty="0" smtClean="0"/>
              <a:t>2ეტაპი</a:t>
            </a:r>
          </a:p>
          <a:p>
            <a:r>
              <a:rPr lang="ka-GE" dirty="0" smtClean="0"/>
              <a:t>ქონების გადასახადისგან განთავისუფლება</a:t>
            </a:r>
          </a:p>
          <a:p>
            <a:r>
              <a:rPr lang="ka-GE" dirty="0" smtClean="0"/>
              <a:t>საშემოსავლო გადასახადის გადავადება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04" y="2556932"/>
            <a:ext cx="3452884" cy="3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ტურიზმი ეტაპი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a-GE" dirty="0"/>
              <a:t>2020 წლის ქონების გადასახადისგან გათავისუფლება საშემოსავლო გადასახადის </a:t>
            </a:r>
            <a:r>
              <a:rPr lang="ka-GE" dirty="0" smtClean="0"/>
              <a:t>გადავადება</a:t>
            </a:r>
          </a:p>
          <a:p>
            <a:r>
              <a:rPr lang="ka-GE" dirty="0" smtClean="0"/>
              <a:t> </a:t>
            </a:r>
            <a:r>
              <a:rPr lang="ka-GE" dirty="0"/>
              <a:t>2020 წლის ბოლომდე საბანკო გარანტიის პროცენტის სუბსიდირება 6 თვით (</a:t>
            </a:r>
            <a:r>
              <a:rPr lang="en-US" dirty="0"/>
              <a:t>IATA &amp; GSA) </a:t>
            </a:r>
            <a:endParaRPr lang="ka-GE" dirty="0" smtClean="0"/>
          </a:p>
          <a:p>
            <a:r>
              <a:rPr lang="ka-GE" dirty="0" smtClean="0"/>
              <a:t>ტურისტულ </a:t>
            </a:r>
            <a:r>
              <a:rPr lang="ka-GE" dirty="0"/>
              <a:t>გამოფენებზე თანამონაწილეობის თანხის </a:t>
            </a:r>
            <a:r>
              <a:rPr lang="ka-GE" dirty="0" smtClean="0"/>
              <a:t>სუბსიდირება</a:t>
            </a:r>
          </a:p>
          <a:p>
            <a:r>
              <a:rPr lang="ka-GE" dirty="0" smtClean="0"/>
              <a:t> </a:t>
            </a:r>
            <a:r>
              <a:rPr lang="en-US" dirty="0"/>
              <a:t>UNWTO-</a:t>
            </a:r>
            <a:r>
              <a:rPr lang="ka-GE" dirty="0"/>
              <a:t>ს რეკომენდაციების დანერგვის და განხორციელების </a:t>
            </a:r>
            <a:r>
              <a:rPr lang="ka-GE" dirty="0" smtClean="0"/>
              <a:t>ხელშეწყობა</a:t>
            </a:r>
          </a:p>
          <a:p>
            <a:r>
              <a:rPr lang="ka-GE" dirty="0" smtClean="0"/>
              <a:t> </a:t>
            </a:r>
            <a:r>
              <a:rPr lang="ka-GE" dirty="0"/>
              <a:t>გიდების გადამზადების პროგრამა </a:t>
            </a:r>
            <a:endParaRPr lang="ka-GE" dirty="0" smtClean="0"/>
          </a:p>
          <a:p>
            <a:r>
              <a:rPr lang="ka-GE" dirty="0" smtClean="0"/>
              <a:t>გიდების </a:t>
            </a:r>
            <a:r>
              <a:rPr lang="ka-GE" dirty="0"/>
              <a:t>მხარდაჭერა - უფასო ვიზიტი მუზეუმებში, დაცულ ტერიტორიებზე და ა.შ.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9" y="68579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a-GE" dirty="0" smtClean="0"/>
              <a:t>ტურიზმი   ბიუჯეტი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ტურისტული ინდუსტრიისთვის 2020 წლის ქონების გადასახადის გაუქმება - 45 მლნ. </a:t>
            </a:r>
            <a:r>
              <a:rPr lang="ka-GE" dirty="0" smtClean="0"/>
              <a:t>ლარი</a:t>
            </a:r>
          </a:p>
          <a:p>
            <a:r>
              <a:rPr lang="ka-GE" dirty="0" smtClean="0"/>
              <a:t> </a:t>
            </a:r>
            <a:r>
              <a:rPr lang="ka-GE" dirty="0"/>
              <a:t>ტურისტული ინდუსტრიის საშემოსავლო გადასახადისგან გათავისუფლება და გადავადება - 90 მლნ. </a:t>
            </a:r>
            <a:r>
              <a:rPr lang="ka-GE" dirty="0" smtClean="0"/>
              <a:t>ლარი</a:t>
            </a:r>
          </a:p>
          <a:p>
            <a:r>
              <a:rPr lang="ka-GE" dirty="0" smtClean="0"/>
              <a:t> </a:t>
            </a:r>
            <a:r>
              <a:rPr lang="ka-GE" dirty="0"/>
              <a:t>სასტუმროების სესხების სუბსიდირება - 60 მლნ. ლარი (3 000 სასტუმრო) ტურისტული კომპანიების და გიდების მხარდაჭერა - 5 მლნ. ლარი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936" y="586854"/>
            <a:ext cx="3921171" cy="18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ფიქსირებული გადასახადის </a:t>
            </a:r>
            <a:r>
              <a:rPr lang="ka-GE" dirty="0" smtClean="0"/>
              <a:t>გადამხდელები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რომელთაც </a:t>
            </a:r>
            <a:r>
              <a:rPr lang="ka-GE" dirty="0"/>
              <a:t>საგანგებო მდგომარეობის მოქმედების პირობებში აეკრძალათ ეკონომიკური საქმიანობის განხორციელება (მაგ. სილამაზის სალონში), საგადასახადო ორგანო უფლებამოსილებას ანიჭებს არ განახორციელონ საგადასახადო ანგარიშგება საქმიანობის შეჩერების შესახებ შესაბამისი განაცხადის წარდგენის გარეშეც.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5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სარესტორნო ბიზნესი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რესტორნების სუბსიდირების პროგრამა რესტორნების ერთჯერად დახმარებას გულისხმობს, რითაც ჯამურად 400-მდე რესტორანმა უნდა ისარგებლოს. ამ მიმართულებით თანხების გამოყოფა ცენტრალური ბიუჯეტიდან უნდა მოხდეს და ჯამურად რესტორნების სუბსიდირებაში სახელწმიფო 2 მილიონ ლარს გადაიხდის.</a:t>
            </a:r>
            <a:endParaRPr lang="en-US" dirty="0"/>
          </a:p>
        </p:txBody>
      </p:sp>
      <p:sp>
        <p:nvSpPr>
          <p:cNvPr id="4" name="AutoShape 2" descr="ქართული რესტორნები, ევროპული რესტორნები, აზიური რესტორნები, იაპონური  რესტორნები, ჩინური რესტორნები, იტალიური რესტორნები, რესტორნები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479926"/>
            <a:ext cx="3659874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417</Words>
  <Application>Microsoft Office PowerPoint</Application>
  <PresentationFormat>ფართოეკრანიანი</PresentationFormat>
  <Paragraphs>58</Paragraphs>
  <Slides>14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14</vt:i4>
      </vt:variant>
    </vt:vector>
  </HeadingPairs>
  <TitlesOfParts>
    <vt:vector size="20" baseType="lpstr">
      <vt:lpstr>Arial</vt:lpstr>
      <vt:lpstr>BPGNinoMtavruliBold</vt:lpstr>
      <vt:lpstr>Garamond</vt:lpstr>
      <vt:lpstr>Helvetica Neue</vt:lpstr>
      <vt:lpstr>Sylfaen</vt:lpstr>
      <vt:lpstr>Organic</vt:lpstr>
      <vt:lpstr>საგადასახადო შეღავათების გავლენა მცირე ბიზნესის მართვაზე</vt:lpstr>
      <vt:lpstr>კატეგორია და სტატუსი </vt:lpstr>
      <vt:lpstr>რეგისტრაციის სტატისტიკა </vt:lpstr>
      <vt:lpstr>პანდემია და საგადასახადო შეღავათები</vt:lpstr>
      <vt:lpstr>ტურიზმი</vt:lpstr>
      <vt:lpstr>ტურიზმი ეტაპი 3</vt:lpstr>
      <vt:lpstr>ტურიზმი   ბიუჯეტი</vt:lpstr>
      <vt:lpstr>ფიქსირებული გადასახადის გადამხდელები</vt:lpstr>
      <vt:lpstr>სარესტორნო ბიზნესი</vt:lpstr>
      <vt:lpstr>ავტო იმპორტიორები</vt:lpstr>
      <vt:lpstr> ელექტროენერგიის გაზრდილი ტარიფი</vt:lpstr>
      <vt:lpstr>ხორბლის ფქვილის სუბსიდირების სახელმწიფო პროგრამის</vt:lpstr>
      <vt:lpstr>პროგრამის პირობები და შეზღუდვები</vt:lpstr>
      <vt:lpstr>  ცვლილება დადგენილება №130             2021 წლის 26 მარტი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საგადასახადო შეღავათების გავლენა მცირე ბიზნესის მართვაზე</dc:title>
  <dc:creator>Nato</dc:creator>
  <cp:lastModifiedBy>user</cp:lastModifiedBy>
  <cp:revision>17</cp:revision>
  <dcterms:created xsi:type="dcterms:W3CDTF">2021-06-24T05:40:22Z</dcterms:created>
  <dcterms:modified xsi:type="dcterms:W3CDTF">2021-07-21T12:29:56Z</dcterms:modified>
</cp:coreProperties>
</file>