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46F168-73CB-471B-8C9D-DA95DFB409AF}" type="datetimeFigureOut">
              <a:rPr lang="ru-RU" smtClean="0"/>
              <a:t>23.07.2021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7E9279-5DF6-4BE5-B9DF-141A26F9383D}" type="slidenum">
              <a:rPr lang="ru-RU" smtClean="0"/>
              <a:t>‹#›</a:t>
            </a:fld>
            <a:endParaRPr lang="ru-RU"/>
          </a:p>
        </p:txBody>
      </p:sp>
    </p:spTree>
    <p:extLst>
      <p:ext uri="{BB962C8B-B14F-4D97-AF65-F5344CB8AC3E}">
        <p14:creationId xmlns:p14="http://schemas.microsoft.com/office/powerpoint/2010/main" val="4225732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F7E9279-5DF6-4BE5-B9DF-141A26F9383D}" type="slidenum">
              <a:rPr lang="ru-RU" smtClean="0"/>
              <a:t>5</a:t>
            </a:fld>
            <a:endParaRPr lang="ru-RU"/>
          </a:p>
        </p:txBody>
      </p:sp>
    </p:spTree>
    <p:extLst>
      <p:ext uri="{BB962C8B-B14F-4D97-AF65-F5344CB8AC3E}">
        <p14:creationId xmlns:p14="http://schemas.microsoft.com/office/powerpoint/2010/main" val="1884359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3BAE3CF-0043-4A20-90A7-6459280777B4}" type="datetimeFigureOut">
              <a:rPr lang="ru-RU" smtClean="0"/>
              <a:t>23.07.2021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2467480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BAE3CF-0043-4A20-90A7-6459280777B4}" type="datetimeFigureOut">
              <a:rPr lang="ru-RU" smtClean="0"/>
              <a:t>23.07.2021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389627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BAE3CF-0043-4A20-90A7-6459280777B4}" type="datetimeFigureOut">
              <a:rPr lang="ru-RU" smtClean="0"/>
              <a:t>23.07.2021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347033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BAE3CF-0043-4A20-90A7-6459280777B4}" type="datetimeFigureOut">
              <a:rPr lang="ru-RU" smtClean="0"/>
              <a:t>23.07.2021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17666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3BAE3CF-0043-4A20-90A7-6459280777B4}" type="datetimeFigureOut">
              <a:rPr lang="ru-RU" smtClean="0"/>
              <a:t>23.07.2021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779905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3BAE3CF-0043-4A20-90A7-6459280777B4}" type="datetimeFigureOut">
              <a:rPr lang="ru-RU" smtClean="0"/>
              <a:t>23.07.2021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3809921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3BAE3CF-0043-4A20-90A7-6459280777B4}" type="datetimeFigureOut">
              <a:rPr lang="ru-RU" smtClean="0"/>
              <a:t>23.07.2021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2117542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3BAE3CF-0043-4A20-90A7-6459280777B4}" type="datetimeFigureOut">
              <a:rPr lang="ru-RU" smtClean="0"/>
              <a:t>23.07.2021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3734030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3BAE3CF-0043-4A20-90A7-6459280777B4}" type="datetimeFigureOut">
              <a:rPr lang="ru-RU" smtClean="0"/>
              <a:t>23.07.2021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373472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3BAE3CF-0043-4A20-90A7-6459280777B4}" type="datetimeFigureOut">
              <a:rPr lang="ru-RU" smtClean="0"/>
              <a:t>23.07.2021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754722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23BAE3CF-0043-4A20-90A7-6459280777B4}" type="datetimeFigureOut">
              <a:rPr lang="ru-RU" smtClean="0"/>
              <a:t>23.07.2021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742040C-E943-4F1D-8643-18DF1B9E944F}" type="slidenum">
              <a:rPr lang="ru-RU" smtClean="0"/>
              <a:t>‹#›</a:t>
            </a:fld>
            <a:endParaRPr lang="ru-RU"/>
          </a:p>
        </p:txBody>
      </p:sp>
    </p:spTree>
    <p:extLst>
      <p:ext uri="{BB962C8B-B14F-4D97-AF65-F5344CB8AC3E}">
        <p14:creationId xmlns:p14="http://schemas.microsoft.com/office/powerpoint/2010/main" val="999726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AE3CF-0043-4A20-90A7-6459280777B4}" type="datetimeFigureOut">
              <a:rPr lang="ru-RU" smtClean="0"/>
              <a:t>23.07.2021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2040C-E943-4F1D-8643-18DF1B9E944F}" type="slidenum">
              <a:rPr lang="ru-RU" smtClean="0"/>
              <a:t>‹#›</a:t>
            </a:fld>
            <a:endParaRPr lang="ru-RU"/>
          </a:p>
        </p:txBody>
      </p:sp>
    </p:spTree>
    <p:extLst>
      <p:ext uri="{BB962C8B-B14F-4D97-AF65-F5344CB8AC3E}">
        <p14:creationId xmlns:p14="http://schemas.microsoft.com/office/powerpoint/2010/main" val="32677084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a-GE" dirty="0"/>
              <a:t>საწარმოთა </a:t>
            </a:r>
            <a:r>
              <a:rPr lang="en-US" dirty="0" err="1"/>
              <a:t>ბუღალტრული</a:t>
            </a:r>
            <a:r>
              <a:rPr lang="en-US" dirty="0"/>
              <a:t> </a:t>
            </a:r>
            <a:r>
              <a:rPr lang="en-US" dirty="0" err="1"/>
              <a:t>ბალანსის</a:t>
            </a:r>
            <a:r>
              <a:rPr lang="en-US" dirty="0"/>
              <a:t> </a:t>
            </a:r>
            <a:r>
              <a:rPr lang="en-US" dirty="0" err="1"/>
              <a:t>ანალიზის</a:t>
            </a:r>
            <a:r>
              <a:rPr lang="ru-RU" dirty="0"/>
              <a:t/>
            </a:r>
            <a:br>
              <a:rPr lang="ru-RU" dirty="0"/>
            </a:br>
            <a:r>
              <a:rPr lang="en-US" dirty="0" err="1"/>
              <a:t>აქტუალური</a:t>
            </a:r>
            <a:r>
              <a:rPr lang="en-US" dirty="0"/>
              <a:t> </a:t>
            </a:r>
            <a:r>
              <a:rPr lang="en-US" dirty="0" err="1"/>
              <a:t>საკითხები</a:t>
            </a:r>
            <a:r>
              <a:rPr lang="ru-RU" dirty="0"/>
              <a:t/>
            </a:r>
            <a:br>
              <a:rPr lang="ru-RU" dirty="0"/>
            </a:br>
            <a:endParaRPr lang="ru-RU" dirty="0"/>
          </a:p>
        </p:txBody>
      </p:sp>
      <p:sp>
        <p:nvSpPr>
          <p:cNvPr id="3" name="Подзаголовок 2"/>
          <p:cNvSpPr>
            <a:spLocks noGrp="1"/>
          </p:cNvSpPr>
          <p:nvPr>
            <p:ph type="subTitle" idx="1"/>
          </p:nvPr>
        </p:nvSpPr>
        <p:spPr>
          <a:xfrm>
            <a:off x="1524000" y="209006"/>
            <a:ext cx="9144000" cy="5048794"/>
          </a:xfrm>
        </p:spPr>
        <p:style>
          <a:lnRef idx="2">
            <a:schemeClr val="accent5">
              <a:shade val="50000"/>
            </a:schemeClr>
          </a:lnRef>
          <a:fillRef idx="1">
            <a:schemeClr val="accent5"/>
          </a:fillRef>
          <a:effectRef idx="0">
            <a:schemeClr val="accent5"/>
          </a:effectRef>
          <a:fontRef idx="minor">
            <a:schemeClr val="lt1"/>
          </a:fontRef>
        </p:style>
        <p:txBody>
          <a:bodyPr/>
          <a:lstStyle/>
          <a:p>
            <a:r>
              <a:rPr lang="ka-GE" sz="4000" dirty="0"/>
              <a:t>საწარმოთა </a:t>
            </a:r>
            <a:r>
              <a:rPr lang="en-US" sz="4000" dirty="0" err="1"/>
              <a:t>ბუღალტრული</a:t>
            </a:r>
            <a:r>
              <a:rPr lang="en-US" sz="4000" dirty="0"/>
              <a:t> </a:t>
            </a:r>
            <a:r>
              <a:rPr lang="en-US" sz="4000" dirty="0" err="1"/>
              <a:t>ბალანსის</a:t>
            </a:r>
            <a:r>
              <a:rPr lang="en-US" sz="4000" dirty="0"/>
              <a:t> </a:t>
            </a:r>
            <a:r>
              <a:rPr lang="en-US" sz="4000" dirty="0" err="1"/>
              <a:t>ანალიზის</a:t>
            </a:r>
            <a:endParaRPr lang="ru-RU" sz="4000" dirty="0"/>
          </a:p>
          <a:p>
            <a:r>
              <a:rPr lang="en-US" sz="4000" dirty="0" err="1"/>
              <a:t>აქტუალური</a:t>
            </a:r>
            <a:r>
              <a:rPr lang="en-US" sz="4000" dirty="0"/>
              <a:t> </a:t>
            </a:r>
            <a:r>
              <a:rPr lang="en-US" sz="4000" dirty="0" err="1" smtClean="0"/>
              <a:t>საკითხები</a:t>
            </a:r>
            <a:endParaRPr lang="ka-GE" sz="4000" dirty="0" smtClean="0"/>
          </a:p>
          <a:p>
            <a:r>
              <a:rPr lang="ka-GE" sz="2800" dirty="0" smtClean="0"/>
              <a:t>ბესიკ ბაუჩაძე</a:t>
            </a:r>
          </a:p>
          <a:p>
            <a:r>
              <a:rPr lang="ka-GE" sz="2800" smtClean="0"/>
              <a:t>2021წ</a:t>
            </a:r>
            <a:endParaRPr lang="ru-RU" sz="2800" dirty="0"/>
          </a:p>
          <a:p>
            <a:endParaRPr lang="ru-RU" dirty="0"/>
          </a:p>
        </p:txBody>
      </p:sp>
    </p:spTree>
    <p:extLst>
      <p:ext uri="{BB962C8B-B14F-4D97-AF65-F5344CB8AC3E}">
        <p14:creationId xmlns:p14="http://schemas.microsoft.com/office/powerpoint/2010/main" val="8317395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ეტაპი-5.ბიზნეს საქმიანობის ანალიზი</a:t>
            </a:r>
            <a:endParaRPr lang="ru-RU" sz="2800" dirty="0"/>
          </a:p>
        </p:txBody>
      </p:sp>
      <p:pic>
        <p:nvPicPr>
          <p:cNvPr id="4" name="Объект 3"/>
          <p:cNvPicPr>
            <a:picLocks noGrp="1" noChangeAspect="1"/>
          </p:cNvPicPr>
          <p:nvPr>
            <p:ph idx="1"/>
          </p:nvPr>
        </p:nvPicPr>
        <p:blipFill>
          <a:blip r:embed="rId2"/>
          <a:stretch>
            <a:fillRect/>
          </a:stretch>
        </p:blipFill>
        <p:spPr>
          <a:xfrm>
            <a:off x="2400801" y="1410789"/>
            <a:ext cx="8611187" cy="5094513"/>
          </a:xfrm>
          <a:prstGeom prst="rect">
            <a:avLst/>
          </a:prstGeom>
        </p:spPr>
      </p:pic>
    </p:spTree>
    <p:extLst>
      <p:ext uri="{BB962C8B-B14F-4D97-AF65-F5344CB8AC3E}">
        <p14:creationId xmlns:p14="http://schemas.microsoft.com/office/powerpoint/2010/main" val="29674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მეექვსე ეტაპი. საწარმოს ფინანსური მდგომარეობის დადგენა</a:t>
            </a:r>
            <a:endParaRPr lang="ru-RU" sz="2800" dirty="0"/>
          </a:p>
        </p:txBody>
      </p:sp>
      <p:pic>
        <p:nvPicPr>
          <p:cNvPr id="4" name="Объект 3"/>
          <p:cNvPicPr>
            <a:picLocks noGrp="1" noChangeAspect="1"/>
          </p:cNvPicPr>
          <p:nvPr>
            <p:ph idx="1"/>
          </p:nvPr>
        </p:nvPicPr>
        <p:blipFill>
          <a:blip r:embed="rId2"/>
          <a:stretch>
            <a:fillRect/>
          </a:stretch>
        </p:blipFill>
        <p:spPr>
          <a:xfrm>
            <a:off x="1031965" y="1358537"/>
            <a:ext cx="9496697" cy="4624251"/>
          </a:xfrm>
          <a:prstGeom prst="rect">
            <a:avLst/>
          </a:prstGeom>
        </p:spPr>
      </p:pic>
    </p:spTree>
    <p:extLst>
      <p:ext uri="{BB962C8B-B14F-4D97-AF65-F5344CB8AC3E}">
        <p14:creationId xmlns:p14="http://schemas.microsoft.com/office/powerpoint/2010/main" val="956126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დასკვნა</a:t>
            </a:r>
            <a:endParaRPr lang="ru-RU" sz="2800" dirty="0"/>
          </a:p>
        </p:txBody>
      </p:sp>
      <p:pic>
        <p:nvPicPr>
          <p:cNvPr id="4" name="Объект 3"/>
          <p:cNvPicPr>
            <a:picLocks noGrp="1" noChangeAspect="1"/>
          </p:cNvPicPr>
          <p:nvPr>
            <p:ph idx="1"/>
          </p:nvPr>
        </p:nvPicPr>
        <p:blipFill>
          <a:blip r:embed="rId2"/>
          <a:stretch>
            <a:fillRect/>
          </a:stretch>
        </p:blipFill>
        <p:spPr>
          <a:xfrm>
            <a:off x="574766" y="1476103"/>
            <a:ext cx="10058400" cy="3592285"/>
          </a:xfrm>
          <a:prstGeom prst="rect">
            <a:avLst/>
          </a:prstGeom>
        </p:spPr>
      </p:pic>
    </p:spTree>
    <p:extLst>
      <p:ext uri="{BB962C8B-B14F-4D97-AF65-F5344CB8AC3E}">
        <p14:creationId xmlns:p14="http://schemas.microsoft.com/office/powerpoint/2010/main" val="4258109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a:solidFill>
                  <a:srgbClr val="00B050"/>
                </a:solidFill>
              </a:rPr>
              <a:t>ბალანსის</a:t>
            </a:r>
            <a:r>
              <a:rPr lang="en-US" dirty="0">
                <a:solidFill>
                  <a:srgbClr val="00B050"/>
                </a:solidFill>
              </a:rPr>
              <a:t> </a:t>
            </a:r>
            <a:r>
              <a:rPr lang="en-US" dirty="0" err="1">
                <a:solidFill>
                  <a:srgbClr val="00B050"/>
                </a:solidFill>
              </a:rPr>
              <a:t>ანალიზის</a:t>
            </a:r>
            <a:r>
              <a:rPr lang="en-US" dirty="0">
                <a:solidFill>
                  <a:srgbClr val="00B050"/>
                </a:solidFill>
              </a:rPr>
              <a:t> </a:t>
            </a:r>
            <a:r>
              <a:rPr lang="en-US" dirty="0" err="1">
                <a:solidFill>
                  <a:srgbClr val="00B050"/>
                </a:solidFill>
              </a:rPr>
              <a:t>ამოცანები</a:t>
            </a:r>
            <a:r>
              <a:rPr lang="ka-GE" dirty="0">
                <a:solidFill>
                  <a:srgbClr val="00B050"/>
                </a:solidFill>
              </a:rPr>
              <a:t>ა:</a:t>
            </a:r>
            <a:endParaRPr lang="ru-RU" dirty="0">
              <a:solidFill>
                <a:srgbClr val="00B050"/>
              </a:solidFill>
            </a:endParaRPr>
          </a:p>
        </p:txBody>
      </p:sp>
      <p:sp>
        <p:nvSpPr>
          <p:cNvPr id="3" name="Объект 2"/>
          <p:cNvSpPr>
            <a:spLocks noGrp="1"/>
          </p:cNvSpPr>
          <p:nvPr>
            <p:ph idx="1"/>
          </p:nvPr>
        </p:nvSpPr>
        <p:spPr/>
        <p:txBody>
          <a:bodyPr>
            <a:normAutofit/>
          </a:bodyPr>
          <a:lstStyle/>
          <a:p>
            <a:pPr marL="0" indent="0">
              <a:buNone/>
            </a:pPr>
            <a:r>
              <a:rPr lang="en-US" dirty="0" smtClean="0"/>
              <a:t> </a:t>
            </a:r>
            <a:r>
              <a:rPr lang="en-US" dirty="0"/>
              <a:t>1. </a:t>
            </a:r>
            <a:r>
              <a:rPr lang="en-US" dirty="0" err="1"/>
              <a:t>შეაფასოს</a:t>
            </a:r>
            <a:r>
              <a:rPr lang="en-US" dirty="0"/>
              <a:t> </a:t>
            </a:r>
            <a:r>
              <a:rPr lang="en-US" dirty="0" err="1"/>
              <a:t>ორგანიზაციის</a:t>
            </a:r>
            <a:r>
              <a:rPr lang="en-US" dirty="0"/>
              <a:t> </a:t>
            </a:r>
            <a:r>
              <a:rPr lang="en-US" dirty="0" err="1"/>
              <a:t>ქონების</a:t>
            </a:r>
            <a:r>
              <a:rPr lang="en-US" dirty="0"/>
              <a:t> </a:t>
            </a:r>
            <a:r>
              <a:rPr lang="en-US" dirty="0" err="1"/>
              <a:t>და</a:t>
            </a:r>
            <a:r>
              <a:rPr lang="en-US" dirty="0"/>
              <a:t> </a:t>
            </a:r>
            <a:r>
              <a:rPr lang="en-US" dirty="0" err="1"/>
              <a:t>ქონების</a:t>
            </a:r>
            <a:r>
              <a:rPr lang="en-US" dirty="0"/>
              <a:t> </a:t>
            </a:r>
            <a:r>
              <a:rPr lang="en-US" dirty="0" err="1"/>
              <a:t>წყაროების</a:t>
            </a:r>
            <a:r>
              <a:rPr lang="en-US" dirty="0"/>
              <a:t> (</a:t>
            </a:r>
            <a:r>
              <a:rPr lang="en-US" dirty="0" err="1"/>
              <a:t>აქტივები</a:t>
            </a:r>
            <a:r>
              <a:rPr lang="en-US" dirty="0"/>
              <a:t> </a:t>
            </a:r>
            <a:r>
              <a:rPr lang="en-US" dirty="0" err="1"/>
              <a:t>და</a:t>
            </a:r>
            <a:r>
              <a:rPr lang="en-US" dirty="0"/>
              <a:t> </a:t>
            </a:r>
            <a:r>
              <a:rPr lang="en-US" dirty="0" err="1"/>
              <a:t>ვალდებულებები</a:t>
            </a:r>
            <a:r>
              <a:rPr lang="ka-GE" dirty="0"/>
              <a:t>, საკუთარი კაპიტალი </a:t>
            </a:r>
            <a:r>
              <a:rPr lang="en-US" dirty="0"/>
              <a:t>) </a:t>
            </a:r>
            <a:r>
              <a:rPr lang="en-US" dirty="0" err="1"/>
              <a:t>დინამიკა</a:t>
            </a:r>
            <a:r>
              <a:rPr lang="en-US" dirty="0"/>
              <a:t> </a:t>
            </a:r>
            <a:r>
              <a:rPr lang="en-US" dirty="0" err="1"/>
              <a:t>და</a:t>
            </a:r>
            <a:r>
              <a:rPr lang="en-US" dirty="0"/>
              <a:t> </a:t>
            </a:r>
            <a:r>
              <a:rPr lang="en-US" dirty="0" err="1"/>
              <a:t>სტრუქტურა</a:t>
            </a:r>
            <a:r>
              <a:rPr lang="en-US" dirty="0"/>
              <a:t>; </a:t>
            </a:r>
            <a:endParaRPr lang="ru-RU" dirty="0"/>
          </a:p>
          <a:p>
            <a:pPr marL="0" indent="0">
              <a:buNone/>
            </a:pPr>
            <a:r>
              <a:rPr lang="en-US" dirty="0" smtClean="0"/>
              <a:t>2</a:t>
            </a:r>
            <a:r>
              <a:rPr lang="en-US" dirty="0"/>
              <a:t>. </a:t>
            </a:r>
            <a:r>
              <a:rPr lang="en-US" dirty="0" err="1"/>
              <a:t>შეაფასოს</a:t>
            </a:r>
            <a:r>
              <a:rPr lang="en-US" dirty="0"/>
              <a:t> </a:t>
            </a:r>
            <a:r>
              <a:rPr lang="en-US" dirty="0" err="1"/>
              <a:t>ორგანიზაციის</a:t>
            </a:r>
            <a:r>
              <a:rPr lang="en-US" dirty="0"/>
              <a:t> </a:t>
            </a:r>
            <a:r>
              <a:rPr lang="en-US" dirty="0" err="1"/>
              <a:t>გადახდისუნარიანობა</a:t>
            </a:r>
            <a:r>
              <a:rPr lang="en-US" dirty="0"/>
              <a:t> </a:t>
            </a:r>
            <a:r>
              <a:rPr lang="en-US" dirty="0" err="1"/>
              <a:t>და</a:t>
            </a:r>
            <a:r>
              <a:rPr lang="en-US" dirty="0"/>
              <a:t> </a:t>
            </a:r>
            <a:r>
              <a:rPr lang="en-US" dirty="0" err="1"/>
              <a:t>ორგანიზაციის</a:t>
            </a:r>
            <a:r>
              <a:rPr lang="en-US" dirty="0"/>
              <a:t> </a:t>
            </a:r>
            <a:r>
              <a:rPr lang="en-US" dirty="0" err="1"/>
              <a:t>სიახლოვე</a:t>
            </a:r>
            <a:r>
              <a:rPr lang="en-US" dirty="0"/>
              <a:t> </a:t>
            </a:r>
            <a:r>
              <a:rPr lang="en-US" dirty="0" err="1"/>
              <a:t>გაკოტრებასთან</a:t>
            </a:r>
            <a:r>
              <a:rPr lang="en-US" dirty="0"/>
              <a:t>; </a:t>
            </a:r>
            <a:endParaRPr lang="ru-RU" dirty="0"/>
          </a:p>
          <a:p>
            <a:pPr marL="0" indent="0">
              <a:buNone/>
            </a:pPr>
            <a:r>
              <a:rPr lang="en-US" dirty="0" smtClean="0"/>
              <a:t> </a:t>
            </a:r>
            <a:r>
              <a:rPr lang="en-US" dirty="0"/>
              <a:t>3. </a:t>
            </a:r>
            <a:r>
              <a:rPr lang="en-US" dirty="0" err="1"/>
              <a:t>შეაფასოს</a:t>
            </a:r>
            <a:r>
              <a:rPr lang="en-US" dirty="0"/>
              <a:t> </a:t>
            </a:r>
            <a:r>
              <a:rPr lang="en-US" dirty="0" err="1"/>
              <a:t>ორგანიზაციის</a:t>
            </a:r>
            <a:r>
              <a:rPr lang="en-US" dirty="0"/>
              <a:t> </a:t>
            </a:r>
            <a:r>
              <a:rPr lang="en-US" dirty="0" err="1"/>
              <a:t>ფინანსური</a:t>
            </a:r>
            <a:r>
              <a:rPr lang="en-US" dirty="0"/>
              <a:t> </a:t>
            </a:r>
            <a:r>
              <a:rPr lang="en-US" dirty="0" err="1"/>
              <a:t>სტაბილურობა</a:t>
            </a:r>
            <a:r>
              <a:rPr lang="en-US" dirty="0"/>
              <a:t>; </a:t>
            </a:r>
            <a:endParaRPr lang="ru-RU" dirty="0"/>
          </a:p>
          <a:p>
            <a:pPr marL="0" indent="0">
              <a:buNone/>
            </a:pPr>
            <a:r>
              <a:rPr lang="en-US" dirty="0" smtClean="0"/>
              <a:t>4</a:t>
            </a:r>
            <a:r>
              <a:rPr lang="en-US" dirty="0"/>
              <a:t>. </a:t>
            </a:r>
            <a:r>
              <a:rPr lang="ka-GE" dirty="0"/>
              <a:t>მოხდეს </a:t>
            </a:r>
            <a:r>
              <a:rPr lang="en-US" dirty="0" err="1"/>
              <a:t>ორგანიზაციის</a:t>
            </a:r>
            <a:r>
              <a:rPr lang="en-US" dirty="0"/>
              <a:t> </a:t>
            </a:r>
            <a:r>
              <a:rPr lang="en-US" dirty="0" err="1"/>
              <a:t>ფინანსური</a:t>
            </a:r>
            <a:r>
              <a:rPr lang="en-US" dirty="0"/>
              <a:t> </a:t>
            </a:r>
            <a:r>
              <a:rPr lang="en-US" dirty="0" err="1"/>
              <a:t>შედეგების</a:t>
            </a:r>
            <a:r>
              <a:rPr lang="en-US" dirty="0"/>
              <a:t> </a:t>
            </a:r>
            <a:r>
              <a:rPr lang="en-US" dirty="0" err="1"/>
              <a:t>შეფასება</a:t>
            </a:r>
            <a:r>
              <a:rPr lang="en-US" dirty="0"/>
              <a:t>;</a:t>
            </a:r>
            <a:endParaRPr lang="ru-RU" dirty="0"/>
          </a:p>
          <a:p>
            <a:pPr marL="0" indent="0">
              <a:buNone/>
            </a:pPr>
            <a:r>
              <a:rPr lang="en-US" dirty="0" smtClean="0"/>
              <a:t>5</a:t>
            </a:r>
            <a:r>
              <a:rPr lang="en-US" dirty="0"/>
              <a:t>. </a:t>
            </a:r>
            <a:r>
              <a:rPr lang="en-US" dirty="0" err="1"/>
              <a:t>შეაფასოს</a:t>
            </a:r>
            <a:r>
              <a:rPr lang="en-US" dirty="0"/>
              <a:t> </a:t>
            </a:r>
            <a:r>
              <a:rPr lang="en-US" dirty="0" err="1"/>
              <a:t>ორგანიზაციის</a:t>
            </a:r>
            <a:r>
              <a:rPr lang="en-US" dirty="0"/>
              <a:t> </a:t>
            </a:r>
            <a:r>
              <a:rPr lang="en-US" dirty="0" err="1"/>
              <a:t>კაპიტალის</a:t>
            </a:r>
            <a:r>
              <a:rPr lang="en-US" dirty="0"/>
              <a:t> </a:t>
            </a:r>
            <a:r>
              <a:rPr lang="en-US" dirty="0" err="1"/>
              <a:t>დინამიკა</a:t>
            </a:r>
            <a:r>
              <a:rPr lang="en-US" dirty="0"/>
              <a:t> </a:t>
            </a:r>
            <a:r>
              <a:rPr lang="en-US" dirty="0" err="1"/>
              <a:t>და</a:t>
            </a:r>
            <a:r>
              <a:rPr lang="en-US" dirty="0"/>
              <a:t> </a:t>
            </a:r>
            <a:r>
              <a:rPr lang="en-US" dirty="0" smtClean="0"/>
              <a:t>სტრუქტურა;6</a:t>
            </a:r>
            <a:r>
              <a:rPr lang="en-US" dirty="0"/>
              <a:t>. </a:t>
            </a:r>
            <a:r>
              <a:rPr lang="en-US" dirty="0" err="1"/>
              <a:t>შეაფასეთ</a:t>
            </a:r>
            <a:r>
              <a:rPr lang="en-US" dirty="0"/>
              <a:t> </a:t>
            </a:r>
            <a:r>
              <a:rPr lang="en-US" dirty="0" err="1"/>
              <a:t>ორგანიზაციის</a:t>
            </a:r>
            <a:r>
              <a:rPr lang="en-US" dirty="0"/>
              <a:t> </a:t>
            </a:r>
            <a:r>
              <a:rPr lang="en-US" dirty="0" err="1"/>
              <a:t>ფულადი</a:t>
            </a:r>
            <a:r>
              <a:rPr lang="en-US" dirty="0"/>
              <a:t> </a:t>
            </a:r>
            <a:r>
              <a:rPr lang="en-US" dirty="0" err="1"/>
              <a:t>ნაკადები</a:t>
            </a:r>
            <a:endParaRPr lang="ru-RU" dirty="0"/>
          </a:p>
        </p:txBody>
      </p:sp>
    </p:spTree>
    <p:extLst>
      <p:ext uri="{BB962C8B-B14F-4D97-AF65-F5344CB8AC3E}">
        <p14:creationId xmlns:p14="http://schemas.microsoft.com/office/powerpoint/2010/main" val="3924272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a:solidFill>
                  <a:srgbClr val="FF0000"/>
                </a:solidFill>
              </a:rPr>
              <a:t> </a:t>
            </a:r>
            <a:r>
              <a:rPr lang="ka-GE" dirty="0" smtClean="0">
                <a:solidFill>
                  <a:srgbClr val="FF0000"/>
                </a:solidFill>
              </a:rPr>
              <a:t>ბალანსის ანალიზის მიზნები</a:t>
            </a:r>
            <a:r>
              <a:rPr lang="ka-GE" dirty="0" smtClean="0"/>
              <a:t>:</a:t>
            </a:r>
            <a:endParaRPr lang="ru-RU" dirty="0"/>
          </a:p>
        </p:txBody>
      </p:sp>
      <p:pic>
        <p:nvPicPr>
          <p:cNvPr id="4" name="Объект 3"/>
          <p:cNvPicPr>
            <a:picLocks noGrp="1" noChangeAspect="1"/>
          </p:cNvPicPr>
          <p:nvPr>
            <p:ph idx="1"/>
          </p:nvPr>
        </p:nvPicPr>
        <p:blipFill>
          <a:blip r:embed="rId2"/>
          <a:stretch>
            <a:fillRect/>
          </a:stretch>
        </p:blipFill>
        <p:spPr>
          <a:xfrm>
            <a:off x="1149531" y="1423852"/>
            <a:ext cx="8477795" cy="4753112"/>
          </a:xfrm>
          <a:prstGeom prst="rect">
            <a:avLst/>
          </a:prstGeom>
        </p:spPr>
      </p:pic>
    </p:spTree>
    <p:extLst>
      <p:ext uri="{BB962C8B-B14F-4D97-AF65-F5344CB8AC3E}">
        <p14:creationId xmlns:p14="http://schemas.microsoft.com/office/powerpoint/2010/main" val="4210679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solidFill>
                  <a:srgbClr val="0070C0"/>
                </a:solidFill>
              </a:rPr>
              <a:t>მეთოდები</a:t>
            </a:r>
            <a:endParaRPr lang="ru-RU" dirty="0">
              <a:solidFill>
                <a:srgbClr val="0070C0"/>
              </a:solidFill>
            </a:endParaRPr>
          </a:p>
        </p:txBody>
      </p:sp>
      <p:pic>
        <p:nvPicPr>
          <p:cNvPr id="4" name="Объект 3"/>
          <p:cNvPicPr>
            <a:picLocks noGrp="1" noChangeAspect="1"/>
          </p:cNvPicPr>
          <p:nvPr>
            <p:ph idx="1"/>
          </p:nvPr>
        </p:nvPicPr>
        <p:blipFill>
          <a:blip r:embed="rId2"/>
          <a:stretch>
            <a:fillRect/>
          </a:stretch>
        </p:blipFill>
        <p:spPr>
          <a:xfrm>
            <a:off x="4328007" y="2748457"/>
            <a:ext cx="3535986" cy="2505673"/>
          </a:xfrm>
          <a:prstGeom prst="rect">
            <a:avLst/>
          </a:prstGeom>
        </p:spPr>
      </p:pic>
      <p:pic>
        <p:nvPicPr>
          <p:cNvPr id="3" name="Рисунок 2"/>
          <p:cNvPicPr>
            <a:picLocks noChangeAspect="1"/>
          </p:cNvPicPr>
          <p:nvPr/>
        </p:nvPicPr>
        <p:blipFill>
          <a:blip r:embed="rId3"/>
          <a:stretch>
            <a:fillRect/>
          </a:stretch>
        </p:blipFill>
        <p:spPr>
          <a:xfrm>
            <a:off x="3047574" y="1336431"/>
            <a:ext cx="6406218" cy="4000499"/>
          </a:xfrm>
          <a:prstGeom prst="rect">
            <a:avLst/>
          </a:prstGeom>
        </p:spPr>
      </p:pic>
    </p:spTree>
    <p:extLst>
      <p:ext uri="{BB962C8B-B14F-4D97-AF65-F5344CB8AC3E}">
        <p14:creationId xmlns:p14="http://schemas.microsoft.com/office/powerpoint/2010/main" val="35442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solidFill>
                <a:srgbClr val="C00000"/>
              </a:solidFill>
            </a:endParaRPr>
          </a:p>
        </p:txBody>
      </p:sp>
      <p:pic>
        <p:nvPicPr>
          <p:cNvPr id="4" name="Объект 3"/>
          <p:cNvPicPr>
            <a:picLocks noGrp="1" noChangeAspect="1"/>
          </p:cNvPicPr>
          <p:nvPr>
            <p:ph idx="1"/>
          </p:nvPr>
        </p:nvPicPr>
        <p:blipFill>
          <a:blip r:embed="rId3"/>
          <a:stretch>
            <a:fillRect/>
          </a:stretch>
        </p:blipFill>
        <p:spPr>
          <a:xfrm>
            <a:off x="4523095" y="2910015"/>
            <a:ext cx="3145809" cy="2182557"/>
          </a:xfrm>
          <a:prstGeom prst="rect">
            <a:avLst/>
          </a:prstGeom>
        </p:spPr>
      </p:pic>
      <p:pic>
        <p:nvPicPr>
          <p:cNvPr id="3" name="Рисунок 2"/>
          <p:cNvPicPr>
            <a:picLocks noChangeAspect="1"/>
          </p:cNvPicPr>
          <p:nvPr/>
        </p:nvPicPr>
        <p:blipFill>
          <a:blip r:embed="rId4"/>
          <a:stretch>
            <a:fillRect/>
          </a:stretch>
        </p:blipFill>
        <p:spPr>
          <a:xfrm>
            <a:off x="838200" y="615462"/>
            <a:ext cx="9334500" cy="4528277"/>
          </a:xfrm>
          <a:prstGeom prst="rect">
            <a:avLst/>
          </a:prstGeom>
        </p:spPr>
      </p:pic>
    </p:spTree>
    <p:extLst>
      <p:ext uri="{BB962C8B-B14F-4D97-AF65-F5344CB8AC3E}">
        <p14:creationId xmlns:p14="http://schemas.microsoft.com/office/powerpoint/2010/main" val="3387412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err="1" smtClean="0"/>
              <a:t>ბალანსის</a:t>
            </a:r>
            <a:r>
              <a:rPr lang="en-US" dirty="0" smtClean="0"/>
              <a:t> </a:t>
            </a:r>
            <a:r>
              <a:rPr lang="en-US" dirty="0" err="1"/>
              <a:t>ანალიზის</a:t>
            </a:r>
            <a:r>
              <a:rPr lang="en-US" dirty="0"/>
              <a:t> </a:t>
            </a:r>
            <a:r>
              <a:rPr lang="ka-GE" dirty="0" smtClean="0"/>
              <a:t>ეტაპები</a:t>
            </a:r>
            <a:r>
              <a:rPr lang="en-US" dirty="0" smtClean="0"/>
              <a:t>:</a:t>
            </a:r>
            <a:endParaRPr lang="ru-RU" dirty="0"/>
          </a:p>
        </p:txBody>
      </p:sp>
      <p:sp>
        <p:nvSpPr>
          <p:cNvPr id="3" name="Объект 2"/>
          <p:cNvSpPr>
            <a:spLocks noGrp="1"/>
          </p:cNvSpPr>
          <p:nvPr>
            <p:ph idx="1"/>
          </p:nvPr>
        </p:nvSpPr>
        <p:spPr/>
        <p:txBody>
          <a:bodyPr>
            <a:normAutofit fontScale="62500" lnSpcReduction="20000"/>
          </a:bodyPr>
          <a:lstStyle/>
          <a:p>
            <a:pPr marL="0" indent="0">
              <a:buNone/>
            </a:pPr>
            <a:r>
              <a:rPr lang="ka-GE" i="1" dirty="0" smtClean="0"/>
              <a:t>1 .</a:t>
            </a:r>
            <a:r>
              <a:rPr lang="en-US" i="1" dirty="0" err="1" smtClean="0"/>
              <a:t>ბალანსის</a:t>
            </a:r>
            <a:r>
              <a:rPr lang="en-US" i="1" dirty="0" smtClean="0"/>
              <a:t> </a:t>
            </a:r>
            <a:r>
              <a:rPr lang="en-US" i="1" dirty="0" err="1"/>
              <a:t>დინამიკისა</a:t>
            </a:r>
            <a:r>
              <a:rPr lang="en-US" i="1" dirty="0"/>
              <a:t> </a:t>
            </a:r>
            <a:r>
              <a:rPr lang="en-US" i="1" dirty="0" err="1"/>
              <a:t>და</a:t>
            </a:r>
            <a:r>
              <a:rPr lang="en-US" i="1" dirty="0"/>
              <a:t> </a:t>
            </a:r>
            <a:r>
              <a:rPr lang="en-US" i="1" dirty="0" err="1"/>
              <a:t>სტრუქტურის</a:t>
            </a:r>
            <a:r>
              <a:rPr lang="en-US" i="1" dirty="0"/>
              <a:t> </a:t>
            </a:r>
            <a:r>
              <a:rPr lang="en-US" i="1" dirty="0" err="1" smtClean="0"/>
              <a:t>ანალიზი</a:t>
            </a:r>
            <a:endParaRPr lang="ka-GE" i="1" dirty="0" smtClean="0"/>
          </a:p>
          <a:p>
            <a:pPr marL="0" indent="0">
              <a:buNone/>
            </a:pPr>
            <a:endParaRPr lang="ru-RU" dirty="0"/>
          </a:p>
          <a:p>
            <a:r>
              <a:rPr lang="ka-GE" dirty="0"/>
              <a:t>რომ </a:t>
            </a:r>
            <a:r>
              <a:rPr lang="en-US" dirty="0"/>
              <a:t>"</a:t>
            </a:r>
            <a:r>
              <a:rPr lang="en-US" dirty="0" err="1"/>
              <a:t>კარგი</a:t>
            </a:r>
            <a:r>
              <a:rPr lang="en-US" dirty="0"/>
              <a:t>" </a:t>
            </a:r>
            <a:r>
              <a:rPr lang="en-US" dirty="0" err="1"/>
              <a:t>ბალანსი</a:t>
            </a:r>
            <a:r>
              <a:rPr lang="en-US" dirty="0"/>
              <a:t> </a:t>
            </a:r>
            <a:r>
              <a:rPr lang="en-US" dirty="0" err="1"/>
              <a:t>აკმაყოფილებს</a:t>
            </a:r>
            <a:r>
              <a:rPr lang="en-US" dirty="0"/>
              <a:t> </a:t>
            </a:r>
            <a:r>
              <a:rPr lang="en-US" dirty="0" err="1"/>
              <a:t>შემდეგ</a:t>
            </a:r>
            <a:r>
              <a:rPr lang="en-US" dirty="0"/>
              <a:t> </a:t>
            </a:r>
            <a:r>
              <a:rPr lang="en-US" dirty="0" err="1"/>
              <a:t>პირობებს</a:t>
            </a:r>
            <a:r>
              <a:rPr lang="en-US" dirty="0"/>
              <a:t>:</a:t>
            </a:r>
            <a:endParaRPr lang="ru-RU" dirty="0"/>
          </a:p>
          <a:p>
            <a:r>
              <a:rPr lang="en-US" dirty="0"/>
              <a:t> 1. </a:t>
            </a:r>
            <a:r>
              <a:rPr lang="en-US" dirty="0" err="1"/>
              <a:t>საანგარიშო</a:t>
            </a:r>
            <a:r>
              <a:rPr lang="en-US" dirty="0"/>
              <a:t> </a:t>
            </a:r>
            <a:r>
              <a:rPr lang="en-US" dirty="0" err="1"/>
              <a:t>პერიოდის</a:t>
            </a:r>
            <a:r>
              <a:rPr lang="en-US" dirty="0"/>
              <a:t> </a:t>
            </a:r>
            <a:r>
              <a:rPr lang="en-US" dirty="0" err="1"/>
              <a:t>ბოლოს</a:t>
            </a:r>
            <a:r>
              <a:rPr lang="en-US" dirty="0"/>
              <a:t> </a:t>
            </a:r>
            <a:r>
              <a:rPr lang="en-US" dirty="0" err="1"/>
              <a:t>ბალანსის</a:t>
            </a:r>
            <a:r>
              <a:rPr lang="en-US" dirty="0"/>
              <a:t> </a:t>
            </a:r>
            <a:r>
              <a:rPr lang="en-US" dirty="0" err="1"/>
              <a:t>ვალუტა</a:t>
            </a:r>
            <a:r>
              <a:rPr lang="en-US" dirty="0"/>
              <a:t> </a:t>
            </a:r>
            <a:r>
              <a:rPr lang="en-US" dirty="0" err="1"/>
              <a:t>იზრდება</a:t>
            </a:r>
            <a:r>
              <a:rPr lang="en-US" dirty="0"/>
              <a:t> </a:t>
            </a:r>
            <a:r>
              <a:rPr lang="en-US" dirty="0" err="1"/>
              <a:t>ამ</a:t>
            </a:r>
            <a:r>
              <a:rPr lang="en-US" dirty="0"/>
              <a:t> </a:t>
            </a:r>
            <a:r>
              <a:rPr lang="en-US" dirty="0" err="1"/>
              <a:t>პერიოდის</a:t>
            </a:r>
            <a:r>
              <a:rPr lang="en-US" dirty="0"/>
              <a:t> </a:t>
            </a:r>
            <a:r>
              <a:rPr lang="en-US" dirty="0" err="1"/>
              <a:t>დასაწყისთან</a:t>
            </a:r>
            <a:r>
              <a:rPr lang="en-US" dirty="0"/>
              <a:t> </a:t>
            </a:r>
            <a:r>
              <a:rPr lang="en-US" dirty="0" err="1"/>
              <a:t>შედარებით</a:t>
            </a:r>
            <a:r>
              <a:rPr lang="en-US" dirty="0"/>
              <a:t> </a:t>
            </a:r>
            <a:r>
              <a:rPr lang="en-US" dirty="0" err="1"/>
              <a:t>და</a:t>
            </a:r>
            <a:r>
              <a:rPr lang="en-US" dirty="0"/>
              <a:t> </a:t>
            </a:r>
            <a:r>
              <a:rPr lang="en-US" dirty="0" err="1"/>
              <a:t>მისი</a:t>
            </a:r>
            <a:r>
              <a:rPr lang="en-US" dirty="0"/>
              <a:t> </a:t>
            </a:r>
            <a:r>
              <a:rPr lang="en-US" dirty="0" err="1"/>
              <a:t>ზრდის</a:t>
            </a:r>
            <a:r>
              <a:rPr lang="en-US" dirty="0"/>
              <a:t> </a:t>
            </a:r>
            <a:r>
              <a:rPr lang="en-US" dirty="0" err="1"/>
              <a:t>ტემპი</a:t>
            </a:r>
            <a:r>
              <a:rPr lang="en-US" dirty="0"/>
              <a:t> </a:t>
            </a:r>
            <a:r>
              <a:rPr lang="en-US" dirty="0" err="1"/>
              <a:t>უფრო</a:t>
            </a:r>
            <a:r>
              <a:rPr lang="en-US" dirty="0"/>
              <a:t> </a:t>
            </a:r>
            <a:r>
              <a:rPr lang="en-US" dirty="0" err="1"/>
              <a:t>მაღალია</a:t>
            </a:r>
            <a:r>
              <a:rPr lang="en-US" dirty="0"/>
              <a:t>, </a:t>
            </a:r>
            <a:r>
              <a:rPr lang="en-US" dirty="0" err="1"/>
              <a:t>ვიდრე</a:t>
            </a:r>
            <a:r>
              <a:rPr lang="en-US" dirty="0"/>
              <a:t> </a:t>
            </a:r>
            <a:r>
              <a:rPr lang="en-US" dirty="0" err="1"/>
              <a:t>ინფლაციის</a:t>
            </a:r>
            <a:r>
              <a:rPr lang="en-US" dirty="0"/>
              <a:t> </a:t>
            </a:r>
            <a:r>
              <a:rPr lang="en-US" dirty="0" err="1"/>
              <a:t>მაჩვენებელი</a:t>
            </a:r>
            <a:r>
              <a:rPr lang="en-US" dirty="0"/>
              <a:t>, </a:t>
            </a:r>
            <a:r>
              <a:rPr lang="en-US" dirty="0" err="1"/>
              <a:t>მაგრამ</a:t>
            </a:r>
            <a:r>
              <a:rPr lang="en-US" dirty="0"/>
              <a:t> </a:t>
            </a:r>
            <a:r>
              <a:rPr lang="en-US" dirty="0" err="1"/>
              <a:t>არ</a:t>
            </a:r>
            <a:r>
              <a:rPr lang="en-US" dirty="0"/>
              <a:t> </a:t>
            </a:r>
            <a:r>
              <a:rPr lang="en-US" dirty="0" err="1"/>
              <a:t>აღემატება</a:t>
            </a:r>
            <a:r>
              <a:rPr lang="en-US" dirty="0"/>
              <a:t> </a:t>
            </a:r>
            <a:r>
              <a:rPr lang="en-US" dirty="0" err="1"/>
              <a:t>შემოსავლის</a:t>
            </a:r>
            <a:r>
              <a:rPr lang="en-US" dirty="0"/>
              <a:t> </a:t>
            </a:r>
            <a:r>
              <a:rPr lang="en-US" dirty="0" err="1"/>
              <a:t>ზრდის</a:t>
            </a:r>
            <a:r>
              <a:rPr lang="en-US" dirty="0"/>
              <a:t> </a:t>
            </a:r>
            <a:r>
              <a:rPr lang="en-US" dirty="0" err="1"/>
              <a:t>ტემპს</a:t>
            </a:r>
            <a:r>
              <a:rPr lang="en-US" dirty="0"/>
              <a:t>;</a:t>
            </a:r>
            <a:endParaRPr lang="ru-RU" dirty="0"/>
          </a:p>
          <a:p>
            <a:r>
              <a:rPr lang="en-US" dirty="0"/>
              <a:t>2. </a:t>
            </a:r>
            <a:r>
              <a:rPr lang="ka-GE" dirty="0"/>
              <a:t>სხვა თანაბარ სიტუაციაში</a:t>
            </a:r>
            <a:r>
              <a:rPr lang="en-US" dirty="0"/>
              <a:t>, </a:t>
            </a:r>
            <a:r>
              <a:rPr lang="en-US" dirty="0" err="1"/>
              <a:t>მიმდინარე</a:t>
            </a:r>
            <a:r>
              <a:rPr lang="en-US" dirty="0"/>
              <a:t> </a:t>
            </a:r>
            <a:r>
              <a:rPr lang="en-US" dirty="0" err="1"/>
              <a:t>აქტივების</a:t>
            </a:r>
            <a:r>
              <a:rPr lang="en-US" dirty="0"/>
              <a:t> </a:t>
            </a:r>
            <a:r>
              <a:rPr lang="en-US" dirty="0" err="1"/>
              <a:t>ზრდის</a:t>
            </a:r>
            <a:r>
              <a:rPr lang="en-US" dirty="0"/>
              <a:t> </a:t>
            </a:r>
            <a:r>
              <a:rPr lang="en-US" dirty="0" err="1"/>
              <a:t>ტემპი</a:t>
            </a:r>
            <a:r>
              <a:rPr lang="en-US" dirty="0"/>
              <a:t> </a:t>
            </a:r>
            <a:r>
              <a:rPr lang="en-US" dirty="0" err="1"/>
              <a:t>უფრო</a:t>
            </a:r>
            <a:r>
              <a:rPr lang="en-US" dirty="0"/>
              <a:t> </a:t>
            </a:r>
            <a:r>
              <a:rPr lang="en-US" dirty="0" err="1"/>
              <a:t>მაღალია</a:t>
            </a:r>
            <a:r>
              <a:rPr lang="en-US" dirty="0"/>
              <a:t>, </a:t>
            </a:r>
            <a:r>
              <a:rPr lang="en-US" dirty="0" err="1"/>
              <a:t>ვიდრე</a:t>
            </a:r>
            <a:r>
              <a:rPr lang="en-US" dirty="0"/>
              <a:t> </a:t>
            </a:r>
            <a:r>
              <a:rPr lang="en-US" dirty="0" err="1"/>
              <a:t>არამატერიალური</a:t>
            </a:r>
            <a:r>
              <a:rPr lang="en-US" dirty="0"/>
              <a:t> </a:t>
            </a:r>
            <a:r>
              <a:rPr lang="en-US" dirty="0" err="1"/>
              <a:t>აქტივებისა</a:t>
            </a:r>
            <a:r>
              <a:rPr lang="en-US" dirty="0"/>
              <a:t> </a:t>
            </a:r>
            <a:r>
              <a:rPr lang="en-US" dirty="0" err="1"/>
              <a:t>და</a:t>
            </a:r>
            <a:r>
              <a:rPr lang="en-US" dirty="0"/>
              <a:t> </a:t>
            </a:r>
            <a:r>
              <a:rPr lang="en-US" dirty="0" err="1"/>
              <a:t>მოკლევადიანი</a:t>
            </a:r>
            <a:r>
              <a:rPr lang="en-US" dirty="0"/>
              <a:t> </a:t>
            </a:r>
            <a:r>
              <a:rPr lang="en-US" dirty="0" err="1"/>
              <a:t>ვალდებულებების</a:t>
            </a:r>
            <a:r>
              <a:rPr lang="en-US" dirty="0"/>
              <a:t> </a:t>
            </a:r>
            <a:r>
              <a:rPr lang="en-US" dirty="0" err="1"/>
              <a:t>ზრდის</a:t>
            </a:r>
            <a:r>
              <a:rPr lang="en-US" dirty="0"/>
              <a:t> </a:t>
            </a:r>
            <a:r>
              <a:rPr lang="en-US" dirty="0" err="1"/>
              <a:t>ტემპი</a:t>
            </a:r>
            <a:r>
              <a:rPr lang="en-US" dirty="0"/>
              <a:t>;</a:t>
            </a:r>
            <a:endParaRPr lang="ru-RU" dirty="0"/>
          </a:p>
          <a:p>
            <a:r>
              <a:rPr lang="en-US" dirty="0"/>
              <a:t>3. </a:t>
            </a:r>
            <a:r>
              <a:rPr lang="en-US" dirty="0" err="1"/>
              <a:t>გრძელვადიანი</a:t>
            </a:r>
            <a:r>
              <a:rPr lang="en-US" dirty="0"/>
              <a:t> </a:t>
            </a:r>
            <a:r>
              <a:rPr lang="en-US" dirty="0" err="1"/>
              <a:t>დაფინანსების</a:t>
            </a:r>
            <a:r>
              <a:rPr lang="en-US" dirty="0"/>
              <a:t> </a:t>
            </a:r>
            <a:r>
              <a:rPr lang="en-US" dirty="0" err="1"/>
              <a:t>წყაროების</a:t>
            </a:r>
            <a:r>
              <a:rPr lang="en-US" dirty="0"/>
              <a:t> </a:t>
            </a:r>
            <a:r>
              <a:rPr lang="en-US" dirty="0" err="1"/>
              <a:t>ზომა</a:t>
            </a:r>
            <a:r>
              <a:rPr lang="en-US" dirty="0"/>
              <a:t> </a:t>
            </a:r>
            <a:r>
              <a:rPr lang="en-US" dirty="0" err="1"/>
              <a:t>და</a:t>
            </a:r>
            <a:r>
              <a:rPr lang="en-US" dirty="0"/>
              <a:t> </a:t>
            </a:r>
            <a:r>
              <a:rPr lang="en-US" dirty="0" err="1"/>
              <a:t>ზრდის</a:t>
            </a:r>
            <a:r>
              <a:rPr lang="en-US" dirty="0"/>
              <a:t> </a:t>
            </a:r>
            <a:r>
              <a:rPr lang="en-US" dirty="0" err="1"/>
              <a:t>ტემპი</a:t>
            </a:r>
            <a:r>
              <a:rPr lang="en-US" dirty="0"/>
              <a:t> (</a:t>
            </a:r>
            <a:r>
              <a:rPr lang="en-US" dirty="0" err="1"/>
              <a:t>საკუთარი</a:t>
            </a:r>
            <a:r>
              <a:rPr lang="en-US" dirty="0"/>
              <a:t> </a:t>
            </a:r>
            <a:r>
              <a:rPr lang="en-US" dirty="0" err="1"/>
              <a:t>კაპიტალი</a:t>
            </a:r>
            <a:r>
              <a:rPr lang="en-US" dirty="0"/>
              <a:t> </a:t>
            </a:r>
            <a:r>
              <a:rPr lang="en-US" dirty="0" err="1"/>
              <a:t>და</a:t>
            </a:r>
            <a:r>
              <a:rPr lang="en-US" dirty="0"/>
              <a:t> </a:t>
            </a:r>
            <a:r>
              <a:rPr lang="en-US" dirty="0" err="1"/>
              <a:t>გრძელვადიანი</a:t>
            </a:r>
            <a:r>
              <a:rPr lang="en-US" dirty="0"/>
              <a:t> </a:t>
            </a:r>
            <a:r>
              <a:rPr lang="en-US" dirty="0" err="1"/>
              <a:t>ნასესხები</a:t>
            </a:r>
            <a:r>
              <a:rPr lang="en-US" dirty="0"/>
              <a:t> </a:t>
            </a:r>
            <a:r>
              <a:rPr lang="en-US" dirty="0" err="1"/>
              <a:t>კაპიტალი</a:t>
            </a:r>
            <a:r>
              <a:rPr lang="en-US" dirty="0"/>
              <a:t>) </a:t>
            </a:r>
            <a:r>
              <a:rPr lang="en-US" dirty="0" err="1"/>
              <a:t>აღემატება</a:t>
            </a:r>
            <a:r>
              <a:rPr lang="en-US" dirty="0"/>
              <a:t> </a:t>
            </a:r>
            <a:r>
              <a:rPr lang="en-US" dirty="0" err="1"/>
              <a:t>არააქტიური</a:t>
            </a:r>
            <a:r>
              <a:rPr lang="en-US" dirty="0"/>
              <a:t> </a:t>
            </a:r>
            <a:r>
              <a:rPr lang="en-US" dirty="0" err="1"/>
              <a:t>აქტივების</a:t>
            </a:r>
            <a:r>
              <a:rPr lang="en-US" dirty="0"/>
              <a:t> </a:t>
            </a:r>
            <a:r>
              <a:rPr lang="en-US" dirty="0" err="1"/>
              <a:t>შესაბამის</a:t>
            </a:r>
            <a:r>
              <a:rPr lang="en-US" dirty="0"/>
              <a:t> </a:t>
            </a:r>
            <a:r>
              <a:rPr lang="en-US" dirty="0" err="1"/>
              <a:t>მაჩვენებლებს</a:t>
            </a:r>
            <a:r>
              <a:rPr lang="en-US" dirty="0"/>
              <a:t>;</a:t>
            </a:r>
            <a:endParaRPr lang="ru-RU" dirty="0"/>
          </a:p>
          <a:p>
            <a:r>
              <a:rPr lang="en-US" dirty="0"/>
              <a:t> 3. </a:t>
            </a:r>
            <a:r>
              <a:rPr lang="en-US" dirty="0" err="1"/>
              <a:t>გრძელვადიანი</a:t>
            </a:r>
            <a:r>
              <a:rPr lang="en-US" dirty="0"/>
              <a:t> </a:t>
            </a:r>
            <a:r>
              <a:rPr lang="en-US" dirty="0" err="1"/>
              <a:t>დაფინანსების</a:t>
            </a:r>
            <a:r>
              <a:rPr lang="en-US" dirty="0"/>
              <a:t> </a:t>
            </a:r>
            <a:r>
              <a:rPr lang="en-US" dirty="0" err="1"/>
              <a:t>წყაროების</a:t>
            </a:r>
            <a:r>
              <a:rPr lang="en-US" dirty="0"/>
              <a:t> </a:t>
            </a:r>
            <a:r>
              <a:rPr lang="en-US" dirty="0" err="1"/>
              <a:t>ზომა</a:t>
            </a:r>
            <a:r>
              <a:rPr lang="en-US" dirty="0"/>
              <a:t> </a:t>
            </a:r>
            <a:r>
              <a:rPr lang="en-US" dirty="0" err="1"/>
              <a:t>და</a:t>
            </a:r>
            <a:r>
              <a:rPr lang="en-US" dirty="0"/>
              <a:t> </a:t>
            </a:r>
            <a:r>
              <a:rPr lang="en-US" dirty="0" err="1"/>
              <a:t>ზრდის</a:t>
            </a:r>
            <a:r>
              <a:rPr lang="en-US" dirty="0"/>
              <a:t> </a:t>
            </a:r>
            <a:r>
              <a:rPr lang="en-US" dirty="0" err="1"/>
              <a:t>ტემპი</a:t>
            </a:r>
            <a:r>
              <a:rPr lang="en-US" dirty="0"/>
              <a:t> (</a:t>
            </a:r>
            <a:r>
              <a:rPr lang="en-US" dirty="0" err="1"/>
              <a:t>საკუთარი</a:t>
            </a:r>
            <a:r>
              <a:rPr lang="en-US" dirty="0"/>
              <a:t> </a:t>
            </a:r>
            <a:r>
              <a:rPr lang="en-US" dirty="0" err="1"/>
              <a:t>კაპიტალი</a:t>
            </a:r>
            <a:r>
              <a:rPr lang="en-US" dirty="0"/>
              <a:t> </a:t>
            </a:r>
            <a:r>
              <a:rPr lang="en-US" dirty="0" err="1"/>
              <a:t>და</a:t>
            </a:r>
            <a:r>
              <a:rPr lang="en-US" dirty="0"/>
              <a:t> </a:t>
            </a:r>
            <a:r>
              <a:rPr lang="en-US" dirty="0" err="1"/>
              <a:t>გრძელვადიანი</a:t>
            </a:r>
            <a:r>
              <a:rPr lang="en-US" dirty="0"/>
              <a:t> </a:t>
            </a:r>
            <a:r>
              <a:rPr lang="en-US" dirty="0" err="1"/>
              <a:t>ნასესხები</a:t>
            </a:r>
            <a:r>
              <a:rPr lang="en-US" dirty="0"/>
              <a:t> </a:t>
            </a:r>
            <a:r>
              <a:rPr lang="en-US" dirty="0" err="1"/>
              <a:t>კაპიტალი</a:t>
            </a:r>
            <a:r>
              <a:rPr lang="en-US" dirty="0"/>
              <a:t>) </a:t>
            </a:r>
            <a:r>
              <a:rPr lang="en-US" dirty="0" err="1"/>
              <a:t>აღემატება</a:t>
            </a:r>
            <a:r>
              <a:rPr lang="en-US" dirty="0"/>
              <a:t> </a:t>
            </a:r>
            <a:r>
              <a:rPr lang="en-US" dirty="0" err="1"/>
              <a:t>არააქტიური</a:t>
            </a:r>
            <a:r>
              <a:rPr lang="en-US" dirty="0"/>
              <a:t> </a:t>
            </a:r>
            <a:r>
              <a:rPr lang="en-US" dirty="0" err="1"/>
              <a:t>აქტივების</a:t>
            </a:r>
            <a:r>
              <a:rPr lang="en-US" dirty="0"/>
              <a:t> </a:t>
            </a:r>
            <a:r>
              <a:rPr lang="en-US" dirty="0" err="1"/>
              <a:t>შესაბამის</a:t>
            </a:r>
            <a:r>
              <a:rPr lang="en-US" dirty="0"/>
              <a:t> </a:t>
            </a:r>
            <a:r>
              <a:rPr lang="en-US" dirty="0" err="1"/>
              <a:t>მაჩვენებლებს</a:t>
            </a:r>
            <a:r>
              <a:rPr lang="en-US" dirty="0"/>
              <a:t>;</a:t>
            </a:r>
            <a:endParaRPr lang="ru-RU" dirty="0"/>
          </a:p>
          <a:p>
            <a:r>
              <a:rPr lang="en-US" dirty="0"/>
              <a:t>4. </a:t>
            </a:r>
            <a:r>
              <a:rPr lang="en-US" dirty="0" err="1"/>
              <a:t>საკუთარი</a:t>
            </a:r>
            <a:r>
              <a:rPr lang="en-US" dirty="0"/>
              <a:t> </a:t>
            </a:r>
            <a:r>
              <a:rPr lang="en-US" dirty="0" err="1"/>
              <a:t>კაპიტალის</a:t>
            </a:r>
            <a:r>
              <a:rPr lang="en-US" dirty="0"/>
              <a:t> </a:t>
            </a:r>
            <a:r>
              <a:rPr lang="en-US" dirty="0" err="1"/>
              <a:t>წილი</a:t>
            </a:r>
            <a:r>
              <a:rPr lang="en-US" dirty="0"/>
              <a:t> </a:t>
            </a:r>
            <a:r>
              <a:rPr lang="en-US" dirty="0" err="1"/>
              <a:t>ბალანსში</a:t>
            </a:r>
            <a:r>
              <a:rPr lang="en-US" dirty="0"/>
              <a:t> </a:t>
            </a:r>
            <a:r>
              <a:rPr lang="en-US" dirty="0" err="1"/>
              <a:t>არანაკლებ</a:t>
            </a:r>
            <a:r>
              <a:rPr lang="en-US" dirty="0"/>
              <a:t> 50% -</a:t>
            </a:r>
            <a:r>
              <a:rPr lang="en-US" dirty="0" err="1"/>
              <a:t>ისაა</a:t>
            </a:r>
            <a:r>
              <a:rPr lang="en-US" dirty="0"/>
              <a:t>;</a:t>
            </a:r>
            <a:endParaRPr lang="ru-RU" dirty="0"/>
          </a:p>
          <a:p>
            <a:r>
              <a:rPr lang="en-US" dirty="0"/>
              <a:t>5. </a:t>
            </a:r>
            <a:r>
              <a:rPr lang="en-US" dirty="0" err="1"/>
              <a:t>მისაღები</a:t>
            </a:r>
            <a:r>
              <a:rPr lang="en-US" dirty="0"/>
              <a:t> </a:t>
            </a:r>
            <a:r>
              <a:rPr lang="en-US" dirty="0" err="1"/>
              <a:t>და</a:t>
            </a:r>
            <a:r>
              <a:rPr lang="en-US" dirty="0"/>
              <a:t> </a:t>
            </a:r>
            <a:r>
              <a:rPr lang="en-US" dirty="0" err="1"/>
              <a:t>გადასახდელი</a:t>
            </a:r>
            <a:r>
              <a:rPr lang="en-US" dirty="0"/>
              <a:t> </a:t>
            </a:r>
            <a:r>
              <a:rPr lang="en-US" dirty="0" err="1"/>
              <a:t>დავალიანების</a:t>
            </a:r>
            <a:r>
              <a:rPr lang="en-US" dirty="0"/>
              <a:t> </a:t>
            </a:r>
            <a:r>
              <a:rPr lang="en-US" dirty="0" err="1"/>
              <a:t>ზომა</a:t>
            </a:r>
            <a:r>
              <a:rPr lang="en-US" dirty="0"/>
              <a:t>, </a:t>
            </a:r>
            <a:r>
              <a:rPr lang="en-US" dirty="0" err="1"/>
              <a:t>წილი</a:t>
            </a:r>
            <a:r>
              <a:rPr lang="en-US" dirty="0"/>
              <a:t> </a:t>
            </a:r>
            <a:r>
              <a:rPr lang="en-US" dirty="0" err="1"/>
              <a:t>და</a:t>
            </a:r>
            <a:r>
              <a:rPr lang="en-US" dirty="0"/>
              <a:t> </a:t>
            </a:r>
            <a:r>
              <a:rPr lang="en-US" dirty="0" err="1"/>
              <a:t>ზრდის</a:t>
            </a:r>
            <a:r>
              <a:rPr lang="en-US" dirty="0"/>
              <a:t> </a:t>
            </a:r>
            <a:r>
              <a:rPr lang="en-US" dirty="0" err="1"/>
              <a:t>ტემპები</a:t>
            </a:r>
            <a:r>
              <a:rPr lang="en-US" dirty="0"/>
              <a:t> </a:t>
            </a:r>
            <a:r>
              <a:rPr lang="en-US" dirty="0" err="1"/>
              <a:t>დაახლოებით</a:t>
            </a:r>
            <a:r>
              <a:rPr lang="en-US" dirty="0"/>
              <a:t> </a:t>
            </a:r>
            <a:r>
              <a:rPr lang="en-US" dirty="0" err="1"/>
              <a:t>იგივეა</a:t>
            </a:r>
            <a:r>
              <a:rPr lang="en-US" dirty="0"/>
              <a:t>;</a:t>
            </a:r>
            <a:endParaRPr lang="ru-RU" dirty="0"/>
          </a:p>
          <a:p>
            <a:r>
              <a:rPr lang="en-US" dirty="0"/>
              <a:t>6. </a:t>
            </a:r>
            <a:r>
              <a:rPr lang="en-US" dirty="0" err="1"/>
              <a:t>ბალანსში</a:t>
            </a:r>
            <a:r>
              <a:rPr lang="en-US" dirty="0"/>
              <a:t> </a:t>
            </a:r>
            <a:r>
              <a:rPr lang="en-US" dirty="0" err="1"/>
              <a:t>არ</a:t>
            </a:r>
            <a:r>
              <a:rPr lang="en-US" dirty="0"/>
              <a:t> </a:t>
            </a:r>
            <a:r>
              <a:rPr lang="en-US" dirty="0" err="1"/>
              <a:t>არის</a:t>
            </a:r>
            <a:r>
              <a:rPr lang="en-US" dirty="0"/>
              <a:t> </a:t>
            </a:r>
            <a:r>
              <a:rPr lang="en-US" dirty="0" err="1"/>
              <a:t>აღმოჩენილი</a:t>
            </a:r>
            <a:r>
              <a:rPr lang="en-US" dirty="0"/>
              <a:t> </a:t>
            </a:r>
            <a:r>
              <a:rPr lang="en-US" dirty="0" err="1"/>
              <a:t>ზარალი</a:t>
            </a:r>
            <a:r>
              <a:rPr lang="en-US" dirty="0"/>
              <a:t>.</a:t>
            </a:r>
            <a:endParaRPr lang="ru-RU" dirty="0"/>
          </a:p>
          <a:p>
            <a:endParaRPr lang="ru-RU" dirty="0"/>
          </a:p>
        </p:txBody>
      </p:sp>
    </p:spTree>
    <p:extLst>
      <p:ext uri="{BB962C8B-B14F-4D97-AF65-F5344CB8AC3E}">
        <p14:creationId xmlns:p14="http://schemas.microsoft.com/office/powerpoint/2010/main" val="2606097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1800" dirty="0" smtClean="0"/>
              <a:t>მეორე  ეტაპი</a:t>
            </a:r>
            <a:endParaRPr lang="ru-RU" sz="1800" dirty="0"/>
          </a:p>
        </p:txBody>
      </p:sp>
      <p:sp>
        <p:nvSpPr>
          <p:cNvPr id="3" name="Объект 2"/>
          <p:cNvSpPr>
            <a:spLocks noGrp="1"/>
          </p:cNvSpPr>
          <p:nvPr>
            <p:ph idx="1"/>
          </p:nvPr>
        </p:nvSpPr>
        <p:spPr>
          <a:xfrm>
            <a:off x="838200" y="1214846"/>
            <a:ext cx="10515600" cy="5421085"/>
          </a:xfrm>
        </p:spPr>
        <p:txBody>
          <a:bodyPr>
            <a:normAutofit fontScale="47500" lnSpcReduction="20000"/>
          </a:bodyPr>
          <a:lstStyle/>
          <a:p>
            <a:pPr marL="0" indent="0">
              <a:buNone/>
            </a:pPr>
            <a:r>
              <a:rPr lang="en-US" sz="2900" b="1" i="1" dirty="0" err="1" smtClean="0"/>
              <a:t>ორგანიზაციის</a:t>
            </a:r>
            <a:r>
              <a:rPr lang="en-US" sz="2900" b="1" i="1" dirty="0" smtClean="0"/>
              <a:t> </a:t>
            </a:r>
            <a:r>
              <a:rPr lang="en-US" sz="2900" b="1" i="1" dirty="0" err="1"/>
              <a:t>ფინანსური</a:t>
            </a:r>
            <a:r>
              <a:rPr lang="en-US" sz="2900" b="1" i="1" dirty="0"/>
              <a:t> </a:t>
            </a:r>
            <a:r>
              <a:rPr lang="en-US" sz="2900" b="1" i="1" dirty="0" err="1"/>
              <a:t>სტაბილურობის</a:t>
            </a:r>
            <a:r>
              <a:rPr lang="en-US" sz="2900" b="1" i="1" dirty="0"/>
              <a:t> </a:t>
            </a:r>
            <a:r>
              <a:rPr lang="en-US" sz="2900" b="1" i="1" dirty="0" err="1"/>
              <a:t>ანალიზი</a:t>
            </a:r>
            <a:r>
              <a:rPr lang="en-US" sz="2900" b="1" dirty="0"/>
              <a:t> </a:t>
            </a:r>
            <a:endParaRPr lang="ru-RU" sz="2900" b="1" dirty="0"/>
          </a:p>
          <a:p>
            <a:r>
              <a:rPr lang="en-US" dirty="0" err="1"/>
              <a:t>ფინანსური</a:t>
            </a:r>
            <a:r>
              <a:rPr lang="en-US" dirty="0"/>
              <a:t> </a:t>
            </a:r>
            <a:r>
              <a:rPr lang="en-US" dirty="0" err="1"/>
              <a:t>სტაბილურობის</a:t>
            </a:r>
            <a:r>
              <a:rPr lang="en-US" dirty="0"/>
              <a:t> </a:t>
            </a:r>
            <a:r>
              <a:rPr lang="en-US" dirty="0" err="1"/>
              <a:t>აბსოლუტური</a:t>
            </a:r>
            <a:r>
              <a:rPr lang="en-US" dirty="0"/>
              <a:t> </a:t>
            </a:r>
            <a:r>
              <a:rPr lang="en-US" dirty="0" err="1"/>
              <a:t>მაჩვენებლები</a:t>
            </a:r>
            <a:r>
              <a:rPr lang="en-US" dirty="0"/>
              <a:t>:</a:t>
            </a:r>
            <a:endParaRPr lang="ru-RU" dirty="0"/>
          </a:p>
          <a:p>
            <a:r>
              <a:rPr lang="en-US" dirty="0"/>
              <a:t>• </a:t>
            </a:r>
            <a:r>
              <a:rPr lang="en-US" dirty="0" err="1"/>
              <a:t>რეალური</a:t>
            </a:r>
            <a:r>
              <a:rPr lang="en-US" dirty="0"/>
              <a:t> </a:t>
            </a:r>
            <a:r>
              <a:rPr lang="en-US" dirty="0" err="1"/>
              <a:t>კაპიტალის</a:t>
            </a:r>
            <a:r>
              <a:rPr lang="en-US" dirty="0"/>
              <a:t> (</a:t>
            </a:r>
            <a:r>
              <a:rPr lang="en-US" dirty="0" err="1"/>
              <a:t>წმინდა</a:t>
            </a:r>
            <a:r>
              <a:rPr lang="en-US" dirty="0"/>
              <a:t> </a:t>
            </a:r>
            <a:r>
              <a:rPr lang="en-US" dirty="0" err="1"/>
              <a:t>აქტივების</a:t>
            </a:r>
            <a:r>
              <a:rPr lang="en-US" dirty="0"/>
              <a:t>) </a:t>
            </a:r>
            <a:r>
              <a:rPr lang="en-US" dirty="0" err="1"/>
              <a:t>არსებობა</a:t>
            </a:r>
            <a:r>
              <a:rPr lang="en-US" dirty="0"/>
              <a:t>;</a:t>
            </a:r>
            <a:endParaRPr lang="ru-RU" dirty="0"/>
          </a:p>
          <a:p>
            <a:r>
              <a:rPr lang="en-US" dirty="0"/>
              <a:t>• </a:t>
            </a:r>
            <a:r>
              <a:rPr lang="en-US" dirty="0" err="1"/>
              <a:t>საკუთარი</a:t>
            </a:r>
            <a:r>
              <a:rPr lang="en-US" dirty="0"/>
              <a:t> </a:t>
            </a:r>
            <a:r>
              <a:rPr lang="en-US" dirty="0" err="1"/>
              <a:t>საბრუნავი</a:t>
            </a:r>
            <a:r>
              <a:rPr lang="en-US" dirty="0"/>
              <a:t> </a:t>
            </a:r>
            <a:r>
              <a:rPr lang="en-US" dirty="0" err="1"/>
              <a:t>კაპიტალისა</a:t>
            </a:r>
            <a:r>
              <a:rPr lang="en-US" dirty="0"/>
              <a:t> </a:t>
            </a:r>
            <a:r>
              <a:rPr lang="en-US" dirty="0" err="1"/>
              <a:t>და</a:t>
            </a:r>
            <a:r>
              <a:rPr lang="en-US" dirty="0"/>
              <a:t> </a:t>
            </a:r>
            <a:r>
              <a:rPr lang="en-US" dirty="0" err="1"/>
              <a:t>წმინდა</a:t>
            </a:r>
            <a:r>
              <a:rPr lang="en-US" dirty="0"/>
              <a:t> </a:t>
            </a:r>
            <a:r>
              <a:rPr lang="en-US" dirty="0" err="1"/>
              <a:t>საბრუნავი</a:t>
            </a:r>
            <a:r>
              <a:rPr lang="en-US" dirty="0"/>
              <a:t> </a:t>
            </a:r>
            <a:r>
              <a:rPr lang="en-US" dirty="0" err="1"/>
              <a:t>კაპიტალის</a:t>
            </a:r>
            <a:r>
              <a:rPr lang="en-US" dirty="0"/>
              <a:t> </a:t>
            </a:r>
            <a:r>
              <a:rPr lang="en-US" dirty="0" err="1"/>
              <a:t>არსებობა</a:t>
            </a:r>
            <a:r>
              <a:rPr lang="en-US" dirty="0"/>
              <a:t>.</a:t>
            </a:r>
            <a:endParaRPr lang="ru-RU" dirty="0"/>
          </a:p>
          <a:p>
            <a:r>
              <a:rPr lang="en-US" dirty="0"/>
              <a:t> </a:t>
            </a:r>
            <a:r>
              <a:rPr lang="en-US" dirty="0" err="1"/>
              <a:t>ფინანსური</a:t>
            </a:r>
            <a:r>
              <a:rPr lang="en-US" dirty="0"/>
              <a:t> </a:t>
            </a:r>
            <a:r>
              <a:rPr lang="en-US" dirty="0" err="1"/>
              <a:t>სტაბილურობის</a:t>
            </a:r>
            <a:r>
              <a:rPr lang="en-US" dirty="0"/>
              <a:t> </a:t>
            </a:r>
            <a:r>
              <a:rPr lang="en-US" dirty="0" err="1"/>
              <a:t>ფარდობითი</a:t>
            </a:r>
            <a:r>
              <a:rPr lang="en-US" dirty="0"/>
              <a:t> </a:t>
            </a:r>
            <a:r>
              <a:rPr lang="en-US" dirty="0" err="1"/>
              <a:t>მაჩვენებლებია</a:t>
            </a:r>
            <a:r>
              <a:rPr lang="en-US" dirty="0"/>
              <a:t> </a:t>
            </a:r>
            <a:r>
              <a:rPr lang="en-US" dirty="0" err="1"/>
              <a:t>ფინანსური</a:t>
            </a:r>
            <a:r>
              <a:rPr lang="en-US" dirty="0"/>
              <a:t> </a:t>
            </a:r>
            <a:r>
              <a:rPr lang="en-US" dirty="0" err="1"/>
              <a:t>სტაბილურობის</a:t>
            </a:r>
            <a:r>
              <a:rPr lang="en-US" dirty="0"/>
              <a:t> </a:t>
            </a:r>
            <a:r>
              <a:rPr lang="en-US" dirty="0" err="1"/>
              <a:t>კოეფიციენტები</a:t>
            </a:r>
            <a:r>
              <a:rPr lang="en-US" dirty="0"/>
              <a:t> (</a:t>
            </a:r>
            <a:r>
              <a:rPr lang="en-US" dirty="0" err="1"/>
              <a:t>კაპიტალის</a:t>
            </a:r>
            <a:r>
              <a:rPr lang="en-US" dirty="0"/>
              <a:t> </a:t>
            </a:r>
            <a:r>
              <a:rPr lang="en-US" dirty="0" err="1"/>
              <a:t>ფინანსური</a:t>
            </a:r>
            <a:r>
              <a:rPr lang="en-US" dirty="0"/>
              <a:t> </a:t>
            </a:r>
            <a:r>
              <a:rPr lang="en-US" dirty="0" err="1"/>
              <a:t>სტრუქტურა</a:t>
            </a:r>
            <a:r>
              <a:rPr lang="en-US" dirty="0"/>
              <a:t>).</a:t>
            </a:r>
            <a:endParaRPr lang="ru-RU" dirty="0"/>
          </a:p>
          <a:p>
            <a:r>
              <a:rPr lang="en-US" dirty="0" err="1"/>
              <a:t>ფინანსური</a:t>
            </a:r>
            <a:r>
              <a:rPr lang="en-US" dirty="0"/>
              <a:t> </a:t>
            </a:r>
            <a:r>
              <a:rPr lang="en-US" dirty="0" err="1"/>
              <a:t>სტაბილურობის</a:t>
            </a:r>
            <a:r>
              <a:rPr lang="en-US" dirty="0"/>
              <a:t> </a:t>
            </a:r>
            <a:r>
              <a:rPr lang="en-US" dirty="0" err="1"/>
              <a:t>ანალიზის</a:t>
            </a:r>
            <a:r>
              <a:rPr lang="en-US" dirty="0"/>
              <a:t> </a:t>
            </a:r>
            <a:r>
              <a:rPr lang="en-US" dirty="0" err="1"/>
              <a:t>ძირითადი</a:t>
            </a:r>
            <a:r>
              <a:rPr lang="en-US" dirty="0"/>
              <a:t> </a:t>
            </a:r>
            <a:r>
              <a:rPr lang="en-US" dirty="0" err="1"/>
              <a:t>ინდიკატორების</a:t>
            </a:r>
            <a:r>
              <a:rPr lang="en-US" dirty="0"/>
              <a:t> </a:t>
            </a:r>
            <a:r>
              <a:rPr lang="en-US" dirty="0" err="1"/>
              <a:t>სისტემა</a:t>
            </a:r>
            <a:r>
              <a:rPr lang="en-US" dirty="0"/>
              <a:t>:</a:t>
            </a:r>
            <a:endParaRPr lang="ru-RU" dirty="0"/>
          </a:p>
          <a:p>
            <a:r>
              <a:rPr lang="en-US" dirty="0"/>
              <a:t>ა) </a:t>
            </a:r>
            <a:r>
              <a:rPr lang="en-US" dirty="0" err="1"/>
              <a:t>საკუთარი</a:t>
            </a:r>
            <a:r>
              <a:rPr lang="en-US" dirty="0"/>
              <a:t> </a:t>
            </a:r>
            <a:r>
              <a:rPr lang="en-US" dirty="0" err="1"/>
              <a:t>საბრუნავი</a:t>
            </a:r>
            <a:r>
              <a:rPr lang="en-US" dirty="0"/>
              <a:t> </a:t>
            </a:r>
            <a:r>
              <a:rPr lang="en-US" dirty="0" err="1"/>
              <a:t>კაპიტალი</a:t>
            </a:r>
            <a:r>
              <a:rPr lang="en-US" dirty="0"/>
              <a:t>:</a:t>
            </a:r>
            <a:endParaRPr lang="ru-RU" dirty="0"/>
          </a:p>
          <a:p>
            <a:r>
              <a:rPr lang="en-US" dirty="0" err="1"/>
              <a:t>საკუთარი</a:t>
            </a:r>
            <a:r>
              <a:rPr lang="en-US" dirty="0"/>
              <a:t> </a:t>
            </a:r>
            <a:r>
              <a:rPr lang="en-US" dirty="0" err="1"/>
              <a:t>კაპიტალი</a:t>
            </a:r>
            <a:r>
              <a:rPr lang="en-US" dirty="0"/>
              <a:t> - </a:t>
            </a:r>
            <a:r>
              <a:rPr lang="en-US" dirty="0" err="1"/>
              <a:t>მიმდინარე</a:t>
            </a:r>
            <a:r>
              <a:rPr lang="en-US" dirty="0"/>
              <a:t> </a:t>
            </a:r>
            <a:r>
              <a:rPr lang="en-US" dirty="0" err="1"/>
              <a:t>აქტივები</a:t>
            </a:r>
            <a:r>
              <a:rPr lang="en-US" dirty="0"/>
              <a:t> + </a:t>
            </a:r>
            <a:r>
              <a:rPr lang="en-US" dirty="0" err="1"/>
              <a:t>დებიტორული</a:t>
            </a:r>
            <a:r>
              <a:rPr lang="en-US" dirty="0"/>
              <a:t> </a:t>
            </a:r>
            <a:r>
              <a:rPr lang="en-US" dirty="0" err="1"/>
              <a:t>დავალიანება</a:t>
            </a:r>
            <a:endParaRPr lang="ru-RU" dirty="0"/>
          </a:p>
          <a:p>
            <a:r>
              <a:rPr lang="en-US" dirty="0"/>
              <a:t>ბ) </a:t>
            </a:r>
            <a:r>
              <a:rPr lang="en-US" dirty="0" err="1"/>
              <a:t>წმინდა</a:t>
            </a:r>
            <a:r>
              <a:rPr lang="en-US" dirty="0"/>
              <a:t> </a:t>
            </a:r>
            <a:r>
              <a:rPr lang="ka-GE" dirty="0"/>
              <a:t>სამუშაო </a:t>
            </a:r>
            <a:r>
              <a:rPr lang="en-US" dirty="0" err="1"/>
              <a:t>კაპიტალი</a:t>
            </a:r>
            <a:r>
              <a:rPr lang="en-US" dirty="0"/>
              <a:t>:</a:t>
            </a:r>
            <a:endParaRPr lang="ru-RU" dirty="0"/>
          </a:p>
          <a:p>
            <a:r>
              <a:rPr lang="en-US" dirty="0" err="1"/>
              <a:t>საკუთარი</a:t>
            </a:r>
            <a:r>
              <a:rPr lang="en-US" dirty="0"/>
              <a:t> </a:t>
            </a:r>
            <a:r>
              <a:rPr lang="en-US" dirty="0" err="1"/>
              <a:t>კაპიტალი</a:t>
            </a:r>
            <a:r>
              <a:rPr lang="en-US" dirty="0"/>
              <a:t> + </a:t>
            </a:r>
            <a:r>
              <a:rPr lang="en-US" dirty="0" err="1"/>
              <a:t>საწარმოს</a:t>
            </a:r>
            <a:r>
              <a:rPr lang="en-US" dirty="0"/>
              <a:t> </a:t>
            </a:r>
            <a:r>
              <a:rPr lang="en-US" dirty="0" err="1"/>
              <a:t>მიერ</a:t>
            </a:r>
            <a:r>
              <a:rPr lang="en-US" dirty="0"/>
              <a:t> </a:t>
            </a:r>
            <a:r>
              <a:rPr lang="en-US" dirty="0" err="1"/>
              <a:t>გამოყენებული</a:t>
            </a:r>
            <a:r>
              <a:rPr lang="en-US" dirty="0"/>
              <a:t> </a:t>
            </a:r>
            <a:r>
              <a:rPr lang="en-US" dirty="0" err="1"/>
              <a:t>გრძელვადიანი</a:t>
            </a:r>
            <a:r>
              <a:rPr lang="en-US" dirty="0"/>
              <a:t> </a:t>
            </a:r>
            <a:r>
              <a:rPr lang="en-US" dirty="0" err="1"/>
              <a:t>ნასესხები</a:t>
            </a:r>
            <a:r>
              <a:rPr lang="en-US" dirty="0"/>
              <a:t> </a:t>
            </a:r>
            <a:r>
              <a:rPr lang="en-US" dirty="0" err="1"/>
              <a:t>კაპიტალის</a:t>
            </a:r>
            <a:r>
              <a:rPr lang="en-US" dirty="0"/>
              <a:t> </a:t>
            </a:r>
            <a:r>
              <a:rPr lang="en-US" dirty="0" err="1"/>
              <a:t>ოდენობა</a:t>
            </a:r>
            <a:r>
              <a:rPr lang="en-US" dirty="0"/>
              <a:t> (</a:t>
            </a:r>
            <a:r>
              <a:rPr lang="en-US" dirty="0" err="1"/>
              <a:t>მისი</a:t>
            </a:r>
            <a:r>
              <a:rPr lang="en-US" dirty="0"/>
              <a:t> </a:t>
            </a:r>
            <a:r>
              <a:rPr lang="en-US" dirty="0" err="1"/>
              <a:t>გრძელვადიანი</a:t>
            </a:r>
            <a:r>
              <a:rPr lang="en-US" dirty="0"/>
              <a:t> </a:t>
            </a:r>
            <a:r>
              <a:rPr lang="en-US" dirty="0" err="1"/>
              <a:t>ფინანსური</a:t>
            </a:r>
            <a:r>
              <a:rPr lang="en-US" dirty="0"/>
              <a:t> </a:t>
            </a:r>
            <a:r>
              <a:rPr lang="en-US" dirty="0" err="1"/>
              <a:t>ვალდებულებების</a:t>
            </a:r>
            <a:r>
              <a:rPr lang="en-US" dirty="0"/>
              <a:t> </a:t>
            </a:r>
            <a:r>
              <a:rPr lang="en-US" dirty="0" err="1"/>
              <a:t>ჯამი</a:t>
            </a:r>
            <a:r>
              <a:rPr lang="en-US" dirty="0"/>
              <a:t>) - </a:t>
            </a:r>
            <a:r>
              <a:rPr lang="en-US" dirty="0" err="1"/>
              <a:t>მიმდინარე</a:t>
            </a:r>
            <a:r>
              <a:rPr lang="en-US" dirty="0"/>
              <a:t> </a:t>
            </a:r>
            <a:r>
              <a:rPr lang="en-US" dirty="0" err="1"/>
              <a:t>აქტივები</a:t>
            </a:r>
            <a:endParaRPr lang="ru-RU" dirty="0"/>
          </a:p>
          <a:p>
            <a:r>
              <a:rPr lang="en-US" dirty="0"/>
              <a:t>გ) </a:t>
            </a:r>
            <a:r>
              <a:rPr lang="en-US" dirty="0" err="1"/>
              <a:t>კაპიტალის</a:t>
            </a:r>
            <a:r>
              <a:rPr lang="en-US" dirty="0"/>
              <a:t> </a:t>
            </a:r>
            <a:r>
              <a:rPr lang="en-US" dirty="0" err="1"/>
              <a:t>კონცენტრაციის</a:t>
            </a:r>
            <a:r>
              <a:rPr lang="en-US" dirty="0"/>
              <a:t> </a:t>
            </a:r>
            <a:r>
              <a:rPr lang="en-US" dirty="0" err="1"/>
              <a:t>კოეფიციენტი</a:t>
            </a:r>
            <a:r>
              <a:rPr lang="en-US" dirty="0"/>
              <a:t>: (</a:t>
            </a:r>
            <a:r>
              <a:rPr lang="en-US" dirty="0" err="1"/>
              <a:t>ფინანსური</a:t>
            </a:r>
            <a:r>
              <a:rPr lang="en-US" dirty="0"/>
              <a:t> </a:t>
            </a:r>
            <a:r>
              <a:rPr lang="en-US" dirty="0" err="1"/>
              <a:t>დამოუკიდებლობა</a:t>
            </a:r>
            <a:r>
              <a:rPr lang="en-US" dirty="0"/>
              <a:t>)</a:t>
            </a:r>
            <a:endParaRPr lang="ru-RU" dirty="0"/>
          </a:p>
          <a:p>
            <a:r>
              <a:rPr lang="en-US" dirty="0"/>
              <a:t>K= </a:t>
            </a:r>
            <a:r>
              <a:rPr lang="en-US" dirty="0" err="1"/>
              <a:t>საკუთარი</a:t>
            </a:r>
            <a:r>
              <a:rPr lang="en-US" dirty="0"/>
              <a:t> </a:t>
            </a:r>
            <a:r>
              <a:rPr lang="en-US" dirty="0" err="1"/>
              <a:t>კაპიტალი</a:t>
            </a:r>
            <a:r>
              <a:rPr lang="en-US" dirty="0"/>
              <a:t>/ </a:t>
            </a:r>
            <a:r>
              <a:rPr lang="en-US" dirty="0" err="1"/>
              <a:t>აქტივების</a:t>
            </a:r>
            <a:r>
              <a:rPr lang="en-US" dirty="0"/>
              <a:t> </a:t>
            </a:r>
            <a:r>
              <a:rPr lang="en-US" dirty="0" err="1"/>
              <a:t>ჯამი</a:t>
            </a:r>
            <a:endParaRPr lang="ru-RU" dirty="0"/>
          </a:p>
          <a:p>
            <a:r>
              <a:rPr lang="en-US" dirty="0"/>
              <a:t>დ) </a:t>
            </a:r>
            <a:r>
              <a:rPr lang="en-US" dirty="0" err="1"/>
              <a:t>ფინანსური</a:t>
            </a:r>
            <a:r>
              <a:rPr lang="en-US" dirty="0"/>
              <a:t> </a:t>
            </a:r>
            <a:r>
              <a:rPr lang="en-US" dirty="0" err="1"/>
              <a:t>დამოკიდებულების</a:t>
            </a:r>
            <a:r>
              <a:rPr lang="en-US" dirty="0"/>
              <a:t> </a:t>
            </a:r>
            <a:r>
              <a:rPr lang="en-US" dirty="0" err="1"/>
              <a:t>კოეფიციენტი</a:t>
            </a:r>
            <a:r>
              <a:rPr lang="en-US" dirty="0"/>
              <a:t> (</a:t>
            </a:r>
            <a:r>
              <a:rPr lang="en-US" dirty="0" err="1"/>
              <a:t>ნასესხები</a:t>
            </a:r>
            <a:r>
              <a:rPr lang="en-US" dirty="0"/>
              <a:t> </a:t>
            </a:r>
            <a:r>
              <a:rPr lang="en-US" dirty="0" err="1"/>
              <a:t>კაპიტალის</a:t>
            </a:r>
            <a:r>
              <a:rPr lang="en-US" dirty="0"/>
              <a:t> </a:t>
            </a:r>
            <a:r>
              <a:rPr lang="en-US" dirty="0" err="1"/>
              <a:t>კონცენტრაცია</a:t>
            </a:r>
            <a:r>
              <a:rPr lang="en-US" dirty="0"/>
              <a:t>):</a:t>
            </a:r>
            <a:r>
              <a:rPr lang="en-US" dirty="0" err="1"/>
              <a:t>ნასესხები</a:t>
            </a:r>
            <a:r>
              <a:rPr lang="en-US" dirty="0"/>
              <a:t> </a:t>
            </a:r>
            <a:r>
              <a:rPr lang="en-US" dirty="0" err="1"/>
              <a:t>კაპიტალი</a:t>
            </a:r>
            <a:r>
              <a:rPr lang="en-US" dirty="0"/>
              <a:t> / </a:t>
            </a:r>
            <a:r>
              <a:rPr lang="en-US" dirty="0" err="1"/>
              <a:t>აქტივები</a:t>
            </a:r>
            <a:r>
              <a:rPr lang="en-US" dirty="0"/>
              <a:t>, </a:t>
            </a:r>
            <a:r>
              <a:rPr lang="en-US" dirty="0" err="1"/>
              <a:t>სადაც</a:t>
            </a:r>
            <a:r>
              <a:rPr lang="en-US" dirty="0"/>
              <a:t>, </a:t>
            </a:r>
            <a:r>
              <a:rPr lang="en-US" dirty="0" err="1"/>
              <a:t>ნასესხები</a:t>
            </a:r>
            <a:r>
              <a:rPr lang="en-US" dirty="0"/>
              <a:t> </a:t>
            </a:r>
            <a:r>
              <a:rPr lang="en-US" dirty="0" err="1"/>
              <a:t>კაპიტალი</a:t>
            </a:r>
            <a:r>
              <a:rPr lang="en-US" dirty="0"/>
              <a:t> = </a:t>
            </a:r>
            <a:r>
              <a:rPr lang="en-US" dirty="0" err="1"/>
              <a:t>მოკლევადიანი</a:t>
            </a:r>
            <a:r>
              <a:rPr lang="en-US" dirty="0"/>
              <a:t> </a:t>
            </a:r>
            <a:r>
              <a:rPr lang="en-US" dirty="0" err="1"/>
              <a:t>ვალდებულებები</a:t>
            </a:r>
            <a:r>
              <a:rPr lang="en-US" dirty="0"/>
              <a:t> +</a:t>
            </a:r>
            <a:r>
              <a:rPr lang="en-US" dirty="0" err="1"/>
              <a:t>გრძელვადიანი</a:t>
            </a:r>
            <a:r>
              <a:rPr lang="en-US" dirty="0"/>
              <a:t> </a:t>
            </a:r>
            <a:r>
              <a:rPr lang="en-US" dirty="0" err="1"/>
              <a:t>ვალდებულებები</a:t>
            </a:r>
            <a:r>
              <a:rPr lang="en-US" dirty="0"/>
              <a:t>.</a:t>
            </a:r>
            <a:endParaRPr lang="ru-RU" dirty="0"/>
          </a:p>
          <a:p>
            <a:r>
              <a:rPr lang="en-US" dirty="0"/>
              <a:t>ე) </a:t>
            </a:r>
            <a:r>
              <a:rPr lang="en-US" dirty="0" err="1"/>
              <a:t>ნასესხები</a:t>
            </a:r>
            <a:r>
              <a:rPr lang="en-US" dirty="0"/>
              <a:t> </a:t>
            </a:r>
            <a:r>
              <a:rPr lang="en-US" dirty="0" err="1"/>
              <a:t>და</a:t>
            </a:r>
            <a:r>
              <a:rPr lang="en-US" dirty="0"/>
              <a:t> </a:t>
            </a:r>
            <a:r>
              <a:rPr lang="en-US" dirty="0" err="1"/>
              <a:t>საკუთარი</a:t>
            </a:r>
            <a:r>
              <a:rPr lang="en-US" dirty="0"/>
              <a:t> </a:t>
            </a:r>
            <a:r>
              <a:rPr lang="en-US" dirty="0" err="1"/>
              <a:t>სახსრების</a:t>
            </a:r>
            <a:r>
              <a:rPr lang="en-US" dirty="0"/>
              <a:t> </a:t>
            </a:r>
            <a:r>
              <a:rPr lang="en-US" dirty="0" err="1"/>
              <a:t>თანაფარდობა</a:t>
            </a:r>
            <a:r>
              <a:rPr lang="en-US" dirty="0"/>
              <a:t> (</a:t>
            </a:r>
            <a:r>
              <a:rPr lang="en-US" dirty="0" err="1"/>
              <a:t>ფინანსური</a:t>
            </a:r>
            <a:r>
              <a:rPr lang="en-US" dirty="0"/>
              <a:t> </a:t>
            </a:r>
            <a:r>
              <a:rPr lang="en-US" dirty="0" err="1"/>
              <a:t>ლევერიჯის</a:t>
            </a:r>
            <a:r>
              <a:rPr lang="en-US" dirty="0"/>
              <a:t> </a:t>
            </a:r>
            <a:r>
              <a:rPr lang="en-US" dirty="0" err="1"/>
              <a:t>კოეფი-ციენტი</a:t>
            </a:r>
            <a:r>
              <a:rPr lang="en-US" dirty="0"/>
              <a:t>):</a:t>
            </a:r>
            <a:r>
              <a:rPr lang="en-US" dirty="0" err="1"/>
              <a:t>ნასესხები</a:t>
            </a:r>
            <a:r>
              <a:rPr lang="en-US" dirty="0"/>
              <a:t> </a:t>
            </a:r>
            <a:r>
              <a:rPr lang="en-US" dirty="0" err="1"/>
              <a:t>კაპიტალი</a:t>
            </a:r>
            <a:r>
              <a:rPr lang="en-US" dirty="0"/>
              <a:t>/</a:t>
            </a:r>
            <a:r>
              <a:rPr lang="en-US" dirty="0" err="1"/>
              <a:t>საკუთარი</a:t>
            </a:r>
            <a:r>
              <a:rPr lang="en-US" dirty="0"/>
              <a:t> </a:t>
            </a:r>
            <a:r>
              <a:rPr lang="en-US" dirty="0" err="1"/>
              <a:t>კაპიტალი</a:t>
            </a:r>
            <a:endParaRPr lang="ru-RU" dirty="0"/>
          </a:p>
          <a:p>
            <a:r>
              <a:rPr lang="en-US" dirty="0"/>
              <a:t>ვ) </a:t>
            </a:r>
            <a:r>
              <a:rPr lang="en-US" dirty="0" err="1"/>
              <a:t>კაპიტალის</a:t>
            </a:r>
            <a:r>
              <a:rPr lang="en-US" dirty="0"/>
              <a:t> </a:t>
            </a:r>
            <a:r>
              <a:rPr lang="en-US" dirty="0" err="1"/>
              <a:t>უსაფრთხოების</a:t>
            </a:r>
            <a:r>
              <a:rPr lang="en-US" dirty="0"/>
              <a:t> </a:t>
            </a:r>
            <a:r>
              <a:rPr lang="en-US" dirty="0" err="1"/>
              <a:t>კოეფიციენტი</a:t>
            </a:r>
            <a:r>
              <a:rPr lang="en-US" dirty="0"/>
              <a:t>: </a:t>
            </a:r>
            <a:r>
              <a:rPr lang="en-US" dirty="0" err="1"/>
              <a:t>საკუთარი</a:t>
            </a:r>
            <a:r>
              <a:rPr lang="en-US" dirty="0"/>
              <a:t> </a:t>
            </a:r>
            <a:r>
              <a:rPr lang="en-US" dirty="0" err="1"/>
              <a:t>კაპიტალი</a:t>
            </a:r>
            <a:r>
              <a:rPr lang="en-US" dirty="0"/>
              <a:t> </a:t>
            </a:r>
            <a:r>
              <a:rPr lang="en-US" dirty="0" err="1"/>
              <a:t>საანგარი</a:t>
            </a:r>
            <a:r>
              <a:rPr lang="en-US" dirty="0"/>
              <a:t> </a:t>
            </a:r>
            <a:r>
              <a:rPr lang="en-US" dirty="0" err="1"/>
              <a:t>שო</a:t>
            </a:r>
            <a:r>
              <a:rPr lang="en-US" dirty="0"/>
              <a:t> </a:t>
            </a:r>
            <a:r>
              <a:rPr lang="en-US" dirty="0" err="1"/>
              <a:t>პერიოდისბოლოს</a:t>
            </a:r>
            <a:r>
              <a:rPr lang="en-US" dirty="0"/>
              <a:t>/</a:t>
            </a:r>
            <a:r>
              <a:rPr lang="en-US" dirty="0" err="1"/>
              <a:t>საკუთარი</a:t>
            </a:r>
            <a:r>
              <a:rPr lang="en-US" dirty="0"/>
              <a:t> </a:t>
            </a:r>
            <a:r>
              <a:rPr lang="en-US" dirty="0" err="1"/>
              <a:t>კაპიტალი</a:t>
            </a:r>
            <a:r>
              <a:rPr lang="en-US" dirty="0"/>
              <a:t> </a:t>
            </a:r>
            <a:r>
              <a:rPr lang="en-US" dirty="0" err="1"/>
              <a:t>საანგარი</a:t>
            </a:r>
            <a:r>
              <a:rPr lang="ka-GE" dirty="0"/>
              <a:t>შ</a:t>
            </a:r>
            <a:r>
              <a:rPr lang="en-US" dirty="0" err="1"/>
              <a:t>שო</a:t>
            </a:r>
            <a:r>
              <a:rPr lang="en-US" dirty="0"/>
              <a:t> </a:t>
            </a:r>
            <a:r>
              <a:rPr lang="en-US" dirty="0" err="1"/>
              <a:t>პერიოდის</a:t>
            </a:r>
            <a:r>
              <a:rPr lang="en-US" dirty="0"/>
              <a:t> </a:t>
            </a:r>
            <a:r>
              <a:rPr lang="en-US" dirty="0" err="1"/>
              <a:t>დასაწყის</a:t>
            </a:r>
            <a:r>
              <a:rPr lang="en-US" dirty="0"/>
              <a:t> </a:t>
            </a:r>
            <a:r>
              <a:rPr lang="en-US" dirty="0" err="1"/>
              <a:t>שი</a:t>
            </a:r>
            <a:endParaRPr lang="ru-RU" dirty="0"/>
          </a:p>
          <a:p>
            <a:r>
              <a:rPr lang="en-US" dirty="0"/>
              <a:t>ზ) </a:t>
            </a:r>
            <a:r>
              <a:rPr lang="en-US" dirty="0" err="1"/>
              <a:t>კაპიტალის</a:t>
            </a:r>
            <a:r>
              <a:rPr lang="en-US" dirty="0"/>
              <a:t> </a:t>
            </a:r>
            <a:r>
              <a:rPr lang="en-US" dirty="0" err="1"/>
              <a:t>მანევრირების</a:t>
            </a:r>
            <a:r>
              <a:rPr lang="en-US" dirty="0"/>
              <a:t> (</a:t>
            </a:r>
            <a:r>
              <a:rPr lang="en-US" dirty="0" err="1"/>
              <a:t>მობილობის</a:t>
            </a:r>
            <a:r>
              <a:rPr lang="en-US" dirty="0"/>
              <a:t>) </a:t>
            </a:r>
            <a:r>
              <a:rPr lang="en-US" dirty="0" err="1"/>
              <a:t>კოეფიციენტი:საკუთარი</a:t>
            </a:r>
            <a:r>
              <a:rPr lang="en-US" dirty="0"/>
              <a:t> </a:t>
            </a:r>
            <a:r>
              <a:rPr lang="en-US" dirty="0" err="1"/>
              <a:t>საბრუნავი</a:t>
            </a:r>
            <a:r>
              <a:rPr lang="en-US" dirty="0"/>
              <a:t> </a:t>
            </a:r>
            <a:r>
              <a:rPr lang="en-US" dirty="0" err="1"/>
              <a:t>კაპიტალი</a:t>
            </a:r>
            <a:r>
              <a:rPr lang="en-US" dirty="0"/>
              <a:t> / </a:t>
            </a:r>
            <a:r>
              <a:rPr lang="en-US" dirty="0" err="1"/>
              <a:t>საკუთარ</a:t>
            </a:r>
            <a:r>
              <a:rPr lang="en-US" dirty="0"/>
              <a:t> </a:t>
            </a:r>
            <a:r>
              <a:rPr lang="en-US" dirty="0" err="1"/>
              <a:t>კაპიტალთან</a:t>
            </a:r>
            <a:endParaRPr lang="ru-RU" dirty="0"/>
          </a:p>
          <a:p>
            <a:r>
              <a:rPr lang="en-US" dirty="0"/>
              <a:t>თ) </a:t>
            </a:r>
            <a:r>
              <a:rPr lang="en-US" dirty="0" err="1"/>
              <a:t>საკუთარი</a:t>
            </a:r>
            <a:r>
              <a:rPr lang="en-US" dirty="0"/>
              <a:t> </a:t>
            </a:r>
            <a:r>
              <a:rPr lang="en-US" dirty="0" err="1"/>
              <a:t>კაპიტალის</a:t>
            </a:r>
            <a:r>
              <a:rPr lang="en-US" dirty="0"/>
              <a:t> </a:t>
            </a:r>
            <a:r>
              <a:rPr lang="en-US" dirty="0" err="1"/>
              <a:t>თანაფარდობა</a:t>
            </a:r>
            <a:r>
              <a:rPr lang="en-US" dirty="0"/>
              <a:t> (</a:t>
            </a:r>
            <a:r>
              <a:rPr lang="en-US" dirty="0" err="1"/>
              <a:t>წმინდა</a:t>
            </a:r>
            <a:r>
              <a:rPr lang="en-US" dirty="0"/>
              <a:t> </a:t>
            </a:r>
            <a:r>
              <a:rPr lang="en-US" dirty="0" err="1"/>
              <a:t>კაპიტალი</a:t>
            </a:r>
            <a:r>
              <a:rPr lang="en-US" dirty="0"/>
              <a:t>): </a:t>
            </a:r>
            <a:r>
              <a:rPr lang="en-US" dirty="0" err="1"/>
              <a:t>საკუთარი</a:t>
            </a:r>
            <a:r>
              <a:rPr lang="en-US" dirty="0"/>
              <a:t> </a:t>
            </a:r>
            <a:r>
              <a:rPr lang="en-US" dirty="0" err="1"/>
              <a:t>საბრუნავი</a:t>
            </a:r>
            <a:r>
              <a:rPr lang="en-US" dirty="0"/>
              <a:t> </a:t>
            </a:r>
            <a:r>
              <a:rPr lang="en-US" dirty="0" err="1"/>
              <a:t>კაპიტა-ლი</a:t>
            </a:r>
            <a:r>
              <a:rPr lang="en-US" dirty="0"/>
              <a:t>/</a:t>
            </a:r>
            <a:r>
              <a:rPr lang="en-US" dirty="0" err="1"/>
              <a:t>საბრუნავი</a:t>
            </a:r>
            <a:r>
              <a:rPr lang="en-US" dirty="0"/>
              <a:t> </a:t>
            </a:r>
            <a:r>
              <a:rPr lang="en-US" dirty="0" err="1"/>
              <a:t>აქტივების</a:t>
            </a:r>
            <a:r>
              <a:rPr lang="en-US" dirty="0"/>
              <a:t> </a:t>
            </a:r>
            <a:r>
              <a:rPr lang="en-US" dirty="0" err="1"/>
              <a:t>საერთო</a:t>
            </a:r>
            <a:r>
              <a:rPr lang="en-US" dirty="0"/>
              <a:t> </a:t>
            </a:r>
            <a:r>
              <a:rPr lang="en-US" dirty="0" err="1"/>
              <a:t>თანხა</a:t>
            </a:r>
            <a:endParaRPr lang="ru-RU" dirty="0"/>
          </a:p>
          <a:p>
            <a:pPr marL="0" indent="0">
              <a:buNone/>
            </a:pPr>
            <a:r>
              <a:rPr lang="en-US" dirty="0"/>
              <a:t> </a:t>
            </a:r>
            <a:endParaRPr lang="ru-RU" dirty="0"/>
          </a:p>
          <a:p>
            <a:pPr marL="0" indent="0">
              <a:buNone/>
            </a:pPr>
            <a:endParaRPr lang="ru-RU" dirty="0"/>
          </a:p>
        </p:txBody>
      </p:sp>
    </p:spTree>
    <p:extLst>
      <p:ext uri="{BB962C8B-B14F-4D97-AF65-F5344CB8AC3E}">
        <p14:creationId xmlns:p14="http://schemas.microsoft.com/office/powerpoint/2010/main" val="1108130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800" dirty="0" smtClean="0"/>
              <a:t>ეტაპი -3</a:t>
            </a:r>
            <a:endParaRPr lang="ru-RU" sz="2800" dirty="0"/>
          </a:p>
        </p:txBody>
      </p:sp>
      <p:sp>
        <p:nvSpPr>
          <p:cNvPr id="3" name="Объект 2"/>
          <p:cNvSpPr>
            <a:spLocks noGrp="1"/>
          </p:cNvSpPr>
          <p:nvPr>
            <p:ph idx="1"/>
          </p:nvPr>
        </p:nvSpPr>
        <p:spPr>
          <a:xfrm>
            <a:off x="838200" y="1358537"/>
            <a:ext cx="10515600" cy="4818426"/>
          </a:xfrm>
        </p:spPr>
        <p:txBody>
          <a:bodyPr>
            <a:normAutofit fontScale="92500" lnSpcReduction="10000"/>
          </a:bodyPr>
          <a:lstStyle/>
          <a:p>
            <a:pPr marL="0" indent="0">
              <a:buNone/>
            </a:pPr>
            <a:r>
              <a:rPr lang="en-US" dirty="0" smtClean="0"/>
              <a:t> </a:t>
            </a:r>
            <a:r>
              <a:rPr lang="en-US" i="1" dirty="0" err="1"/>
              <a:t>საწარმოს</a:t>
            </a:r>
            <a:r>
              <a:rPr lang="en-US" i="1" dirty="0"/>
              <a:t> </a:t>
            </a:r>
            <a:r>
              <a:rPr lang="en-US" i="1" dirty="0" err="1"/>
              <a:t>ბალანსის</a:t>
            </a:r>
            <a:r>
              <a:rPr lang="en-US" i="1" dirty="0"/>
              <a:t> </a:t>
            </a:r>
            <a:r>
              <a:rPr lang="en-US" i="1" dirty="0" err="1"/>
              <a:t>ლიკვიდურობისა</a:t>
            </a:r>
            <a:r>
              <a:rPr lang="en-US" i="1" dirty="0"/>
              <a:t> </a:t>
            </a:r>
            <a:r>
              <a:rPr lang="en-US" i="1" dirty="0" err="1"/>
              <a:t>და</a:t>
            </a:r>
            <a:r>
              <a:rPr lang="en-US" i="1" dirty="0"/>
              <a:t> </a:t>
            </a:r>
            <a:r>
              <a:rPr lang="en-US" i="1" dirty="0" err="1"/>
              <a:t>გადახდისუნარიანობის</a:t>
            </a:r>
            <a:r>
              <a:rPr lang="en-US" i="1" dirty="0"/>
              <a:t> </a:t>
            </a:r>
            <a:r>
              <a:rPr lang="en-US" i="1" dirty="0" err="1"/>
              <a:t>ანალიზი</a:t>
            </a:r>
            <a:r>
              <a:rPr lang="en-US" dirty="0"/>
              <a:t> </a:t>
            </a:r>
            <a:endParaRPr lang="ru-RU" dirty="0"/>
          </a:p>
          <a:p>
            <a:pPr algn="just"/>
            <a:r>
              <a:rPr lang="en-US" dirty="0" err="1"/>
              <a:t>ბალანსის</a:t>
            </a:r>
            <a:r>
              <a:rPr lang="en-US" dirty="0"/>
              <a:t> </a:t>
            </a:r>
            <a:r>
              <a:rPr lang="en-US" dirty="0" err="1"/>
              <a:t>ლიკვიდურობა</a:t>
            </a:r>
            <a:r>
              <a:rPr lang="en-US" dirty="0"/>
              <a:t> </a:t>
            </a:r>
            <a:r>
              <a:rPr lang="en-US" dirty="0" err="1"/>
              <a:t>ნიშნავს</a:t>
            </a:r>
            <a:r>
              <a:rPr lang="en-US" dirty="0"/>
              <a:t> </a:t>
            </a:r>
            <a:r>
              <a:rPr lang="en-US" dirty="0" err="1"/>
              <a:t>საბრუნავი</a:t>
            </a:r>
            <a:r>
              <a:rPr lang="en-US" dirty="0"/>
              <a:t> </a:t>
            </a:r>
            <a:r>
              <a:rPr lang="en-US" dirty="0" err="1"/>
              <a:t>კაპიტალის</a:t>
            </a:r>
            <a:r>
              <a:rPr lang="en-US" dirty="0"/>
              <a:t> </a:t>
            </a:r>
            <a:r>
              <a:rPr lang="en-US" dirty="0" err="1"/>
              <a:t>ხელმისაწვდომობას</a:t>
            </a:r>
            <a:r>
              <a:rPr lang="en-US" dirty="0"/>
              <a:t>, </a:t>
            </a:r>
            <a:r>
              <a:rPr lang="en-US" dirty="0" err="1"/>
              <a:t>რაც</a:t>
            </a:r>
            <a:r>
              <a:rPr lang="en-US" dirty="0"/>
              <a:t> </a:t>
            </a:r>
            <a:r>
              <a:rPr lang="en-US" dirty="0" err="1"/>
              <a:t>პოტენციურად</a:t>
            </a:r>
            <a:r>
              <a:rPr lang="en-US" dirty="0"/>
              <a:t> </a:t>
            </a:r>
            <a:r>
              <a:rPr lang="en-US" dirty="0" err="1"/>
              <a:t>საკმარისია</a:t>
            </a:r>
            <a:r>
              <a:rPr lang="en-US" dirty="0"/>
              <a:t> </a:t>
            </a:r>
            <a:r>
              <a:rPr lang="en-US" dirty="0" err="1"/>
              <a:t>მოკლევადიანი</a:t>
            </a:r>
            <a:r>
              <a:rPr lang="en-US" dirty="0"/>
              <a:t> </a:t>
            </a:r>
            <a:r>
              <a:rPr lang="en-US" dirty="0" err="1"/>
              <a:t>ვალდებულებების</a:t>
            </a:r>
            <a:r>
              <a:rPr lang="en-US" dirty="0"/>
              <a:t> </a:t>
            </a:r>
            <a:r>
              <a:rPr lang="en-US" dirty="0" err="1"/>
              <a:t>დასაფარად</a:t>
            </a:r>
            <a:r>
              <a:rPr lang="en-US" dirty="0"/>
              <a:t>. </a:t>
            </a:r>
            <a:r>
              <a:rPr lang="en-US" dirty="0" err="1"/>
              <a:t>ბალანსის</a:t>
            </a:r>
            <a:r>
              <a:rPr lang="en-US" dirty="0"/>
              <a:t> </a:t>
            </a:r>
            <a:r>
              <a:rPr lang="en-US" dirty="0" err="1"/>
              <a:t>ლიკვიდურობა</a:t>
            </a:r>
            <a:r>
              <a:rPr lang="en-US" dirty="0"/>
              <a:t> </a:t>
            </a:r>
            <a:r>
              <a:rPr lang="en-US" dirty="0" err="1"/>
              <a:t>წარმოადგენს</a:t>
            </a:r>
            <a:r>
              <a:rPr lang="en-US" dirty="0"/>
              <a:t> </a:t>
            </a:r>
            <a:r>
              <a:rPr lang="en-US" dirty="0" err="1"/>
              <a:t>ორგანიზაციის</a:t>
            </a:r>
            <a:r>
              <a:rPr lang="en-US" dirty="0"/>
              <a:t> </a:t>
            </a:r>
            <a:r>
              <a:rPr lang="en-US" dirty="0" err="1"/>
              <a:t>გადახდისუნარიანობის</a:t>
            </a:r>
            <a:r>
              <a:rPr lang="en-US" dirty="0"/>
              <a:t> </a:t>
            </a:r>
            <a:r>
              <a:rPr lang="en-US" dirty="0" err="1"/>
              <a:t>საფუძველს</a:t>
            </a:r>
            <a:r>
              <a:rPr lang="en-US" dirty="0"/>
              <a:t>. </a:t>
            </a:r>
            <a:r>
              <a:rPr lang="en-US" dirty="0" err="1"/>
              <a:t>ბალანსის</a:t>
            </a:r>
            <a:r>
              <a:rPr lang="en-US" dirty="0"/>
              <a:t> </a:t>
            </a:r>
            <a:r>
              <a:rPr lang="en-US" dirty="0" err="1"/>
              <a:t>ლიკვიდურობის</a:t>
            </a:r>
            <a:r>
              <a:rPr lang="en-US" dirty="0"/>
              <a:t> </a:t>
            </a:r>
            <a:r>
              <a:rPr lang="en-US" dirty="0" err="1"/>
              <a:t>შეფასება</a:t>
            </a:r>
            <a:r>
              <a:rPr lang="en-US" dirty="0"/>
              <a:t> </a:t>
            </a:r>
            <a:r>
              <a:rPr lang="en-US" dirty="0" err="1"/>
              <a:t>შეიძლება</a:t>
            </a:r>
            <a:r>
              <a:rPr lang="en-US" dirty="0"/>
              <a:t> </a:t>
            </a:r>
            <a:r>
              <a:rPr lang="en-US" dirty="0" err="1"/>
              <a:t>განხორციელდეს</a:t>
            </a:r>
            <a:r>
              <a:rPr lang="en-US" dirty="0"/>
              <a:t> </a:t>
            </a:r>
            <a:r>
              <a:rPr lang="en-US" dirty="0" err="1"/>
              <a:t>სხვადასხვა</a:t>
            </a:r>
            <a:r>
              <a:rPr lang="en-US" dirty="0"/>
              <a:t> </a:t>
            </a:r>
            <a:r>
              <a:rPr lang="en-US" dirty="0" err="1"/>
              <a:t>მეთოდით</a:t>
            </a:r>
            <a:r>
              <a:rPr lang="en-US" dirty="0"/>
              <a:t>, </a:t>
            </a:r>
            <a:r>
              <a:rPr lang="en-US" dirty="0" err="1"/>
              <a:t>მათ</a:t>
            </a:r>
            <a:r>
              <a:rPr lang="en-US" dirty="0"/>
              <a:t> </a:t>
            </a:r>
            <a:r>
              <a:rPr lang="en-US" dirty="0" err="1"/>
              <a:t>შორის</a:t>
            </a:r>
            <a:r>
              <a:rPr lang="en-US" dirty="0"/>
              <a:t> </a:t>
            </a:r>
            <a:r>
              <a:rPr lang="en-US" dirty="0" err="1"/>
              <a:t>ძირითადი</a:t>
            </a:r>
            <a:r>
              <a:rPr lang="en-US" dirty="0"/>
              <a:t> </a:t>
            </a:r>
            <a:r>
              <a:rPr lang="en-US" dirty="0" err="1"/>
              <a:t>ლიკვიდურობის</a:t>
            </a:r>
            <a:r>
              <a:rPr lang="en-US" dirty="0"/>
              <a:t> </a:t>
            </a:r>
            <a:r>
              <a:rPr lang="en-US" dirty="0" err="1"/>
              <a:t>კოეფიციენტების</a:t>
            </a:r>
            <a:r>
              <a:rPr lang="en-US" dirty="0"/>
              <a:t> </a:t>
            </a:r>
            <a:r>
              <a:rPr lang="en-US" dirty="0" err="1"/>
              <a:t>გაანგარიშების</a:t>
            </a:r>
            <a:r>
              <a:rPr lang="en-US" dirty="0"/>
              <a:t> </a:t>
            </a:r>
            <a:r>
              <a:rPr lang="en-US" dirty="0" err="1"/>
              <a:t>საფუძველზე</a:t>
            </a:r>
            <a:r>
              <a:rPr lang="en-US" dirty="0"/>
              <a:t>. </a:t>
            </a:r>
            <a:r>
              <a:rPr lang="en-US" dirty="0" err="1"/>
              <a:t>თითოეული</a:t>
            </a:r>
            <a:r>
              <a:rPr lang="en-US" dirty="0"/>
              <a:t> </a:t>
            </a:r>
            <a:r>
              <a:rPr lang="en-US" dirty="0" err="1"/>
              <a:t>კოეფიციენტის</a:t>
            </a:r>
            <a:r>
              <a:rPr lang="en-US" dirty="0"/>
              <a:t> </a:t>
            </a:r>
            <a:r>
              <a:rPr lang="en-US" dirty="0" err="1"/>
              <a:t>გაანგარიშება</a:t>
            </a:r>
            <a:r>
              <a:rPr lang="en-US" dirty="0"/>
              <a:t> </a:t>
            </a:r>
            <a:r>
              <a:rPr lang="en-US" dirty="0" err="1"/>
              <a:t>მოიცავს</a:t>
            </a:r>
            <a:r>
              <a:rPr lang="en-US" dirty="0"/>
              <a:t> </a:t>
            </a:r>
            <a:r>
              <a:rPr lang="en-US" dirty="0" err="1"/>
              <a:t>მიმდინარე</a:t>
            </a:r>
            <a:r>
              <a:rPr lang="en-US" dirty="0"/>
              <a:t> </a:t>
            </a:r>
            <a:r>
              <a:rPr lang="en-US" dirty="0" err="1"/>
              <a:t>აქტივების</a:t>
            </a:r>
            <a:r>
              <a:rPr lang="en-US" dirty="0"/>
              <a:t> </a:t>
            </a:r>
            <a:r>
              <a:rPr lang="en-US" dirty="0" err="1"/>
              <a:t>გარკვეულ</a:t>
            </a:r>
            <a:r>
              <a:rPr lang="en-US" dirty="0"/>
              <a:t> </a:t>
            </a:r>
            <a:r>
              <a:rPr lang="en-US" dirty="0" err="1"/>
              <a:t>ჯგუფებს</a:t>
            </a:r>
            <a:r>
              <a:rPr lang="en-US" dirty="0"/>
              <a:t>, </a:t>
            </a:r>
            <a:r>
              <a:rPr lang="en-US" dirty="0" err="1"/>
              <a:t>რომლებიც</a:t>
            </a:r>
            <a:r>
              <a:rPr lang="en-US" dirty="0"/>
              <a:t> </a:t>
            </a:r>
            <a:r>
              <a:rPr lang="en-US" dirty="0" err="1"/>
              <a:t>განსხვავდებიან</a:t>
            </a:r>
            <a:r>
              <a:rPr lang="en-US" dirty="0"/>
              <a:t> </a:t>
            </a:r>
            <a:r>
              <a:rPr lang="en-US" dirty="0" err="1"/>
              <a:t>ლიკვიდურობის</a:t>
            </a:r>
            <a:r>
              <a:rPr lang="en-US" dirty="0"/>
              <a:t> </a:t>
            </a:r>
            <a:r>
              <a:rPr lang="en-US" dirty="0" err="1"/>
              <a:t>ხარისხით</a:t>
            </a:r>
            <a:r>
              <a:rPr lang="en-US" dirty="0"/>
              <a:t> (</a:t>
            </a:r>
            <a:r>
              <a:rPr lang="en-US" dirty="0" err="1"/>
              <a:t>ანუ</a:t>
            </a:r>
            <a:r>
              <a:rPr lang="en-US" dirty="0"/>
              <a:t>, </a:t>
            </a:r>
            <a:r>
              <a:rPr lang="en-US" dirty="0" err="1"/>
              <a:t>საწარმოო</a:t>
            </a:r>
            <a:r>
              <a:rPr lang="en-US" dirty="0"/>
              <a:t> </a:t>
            </a:r>
            <a:r>
              <a:rPr lang="en-US" dirty="0" err="1"/>
              <a:t>და</a:t>
            </a:r>
            <a:r>
              <a:rPr lang="en-US" dirty="0"/>
              <a:t> </a:t>
            </a:r>
            <a:r>
              <a:rPr lang="en-US" dirty="0" err="1"/>
              <a:t>კომერციული</a:t>
            </a:r>
            <a:r>
              <a:rPr lang="en-US" dirty="0"/>
              <a:t> </a:t>
            </a:r>
            <a:r>
              <a:rPr lang="en-US" dirty="0" err="1"/>
              <a:t>ციკლის</a:t>
            </a:r>
            <a:r>
              <a:rPr lang="en-US" dirty="0"/>
              <a:t> </a:t>
            </a:r>
            <a:r>
              <a:rPr lang="en-US" dirty="0" err="1"/>
              <a:t>განმავლობაში</a:t>
            </a:r>
            <a:r>
              <a:rPr lang="en-US" dirty="0"/>
              <a:t> </a:t>
            </a:r>
            <a:r>
              <a:rPr lang="en-US" dirty="0" err="1"/>
              <a:t>ფულადი</a:t>
            </a:r>
            <a:r>
              <a:rPr lang="en-US" dirty="0"/>
              <a:t> </a:t>
            </a:r>
            <a:r>
              <a:rPr lang="en-US" dirty="0" err="1"/>
              <a:t>სახსრების</a:t>
            </a:r>
            <a:r>
              <a:rPr lang="en-US" dirty="0"/>
              <a:t> </a:t>
            </a:r>
            <a:r>
              <a:rPr lang="en-US" dirty="0" err="1"/>
              <a:t>გადაქცევის</a:t>
            </a:r>
            <a:r>
              <a:rPr lang="en-US" dirty="0"/>
              <a:t> </a:t>
            </a:r>
            <a:r>
              <a:rPr lang="en-US" dirty="0" err="1"/>
              <a:t>შესაძლებლობა</a:t>
            </a:r>
            <a:r>
              <a:rPr lang="en-US" dirty="0"/>
              <a:t>).</a:t>
            </a:r>
            <a:endParaRPr lang="ru-RU" dirty="0"/>
          </a:p>
        </p:txBody>
      </p:sp>
    </p:spTree>
    <p:extLst>
      <p:ext uri="{BB962C8B-B14F-4D97-AF65-F5344CB8AC3E}">
        <p14:creationId xmlns:p14="http://schemas.microsoft.com/office/powerpoint/2010/main" val="7605280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a-GE" sz="2400" dirty="0" smtClean="0"/>
              <a:t>ეტაპი4.</a:t>
            </a:r>
            <a:r>
              <a:rPr lang="en-US" sz="2800" b="1" i="1" dirty="0" err="1" smtClean="0"/>
              <a:t>აქტივების</a:t>
            </a:r>
            <a:r>
              <a:rPr lang="en-US" sz="2800" b="1" i="1" dirty="0" smtClean="0"/>
              <a:t> </a:t>
            </a:r>
            <a:r>
              <a:rPr lang="en-US" sz="2800" b="1" i="1" dirty="0" err="1"/>
              <a:t>მდგომარეობის</a:t>
            </a:r>
            <a:r>
              <a:rPr lang="en-US" sz="2800" b="1" i="1" dirty="0"/>
              <a:t> </a:t>
            </a:r>
            <a:r>
              <a:rPr lang="en-US" sz="2800" b="1" i="1" dirty="0" err="1"/>
              <a:t>ანალიზი</a:t>
            </a:r>
            <a:r>
              <a:rPr lang="en-US" sz="2800" b="1" dirty="0"/>
              <a:t> </a:t>
            </a:r>
            <a:endParaRPr lang="ru-RU" sz="2800" b="1" dirty="0"/>
          </a:p>
        </p:txBody>
      </p:sp>
      <p:sp>
        <p:nvSpPr>
          <p:cNvPr id="3" name="Объект 2"/>
          <p:cNvSpPr>
            <a:spLocks noGrp="1"/>
          </p:cNvSpPr>
          <p:nvPr>
            <p:ph idx="1"/>
          </p:nvPr>
        </p:nvSpPr>
        <p:spPr>
          <a:xfrm>
            <a:off x="838200" y="1280160"/>
            <a:ext cx="10515600" cy="5434149"/>
          </a:xfrm>
        </p:spPr>
        <p:txBody>
          <a:bodyPr>
            <a:normAutofit fontScale="92500" lnSpcReduction="10000"/>
          </a:bodyPr>
          <a:lstStyle/>
          <a:p>
            <a:pPr marL="0" indent="0">
              <a:buNone/>
            </a:pPr>
            <a:r>
              <a:rPr lang="ka-GE" dirty="0" smtClean="0"/>
              <a:t>ბალანსის ანალიზის ფარგლებში საჭიროა გაანალიზდეს არამატერიალური და მიმდინარე აქტივების გამოყენების შემადგენლობა, სტრუქტურა და ეფექტურობა. მიმდინარე აქტივების ეფექტურობის შესაფასებლად გამოიყენება მომგებიანობის და ბრუნვის მაჩვენებლები.ზოგადად, საბრუნავი კაპიტალის ბრუნვის შესაფასებლად, შესაძლებელია შემდეგი ინდიკატორების რეკომენდაცია:</a:t>
            </a:r>
          </a:p>
          <a:p>
            <a:pPr marL="0" indent="0">
              <a:buNone/>
            </a:pPr>
            <a:r>
              <a:rPr lang="ka-GE" dirty="0" smtClean="0"/>
              <a:t>• საბრუნავი კაპიტალის ბრუნვის კოეფიციენტი: </a:t>
            </a:r>
            <a:r>
              <a:rPr lang="en-US" dirty="0" err="1" smtClean="0"/>
              <a:t>kob</a:t>
            </a:r>
            <a:r>
              <a:rPr lang="en-US" dirty="0" smtClean="0"/>
              <a:t> = N / </a:t>
            </a:r>
            <a:r>
              <a:rPr lang="ru-RU" dirty="0" smtClean="0"/>
              <a:t>ОА </a:t>
            </a:r>
            <a:r>
              <a:rPr lang="en-US" dirty="0" err="1" smtClean="0"/>
              <a:t>cf</a:t>
            </a:r>
            <a:r>
              <a:rPr lang="en-US" dirty="0" smtClean="0"/>
              <a:t>, </a:t>
            </a:r>
            <a:r>
              <a:rPr lang="ka-GE" dirty="0" smtClean="0"/>
              <a:t>სადაც </a:t>
            </a:r>
            <a:r>
              <a:rPr lang="en-US" dirty="0" smtClean="0"/>
              <a:t>N - </a:t>
            </a:r>
            <a:r>
              <a:rPr lang="ka-GE" dirty="0" smtClean="0"/>
              <a:t>გაყიდვების შემოსავალია; </a:t>
            </a:r>
            <a:r>
              <a:rPr lang="ru-RU" dirty="0" smtClean="0"/>
              <a:t>ОА </a:t>
            </a:r>
            <a:r>
              <a:rPr lang="en-US" dirty="0" err="1" smtClean="0"/>
              <a:t>cf</a:t>
            </a:r>
            <a:r>
              <a:rPr lang="en-US" dirty="0" smtClean="0"/>
              <a:t> - </a:t>
            </a:r>
            <a:r>
              <a:rPr lang="ka-GE" dirty="0" smtClean="0"/>
              <a:t>მიმდინარე აქტივების საშუალო ღირებულება.</a:t>
            </a:r>
          </a:p>
          <a:p>
            <a:pPr marL="0" indent="0">
              <a:buNone/>
            </a:pPr>
            <a:r>
              <a:rPr lang="ka-GE" dirty="0" smtClean="0"/>
              <a:t>• საბრუნავი კაპიტალის ბრუნვის პერიოდი: </a:t>
            </a:r>
            <a:r>
              <a:rPr lang="en-US" dirty="0" smtClean="0"/>
              <a:t>Po = OA </a:t>
            </a:r>
            <a:r>
              <a:rPr lang="en-US" dirty="0" err="1" smtClean="0"/>
              <a:t>av</a:t>
            </a:r>
            <a:r>
              <a:rPr lang="en-US" dirty="0" smtClean="0"/>
              <a:t> * D / N, </a:t>
            </a:r>
            <a:r>
              <a:rPr lang="ka-GE" dirty="0" smtClean="0"/>
              <a:t>სადაც </a:t>
            </a:r>
            <a:r>
              <a:rPr lang="en-US" dirty="0" smtClean="0"/>
              <a:t>D </a:t>
            </a:r>
            <a:r>
              <a:rPr lang="ka-GE" dirty="0" smtClean="0"/>
              <a:t>არის დღეების რაოდენობა გაანალიზებულ პერიოდში.</a:t>
            </a:r>
          </a:p>
          <a:p>
            <a:pPr marL="0" indent="0">
              <a:buNone/>
            </a:pPr>
            <a:r>
              <a:rPr lang="ka-GE" dirty="0" smtClean="0"/>
              <a:t>ბალანსზე არსებული არააქტიური აქტივების დინამიკის, შემადგენლობისა და სტრუქტურის ანალიზს უნდა დაემატოს ძირითადი საშუალებების ანალიზი.</a:t>
            </a:r>
          </a:p>
          <a:p>
            <a:pPr marL="0" indent="0">
              <a:buNone/>
            </a:pPr>
            <a:endParaRPr lang="ru-RU" dirty="0"/>
          </a:p>
        </p:txBody>
      </p:sp>
    </p:spTree>
    <p:extLst>
      <p:ext uri="{BB962C8B-B14F-4D97-AF65-F5344CB8AC3E}">
        <p14:creationId xmlns:p14="http://schemas.microsoft.com/office/powerpoint/2010/main" val="359519265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624</Words>
  <Application>Microsoft Office PowerPoint</Application>
  <PresentationFormat>Широкоэкранный</PresentationFormat>
  <Paragraphs>55</Paragraphs>
  <Slides>12</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Calibri</vt:lpstr>
      <vt:lpstr>Calibri Light</vt:lpstr>
      <vt:lpstr>Sylfaen</vt:lpstr>
      <vt:lpstr>Тема Office</vt:lpstr>
      <vt:lpstr>საწარმოთა ბუღალტრული ბალანსის ანალიზის აქტუალური საკითხები </vt:lpstr>
      <vt:lpstr>ბალანსის ანალიზის ამოცანებია:</vt:lpstr>
      <vt:lpstr> ბალანსის ანალიზის მიზნები:</vt:lpstr>
      <vt:lpstr>მეთოდები</vt:lpstr>
      <vt:lpstr>Презентация PowerPoint</vt:lpstr>
      <vt:lpstr>ბალანსის ანალიზის ეტაპები:</vt:lpstr>
      <vt:lpstr>მეორე  ეტაპი</vt:lpstr>
      <vt:lpstr>ეტაპი -3</vt:lpstr>
      <vt:lpstr>ეტაპი4.აქტივების მდგომარეობის ანალიზი </vt:lpstr>
      <vt:lpstr>ეტაპი-5.ბიზნეს საქმიანობის ანალიზი</vt:lpstr>
      <vt:lpstr>მეექვსე ეტაპი. საწარმოს ფინანსური მდგომარეობის დადგენა</vt:lpstr>
      <vt:lpstr>დასკვნა</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საწარმოთა ბუღალტრული ბალანსის ანალიზის აქტუალური საკითხები </dc:title>
  <dc:creator>Besik Bauchadze</dc:creator>
  <cp:lastModifiedBy>Besik Bauchadze</cp:lastModifiedBy>
  <cp:revision>7</cp:revision>
  <dcterms:created xsi:type="dcterms:W3CDTF">2021-07-22T08:43:50Z</dcterms:created>
  <dcterms:modified xsi:type="dcterms:W3CDTF">2021-07-23T07:58:54Z</dcterms:modified>
</cp:coreProperties>
</file>