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816" y="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7/23/2021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ka-GE" sz="4000" dirty="0" smtClean="0">
                <a:latin typeface="Sylfaen" pitchFamily="18" charset="0"/>
              </a:rPr>
              <a:t>ნორადრენერგული ნივთიერებების გავლენა</a:t>
            </a:r>
            <a:r>
              <a:rPr lang="ka-GE" sz="4000" b="0" dirty="0" smtClean="0">
                <a:latin typeface="Sylfaen" pitchFamily="18" charset="0"/>
              </a:rPr>
              <a:t> </a:t>
            </a:r>
            <a:r>
              <a:rPr lang="ka-GE" sz="4000" dirty="0" smtClean="0">
                <a:latin typeface="Sylfaen" pitchFamily="18" charset="0"/>
              </a:rPr>
              <a:t>ეპილეპსიურ კრუნჩხვით </a:t>
            </a:r>
            <a:r>
              <a:rPr lang="ka-GE" sz="4000" b="0" dirty="0" smtClean="0">
                <a:latin typeface="Sylfaen" pitchFamily="18" charset="0"/>
              </a:rPr>
              <a:t> </a:t>
            </a:r>
            <a:r>
              <a:rPr lang="ka-GE" sz="4000" dirty="0" smtClean="0">
                <a:latin typeface="Sylfaen" pitchFamily="18" charset="0"/>
              </a:rPr>
              <a:t>განმუხტვებზე</a:t>
            </a:r>
            <a:endParaRPr lang="en-US" dirty="0">
              <a:latin typeface="Sylfae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ka-GE" sz="2800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Sylfaen" pitchFamily="18" charset="0"/>
                <a:ea typeface="+mj-ea"/>
                <a:cs typeface="+mj-cs"/>
              </a:rPr>
              <a:t>მომხსენებელი: ბიოლოგიის დეპარტამენტის ასოც.პროფ. ე.სარალიძე</a:t>
            </a:r>
            <a:endParaRPr lang="en-US" sz="2800" dirty="0" smtClean="0"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Sylfaen" pitchFamily="18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43400"/>
            <a:ext cx="8229600" cy="1524000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 </a:t>
            </a:r>
            <a:r>
              <a:rPr lang="ka-GE" sz="2000" b="1" dirty="0" smtClean="0">
                <a:latin typeface="AcadNusx" pitchFamily="2" charset="0"/>
              </a:rPr>
              <a:t>ს</a:t>
            </a:r>
            <a:r>
              <a:rPr lang="en-US" sz="2000" b="1" dirty="0" err="1" smtClean="0">
                <a:latin typeface="AcadNusx" pitchFamily="2" charset="0"/>
              </a:rPr>
              <a:t>ur</a:t>
            </a:r>
            <a:r>
              <a:rPr lang="en-US" sz="2000" b="1" dirty="0" smtClean="0">
                <a:latin typeface="AcadNusx" pitchFamily="2" charset="0"/>
              </a:rPr>
              <a:t> 4.</a:t>
            </a:r>
            <a:r>
              <a:rPr lang="en-US" sz="2000" dirty="0" smtClean="0">
                <a:latin typeface="AcadNusx" pitchFamily="2" charset="0"/>
              </a:rPr>
              <a:t> </a:t>
            </a:r>
            <a:r>
              <a:rPr lang="en-US" sz="2000" dirty="0" err="1" smtClean="0">
                <a:latin typeface="AcadNusx" pitchFamily="2" charset="0"/>
              </a:rPr>
              <a:t>klonidinis</a:t>
            </a:r>
            <a:r>
              <a:rPr lang="en-US" sz="2000" dirty="0" smtClean="0">
                <a:latin typeface="AcadNusx" pitchFamily="2" charset="0"/>
              </a:rPr>
              <a:t> </a:t>
            </a:r>
            <a:r>
              <a:rPr lang="en-US" sz="2000" dirty="0" err="1" smtClean="0">
                <a:latin typeface="AcadNusx" pitchFamily="2" charset="0"/>
              </a:rPr>
              <a:t>intraperitonealuri</a:t>
            </a:r>
            <a:r>
              <a:rPr lang="en-US" sz="2000" dirty="0" smtClean="0">
                <a:latin typeface="AcadNusx" pitchFamily="2" charset="0"/>
              </a:rPr>
              <a:t> </a:t>
            </a:r>
            <a:r>
              <a:rPr lang="en-US" sz="2000" dirty="0" err="1" smtClean="0">
                <a:latin typeface="AcadNusx" pitchFamily="2" charset="0"/>
              </a:rPr>
              <a:t>ineqciis</a:t>
            </a:r>
            <a:r>
              <a:rPr lang="en-US" sz="2000" dirty="0" smtClean="0">
                <a:latin typeface="AcadNusx" pitchFamily="2" charset="0"/>
              </a:rPr>
              <a:t> </a:t>
            </a:r>
            <a:r>
              <a:rPr lang="en-US" sz="2000" dirty="0" err="1" smtClean="0">
                <a:latin typeface="AcadNusx" pitchFamily="2" charset="0"/>
              </a:rPr>
              <a:t>gavlena</a:t>
            </a:r>
            <a:r>
              <a:rPr lang="en-US" sz="2000" dirty="0" smtClean="0">
                <a:latin typeface="AcadNusx" pitchFamily="2" charset="0"/>
              </a:rPr>
              <a:t> </a:t>
            </a:r>
            <a:r>
              <a:rPr lang="en-US" sz="2000" dirty="0" err="1" smtClean="0">
                <a:latin typeface="AcadNusx" pitchFamily="2" charset="0"/>
              </a:rPr>
              <a:t>hipokampis</a:t>
            </a:r>
            <a:r>
              <a:rPr lang="en-US" sz="2000" dirty="0" smtClean="0">
                <a:latin typeface="AcadNusx" pitchFamily="2" charset="0"/>
              </a:rPr>
              <a:t> </a:t>
            </a:r>
            <a:r>
              <a:rPr lang="en-US" sz="2000" dirty="0" err="1" smtClean="0">
                <a:latin typeface="AcadNusx" pitchFamily="2" charset="0"/>
              </a:rPr>
              <a:t>epileptogenur</a:t>
            </a:r>
            <a:r>
              <a:rPr lang="en-US" sz="2000" dirty="0" smtClean="0">
                <a:latin typeface="AcadNusx" pitchFamily="2" charset="0"/>
              </a:rPr>
              <a:t> </a:t>
            </a:r>
            <a:r>
              <a:rPr lang="en-US" sz="2000" dirty="0" err="1" smtClean="0">
                <a:latin typeface="AcadNusx" pitchFamily="2" charset="0"/>
              </a:rPr>
              <a:t>zRurblze</a:t>
            </a:r>
            <a:r>
              <a:rPr lang="en-US" sz="2000" dirty="0" smtClean="0">
                <a:latin typeface="AcadNusx" pitchFamily="2" charset="0"/>
              </a:rPr>
              <a:t>. </a:t>
            </a:r>
            <a:r>
              <a:rPr lang="en-US" sz="2000" dirty="0" err="1" smtClean="0">
                <a:latin typeface="AcadNusx" pitchFamily="2" charset="0"/>
              </a:rPr>
              <a:t>unarkozo</a:t>
            </a:r>
            <a:r>
              <a:rPr lang="en-US" sz="2000" dirty="0" smtClean="0">
                <a:latin typeface="AcadNusx" pitchFamily="2" charset="0"/>
              </a:rPr>
              <a:t> </a:t>
            </a:r>
            <a:r>
              <a:rPr lang="en-US" sz="2000" dirty="0" err="1" smtClean="0">
                <a:latin typeface="AcadNusx" pitchFamily="2" charset="0"/>
              </a:rPr>
              <a:t>virTagva,in</a:t>
            </a:r>
            <a:r>
              <a:rPr lang="en-US" sz="2000" dirty="0" smtClean="0">
                <a:latin typeface="AcadNusx" pitchFamily="2" charset="0"/>
              </a:rPr>
              <a:t> </a:t>
            </a:r>
            <a:r>
              <a:rPr lang="en-US" sz="2000" dirty="0" err="1" smtClean="0">
                <a:latin typeface="AcadNusx" pitchFamily="2" charset="0"/>
              </a:rPr>
              <a:t>vivopreparati</a:t>
            </a:r>
            <a:r>
              <a:rPr lang="en-US" sz="2000" dirty="0" smtClean="0">
                <a:latin typeface="AcadNusx" pitchFamily="2" charset="0"/>
              </a:rPr>
              <a:t>, </a:t>
            </a:r>
            <a:r>
              <a:rPr lang="en-US" sz="2000" dirty="0" err="1" smtClean="0">
                <a:latin typeface="AcadNusx" pitchFamily="2" charset="0"/>
              </a:rPr>
              <a:t>qronikuli</a:t>
            </a:r>
            <a:r>
              <a:rPr lang="en-US" sz="2000" dirty="0" smtClean="0">
                <a:latin typeface="AcadNusx" pitchFamily="2" charset="0"/>
              </a:rPr>
              <a:t> </a:t>
            </a:r>
            <a:r>
              <a:rPr lang="en-US" sz="2000" dirty="0" err="1" smtClean="0">
                <a:latin typeface="AcadNusx" pitchFamily="2" charset="0"/>
              </a:rPr>
              <a:t>cda</a:t>
            </a:r>
            <a:r>
              <a:rPr lang="en-US" sz="2000" dirty="0" smtClean="0">
                <a:latin typeface="AcadNusx" pitchFamily="2" charset="0"/>
              </a:rPr>
              <a:t>. </a:t>
            </a:r>
            <a:br>
              <a:rPr lang="en-US" sz="2000" dirty="0" smtClean="0">
                <a:latin typeface="AcadNusx" pitchFamily="2" charset="0"/>
              </a:rPr>
            </a:br>
            <a:r>
              <a:rPr lang="en-US" sz="2000" b="1" dirty="0" err="1" smtClean="0">
                <a:latin typeface="AcadNusx" pitchFamily="2" charset="0"/>
              </a:rPr>
              <a:t>registrirdeba</a:t>
            </a:r>
            <a:r>
              <a:rPr lang="en-US" sz="2000" b="1" dirty="0" smtClean="0">
                <a:latin typeface="AcadNusx" pitchFamily="2" charset="0"/>
              </a:rPr>
              <a:t>:</a:t>
            </a:r>
            <a:r>
              <a:rPr lang="en-US" sz="2000" dirty="0" smtClean="0">
                <a:latin typeface="AcadNusx" pitchFamily="2" charset="0"/>
              </a:rPr>
              <a:t> 1. </a:t>
            </a:r>
            <a:r>
              <a:rPr lang="en-US" sz="2000" dirty="0" err="1" smtClean="0">
                <a:latin typeface="AcadNusx" pitchFamily="2" charset="0"/>
              </a:rPr>
              <a:t>neokorteqsi</a:t>
            </a:r>
            <a:r>
              <a:rPr lang="en-US" sz="2000" dirty="0" smtClean="0">
                <a:latin typeface="AcadNusx" pitchFamily="2" charset="0"/>
              </a:rPr>
              <a:t>,(</a:t>
            </a:r>
            <a:r>
              <a:rPr lang="en-US" sz="2000" dirty="0" err="1" smtClean="0">
                <a:latin typeface="AcadNusx" pitchFamily="2" charset="0"/>
              </a:rPr>
              <a:t>marj</a:t>
            </a:r>
            <a:r>
              <a:rPr lang="en-US" sz="2000" dirty="0" smtClean="0">
                <a:latin typeface="AcadNusx" pitchFamily="2" charset="0"/>
              </a:rPr>
              <a:t>). 2. </a:t>
            </a:r>
            <a:r>
              <a:rPr lang="en-US" sz="2000" dirty="0" err="1" smtClean="0">
                <a:latin typeface="AcadNusx" pitchFamily="2" charset="0"/>
              </a:rPr>
              <a:t>hipokampi</a:t>
            </a:r>
            <a:r>
              <a:rPr lang="en-US" sz="2000" dirty="0" smtClean="0">
                <a:latin typeface="AcadNusx" pitchFamily="2" charset="0"/>
              </a:rPr>
              <a:t>,(</a:t>
            </a:r>
            <a:r>
              <a:rPr lang="en-US" sz="2000" dirty="0" err="1" smtClean="0">
                <a:latin typeface="AcadNusx" pitchFamily="2" charset="0"/>
              </a:rPr>
              <a:t>marj</a:t>
            </a:r>
            <a:r>
              <a:rPr lang="en-US" sz="2000" dirty="0" smtClean="0">
                <a:latin typeface="AcadNusx" pitchFamily="2" charset="0"/>
              </a:rPr>
              <a:t>). </a:t>
            </a:r>
            <a:br>
              <a:rPr lang="en-US" sz="2000" dirty="0" smtClean="0">
                <a:latin typeface="AcadNusx" pitchFamily="2" charset="0"/>
              </a:rPr>
            </a:br>
            <a:r>
              <a:rPr lang="en-US" sz="2000" b="1" dirty="0" err="1" smtClean="0">
                <a:latin typeface="AcadNusx" pitchFamily="2" charset="0"/>
              </a:rPr>
              <a:t>Riziandeba</a:t>
            </a:r>
            <a:r>
              <a:rPr lang="en-US" sz="2000" b="1" dirty="0" smtClean="0">
                <a:latin typeface="AcadNusx" pitchFamily="2" charset="0"/>
              </a:rPr>
              <a:t>:</a:t>
            </a:r>
            <a:r>
              <a:rPr lang="en-US" sz="2000" dirty="0" smtClean="0">
                <a:latin typeface="AcadNusx" pitchFamily="2" charset="0"/>
              </a:rPr>
              <a:t> </a:t>
            </a:r>
            <a:r>
              <a:rPr lang="en-US" sz="2000" dirty="0" err="1" smtClean="0">
                <a:latin typeface="AcadNusx" pitchFamily="2" charset="0"/>
              </a:rPr>
              <a:t>marjvena</a:t>
            </a:r>
            <a:r>
              <a:rPr lang="en-US" sz="2000" dirty="0" smtClean="0">
                <a:latin typeface="AcadNusx" pitchFamily="2" charset="0"/>
              </a:rPr>
              <a:t> </a:t>
            </a:r>
            <a:r>
              <a:rPr lang="en-US" sz="2000" dirty="0" err="1" smtClean="0">
                <a:latin typeface="AcadNusx" pitchFamily="2" charset="0"/>
              </a:rPr>
              <a:t>hipokampi</a:t>
            </a:r>
            <a:r>
              <a:rPr lang="en-US" sz="2000" dirty="0" smtClean="0">
                <a:latin typeface="AcadNusx" pitchFamily="2" charset="0"/>
              </a:rPr>
              <a:t>  </a:t>
            </a:r>
            <a:br>
              <a:rPr lang="en-US" sz="2000" dirty="0" smtClean="0">
                <a:latin typeface="AcadNusx" pitchFamily="2" charset="0"/>
              </a:rPr>
            </a:br>
            <a:r>
              <a:rPr lang="en-US" sz="2000" dirty="0" err="1" smtClean="0">
                <a:latin typeface="AcadNusx" pitchFamily="2" charset="0"/>
              </a:rPr>
              <a:t>A.hipokampis</a:t>
            </a:r>
            <a:r>
              <a:rPr lang="en-US" sz="2000" dirty="0" smtClean="0">
                <a:latin typeface="AcadNusx" pitchFamily="2" charset="0"/>
              </a:rPr>
              <a:t> </a:t>
            </a:r>
            <a:r>
              <a:rPr lang="en-US" sz="2000" dirty="0" err="1" smtClean="0">
                <a:latin typeface="AcadNusx" pitchFamily="2" charset="0"/>
              </a:rPr>
              <a:t>gaRizianebiT</a:t>
            </a:r>
            <a:r>
              <a:rPr lang="en-US" sz="2000" dirty="0" smtClean="0">
                <a:latin typeface="AcadNusx" pitchFamily="2" charset="0"/>
              </a:rPr>
              <a:t> </a:t>
            </a:r>
            <a:r>
              <a:rPr lang="en-US" sz="2000" dirty="0" err="1" smtClean="0">
                <a:latin typeface="AcadNusx" pitchFamily="2" charset="0"/>
              </a:rPr>
              <a:t>gamowveuli</a:t>
            </a:r>
            <a:r>
              <a:rPr lang="en-US" sz="2000" dirty="0" smtClean="0">
                <a:latin typeface="AcadNusx" pitchFamily="2" charset="0"/>
              </a:rPr>
              <a:t> </a:t>
            </a:r>
            <a:r>
              <a:rPr lang="en-US" sz="2000" dirty="0" err="1" smtClean="0">
                <a:latin typeface="AcadNusx" pitchFamily="2" charset="0"/>
              </a:rPr>
              <a:t>krunCxvebi</a:t>
            </a:r>
            <a:r>
              <a:rPr lang="en-US" sz="2000" dirty="0" smtClean="0">
                <a:latin typeface="AcadNusx" pitchFamily="2" charset="0"/>
              </a:rPr>
              <a:t> </a:t>
            </a:r>
            <a:r>
              <a:rPr lang="en-US" sz="2000" dirty="0" err="1" smtClean="0">
                <a:latin typeface="AcadNusx" pitchFamily="2" charset="0"/>
              </a:rPr>
              <a:t>klonidinis</a:t>
            </a:r>
            <a:r>
              <a:rPr lang="en-US" sz="2000" dirty="0" smtClean="0">
                <a:latin typeface="AcadNusx" pitchFamily="2" charset="0"/>
              </a:rPr>
              <a:t> </a:t>
            </a:r>
            <a:r>
              <a:rPr lang="en-US" sz="2000" dirty="0" err="1" smtClean="0">
                <a:latin typeface="AcadNusx" pitchFamily="2" charset="0"/>
              </a:rPr>
              <a:t>ineqciamde</a:t>
            </a:r>
            <a:r>
              <a:rPr lang="en-US" sz="2000" dirty="0" smtClean="0">
                <a:latin typeface="AcadNusx" pitchFamily="2" charset="0"/>
              </a:rPr>
              <a:t/>
            </a:r>
            <a:br>
              <a:rPr lang="en-US" sz="2000" dirty="0" smtClean="0">
                <a:latin typeface="AcadNusx" pitchFamily="2" charset="0"/>
              </a:rPr>
            </a:br>
            <a:r>
              <a:rPr lang="en-US" sz="2000" dirty="0" err="1" smtClean="0">
                <a:latin typeface="AcadNusx" pitchFamily="2" charset="0"/>
              </a:rPr>
              <a:t>B.ineqciidan</a:t>
            </a:r>
            <a:r>
              <a:rPr lang="en-US" sz="2000" dirty="0" smtClean="0">
                <a:latin typeface="AcadNusx" pitchFamily="2" charset="0"/>
              </a:rPr>
              <a:t> 50 </a:t>
            </a:r>
            <a:r>
              <a:rPr lang="en-US" sz="2000" dirty="0" err="1" smtClean="0">
                <a:latin typeface="AcadNusx" pitchFamily="2" charset="0"/>
              </a:rPr>
              <a:t>wuTis</a:t>
            </a:r>
            <a:r>
              <a:rPr lang="en-US" sz="2000" dirty="0" smtClean="0">
                <a:latin typeface="AcadNusx" pitchFamily="2" charset="0"/>
              </a:rPr>
              <a:t> </a:t>
            </a:r>
            <a:r>
              <a:rPr lang="en-US" sz="2000" dirty="0" err="1" smtClean="0">
                <a:latin typeface="AcadNusx" pitchFamily="2" charset="0"/>
              </a:rPr>
              <a:t>Semdeg</a:t>
            </a:r>
            <a:r>
              <a:rPr lang="en-US" sz="2000" dirty="0" smtClean="0">
                <a:latin typeface="AcadNusx" pitchFamily="2" charset="0"/>
              </a:rPr>
              <a:t/>
            </a:r>
            <a:br>
              <a:rPr lang="en-US" sz="2000" dirty="0" smtClean="0">
                <a:latin typeface="AcadNusx" pitchFamily="2" charset="0"/>
              </a:rPr>
            </a:br>
            <a:r>
              <a:rPr lang="en-US" sz="2000" dirty="0" err="1" smtClean="0">
                <a:latin typeface="AcadNusx" pitchFamily="2" charset="0"/>
              </a:rPr>
              <a:t>C.ineqciidan</a:t>
            </a:r>
            <a:r>
              <a:rPr lang="en-US" sz="2000" dirty="0" smtClean="0">
                <a:latin typeface="AcadNusx" pitchFamily="2" charset="0"/>
              </a:rPr>
              <a:t> 120 </a:t>
            </a:r>
            <a:r>
              <a:rPr lang="en-US" sz="2000" dirty="0" err="1" smtClean="0">
                <a:latin typeface="AcadNusx" pitchFamily="2" charset="0"/>
              </a:rPr>
              <a:t>wuTis</a:t>
            </a:r>
            <a:r>
              <a:rPr lang="en-US" sz="2000" dirty="0" smtClean="0">
                <a:latin typeface="AcadNusx" pitchFamily="2" charset="0"/>
              </a:rPr>
              <a:t> </a:t>
            </a:r>
            <a:r>
              <a:rPr lang="en-US" sz="2000" dirty="0" err="1" smtClean="0">
                <a:latin typeface="AcadNusx" pitchFamily="2" charset="0"/>
              </a:rPr>
              <a:t>Semdeg</a:t>
            </a:r>
            <a:r>
              <a:rPr lang="en-US" sz="2000" dirty="0" smtClean="0">
                <a:latin typeface="AcadNusx" pitchFamily="2" charset="0"/>
              </a:rPr>
              <a:t>. 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pic>
        <p:nvPicPr>
          <p:cNvPr id="4" name="Content Placeholder 3" descr="2-4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0"/>
            <a:ext cx="7010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86200"/>
            <a:ext cx="8229600" cy="1905000"/>
          </a:xfrm>
        </p:spPr>
        <p:txBody>
          <a:bodyPr>
            <a:noAutofit/>
          </a:bodyPr>
          <a:lstStyle/>
          <a:p>
            <a:r>
              <a:rPr lang="en-US" sz="1600" b="1" dirty="0" err="1" smtClean="0">
                <a:latin typeface="AcadNusx" pitchFamily="2" charset="0"/>
              </a:rPr>
              <a:t>sur</a:t>
            </a:r>
            <a:r>
              <a:rPr lang="en-US" sz="1600" b="1" dirty="0" smtClean="0">
                <a:latin typeface="AcadNusx" pitchFamily="2" charset="0"/>
              </a:rPr>
              <a:t> 5.</a:t>
            </a:r>
            <a:r>
              <a:rPr lang="en-US" sz="1600" dirty="0" smtClean="0">
                <a:latin typeface="AcadNusx" pitchFamily="2" charset="0"/>
              </a:rPr>
              <a:t> </a:t>
            </a:r>
            <a:r>
              <a:rPr lang="en-US" sz="1600" dirty="0" err="1" smtClean="0">
                <a:latin typeface="AcadNusx" pitchFamily="2" charset="0"/>
              </a:rPr>
              <a:t>klonidinis</a:t>
            </a:r>
            <a:r>
              <a:rPr lang="en-US" sz="1600" dirty="0" smtClean="0">
                <a:latin typeface="AcadNusx" pitchFamily="2" charset="0"/>
              </a:rPr>
              <a:t> </a:t>
            </a:r>
            <a:r>
              <a:rPr lang="en-US" sz="1600" dirty="0" err="1" smtClean="0">
                <a:latin typeface="AcadNusx" pitchFamily="2" charset="0"/>
              </a:rPr>
              <a:t>intraperitonealuri</a:t>
            </a:r>
            <a:r>
              <a:rPr lang="en-US" sz="1600" dirty="0" smtClean="0">
                <a:latin typeface="AcadNusx" pitchFamily="2" charset="0"/>
              </a:rPr>
              <a:t> </a:t>
            </a:r>
            <a:r>
              <a:rPr lang="en-US" sz="1600" dirty="0" err="1" smtClean="0">
                <a:latin typeface="AcadNusx" pitchFamily="2" charset="0"/>
              </a:rPr>
              <a:t>ineqciis</a:t>
            </a:r>
            <a:r>
              <a:rPr lang="en-US" sz="1600" dirty="0" smtClean="0">
                <a:latin typeface="AcadNusx" pitchFamily="2" charset="0"/>
              </a:rPr>
              <a:t> </a:t>
            </a:r>
            <a:r>
              <a:rPr lang="en-US" sz="1600" dirty="0" err="1" smtClean="0">
                <a:latin typeface="AcadNusx" pitchFamily="2" charset="0"/>
              </a:rPr>
              <a:t>gavlena</a:t>
            </a:r>
            <a:r>
              <a:rPr lang="en-US" sz="1600" dirty="0" smtClean="0">
                <a:latin typeface="AcadNusx" pitchFamily="2" charset="0"/>
              </a:rPr>
              <a:t> </a:t>
            </a:r>
            <a:r>
              <a:rPr lang="en-US" sz="1600" dirty="0" err="1" smtClean="0">
                <a:latin typeface="AcadNusx" pitchFamily="2" charset="0"/>
              </a:rPr>
              <a:t>neokorteqsis</a:t>
            </a:r>
            <a:r>
              <a:rPr lang="en-US" sz="1600" dirty="0" smtClean="0">
                <a:latin typeface="AcadNusx" pitchFamily="2" charset="0"/>
              </a:rPr>
              <a:t> </a:t>
            </a:r>
            <a:r>
              <a:rPr lang="en-US" sz="1600" dirty="0" err="1" smtClean="0">
                <a:latin typeface="AcadNusx" pitchFamily="2" charset="0"/>
              </a:rPr>
              <a:t>epileptogenur</a:t>
            </a:r>
            <a:r>
              <a:rPr lang="en-US" sz="1600" dirty="0" smtClean="0">
                <a:latin typeface="AcadNusx" pitchFamily="2" charset="0"/>
              </a:rPr>
              <a:t> </a:t>
            </a:r>
            <a:r>
              <a:rPr lang="en-US" sz="1600" dirty="0" err="1" smtClean="0">
                <a:latin typeface="AcadNusx" pitchFamily="2" charset="0"/>
              </a:rPr>
              <a:t>zRurblze</a:t>
            </a:r>
            <a:r>
              <a:rPr lang="en-US" sz="1600" dirty="0" smtClean="0">
                <a:latin typeface="AcadNusx" pitchFamily="2" charset="0"/>
              </a:rPr>
              <a:t>. </a:t>
            </a:r>
            <a:r>
              <a:rPr lang="en-US" sz="1600" dirty="0" err="1" smtClean="0">
                <a:latin typeface="AcadNusx" pitchFamily="2" charset="0"/>
              </a:rPr>
              <a:t>unarkozo</a:t>
            </a:r>
            <a:r>
              <a:rPr lang="en-US" sz="1600" dirty="0" smtClean="0">
                <a:latin typeface="AcadNusx" pitchFamily="2" charset="0"/>
              </a:rPr>
              <a:t> </a:t>
            </a:r>
            <a:r>
              <a:rPr lang="en-US" sz="1600" dirty="0" err="1" smtClean="0">
                <a:latin typeface="AcadNusx" pitchFamily="2" charset="0"/>
              </a:rPr>
              <a:t>virTagva</a:t>
            </a:r>
            <a:r>
              <a:rPr lang="en-US" sz="1600" dirty="0" smtClean="0">
                <a:latin typeface="AcadNusx" pitchFamily="2" charset="0"/>
              </a:rPr>
              <a:t>, in vivo </a:t>
            </a:r>
            <a:r>
              <a:rPr lang="en-US" sz="1600" dirty="0" err="1" smtClean="0">
                <a:latin typeface="AcadNusx" pitchFamily="2" charset="0"/>
              </a:rPr>
              <a:t>preparati</a:t>
            </a:r>
            <a:r>
              <a:rPr lang="en-US" sz="1600" dirty="0" smtClean="0">
                <a:latin typeface="AcadNusx" pitchFamily="2" charset="0"/>
              </a:rPr>
              <a:t>, </a:t>
            </a:r>
            <a:r>
              <a:rPr lang="en-US" sz="1600" dirty="0" err="1" smtClean="0">
                <a:latin typeface="AcadNusx" pitchFamily="2" charset="0"/>
              </a:rPr>
              <a:t>qronikuli</a:t>
            </a:r>
            <a:r>
              <a:rPr lang="en-US" sz="1600" dirty="0" smtClean="0">
                <a:latin typeface="AcadNusx" pitchFamily="2" charset="0"/>
              </a:rPr>
              <a:t> </a:t>
            </a:r>
            <a:r>
              <a:rPr lang="en-US" sz="1600" dirty="0" err="1" smtClean="0">
                <a:latin typeface="AcadNusx" pitchFamily="2" charset="0"/>
              </a:rPr>
              <a:t>cda</a:t>
            </a:r>
            <a:r>
              <a:rPr lang="en-US" sz="1600" dirty="0" smtClean="0">
                <a:latin typeface="AcadNusx" pitchFamily="2" charset="0"/>
              </a:rPr>
              <a:t>. </a:t>
            </a:r>
            <a:br>
              <a:rPr lang="en-US" sz="1600" dirty="0" smtClean="0">
                <a:latin typeface="AcadNusx" pitchFamily="2" charset="0"/>
              </a:rPr>
            </a:br>
            <a:r>
              <a:rPr lang="en-US" sz="1600" b="1" dirty="0" err="1" smtClean="0">
                <a:latin typeface="AcadNusx" pitchFamily="2" charset="0"/>
              </a:rPr>
              <a:t>registrirdeba</a:t>
            </a:r>
            <a:r>
              <a:rPr lang="en-US" sz="1600" b="1" dirty="0" smtClean="0">
                <a:latin typeface="AcadNusx" pitchFamily="2" charset="0"/>
              </a:rPr>
              <a:t>:</a:t>
            </a:r>
            <a:r>
              <a:rPr lang="en-US" sz="1600" dirty="0" smtClean="0">
                <a:latin typeface="AcadNusx" pitchFamily="2" charset="0"/>
              </a:rPr>
              <a:t> 1. </a:t>
            </a:r>
            <a:r>
              <a:rPr lang="en-US" sz="1600" dirty="0" err="1" smtClean="0">
                <a:latin typeface="AcadNusx" pitchFamily="2" charset="0"/>
              </a:rPr>
              <a:t>neokorteqsi</a:t>
            </a:r>
            <a:r>
              <a:rPr lang="en-US" sz="1600" dirty="0" smtClean="0">
                <a:latin typeface="AcadNusx" pitchFamily="2" charset="0"/>
              </a:rPr>
              <a:t>,(</a:t>
            </a:r>
            <a:r>
              <a:rPr lang="en-US" sz="1600" dirty="0" err="1" smtClean="0">
                <a:latin typeface="AcadNusx" pitchFamily="2" charset="0"/>
              </a:rPr>
              <a:t>marj</a:t>
            </a:r>
            <a:r>
              <a:rPr lang="en-US" sz="1600" dirty="0" smtClean="0">
                <a:latin typeface="AcadNusx" pitchFamily="2" charset="0"/>
              </a:rPr>
              <a:t>). 2. </a:t>
            </a:r>
            <a:r>
              <a:rPr lang="en-US" sz="1600" dirty="0" err="1" smtClean="0">
                <a:latin typeface="AcadNusx" pitchFamily="2" charset="0"/>
              </a:rPr>
              <a:t>hipokampi</a:t>
            </a:r>
            <a:r>
              <a:rPr lang="en-US" sz="1600" dirty="0" smtClean="0">
                <a:latin typeface="AcadNusx" pitchFamily="2" charset="0"/>
              </a:rPr>
              <a:t>,(</a:t>
            </a:r>
            <a:r>
              <a:rPr lang="en-US" sz="1600" dirty="0" err="1" smtClean="0">
                <a:latin typeface="AcadNusx" pitchFamily="2" charset="0"/>
              </a:rPr>
              <a:t>marj</a:t>
            </a:r>
            <a:r>
              <a:rPr lang="en-US" sz="1600" dirty="0" smtClean="0">
                <a:latin typeface="AcadNusx" pitchFamily="2" charset="0"/>
              </a:rPr>
              <a:t>). </a:t>
            </a:r>
            <a:br>
              <a:rPr lang="en-US" sz="1600" dirty="0" smtClean="0">
                <a:latin typeface="AcadNusx" pitchFamily="2" charset="0"/>
              </a:rPr>
            </a:br>
            <a:r>
              <a:rPr lang="en-US" sz="1600" b="1" dirty="0" err="1" smtClean="0">
                <a:latin typeface="AcadNusx" pitchFamily="2" charset="0"/>
              </a:rPr>
              <a:t>Riziandeba</a:t>
            </a:r>
            <a:r>
              <a:rPr lang="en-US" sz="1600" dirty="0" smtClean="0">
                <a:latin typeface="AcadNusx" pitchFamily="2" charset="0"/>
              </a:rPr>
              <a:t>: </a:t>
            </a:r>
            <a:r>
              <a:rPr lang="en-US" sz="1600" dirty="0" err="1" smtClean="0">
                <a:latin typeface="AcadNusx" pitchFamily="2" charset="0"/>
              </a:rPr>
              <a:t>marjvena</a:t>
            </a:r>
            <a:r>
              <a:rPr lang="en-US" sz="1600" dirty="0" smtClean="0">
                <a:latin typeface="AcadNusx" pitchFamily="2" charset="0"/>
              </a:rPr>
              <a:t> </a:t>
            </a:r>
            <a:r>
              <a:rPr lang="en-US" sz="1600" dirty="0" err="1" smtClean="0">
                <a:latin typeface="AcadNusx" pitchFamily="2" charset="0"/>
              </a:rPr>
              <a:t>neokorteqsi</a:t>
            </a:r>
            <a:r>
              <a:rPr lang="en-US" sz="1600" dirty="0" smtClean="0">
                <a:latin typeface="AcadNusx" pitchFamily="2" charset="0"/>
              </a:rPr>
              <a:t>. </a:t>
            </a:r>
            <a:br>
              <a:rPr lang="en-US" sz="1600" dirty="0" smtClean="0">
                <a:latin typeface="AcadNusx" pitchFamily="2" charset="0"/>
              </a:rPr>
            </a:br>
            <a:r>
              <a:rPr lang="en-US" sz="1600" dirty="0" smtClean="0">
                <a:latin typeface="AcadNusx" pitchFamily="2" charset="0"/>
              </a:rPr>
              <a:t>A. </a:t>
            </a:r>
            <a:r>
              <a:rPr lang="en-US" sz="1600" dirty="0" err="1" smtClean="0">
                <a:latin typeface="AcadNusx" pitchFamily="2" charset="0"/>
              </a:rPr>
              <a:t>neokorteqsis</a:t>
            </a:r>
            <a:r>
              <a:rPr lang="en-US" sz="1600" dirty="0" smtClean="0">
                <a:latin typeface="AcadNusx" pitchFamily="2" charset="0"/>
              </a:rPr>
              <a:t> </a:t>
            </a:r>
            <a:r>
              <a:rPr lang="en-US" sz="1600" dirty="0" err="1" smtClean="0">
                <a:latin typeface="AcadNusx" pitchFamily="2" charset="0"/>
              </a:rPr>
              <a:t>gaRizianebiT</a:t>
            </a:r>
            <a:r>
              <a:rPr lang="en-US" sz="1600" dirty="0" smtClean="0">
                <a:latin typeface="AcadNusx" pitchFamily="2" charset="0"/>
              </a:rPr>
              <a:t> </a:t>
            </a:r>
            <a:r>
              <a:rPr lang="en-US" sz="1600" dirty="0" err="1" smtClean="0">
                <a:latin typeface="AcadNusx" pitchFamily="2" charset="0"/>
              </a:rPr>
              <a:t>gamowveuli</a:t>
            </a:r>
            <a:r>
              <a:rPr lang="en-US" sz="1600" dirty="0" smtClean="0">
                <a:latin typeface="AcadNusx" pitchFamily="2" charset="0"/>
              </a:rPr>
              <a:t> </a:t>
            </a:r>
            <a:r>
              <a:rPr lang="en-US" sz="1600" dirty="0" err="1" smtClean="0">
                <a:latin typeface="AcadNusx" pitchFamily="2" charset="0"/>
              </a:rPr>
              <a:t>krunCxvebi</a:t>
            </a:r>
            <a:r>
              <a:rPr lang="en-US" sz="1600" dirty="0" smtClean="0">
                <a:latin typeface="AcadNusx" pitchFamily="2" charset="0"/>
              </a:rPr>
              <a:t> </a:t>
            </a:r>
            <a:r>
              <a:rPr lang="en-US" sz="1600" dirty="0" err="1" smtClean="0">
                <a:latin typeface="AcadNusx" pitchFamily="2" charset="0"/>
              </a:rPr>
              <a:t>klonidinis</a:t>
            </a:r>
            <a:r>
              <a:rPr lang="en-US" sz="1600" dirty="0" smtClean="0">
                <a:latin typeface="AcadNusx" pitchFamily="2" charset="0"/>
              </a:rPr>
              <a:t> </a:t>
            </a:r>
            <a:r>
              <a:rPr lang="en-US" sz="1600" dirty="0" err="1" smtClean="0">
                <a:latin typeface="AcadNusx" pitchFamily="2" charset="0"/>
              </a:rPr>
              <a:t>ineqciamde</a:t>
            </a:r>
            <a:r>
              <a:rPr lang="en-US" sz="1600" dirty="0" smtClean="0">
                <a:latin typeface="AcadNusx" pitchFamily="2" charset="0"/>
              </a:rPr>
              <a:t/>
            </a:r>
            <a:br>
              <a:rPr lang="en-US" sz="1600" dirty="0" smtClean="0">
                <a:latin typeface="AcadNusx" pitchFamily="2" charset="0"/>
              </a:rPr>
            </a:br>
            <a:r>
              <a:rPr lang="en-US" sz="1600" dirty="0" err="1" smtClean="0">
                <a:latin typeface="AcadNusx" pitchFamily="2" charset="0"/>
              </a:rPr>
              <a:t>B.igive</a:t>
            </a:r>
            <a:r>
              <a:rPr lang="en-US" sz="1600" dirty="0" smtClean="0">
                <a:latin typeface="AcadNusx" pitchFamily="2" charset="0"/>
              </a:rPr>
              <a:t> </a:t>
            </a:r>
            <a:r>
              <a:rPr lang="en-US" sz="1600" dirty="0" err="1" smtClean="0">
                <a:latin typeface="AcadNusx" pitchFamily="2" charset="0"/>
              </a:rPr>
              <a:t>gaRizianeba</a:t>
            </a:r>
            <a:r>
              <a:rPr lang="en-US" sz="1600" dirty="0" smtClean="0">
                <a:latin typeface="AcadNusx" pitchFamily="2" charset="0"/>
              </a:rPr>
              <a:t> </a:t>
            </a:r>
            <a:r>
              <a:rPr lang="en-US" sz="1600" dirty="0" err="1" smtClean="0">
                <a:latin typeface="AcadNusx" pitchFamily="2" charset="0"/>
              </a:rPr>
              <a:t>ineqciidan</a:t>
            </a:r>
            <a:r>
              <a:rPr lang="en-US" sz="1600" dirty="0" smtClean="0">
                <a:latin typeface="AcadNusx" pitchFamily="2" charset="0"/>
              </a:rPr>
              <a:t> 30 </a:t>
            </a:r>
            <a:r>
              <a:rPr lang="en-US" sz="1600" dirty="0" err="1" smtClean="0">
                <a:latin typeface="AcadNusx" pitchFamily="2" charset="0"/>
              </a:rPr>
              <a:t>wuTis</a:t>
            </a:r>
            <a:r>
              <a:rPr lang="en-US" sz="1600" dirty="0" smtClean="0">
                <a:latin typeface="AcadNusx" pitchFamily="2" charset="0"/>
              </a:rPr>
              <a:t> </a:t>
            </a:r>
            <a:r>
              <a:rPr lang="en-US" sz="1600" dirty="0" err="1" smtClean="0">
                <a:latin typeface="AcadNusx" pitchFamily="2" charset="0"/>
              </a:rPr>
              <a:t>Semdeg</a:t>
            </a:r>
            <a:r>
              <a:rPr lang="en-US" sz="1600" dirty="0" smtClean="0">
                <a:latin typeface="AcadNusx" pitchFamily="2" charset="0"/>
              </a:rPr>
              <a:t/>
            </a:r>
            <a:br>
              <a:rPr lang="en-US" sz="1600" dirty="0" smtClean="0">
                <a:latin typeface="AcadNusx" pitchFamily="2" charset="0"/>
              </a:rPr>
            </a:br>
            <a:r>
              <a:rPr lang="en-US" sz="1600" dirty="0" err="1" smtClean="0">
                <a:latin typeface="AcadNusx" pitchFamily="2" charset="0"/>
              </a:rPr>
              <a:t>C.ineqciidan</a:t>
            </a:r>
            <a:r>
              <a:rPr lang="en-US" sz="1600" dirty="0" smtClean="0">
                <a:latin typeface="AcadNusx" pitchFamily="2" charset="0"/>
              </a:rPr>
              <a:t> 120 </a:t>
            </a:r>
            <a:r>
              <a:rPr lang="en-US" sz="1600" dirty="0" err="1" smtClean="0">
                <a:latin typeface="AcadNusx" pitchFamily="2" charset="0"/>
              </a:rPr>
              <a:t>wuTis</a:t>
            </a:r>
            <a:r>
              <a:rPr lang="en-US" sz="1600" dirty="0" smtClean="0">
                <a:latin typeface="AcadNusx" pitchFamily="2" charset="0"/>
              </a:rPr>
              <a:t> </a:t>
            </a:r>
            <a:r>
              <a:rPr lang="en-US" sz="1600" dirty="0" err="1" smtClean="0">
                <a:latin typeface="AcadNusx" pitchFamily="2" charset="0"/>
              </a:rPr>
              <a:t>Semdeg</a:t>
            </a:r>
            <a:endParaRPr lang="en-US" sz="1600" dirty="0">
              <a:latin typeface="AcadNusx" pitchFamily="2" charset="0"/>
            </a:endParaRPr>
          </a:p>
        </p:txBody>
      </p:sp>
      <p:pic>
        <p:nvPicPr>
          <p:cNvPr id="4" name="Content Placeholder 3" descr="3-5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28600"/>
            <a:ext cx="746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86200"/>
            <a:ext cx="8229600" cy="1905000"/>
          </a:xfrm>
        </p:spPr>
        <p:txBody>
          <a:bodyPr>
            <a:normAutofit fontScale="90000"/>
          </a:bodyPr>
          <a:lstStyle/>
          <a:p>
            <a:r>
              <a:rPr lang="en-US" sz="1800" b="1" dirty="0" smtClean="0">
                <a:latin typeface="AcadNusx" pitchFamily="2" charset="0"/>
              </a:rPr>
              <a:t>sur.6.</a:t>
            </a:r>
            <a:r>
              <a:rPr lang="en-US" sz="1800" dirty="0" smtClean="0">
                <a:latin typeface="AcadNusx" pitchFamily="2" charset="0"/>
              </a:rPr>
              <a:t> </a:t>
            </a:r>
            <a:r>
              <a:rPr lang="en-US" sz="1800" dirty="0" err="1" smtClean="0">
                <a:latin typeface="AcadNusx" pitchFamily="2" charset="0"/>
              </a:rPr>
              <a:t>intraperitonealuri</a:t>
            </a:r>
            <a:r>
              <a:rPr lang="en-US" sz="1800" dirty="0" smtClean="0">
                <a:latin typeface="AcadNusx" pitchFamily="2" charset="0"/>
              </a:rPr>
              <a:t> </a:t>
            </a:r>
            <a:r>
              <a:rPr lang="en-US" sz="1800" dirty="0" err="1" smtClean="0">
                <a:latin typeface="AcadNusx" pitchFamily="2" charset="0"/>
              </a:rPr>
              <a:t>ineqciis</a:t>
            </a:r>
            <a:r>
              <a:rPr lang="en-US" sz="1800" dirty="0" smtClean="0">
                <a:latin typeface="AcadNusx" pitchFamily="2" charset="0"/>
              </a:rPr>
              <a:t> </a:t>
            </a:r>
            <a:r>
              <a:rPr lang="en-US" sz="1800" dirty="0" err="1" smtClean="0">
                <a:latin typeface="AcadNusx" pitchFamily="2" charset="0"/>
              </a:rPr>
              <a:t>pirobebSi</a:t>
            </a:r>
            <a:r>
              <a:rPr lang="en-US" sz="1800" dirty="0" smtClean="0">
                <a:latin typeface="AcadNusx" pitchFamily="2" charset="0"/>
              </a:rPr>
              <a:t> </a:t>
            </a:r>
            <a:r>
              <a:rPr lang="en-US" sz="1800" dirty="0" err="1" smtClean="0">
                <a:latin typeface="AcadNusx" pitchFamily="2" charset="0"/>
              </a:rPr>
              <a:t>propranololis</a:t>
            </a:r>
            <a:r>
              <a:rPr lang="en-US" sz="1800" dirty="0" smtClean="0">
                <a:latin typeface="AcadNusx" pitchFamily="2" charset="0"/>
              </a:rPr>
              <a:t> </a:t>
            </a:r>
            <a:r>
              <a:rPr lang="en-US" sz="1800" dirty="0" err="1" smtClean="0">
                <a:latin typeface="AcadNusx" pitchFamily="2" charset="0"/>
              </a:rPr>
              <a:t>gavlena</a:t>
            </a:r>
            <a:r>
              <a:rPr lang="en-US" sz="1800" dirty="0" smtClean="0">
                <a:latin typeface="AcadNusx" pitchFamily="2" charset="0"/>
              </a:rPr>
              <a:t> </a:t>
            </a:r>
            <a:r>
              <a:rPr lang="en-US" sz="1800" dirty="0" err="1" smtClean="0">
                <a:latin typeface="AcadNusx" pitchFamily="2" charset="0"/>
              </a:rPr>
              <a:t>hipokampis</a:t>
            </a:r>
            <a:r>
              <a:rPr lang="en-US" sz="1800" dirty="0" smtClean="0">
                <a:latin typeface="AcadNusx" pitchFamily="2" charset="0"/>
              </a:rPr>
              <a:t> </a:t>
            </a:r>
            <a:r>
              <a:rPr lang="en-US" sz="1800" dirty="0" err="1" smtClean="0">
                <a:latin typeface="AcadNusx" pitchFamily="2" charset="0"/>
              </a:rPr>
              <a:t>epileptogenur</a:t>
            </a:r>
            <a:r>
              <a:rPr lang="en-US" sz="1800" dirty="0" smtClean="0">
                <a:latin typeface="AcadNusx" pitchFamily="2" charset="0"/>
              </a:rPr>
              <a:t> </a:t>
            </a:r>
            <a:r>
              <a:rPr lang="en-US" sz="1800" dirty="0" err="1" smtClean="0">
                <a:latin typeface="AcadNusx" pitchFamily="2" charset="0"/>
              </a:rPr>
              <a:t>zRurblze</a:t>
            </a:r>
            <a:r>
              <a:rPr lang="en-US" sz="1800" dirty="0" smtClean="0">
                <a:latin typeface="AcadNusx" pitchFamily="2" charset="0"/>
              </a:rPr>
              <a:t> </a:t>
            </a:r>
            <a:r>
              <a:rPr lang="en-US" sz="1800" dirty="0" err="1" smtClean="0">
                <a:latin typeface="AcadNusx" pitchFamily="2" charset="0"/>
              </a:rPr>
              <a:t>unarkozo</a:t>
            </a:r>
            <a:r>
              <a:rPr lang="en-US" sz="1800" dirty="0" smtClean="0">
                <a:latin typeface="AcadNusx" pitchFamily="2" charset="0"/>
              </a:rPr>
              <a:t> </a:t>
            </a:r>
            <a:r>
              <a:rPr lang="en-US" sz="1800" dirty="0" err="1" smtClean="0">
                <a:latin typeface="AcadNusx" pitchFamily="2" charset="0"/>
              </a:rPr>
              <a:t>virTagvas</a:t>
            </a:r>
            <a:r>
              <a:rPr lang="en-US" sz="1800" dirty="0" smtClean="0">
                <a:latin typeface="AcadNusx" pitchFamily="2" charset="0"/>
              </a:rPr>
              <a:t> in vivo </a:t>
            </a:r>
            <a:r>
              <a:rPr lang="en-US" sz="1800" dirty="0" err="1" smtClean="0">
                <a:latin typeface="AcadNusx" pitchFamily="2" charset="0"/>
              </a:rPr>
              <a:t>preparati</a:t>
            </a:r>
            <a:r>
              <a:rPr lang="en-US" sz="1800" dirty="0" smtClean="0">
                <a:latin typeface="AcadNusx" pitchFamily="2" charset="0"/>
              </a:rPr>
              <a:t>, </a:t>
            </a:r>
            <a:r>
              <a:rPr lang="en-US" sz="1800" dirty="0" err="1" smtClean="0">
                <a:latin typeface="AcadNusx" pitchFamily="2" charset="0"/>
              </a:rPr>
              <a:t>mwvave</a:t>
            </a:r>
            <a:r>
              <a:rPr lang="en-US" sz="1800" dirty="0" smtClean="0">
                <a:latin typeface="AcadNusx" pitchFamily="2" charset="0"/>
              </a:rPr>
              <a:t> </a:t>
            </a:r>
            <a:r>
              <a:rPr lang="en-US" sz="1800" dirty="0" err="1" smtClean="0">
                <a:latin typeface="AcadNusx" pitchFamily="2" charset="0"/>
              </a:rPr>
              <a:t>eqsperimenti</a:t>
            </a:r>
            <a:r>
              <a:rPr lang="en-US" sz="1800" dirty="0" smtClean="0">
                <a:latin typeface="AcadNusx" pitchFamily="2" charset="0"/>
              </a:rPr>
              <a:t>. </a:t>
            </a:r>
            <a:br>
              <a:rPr lang="en-US" sz="1800" dirty="0" smtClean="0">
                <a:latin typeface="AcadNusx" pitchFamily="2" charset="0"/>
              </a:rPr>
            </a:br>
            <a:r>
              <a:rPr lang="en-US" sz="1800" b="1" dirty="0" err="1" smtClean="0">
                <a:latin typeface="AcadNusx" pitchFamily="2" charset="0"/>
              </a:rPr>
              <a:t>registrirdeba</a:t>
            </a:r>
            <a:r>
              <a:rPr lang="en-US" sz="1800" b="1" dirty="0" smtClean="0">
                <a:latin typeface="AcadNusx" pitchFamily="2" charset="0"/>
              </a:rPr>
              <a:t>:</a:t>
            </a:r>
            <a:r>
              <a:rPr lang="en-US" sz="1800" dirty="0" smtClean="0">
                <a:latin typeface="AcadNusx" pitchFamily="2" charset="0"/>
              </a:rPr>
              <a:t> 1. </a:t>
            </a:r>
            <a:r>
              <a:rPr lang="en-US" sz="1800" dirty="0" err="1" smtClean="0">
                <a:latin typeface="AcadNusx" pitchFamily="2" charset="0"/>
              </a:rPr>
              <a:t>neokorteqsi</a:t>
            </a:r>
            <a:r>
              <a:rPr lang="en-US" sz="1800" dirty="0" smtClean="0">
                <a:latin typeface="AcadNusx" pitchFamily="2" charset="0"/>
              </a:rPr>
              <a:t> (</a:t>
            </a:r>
            <a:r>
              <a:rPr lang="en-US" sz="1800" dirty="0" err="1" smtClean="0">
                <a:latin typeface="AcadNusx" pitchFamily="2" charset="0"/>
              </a:rPr>
              <a:t>marj</a:t>
            </a:r>
            <a:r>
              <a:rPr lang="en-US" sz="1800" dirty="0" smtClean="0">
                <a:latin typeface="AcadNusx" pitchFamily="2" charset="0"/>
              </a:rPr>
              <a:t>).2. </a:t>
            </a:r>
            <a:r>
              <a:rPr lang="en-US" sz="1800" dirty="0" err="1" smtClean="0">
                <a:latin typeface="AcadNusx" pitchFamily="2" charset="0"/>
              </a:rPr>
              <a:t>hipokampi</a:t>
            </a:r>
            <a:r>
              <a:rPr lang="en-US" sz="1800" dirty="0" smtClean="0">
                <a:latin typeface="AcadNusx" pitchFamily="2" charset="0"/>
              </a:rPr>
              <a:t> (</a:t>
            </a:r>
            <a:r>
              <a:rPr lang="en-US" sz="1800" dirty="0" err="1" smtClean="0">
                <a:latin typeface="AcadNusx" pitchFamily="2" charset="0"/>
              </a:rPr>
              <a:t>marj</a:t>
            </a:r>
            <a:r>
              <a:rPr lang="en-US" sz="1800" dirty="0" smtClean="0">
                <a:latin typeface="AcadNusx" pitchFamily="2" charset="0"/>
              </a:rPr>
              <a:t>). </a:t>
            </a:r>
            <a:br>
              <a:rPr lang="en-US" sz="1800" dirty="0" smtClean="0">
                <a:latin typeface="AcadNusx" pitchFamily="2" charset="0"/>
              </a:rPr>
            </a:br>
            <a:r>
              <a:rPr lang="en-US" sz="1800" b="1" dirty="0" err="1" smtClean="0">
                <a:latin typeface="AcadNusx" pitchFamily="2" charset="0"/>
              </a:rPr>
              <a:t>Riziandeba</a:t>
            </a:r>
            <a:r>
              <a:rPr lang="en-US" sz="1800" b="1" dirty="0" smtClean="0">
                <a:latin typeface="AcadNusx" pitchFamily="2" charset="0"/>
              </a:rPr>
              <a:t>:</a:t>
            </a:r>
            <a:r>
              <a:rPr lang="en-US" sz="1800" dirty="0" smtClean="0">
                <a:latin typeface="AcadNusx" pitchFamily="2" charset="0"/>
              </a:rPr>
              <a:t> </a:t>
            </a:r>
            <a:r>
              <a:rPr lang="en-US" sz="1800" dirty="0" err="1" smtClean="0">
                <a:latin typeface="AcadNusx" pitchFamily="2" charset="0"/>
              </a:rPr>
              <a:t>hipokampi</a:t>
            </a:r>
            <a:r>
              <a:rPr lang="en-US" sz="1800" dirty="0" smtClean="0">
                <a:latin typeface="AcadNusx" pitchFamily="2" charset="0"/>
              </a:rPr>
              <a:t> (</a:t>
            </a:r>
            <a:r>
              <a:rPr lang="en-US" sz="1800" dirty="0" err="1" smtClean="0">
                <a:latin typeface="AcadNusx" pitchFamily="2" charset="0"/>
              </a:rPr>
              <a:t>marj</a:t>
            </a:r>
            <a:r>
              <a:rPr lang="en-US" sz="1800" dirty="0" smtClean="0">
                <a:latin typeface="AcadNusx" pitchFamily="2" charset="0"/>
              </a:rPr>
              <a:t>.)</a:t>
            </a:r>
            <a:br>
              <a:rPr lang="en-US" sz="1800" dirty="0" smtClean="0">
                <a:latin typeface="AcadNusx" pitchFamily="2" charset="0"/>
              </a:rPr>
            </a:br>
            <a:r>
              <a:rPr lang="en-US" sz="1800" dirty="0" err="1" smtClean="0">
                <a:latin typeface="AcadNusx" pitchFamily="2" charset="0"/>
              </a:rPr>
              <a:t>A.hipokampaluri</a:t>
            </a:r>
            <a:r>
              <a:rPr lang="en-US" sz="1800" dirty="0" smtClean="0">
                <a:latin typeface="AcadNusx" pitchFamily="2" charset="0"/>
              </a:rPr>
              <a:t> </a:t>
            </a:r>
            <a:r>
              <a:rPr lang="en-US" sz="1800" dirty="0" err="1" smtClean="0">
                <a:latin typeface="AcadNusx" pitchFamily="2" charset="0"/>
              </a:rPr>
              <a:t>krunCxviTi</a:t>
            </a:r>
            <a:r>
              <a:rPr lang="en-US" sz="1800" dirty="0" smtClean="0">
                <a:latin typeface="AcadNusx" pitchFamily="2" charset="0"/>
              </a:rPr>
              <a:t> </a:t>
            </a:r>
            <a:r>
              <a:rPr lang="en-US" sz="1800" dirty="0" err="1" smtClean="0">
                <a:latin typeface="AcadNusx" pitchFamily="2" charset="0"/>
              </a:rPr>
              <a:t>reaqciebi</a:t>
            </a:r>
            <a:r>
              <a:rPr lang="en-US" sz="1800" dirty="0" smtClean="0">
                <a:latin typeface="AcadNusx" pitchFamily="2" charset="0"/>
              </a:rPr>
              <a:t> </a:t>
            </a:r>
            <a:r>
              <a:rPr lang="en-US" sz="1800" dirty="0" err="1" smtClean="0">
                <a:latin typeface="AcadNusx" pitchFamily="2" charset="0"/>
              </a:rPr>
              <a:t>propranololis</a:t>
            </a:r>
            <a:r>
              <a:rPr lang="en-US" sz="1800" dirty="0" smtClean="0">
                <a:latin typeface="AcadNusx" pitchFamily="2" charset="0"/>
              </a:rPr>
              <a:t> </a:t>
            </a:r>
            <a:r>
              <a:rPr lang="en-US" sz="1800" dirty="0" err="1" smtClean="0">
                <a:latin typeface="AcadNusx" pitchFamily="2" charset="0"/>
              </a:rPr>
              <a:t>ineqciamde</a:t>
            </a:r>
            <a:r>
              <a:rPr lang="en-US" sz="1800" dirty="0" smtClean="0">
                <a:latin typeface="AcadNusx" pitchFamily="2" charset="0"/>
              </a:rPr>
              <a:t>. </a:t>
            </a:r>
            <a:br>
              <a:rPr lang="en-US" sz="1800" dirty="0" smtClean="0">
                <a:latin typeface="AcadNusx" pitchFamily="2" charset="0"/>
              </a:rPr>
            </a:br>
            <a:r>
              <a:rPr lang="en-US" sz="1800" dirty="0" err="1" smtClean="0">
                <a:latin typeface="AcadNusx" pitchFamily="2" charset="0"/>
              </a:rPr>
              <a:t>B.krunCxvebis</a:t>
            </a:r>
            <a:r>
              <a:rPr lang="en-US" sz="1800" dirty="0" smtClean="0">
                <a:latin typeface="AcadNusx" pitchFamily="2" charset="0"/>
              </a:rPr>
              <a:t> </a:t>
            </a:r>
            <a:r>
              <a:rPr lang="en-US" sz="1800" dirty="0" err="1" smtClean="0">
                <a:latin typeface="AcadNusx" pitchFamily="2" charset="0"/>
              </a:rPr>
              <a:t>damTavrebidan</a:t>
            </a:r>
            <a:r>
              <a:rPr lang="en-US" sz="1800" dirty="0" smtClean="0">
                <a:latin typeface="AcadNusx" pitchFamily="2" charset="0"/>
              </a:rPr>
              <a:t> 25 </a:t>
            </a:r>
            <a:r>
              <a:rPr lang="en-US" sz="1800" dirty="0" err="1" smtClean="0">
                <a:latin typeface="AcadNusx" pitchFamily="2" charset="0"/>
              </a:rPr>
              <a:t>wuTis</a:t>
            </a:r>
            <a:r>
              <a:rPr lang="en-US" sz="1800" dirty="0" smtClean="0">
                <a:latin typeface="AcadNusx" pitchFamily="2" charset="0"/>
              </a:rPr>
              <a:t> </a:t>
            </a:r>
            <a:r>
              <a:rPr lang="en-US" sz="1800" dirty="0" err="1" smtClean="0">
                <a:latin typeface="AcadNusx" pitchFamily="2" charset="0"/>
              </a:rPr>
              <a:t>Semdeg</a:t>
            </a: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>
              <a:latin typeface="AcadNusx" pitchFamily="2" charset="0"/>
            </a:endParaRPr>
          </a:p>
        </p:txBody>
      </p:sp>
      <p:pic>
        <p:nvPicPr>
          <p:cNvPr id="4" name="Content Placeholder 3" descr="6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"/>
            <a:ext cx="8001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62400"/>
            <a:ext cx="8229600" cy="1828800"/>
          </a:xfrm>
        </p:spPr>
        <p:txBody>
          <a:bodyPr>
            <a:normAutofit fontScale="90000"/>
          </a:bodyPr>
          <a:lstStyle/>
          <a:p>
            <a:r>
              <a:rPr lang="en-US" sz="1600" dirty="0" err="1" smtClean="0">
                <a:latin typeface="AcadNusx" pitchFamily="2" charset="0"/>
              </a:rPr>
              <a:t>sur</a:t>
            </a:r>
            <a:r>
              <a:rPr lang="en-US" sz="1600" dirty="0" smtClean="0">
                <a:latin typeface="AcadNusx" pitchFamily="2" charset="0"/>
              </a:rPr>
              <a:t> 7. </a:t>
            </a:r>
            <a:r>
              <a:rPr lang="en-US" sz="1600" dirty="0" err="1" smtClean="0">
                <a:latin typeface="AcadNusx" pitchFamily="2" charset="0"/>
              </a:rPr>
              <a:t>propranololis</a:t>
            </a:r>
            <a:r>
              <a:rPr lang="en-US" sz="1600" dirty="0" smtClean="0">
                <a:latin typeface="AcadNusx" pitchFamily="2" charset="0"/>
              </a:rPr>
              <a:t> </a:t>
            </a:r>
            <a:r>
              <a:rPr lang="en-US" sz="1600" dirty="0" err="1" smtClean="0">
                <a:latin typeface="AcadNusx" pitchFamily="2" charset="0"/>
              </a:rPr>
              <a:t>intraperitonealuri</a:t>
            </a:r>
            <a:r>
              <a:rPr lang="en-US" sz="1600" dirty="0" smtClean="0">
                <a:latin typeface="AcadNusx" pitchFamily="2" charset="0"/>
              </a:rPr>
              <a:t> </a:t>
            </a:r>
            <a:r>
              <a:rPr lang="en-US" sz="1600" dirty="0" err="1" smtClean="0">
                <a:latin typeface="AcadNusx" pitchFamily="2" charset="0"/>
              </a:rPr>
              <a:t>ineqciis</a:t>
            </a:r>
            <a:r>
              <a:rPr lang="en-US" sz="1600" dirty="0" smtClean="0">
                <a:latin typeface="AcadNusx" pitchFamily="2" charset="0"/>
              </a:rPr>
              <a:t> </a:t>
            </a:r>
            <a:r>
              <a:rPr lang="en-US" sz="1600" dirty="0" err="1" smtClean="0">
                <a:latin typeface="AcadNusx" pitchFamily="2" charset="0"/>
              </a:rPr>
              <a:t>gavlena</a:t>
            </a:r>
            <a:r>
              <a:rPr lang="en-US" sz="1600" dirty="0" smtClean="0">
                <a:latin typeface="AcadNusx" pitchFamily="2" charset="0"/>
              </a:rPr>
              <a:t> </a:t>
            </a:r>
            <a:r>
              <a:rPr lang="en-US" sz="1600" dirty="0" err="1" smtClean="0">
                <a:latin typeface="AcadNusx" pitchFamily="2" charset="0"/>
              </a:rPr>
              <a:t>neokorteqsis</a:t>
            </a:r>
            <a:r>
              <a:rPr lang="en-US" sz="1600" dirty="0" smtClean="0">
                <a:latin typeface="AcadNusx" pitchFamily="2" charset="0"/>
              </a:rPr>
              <a:t> </a:t>
            </a:r>
            <a:r>
              <a:rPr lang="en-US" sz="1600" dirty="0" err="1" smtClean="0">
                <a:latin typeface="AcadNusx" pitchFamily="2" charset="0"/>
              </a:rPr>
              <a:t>epileptogenur</a:t>
            </a:r>
            <a:r>
              <a:rPr lang="en-US" sz="1600" dirty="0" smtClean="0">
                <a:latin typeface="AcadNusx" pitchFamily="2" charset="0"/>
              </a:rPr>
              <a:t> </a:t>
            </a:r>
            <a:r>
              <a:rPr lang="en-US" sz="1600" dirty="0" err="1" smtClean="0">
                <a:latin typeface="AcadNusx" pitchFamily="2" charset="0"/>
              </a:rPr>
              <a:t>zRurblze</a:t>
            </a:r>
            <a:r>
              <a:rPr lang="en-US" sz="1600" dirty="0" smtClean="0">
                <a:latin typeface="AcadNusx" pitchFamily="2" charset="0"/>
              </a:rPr>
              <a:t>. </a:t>
            </a:r>
            <a:br>
              <a:rPr lang="en-US" sz="1600" dirty="0" smtClean="0">
                <a:latin typeface="AcadNusx" pitchFamily="2" charset="0"/>
              </a:rPr>
            </a:br>
            <a:r>
              <a:rPr lang="en-US" sz="1600" dirty="0" err="1" smtClean="0">
                <a:latin typeface="AcadNusx" pitchFamily="2" charset="0"/>
              </a:rPr>
              <a:t>unarkozo</a:t>
            </a:r>
            <a:r>
              <a:rPr lang="en-US" sz="1600" dirty="0" smtClean="0">
                <a:latin typeface="AcadNusx" pitchFamily="2" charset="0"/>
              </a:rPr>
              <a:t> </a:t>
            </a:r>
            <a:r>
              <a:rPr lang="en-US" sz="1600" dirty="0" err="1" smtClean="0">
                <a:latin typeface="AcadNusx" pitchFamily="2" charset="0"/>
              </a:rPr>
              <a:t>virTagva</a:t>
            </a:r>
            <a:r>
              <a:rPr lang="en-US" sz="1600" dirty="0" smtClean="0">
                <a:latin typeface="AcadNusx" pitchFamily="2" charset="0"/>
              </a:rPr>
              <a:t>, in vivo </a:t>
            </a:r>
            <a:r>
              <a:rPr lang="en-US" sz="1600" dirty="0" err="1" smtClean="0">
                <a:latin typeface="AcadNusx" pitchFamily="2" charset="0"/>
              </a:rPr>
              <a:t>preparati</a:t>
            </a:r>
            <a:r>
              <a:rPr lang="en-US" sz="1600" dirty="0" smtClean="0">
                <a:latin typeface="AcadNusx" pitchFamily="2" charset="0"/>
              </a:rPr>
              <a:t>, </a:t>
            </a:r>
            <a:r>
              <a:rPr lang="en-US" sz="1600" dirty="0" err="1" smtClean="0">
                <a:latin typeface="AcadNusx" pitchFamily="2" charset="0"/>
              </a:rPr>
              <a:t>qronikuli</a:t>
            </a:r>
            <a:r>
              <a:rPr lang="en-US" sz="1600" dirty="0" smtClean="0">
                <a:latin typeface="AcadNusx" pitchFamily="2" charset="0"/>
              </a:rPr>
              <a:t> </a:t>
            </a:r>
            <a:r>
              <a:rPr lang="en-US" sz="1600" dirty="0" err="1" smtClean="0">
                <a:latin typeface="AcadNusx" pitchFamily="2" charset="0"/>
              </a:rPr>
              <a:t>cda</a:t>
            </a:r>
            <a:r>
              <a:rPr lang="en-US" sz="1600" dirty="0" smtClean="0">
                <a:latin typeface="AcadNusx" pitchFamily="2" charset="0"/>
              </a:rPr>
              <a:t>. </a:t>
            </a:r>
            <a:br>
              <a:rPr lang="en-US" sz="1600" dirty="0" smtClean="0">
                <a:latin typeface="AcadNusx" pitchFamily="2" charset="0"/>
              </a:rPr>
            </a:br>
            <a:r>
              <a:rPr lang="en-US" sz="1600" dirty="0" err="1" smtClean="0">
                <a:latin typeface="AcadNusx" pitchFamily="2" charset="0"/>
              </a:rPr>
              <a:t>registrirdeba</a:t>
            </a:r>
            <a:r>
              <a:rPr lang="en-US" sz="1600" dirty="0" smtClean="0">
                <a:latin typeface="AcadNusx" pitchFamily="2" charset="0"/>
              </a:rPr>
              <a:t>: 1. </a:t>
            </a:r>
            <a:r>
              <a:rPr lang="en-US" sz="1600" dirty="0" err="1" smtClean="0">
                <a:latin typeface="AcadNusx" pitchFamily="2" charset="0"/>
              </a:rPr>
              <a:t>neokorteqsi</a:t>
            </a:r>
            <a:r>
              <a:rPr lang="en-US" sz="1600" dirty="0" smtClean="0">
                <a:latin typeface="AcadNusx" pitchFamily="2" charset="0"/>
              </a:rPr>
              <a:t>,(</a:t>
            </a:r>
            <a:r>
              <a:rPr lang="en-US" sz="1600" dirty="0" err="1" smtClean="0">
                <a:latin typeface="AcadNusx" pitchFamily="2" charset="0"/>
              </a:rPr>
              <a:t>marj</a:t>
            </a:r>
            <a:r>
              <a:rPr lang="en-US" sz="1600" dirty="0" smtClean="0">
                <a:latin typeface="AcadNusx" pitchFamily="2" charset="0"/>
              </a:rPr>
              <a:t>). 2. </a:t>
            </a:r>
            <a:r>
              <a:rPr lang="en-US" sz="1600" dirty="0" err="1" smtClean="0">
                <a:latin typeface="AcadNusx" pitchFamily="2" charset="0"/>
              </a:rPr>
              <a:t>hipokampi</a:t>
            </a:r>
            <a:r>
              <a:rPr lang="en-US" sz="1600" dirty="0" smtClean="0">
                <a:latin typeface="AcadNusx" pitchFamily="2" charset="0"/>
              </a:rPr>
              <a:t>,(</a:t>
            </a:r>
            <a:r>
              <a:rPr lang="en-US" sz="1600" dirty="0" err="1" smtClean="0">
                <a:latin typeface="AcadNusx" pitchFamily="2" charset="0"/>
              </a:rPr>
              <a:t>marj</a:t>
            </a:r>
            <a:r>
              <a:rPr lang="en-US" sz="1600" dirty="0" smtClean="0">
                <a:latin typeface="AcadNusx" pitchFamily="2" charset="0"/>
              </a:rPr>
              <a:t>). </a:t>
            </a:r>
            <a:br>
              <a:rPr lang="en-US" sz="1600" dirty="0" smtClean="0">
                <a:latin typeface="AcadNusx" pitchFamily="2" charset="0"/>
              </a:rPr>
            </a:br>
            <a:r>
              <a:rPr lang="en-US" sz="1600" dirty="0" err="1" smtClean="0">
                <a:latin typeface="AcadNusx" pitchFamily="2" charset="0"/>
              </a:rPr>
              <a:t>Riziandeba</a:t>
            </a:r>
            <a:r>
              <a:rPr lang="en-US" sz="1600" dirty="0" smtClean="0">
                <a:latin typeface="AcadNusx" pitchFamily="2" charset="0"/>
              </a:rPr>
              <a:t>: </a:t>
            </a:r>
            <a:r>
              <a:rPr lang="en-US" sz="1600" dirty="0" err="1" smtClean="0">
                <a:latin typeface="AcadNusx" pitchFamily="2" charset="0"/>
              </a:rPr>
              <a:t>marjvena</a:t>
            </a:r>
            <a:r>
              <a:rPr lang="en-US" sz="1600" dirty="0" smtClean="0">
                <a:latin typeface="AcadNusx" pitchFamily="2" charset="0"/>
              </a:rPr>
              <a:t> </a:t>
            </a:r>
            <a:r>
              <a:rPr lang="en-US" sz="1600" dirty="0" err="1" smtClean="0">
                <a:latin typeface="AcadNusx" pitchFamily="2" charset="0"/>
              </a:rPr>
              <a:t>hipokampi</a:t>
            </a:r>
            <a:r>
              <a:rPr lang="en-US" sz="1600" dirty="0" smtClean="0">
                <a:latin typeface="AcadNusx" pitchFamily="2" charset="0"/>
              </a:rPr>
              <a:t>. </a:t>
            </a:r>
            <a:br>
              <a:rPr lang="en-US" sz="1600" dirty="0" smtClean="0">
                <a:latin typeface="AcadNusx" pitchFamily="2" charset="0"/>
              </a:rPr>
            </a:br>
            <a:r>
              <a:rPr lang="en-US" sz="1600" dirty="0" smtClean="0">
                <a:latin typeface="AcadNusx" pitchFamily="2" charset="0"/>
              </a:rPr>
              <a:t>a) </a:t>
            </a:r>
            <a:r>
              <a:rPr lang="en-US" sz="1600" dirty="0" err="1" smtClean="0">
                <a:latin typeface="AcadNusx" pitchFamily="2" charset="0"/>
              </a:rPr>
              <a:t>neokorteqsis</a:t>
            </a:r>
            <a:r>
              <a:rPr lang="en-US" sz="1600" dirty="0" smtClean="0">
                <a:latin typeface="AcadNusx" pitchFamily="2" charset="0"/>
              </a:rPr>
              <a:t>  </a:t>
            </a:r>
            <a:r>
              <a:rPr lang="en-US" sz="1600" dirty="0" err="1" smtClean="0">
                <a:latin typeface="AcadNusx" pitchFamily="2" charset="0"/>
              </a:rPr>
              <a:t>gaRizianebiT</a:t>
            </a:r>
            <a:r>
              <a:rPr lang="en-US" sz="1600" dirty="0" smtClean="0">
                <a:latin typeface="AcadNusx" pitchFamily="2" charset="0"/>
              </a:rPr>
              <a:t> </a:t>
            </a:r>
            <a:r>
              <a:rPr lang="en-US" sz="1600" dirty="0" err="1" smtClean="0">
                <a:latin typeface="AcadNusx" pitchFamily="2" charset="0"/>
              </a:rPr>
              <a:t>gamowveuli</a:t>
            </a:r>
            <a:r>
              <a:rPr lang="en-US" sz="1600" dirty="0" smtClean="0">
                <a:latin typeface="AcadNusx" pitchFamily="2" charset="0"/>
              </a:rPr>
              <a:t> </a:t>
            </a:r>
            <a:r>
              <a:rPr lang="en-US" sz="1600" dirty="0" err="1" smtClean="0">
                <a:latin typeface="AcadNusx" pitchFamily="2" charset="0"/>
              </a:rPr>
              <a:t>krunCxvebi</a:t>
            </a:r>
            <a:r>
              <a:rPr lang="en-US" sz="1600" dirty="0" smtClean="0">
                <a:latin typeface="AcadNusx" pitchFamily="2" charset="0"/>
              </a:rPr>
              <a:t> </a:t>
            </a:r>
            <a:r>
              <a:rPr lang="en-US" sz="1600" dirty="0" err="1" smtClean="0">
                <a:latin typeface="AcadNusx" pitchFamily="2" charset="0"/>
              </a:rPr>
              <a:t>propranololis</a:t>
            </a:r>
            <a:r>
              <a:rPr lang="en-US" sz="1600" dirty="0" smtClean="0">
                <a:latin typeface="AcadNusx" pitchFamily="2" charset="0"/>
              </a:rPr>
              <a:t>  </a:t>
            </a:r>
            <a:r>
              <a:rPr lang="en-US" sz="1600" dirty="0" err="1" smtClean="0">
                <a:latin typeface="AcadNusx" pitchFamily="2" charset="0"/>
              </a:rPr>
              <a:t>ineqciidan</a:t>
            </a:r>
            <a:r>
              <a:rPr lang="en-US" sz="1600" dirty="0" smtClean="0">
                <a:latin typeface="AcadNusx" pitchFamily="2" charset="0"/>
              </a:rPr>
              <a:t> 25 </a:t>
            </a:r>
            <a:r>
              <a:rPr lang="en-US" sz="1600" dirty="0" err="1" smtClean="0">
                <a:latin typeface="AcadNusx" pitchFamily="2" charset="0"/>
              </a:rPr>
              <a:t>wuTis</a:t>
            </a:r>
            <a:r>
              <a:rPr lang="en-US" sz="1600" dirty="0" smtClean="0">
                <a:latin typeface="AcadNusx" pitchFamily="2" charset="0"/>
              </a:rPr>
              <a:t> </a:t>
            </a:r>
            <a:r>
              <a:rPr lang="en-US" sz="1600" dirty="0" err="1" smtClean="0">
                <a:latin typeface="AcadNusx" pitchFamily="2" charset="0"/>
              </a:rPr>
              <a:t>Semdeg</a:t>
            </a:r>
            <a:r>
              <a:rPr lang="en-US" sz="1600" dirty="0" smtClean="0">
                <a:latin typeface="AcadNusx" pitchFamily="2" charset="0"/>
              </a:rPr>
              <a:t/>
            </a:r>
            <a:br>
              <a:rPr lang="en-US" sz="1600" dirty="0" smtClean="0">
                <a:latin typeface="AcadNusx" pitchFamily="2" charset="0"/>
              </a:rPr>
            </a:br>
            <a:r>
              <a:rPr lang="en-US" sz="1600" dirty="0" smtClean="0">
                <a:latin typeface="AcadNusx" pitchFamily="2" charset="0"/>
              </a:rPr>
              <a:t>b)</a:t>
            </a:r>
            <a:r>
              <a:rPr lang="en-US" sz="1600" dirty="0" err="1" smtClean="0">
                <a:latin typeface="AcadNusx" pitchFamily="2" charset="0"/>
              </a:rPr>
              <a:t>igive</a:t>
            </a:r>
            <a:r>
              <a:rPr lang="en-US" sz="1600" dirty="0" smtClean="0">
                <a:latin typeface="AcadNusx" pitchFamily="2" charset="0"/>
              </a:rPr>
              <a:t> </a:t>
            </a:r>
            <a:r>
              <a:rPr lang="en-US" sz="1600" dirty="0" err="1" smtClean="0">
                <a:latin typeface="AcadNusx" pitchFamily="2" charset="0"/>
              </a:rPr>
              <a:t>gaRizianeba</a:t>
            </a:r>
            <a:r>
              <a:rPr lang="en-US" sz="1600" dirty="0" smtClean="0">
                <a:latin typeface="AcadNusx" pitchFamily="2" charset="0"/>
              </a:rPr>
              <a:t> </a:t>
            </a:r>
            <a:r>
              <a:rPr lang="en-US" sz="1600" dirty="0" err="1" smtClean="0">
                <a:latin typeface="AcadNusx" pitchFamily="2" charset="0"/>
              </a:rPr>
              <a:t>ineqciamde</a:t>
            </a:r>
            <a:r>
              <a:rPr lang="en-US" sz="1600" dirty="0" smtClean="0">
                <a:latin typeface="AcadNusx" pitchFamily="2" charset="0"/>
              </a:rPr>
              <a:t>.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 </a:t>
            </a:r>
            <a:br>
              <a:rPr lang="en-US" sz="1400" dirty="0" smtClean="0"/>
            </a:br>
            <a:endParaRPr lang="en-US" sz="1400" dirty="0">
              <a:latin typeface="AcadNusx" pitchFamily="2" charset="0"/>
            </a:endParaRPr>
          </a:p>
        </p:txBody>
      </p:sp>
      <p:pic>
        <p:nvPicPr>
          <p:cNvPr id="4" name="Content Placeholder 3" descr="7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04800"/>
            <a:ext cx="7162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867400"/>
          </a:xfrm>
        </p:spPr>
        <p:txBody>
          <a:bodyPr>
            <a:normAutofit fontScale="32500" lnSpcReduction="20000"/>
          </a:bodyPr>
          <a:lstStyle/>
          <a:p>
            <a:pPr lvl="0" algn="just"/>
            <a:r>
              <a:rPr lang="ka-GE" sz="5000" b="1" i="1" dirty="0" smtClean="0">
                <a:latin typeface="AcadNusx" pitchFamily="2" charset="0"/>
              </a:rPr>
              <a:t>დასკვნა</a:t>
            </a:r>
          </a:p>
          <a:p>
            <a:pPr lvl="0" algn="just"/>
            <a:r>
              <a:rPr lang="en-US" sz="6200" dirty="0" err="1" smtClean="0">
                <a:latin typeface="AcadNusx" pitchFamily="2" charset="0"/>
              </a:rPr>
              <a:t>klonidinis</a:t>
            </a:r>
            <a:r>
              <a:rPr lang="en-US" sz="6200" dirty="0" smtClean="0">
                <a:latin typeface="AcadNusx" pitchFamily="2" charset="0"/>
              </a:rPr>
              <a:t> </a:t>
            </a:r>
            <a:r>
              <a:rPr lang="en-US" sz="6200" dirty="0" err="1" smtClean="0">
                <a:latin typeface="AcadNusx" pitchFamily="2" charset="0"/>
              </a:rPr>
              <a:t>rogorc</a:t>
            </a:r>
            <a:r>
              <a:rPr lang="en-US" sz="6200" dirty="0" smtClean="0">
                <a:latin typeface="AcadNusx" pitchFamily="2" charset="0"/>
              </a:rPr>
              <a:t> </a:t>
            </a:r>
            <a:r>
              <a:rPr lang="en-US" sz="6200" dirty="0" err="1" smtClean="0">
                <a:latin typeface="AcadNusx" pitchFamily="2" charset="0"/>
              </a:rPr>
              <a:t>lokaluri</a:t>
            </a:r>
            <a:r>
              <a:rPr lang="en-US" sz="6200" dirty="0" smtClean="0">
                <a:latin typeface="AcadNusx" pitchFamily="2" charset="0"/>
              </a:rPr>
              <a:t> </a:t>
            </a:r>
            <a:r>
              <a:rPr lang="en-US" sz="6200" dirty="0" err="1" smtClean="0">
                <a:latin typeface="AcadNusx" pitchFamily="2" charset="0"/>
              </a:rPr>
              <a:t>ise</a:t>
            </a:r>
            <a:r>
              <a:rPr lang="en-US" sz="6200" dirty="0" smtClean="0">
                <a:latin typeface="AcadNusx" pitchFamily="2" charset="0"/>
              </a:rPr>
              <a:t> </a:t>
            </a:r>
            <a:r>
              <a:rPr lang="en-US" sz="6200" dirty="0" err="1" smtClean="0">
                <a:latin typeface="AcadNusx" pitchFamily="2" charset="0"/>
              </a:rPr>
              <a:t>intraperitonealuri</a:t>
            </a:r>
            <a:r>
              <a:rPr lang="en-US" sz="6200" b="1" dirty="0" smtClean="0">
                <a:latin typeface="AcadNusx" pitchFamily="2" charset="0"/>
              </a:rPr>
              <a:t> </a:t>
            </a:r>
            <a:r>
              <a:rPr lang="en-US" sz="6200" dirty="0" err="1" smtClean="0">
                <a:latin typeface="AcadNusx" pitchFamily="2" charset="0"/>
              </a:rPr>
              <a:t>ineqciis</a:t>
            </a:r>
            <a:r>
              <a:rPr lang="en-US" sz="6200" b="1" dirty="0" smtClean="0">
                <a:latin typeface="AcadNusx" pitchFamily="2" charset="0"/>
              </a:rPr>
              <a:t> </a:t>
            </a:r>
            <a:r>
              <a:rPr lang="en-US" sz="6200" dirty="0" err="1" smtClean="0">
                <a:latin typeface="AcadNusx" pitchFamily="2" charset="0"/>
              </a:rPr>
              <a:t>Semdeg</a:t>
            </a:r>
            <a:r>
              <a:rPr lang="en-US" sz="6200" dirty="0" smtClean="0">
                <a:latin typeface="AcadNusx" pitchFamily="2" charset="0"/>
              </a:rPr>
              <a:t> </a:t>
            </a:r>
            <a:r>
              <a:rPr lang="en-US" sz="6200" dirty="0" err="1" smtClean="0">
                <a:latin typeface="AcadNusx" pitchFamily="2" charset="0"/>
              </a:rPr>
              <a:t>neokorteqsis</a:t>
            </a:r>
            <a:r>
              <a:rPr lang="en-US" sz="6200" dirty="0" smtClean="0">
                <a:latin typeface="AcadNusx" pitchFamily="2" charset="0"/>
              </a:rPr>
              <a:t> </a:t>
            </a:r>
            <a:r>
              <a:rPr lang="en-US" sz="6200" dirty="0" err="1" smtClean="0">
                <a:latin typeface="AcadNusx" pitchFamily="2" charset="0"/>
              </a:rPr>
              <a:t>epileptogenuri</a:t>
            </a:r>
            <a:r>
              <a:rPr lang="en-US" sz="6200" dirty="0" smtClean="0">
                <a:latin typeface="AcadNusx" pitchFamily="2" charset="0"/>
              </a:rPr>
              <a:t> </a:t>
            </a:r>
            <a:r>
              <a:rPr lang="en-US" sz="6200" dirty="0" err="1" smtClean="0">
                <a:latin typeface="AcadNusx" pitchFamily="2" charset="0"/>
              </a:rPr>
              <a:t>zRurbli</a:t>
            </a:r>
            <a:r>
              <a:rPr lang="en-US" sz="6200" dirty="0" smtClean="0">
                <a:latin typeface="AcadNusx" pitchFamily="2" charset="0"/>
              </a:rPr>
              <a:t> </a:t>
            </a:r>
            <a:r>
              <a:rPr lang="en-US" sz="6200" dirty="0" err="1" smtClean="0">
                <a:latin typeface="AcadNusx" pitchFamily="2" charset="0"/>
              </a:rPr>
              <a:t>qveiTdeba</a:t>
            </a:r>
            <a:r>
              <a:rPr lang="en-US" sz="6200" dirty="0" smtClean="0">
                <a:latin typeface="AcadNusx" pitchFamily="2" charset="0"/>
              </a:rPr>
              <a:t> </a:t>
            </a:r>
            <a:r>
              <a:rPr lang="en-US" sz="6200" dirty="0" err="1" smtClean="0">
                <a:latin typeface="AcadNusx" pitchFamily="2" charset="0"/>
              </a:rPr>
              <a:t>da</a:t>
            </a:r>
            <a:r>
              <a:rPr lang="en-US" sz="6200" dirty="0" smtClean="0">
                <a:latin typeface="AcadNusx" pitchFamily="2" charset="0"/>
              </a:rPr>
              <a:t> </a:t>
            </a:r>
            <a:r>
              <a:rPr lang="en-US" sz="6200" dirty="0" err="1" smtClean="0">
                <a:latin typeface="AcadNusx" pitchFamily="2" charset="0"/>
              </a:rPr>
              <a:t>Sesabamisad</a:t>
            </a:r>
            <a:r>
              <a:rPr lang="en-US" sz="6200" dirty="0" smtClean="0">
                <a:latin typeface="AcadNusx" pitchFamily="2" charset="0"/>
              </a:rPr>
              <a:t> </a:t>
            </a:r>
            <a:r>
              <a:rPr lang="en-US" sz="6200" dirty="0" err="1" smtClean="0">
                <a:latin typeface="AcadNusx" pitchFamily="2" charset="0"/>
              </a:rPr>
              <a:t>izrdeba</a:t>
            </a:r>
            <a:r>
              <a:rPr lang="en-US" sz="6200" dirty="0" smtClean="0">
                <a:latin typeface="AcadNusx" pitchFamily="2" charset="0"/>
              </a:rPr>
              <a:t> </a:t>
            </a:r>
            <a:r>
              <a:rPr lang="en-US" sz="6200" dirty="0" err="1" smtClean="0">
                <a:latin typeface="AcadNusx" pitchFamily="2" charset="0"/>
              </a:rPr>
              <a:t>mzaoba</a:t>
            </a:r>
            <a:r>
              <a:rPr lang="en-US" sz="6200" dirty="0" smtClean="0">
                <a:latin typeface="AcadNusx" pitchFamily="2" charset="0"/>
              </a:rPr>
              <a:t> </a:t>
            </a:r>
            <a:r>
              <a:rPr lang="en-US" sz="6200" dirty="0" err="1" smtClean="0">
                <a:latin typeface="AcadNusx" pitchFamily="2" charset="0"/>
              </a:rPr>
              <a:t>krunCxviTi</a:t>
            </a:r>
            <a:r>
              <a:rPr lang="en-US" sz="6200" dirty="0" smtClean="0">
                <a:latin typeface="AcadNusx" pitchFamily="2" charset="0"/>
              </a:rPr>
              <a:t> </a:t>
            </a:r>
            <a:r>
              <a:rPr lang="en-US" sz="6200" dirty="0" err="1" smtClean="0">
                <a:latin typeface="AcadNusx" pitchFamily="2" charset="0"/>
              </a:rPr>
              <a:t>ganmuxtvebisadmi</a:t>
            </a:r>
            <a:r>
              <a:rPr lang="en-US" sz="6200" dirty="0" smtClean="0">
                <a:latin typeface="AcadNusx" pitchFamily="2" charset="0"/>
              </a:rPr>
              <a:t>.</a:t>
            </a:r>
            <a:r>
              <a:rPr lang="en-US" sz="6200" b="1" dirty="0" smtClean="0">
                <a:latin typeface="AcadNusx" pitchFamily="2" charset="0"/>
              </a:rPr>
              <a:t> </a:t>
            </a:r>
            <a:endParaRPr lang="en-US" sz="6200" dirty="0" smtClean="0">
              <a:latin typeface="AcadNusx" pitchFamily="2" charset="0"/>
            </a:endParaRPr>
          </a:p>
          <a:p>
            <a:pPr lvl="0" algn="just"/>
            <a:r>
              <a:rPr lang="en-US" sz="6200" dirty="0" err="1" smtClean="0">
                <a:latin typeface="AcadNusx" pitchFamily="2" charset="0"/>
              </a:rPr>
              <a:t>klonidinis</a:t>
            </a:r>
            <a:r>
              <a:rPr lang="en-US" sz="6200" dirty="0" smtClean="0">
                <a:latin typeface="AcadNusx" pitchFamily="2" charset="0"/>
              </a:rPr>
              <a:t> </a:t>
            </a:r>
            <a:r>
              <a:rPr lang="en-US" sz="6200" dirty="0" err="1" smtClean="0">
                <a:latin typeface="AcadNusx" pitchFamily="2" charset="0"/>
              </a:rPr>
              <a:t>rogorc</a:t>
            </a:r>
            <a:r>
              <a:rPr lang="en-US" sz="6200" dirty="0" smtClean="0">
                <a:latin typeface="AcadNusx" pitchFamily="2" charset="0"/>
              </a:rPr>
              <a:t> </a:t>
            </a:r>
            <a:r>
              <a:rPr lang="en-US" sz="6200" dirty="0" err="1" smtClean="0">
                <a:latin typeface="AcadNusx" pitchFamily="2" charset="0"/>
              </a:rPr>
              <a:t>lokaluri</a:t>
            </a:r>
            <a:r>
              <a:rPr lang="en-US" sz="6200" dirty="0" smtClean="0">
                <a:latin typeface="AcadNusx" pitchFamily="2" charset="0"/>
              </a:rPr>
              <a:t> </a:t>
            </a:r>
            <a:r>
              <a:rPr lang="en-US" sz="6200" dirty="0" err="1" smtClean="0">
                <a:latin typeface="AcadNusx" pitchFamily="2" charset="0"/>
              </a:rPr>
              <a:t>ise</a:t>
            </a:r>
            <a:r>
              <a:rPr lang="en-US" sz="6200" dirty="0" smtClean="0">
                <a:latin typeface="AcadNusx" pitchFamily="2" charset="0"/>
              </a:rPr>
              <a:t> </a:t>
            </a:r>
            <a:r>
              <a:rPr lang="en-US" sz="6200" dirty="0" err="1" smtClean="0">
                <a:latin typeface="AcadNusx" pitchFamily="2" charset="0"/>
              </a:rPr>
              <a:t>intraperitonealuri</a:t>
            </a:r>
            <a:r>
              <a:rPr lang="en-US" sz="6200" b="1" dirty="0" smtClean="0">
                <a:latin typeface="AcadNusx" pitchFamily="2" charset="0"/>
              </a:rPr>
              <a:t> </a:t>
            </a:r>
            <a:r>
              <a:rPr lang="en-US" sz="6200" dirty="0" err="1" smtClean="0">
                <a:latin typeface="AcadNusx" pitchFamily="2" charset="0"/>
              </a:rPr>
              <a:t>ineqciis</a:t>
            </a:r>
            <a:r>
              <a:rPr lang="en-US" sz="6200" b="1" dirty="0" smtClean="0">
                <a:latin typeface="AcadNusx" pitchFamily="2" charset="0"/>
              </a:rPr>
              <a:t> </a:t>
            </a:r>
            <a:r>
              <a:rPr lang="en-US" sz="6200" dirty="0" err="1" smtClean="0">
                <a:latin typeface="AcadNusx" pitchFamily="2" charset="0"/>
              </a:rPr>
              <a:t>Semdeg</a:t>
            </a:r>
            <a:r>
              <a:rPr lang="en-US" sz="6200" dirty="0" smtClean="0">
                <a:latin typeface="AcadNusx" pitchFamily="2" charset="0"/>
              </a:rPr>
              <a:t> </a:t>
            </a:r>
            <a:r>
              <a:rPr lang="en-US" sz="6200" dirty="0" err="1" smtClean="0">
                <a:latin typeface="AcadNusx" pitchFamily="2" charset="0"/>
              </a:rPr>
              <a:t>hipokampis</a:t>
            </a:r>
            <a:r>
              <a:rPr lang="en-US" sz="6200" dirty="0" smtClean="0">
                <a:latin typeface="AcadNusx" pitchFamily="2" charset="0"/>
              </a:rPr>
              <a:t> </a:t>
            </a:r>
            <a:r>
              <a:rPr lang="en-US" sz="6200" dirty="0" err="1" smtClean="0">
                <a:latin typeface="AcadNusx" pitchFamily="2" charset="0"/>
              </a:rPr>
              <a:t>epileptogenuri</a:t>
            </a:r>
            <a:r>
              <a:rPr lang="en-US" sz="6200" dirty="0" smtClean="0">
                <a:latin typeface="AcadNusx" pitchFamily="2" charset="0"/>
              </a:rPr>
              <a:t> </a:t>
            </a:r>
            <a:r>
              <a:rPr lang="en-US" sz="6200" dirty="0" err="1" smtClean="0">
                <a:latin typeface="AcadNusx" pitchFamily="2" charset="0"/>
              </a:rPr>
              <a:t>zRurbli</a:t>
            </a:r>
            <a:r>
              <a:rPr lang="en-US" sz="6200" dirty="0" smtClean="0">
                <a:latin typeface="AcadNusx" pitchFamily="2" charset="0"/>
              </a:rPr>
              <a:t> </a:t>
            </a:r>
            <a:r>
              <a:rPr lang="en-US" sz="6200" dirty="0" err="1" smtClean="0">
                <a:latin typeface="AcadNusx" pitchFamily="2" charset="0"/>
              </a:rPr>
              <a:t>izrdeba</a:t>
            </a:r>
            <a:r>
              <a:rPr lang="en-US" sz="6200" dirty="0" smtClean="0">
                <a:latin typeface="AcadNusx" pitchFamily="2" charset="0"/>
              </a:rPr>
              <a:t>, </a:t>
            </a:r>
            <a:r>
              <a:rPr lang="en-US" sz="6200" dirty="0" err="1" smtClean="0">
                <a:latin typeface="AcadNusx" pitchFamily="2" charset="0"/>
              </a:rPr>
              <a:t>rac</a:t>
            </a:r>
            <a:r>
              <a:rPr lang="en-US" sz="6200" dirty="0" smtClean="0">
                <a:latin typeface="AcadNusx" pitchFamily="2" charset="0"/>
              </a:rPr>
              <a:t> </a:t>
            </a:r>
            <a:r>
              <a:rPr lang="en-US" sz="6200" dirty="0" err="1" smtClean="0">
                <a:latin typeface="AcadNusx" pitchFamily="2" charset="0"/>
              </a:rPr>
              <a:t>gamoixateba</a:t>
            </a:r>
            <a:r>
              <a:rPr lang="en-US" sz="6200" dirty="0" smtClean="0">
                <a:latin typeface="AcadNusx" pitchFamily="2" charset="0"/>
              </a:rPr>
              <a:t> </a:t>
            </a:r>
            <a:r>
              <a:rPr lang="en-US" sz="6200" dirty="0" err="1" smtClean="0">
                <a:latin typeface="AcadNusx" pitchFamily="2" charset="0"/>
              </a:rPr>
              <a:t>ufro</a:t>
            </a:r>
            <a:r>
              <a:rPr lang="en-US" sz="6200" dirty="0" smtClean="0">
                <a:latin typeface="AcadNusx" pitchFamily="2" charset="0"/>
              </a:rPr>
              <a:t> </a:t>
            </a:r>
            <a:r>
              <a:rPr lang="en-US" sz="6200" dirty="0" err="1" smtClean="0">
                <a:latin typeface="AcadNusx" pitchFamily="2" charset="0"/>
              </a:rPr>
              <a:t>mcire</a:t>
            </a:r>
            <a:r>
              <a:rPr lang="en-US" sz="6200" dirty="0" smtClean="0">
                <a:latin typeface="AcadNusx" pitchFamily="2" charset="0"/>
              </a:rPr>
              <a:t> </a:t>
            </a:r>
            <a:r>
              <a:rPr lang="en-US" sz="6200" dirty="0" err="1" smtClean="0">
                <a:latin typeface="AcadNusx" pitchFamily="2" charset="0"/>
              </a:rPr>
              <a:t>xangrZlivobis</a:t>
            </a:r>
            <a:r>
              <a:rPr lang="en-US" sz="6200" dirty="0" smtClean="0">
                <a:latin typeface="AcadNusx" pitchFamily="2" charset="0"/>
              </a:rPr>
              <a:t> </a:t>
            </a:r>
            <a:r>
              <a:rPr lang="en-US" sz="6200" dirty="0" err="1" smtClean="0">
                <a:latin typeface="AcadNusx" pitchFamily="2" charset="0"/>
              </a:rPr>
              <a:t>krunxviTi</a:t>
            </a:r>
            <a:r>
              <a:rPr lang="en-US" sz="6200" dirty="0" smtClean="0">
                <a:latin typeface="AcadNusx" pitchFamily="2" charset="0"/>
              </a:rPr>
              <a:t> </a:t>
            </a:r>
            <a:r>
              <a:rPr lang="en-US" sz="6200" dirty="0" err="1" smtClean="0">
                <a:latin typeface="AcadNusx" pitchFamily="2" charset="0"/>
              </a:rPr>
              <a:t>reaqciebis</a:t>
            </a:r>
            <a:r>
              <a:rPr lang="en-US" sz="6200" dirty="0" smtClean="0">
                <a:latin typeface="AcadNusx" pitchFamily="2" charset="0"/>
              </a:rPr>
              <a:t> </a:t>
            </a:r>
            <a:r>
              <a:rPr lang="en-US" sz="6200" dirty="0" err="1" smtClean="0">
                <a:latin typeface="AcadNusx" pitchFamily="2" charset="0"/>
              </a:rPr>
              <a:t>aRmocenebaSi</a:t>
            </a:r>
            <a:r>
              <a:rPr lang="en-US" sz="6200" dirty="0" smtClean="0">
                <a:latin typeface="AcadNusx" pitchFamily="2" charset="0"/>
              </a:rPr>
              <a:t>.</a:t>
            </a:r>
          </a:p>
          <a:p>
            <a:pPr lvl="0" algn="just"/>
            <a:r>
              <a:rPr lang="en-US" sz="6200" dirty="0" err="1" smtClean="0">
                <a:latin typeface="AcadNusx" pitchFamily="2" charset="0"/>
              </a:rPr>
              <a:t>propranololis</a:t>
            </a:r>
            <a:r>
              <a:rPr lang="en-US" sz="6200" dirty="0" smtClean="0">
                <a:latin typeface="AcadNusx" pitchFamily="2" charset="0"/>
              </a:rPr>
              <a:t> </a:t>
            </a:r>
            <a:r>
              <a:rPr lang="en-US" sz="6200" dirty="0" err="1" smtClean="0">
                <a:latin typeface="AcadNusx" pitchFamily="2" charset="0"/>
              </a:rPr>
              <a:t>rogorc</a:t>
            </a:r>
            <a:r>
              <a:rPr lang="en-US" sz="6200" dirty="0" smtClean="0">
                <a:latin typeface="AcadNusx" pitchFamily="2" charset="0"/>
              </a:rPr>
              <a:t> </a:t>
            </a:r>
            <a:r>
              <a:rPr lang="en-US" sz="6200" dirty="0" err="1" smtClean="0">
                <a:latin typeface="AcadNusx" pitchFamily="2" charset="0"/>
              </a:rPr>
              <a:t>lokaluri</a:t>
            </a:r>
            <a:r>
              <a:rPr lang="en-US" sz="6200" dirty="0" smtClean="0">
                <a:latin typeface="AcadNusx" pitchFamily="2" charset="0"/>
              </a:rPr>
              <a:t> </a:t>
            </a:r>
            <a:r>
              <a:rPr lang="en-US" sz="6200" dirty="0" err="1" smtClean="0">
                <a:latin typeface="AcadNusx" pitchFamily="2" charset="0"/>
              </a:rPr>
              <a:t>ise</a:t>
            </a:r>
            <a:r>
              <a:rPr lang="en-US" sz="6200" dirty="0" smtClean="0">
                <a:latin typeface="AcadNusx" pitchFamily="2" charset="0"/>
              </a:rPr>
              <a:t> </a:t>
            </a:r>
            <a:r>
              <a:rPr lang="en-US" sz="6200" dirty="0" err="1" smtClean="0">
                <a:latin typeface="AcadNusx" pitchFamily="2" charset="0"/>
              </a:rPr>
              <a:t>intraperitonealuri</a:t>
            </a:r>
            <a:r>
              <a:rPr lang="en-US" sz="6200" b="1" dirty="0" smtClean="0">
                <a:latin typeface="AcadNusx" pitchFamily="2" charset="0"/>
              </a:rPr>
              <a:t> </a:t>
            </a:r>
            <a:r>
              <a:rPr lang="en-US" sz="6200" dirty="0" err="1" smtClean="0">
                <a:latin typeface="AcadNusx" pitchFamily="2" charset="0"/>
              </a:rPr>
              <a:t>ineqciis</a:t>
            </a:r>
            <a:r>
              <a:rPr lang="en-US" sz="6200" b="1" dirty="0" smtClean="0">
                <a:latin typeface="AcadNusx" pitchFamily="2" charset="0"/>
              </a:rPr>
              <a:t> </a:t>
            </a:r>
            <a:r>
              <a:rPr lang="en-US" sz="6200" dirty="0" err="1" smtClean="0">
                <a:latin typeface="AcadNusx" pitchFamily="2" charset="0"/>
              </a:rPr>
              <a:t>Semdeg</a:t>
            </a:r>
            <a:r>
              <a:rPr lang="en-US" sz="6200" dirty="0" smtClean="0">
                <a:latin typeface="AcadNusx" pitchFamily="2" charset="0"/>
              </a:rPr>
              <a:t> </a:t>
            </a:r>
            <a:r>
              <a:rPr lang="en-US" sz="6200" dirty="0" err="1" smtClean="0">
                <a:latin typeface="AcadNusx" pitchFamily="2" charset="0"/>
              </a:rPr>
              <a:t>neokorteqsis</a:t>
            </a:r>
            <a:r>
              <a:rPr lang="en-US" sz="6200" dirty="0" smtClean="0">
                <a:latin typeface="AcadNusx" pitchFamily="2" charset="0"/>
              </a:rPr>
              <a:t> </a:t>
            </a:r>
            <a:r>
              <a:rPr lang="en-US" sz="6200" dirty="0" err="1" smtClean="0">
                <a:latin typeface="AcadNusx" pitchFamily="2" charset="0"/>
              </a:rPr>
              <a:t>epileptogenuri</a:t>
            </a:r>
            <a:r>
              <a:rPr lang="en-US" sz="6200" dirty="0" smtClean="0">
                <a:latin typeface="AcadNusx" pitchFamily="2" charset="0"/>
              </a:rPr>
              <a:t> </a:t>
            </a:r>
            <a:r>
              <a:rPr lang="en-US" sz="6200" dirty="0" err="1" smtClean="0">
                <a:latin typeface="AcadNusx" pitchFamily="2" charset="0"/>
              </a:rPr>
              <a:t>zRurbli</a:t>
            </a:r>
            <a:r>
              <a:rPr lang="en-US" sz="6200" dirty="0" smtClean="0">
                <a:latin typeface="AcadNusx" pitchFamily="2" charset="0"/>
              </a:rPr>
              <a:t> </a:t>
            </a:r>
            <a:r>
              <a:rPr lang="en-US" sz="6200" dirty="0" err="1" smtClean="0">
                <a:latin typeface="AcadNusx" pitchFamily="2" charset="0"/>
              </a:rPr>
              <a:t>maRldeba</a:t>
            </a:r>
            <a:r>
              <a:rPr lang="en-US" sz="6200" dirty="0" smtClean="0">
                <a:latin typeface="AcadNusx" pitchFamily="2" charset="0"/>
              </a:rPr>
              <a:t> </a:t>
            </a:r>
            <a:r>
              <a:rPr lang="en-US" sz="6200" dirty="0" err="1" smtClean="0">
                <a:latin typeface="AcadNusx" pitchFamily="2" charset="0"/>
              </a:rPr>
              <a:t>da</a:t>
            </a:r>
            <a:r>
              <a:rPr lang="en-US" sz="6200" dirty="0" smtClean="0">
                <a:latin typeface="AcadNusx" pitchFamily="2" charset="0"/>
              </a:rPr>
              <a:t> </a:t>
            </a:r>
            <a:r>
              <a:rPr lang="en-US" sz="6200" dirty="0" err="1" smtClean="0">
                <a:latin typeface="AcadNusx" pitchFamily="2" charset="0"/>
              </a:rPr>
              <a:t>Sesabamisad</a:t>
            </a:r>
            <a:r>
              <a:rPr lang="en-US" sz="6200" dirty="0" smtClean="0">
                <a:latin typeface="AcadNusx" pitchFamily="2" charset="0"/>
              </a:rPr>
              <a:t> </a:t>
            </a:r>
            <a:r>
              <a:rPr lang="en-US" sz="6200" dirty="0" err="1" smtClean="0">
                <a:latin typeface="AcadNusx" pitchFamily="2" charset="0"/>
              </a:rPr>
              <a:t>iwvevs</a:t>
            </a:r>
            <a:r>
              <a:rPr lang="en-US" sz="6200" dirty="0" smtClean="0">
                <a:latin typeface="AcadNusx" pitchFamily="2" charset="0"/>
              </a:rPr>
              <a:t> </a:t>
            </a:r>
            <a:r>
              <a:rPr lang="en-US" sz="6200" dirty="0" err="1" smtClean="0">
                <a:latin typeface="AcadNusx" pitchFamily="2" charset="0"/>
              </a:rPr>
              <a:t>mcire</a:t>
            </a:r>
            <a:r>
              <a:rPr lang="en-US" sz="6200" dirty="0" smtClean="0">
                <a:latin typeface="AcadNusx" pitchFamily="2" charset="0"/>
              </a:rPr>
              <a:t> </a:t>
            </a:r>
            <a:r>
              <a:rPr lang="en-US" sz="6200" dirty="0" err="1" smtClean="0">
                <a:latin typeface="AcadNusx" pitchFamily="2" charset="0"/>
              </a:rPr>
              <a:t>xangrZlivobis</a:t>
            </a:r>
            <a:r>
              <a:rPr lang="en-US" sz="6200" dirty="0" smtClean="0">
                <a:latin typeface="AcadNusx" pitchFamily="2" charset="0"/>
              </a:rPr>
              <a:t> </a:t>
            </a:r>
            <a:r>
              <a:rPr lang="en-US" sz="6200" dirty="0" err="1" smtClean="0">
                <a:latin typeface="AcadNusx" pitchFamily="2" charset="0"/>
              </a:rPr>
              <a:t>krunCxviTi</a:t>
            </a:r>
            <a:r>
              <a:rPr lang="en-US" sz="6200" dirty="0" smtClean="0">
                <a:latin typeface="AcadNusx" pitchFamily="2" charset="0"/>
              </a:rPr>
              <a:t> </a:t>
            </a:r>
            <a:r>
              <a:rPr lang="en-US" sz="6200" dirty="0" err="1" smtClean="0">
                <a:latin typeface="AcadNusx" pitchFamily="2" charset="0"/>
              </a:rPr>
              <a:t>ganmuxtvebis</a:t>
            </a:r>
            <a:r>
              <a:rPr lang="en-US" sz="6200" dirty="0" smtClean="0">
                <a:latin typeface="AcadNusx" pitchFamily="2" charset="0"/>
              </a:rPr>
              <a:t> </a:t>
            </a:r>
            <a:r>
              <a:rPr lang="en-US" sz="6200" dirty="0" err="1" smtClean="0">
                <a:latin typeface="AcadNusx" pitchFamily="2" charset="0"/>
              </a:rPr>
              <a:t>aRmocendebas</a:t>
            </a:r>
            <a:r>
              <a:rPr lang="en-US" sz="6200" dirty="0" smtClean="0">
                <a:latin typeface="AcadNusx" pitchFamily="2" charset="0"/>
              </a:rPr>
              <a:t>. </a:t>
            </a:r>
            <a:r>
              <a:rPr lang="en-US" sz="6200" b="1" dirty="0" smtClean="0">
                <a:latin typeface="AcadNusx" pitchFamily="2" charset="0"/>
              </a:rPr>
              <a:t> </a:t>
            </a:r>
            <a:endParaRPr lang="en-US" sz="6200" dirty="0" smtClean="0">
              <a:latin typeface="AcadNusx" pitchFamily="2" charset="0"/>
            </a:endParaRPr>
          </a:p>
          <a:p>
            <a:pPr lvl="0" algn="just"/>
            <a:r>
              <a:rPr lang="en-US" sz="6200" dirty="0" err="1" smtClean="0">
                <a:latin typeface="AcadNusx" pitchFamily="2" charset="0"/>
              </a:rPr>
              <a:t>propranololis</a:t>
            </a:r>
            <a:r>
              <a:rPr lang="en-US" sz="6200" dirty="0" smtClean="0">
                <a:latin typeface="AcadNusx" pitchFamily="2" charset="0"/>
              </a:rPr>
              <a:t> </a:t>
            </a:r>
            <a:r>
              <a:rPr lang="en-US" sz="6200" dirty="0" err="1" smtClean="0">
                <a:latin typeface="AcadNusx" pitchFamily="2" charset="0"/>
              </a:rPr>
              <a:t>rogorc</a:t>
            </a:r>
            <a:r>
              <a:rPr lang="en-US" sz="6200" dirty="0" smtClean="0">
                <a:latin typeface="AcadNusx" pitchFamily="2" charset="0"/>
              </a:rPr>
              <a:t> </a:t>
            </a:r>
            <a:r>
              <a:rPr lang="en-US" sz="6200" dirty="0" err="1" smtClean="0">
                <a:latin typeface="AcadNusx" pitchFamily="2" charset="0"/>
              </a:rPr>
              <a:t>lokaluri</a:t>
            </a:r>
            <a:r>
              <a:rPr lang="en-US" sz="6200" dirty="0" smtClean="0">
                <a:latin typeface="AcadNusx" pitchFamily="2" charset="0"/>
              </a:rPr>
              <a:t> </a:t>
            </a:r>
            <a:r>
              <a:rPr lang="en-US" sz="6200" dirty="0" err="1" smtClean="0">
                <a:latin typeface="AcadNusx" pitchFamily="2" charset="0"/>
              </a:rPr>
              <a:t>ise</a:t>
            </a:r>
            <a:r>
              <a:rPr lang="en-US" sz="6200" dirty="0" smtClean="0">
                <a:latin typeface="AcadNusx" pitchFamily="2" charset="0"/>
              </a:rPr>
              <a:t> </a:t>
            </a:r>
            <a:r>
              <a:rPr lang="en-US" sz="6200" dirty="0" err="1" smtClean="0">
                <a:latin typeface="AcadNusx" pitchFamily="2" charset="0"/>
              </a:rPr>
              <a:t>intraperitonealuri</a:t>
            </a:r>
            <a:r>
              <a:rPr lang="en-US" sz="6200" b="1" dirty="0" smtClean="0">
                <a:latin typeface="AcadNusx" pitchFamily="2" charset="0"/>
              </a:rPr>
              <a:t> </a:t>
            </a:r>
            <a:r>
              <a:rPr lang="en-US" sz="6200" dirty="0" err="1" smtClean="0">
                <a:latin typeface="AcadNusx" pitchFamily="2" charset="0"/>
              </a:rPr>
              <a:t>ineqciis</a:t>
            </a:r>
            <a:r>
              <a:rPr lang="en-US" sz="6200" b="1" dirty="0" smtClean="0">
                <a:latin typeface="AcadNusx" pitchFamily="2" charset="0"/>
              </a:rPr>
              <a:t> </a:t>
            </a:r>
            <a:r>
              <a:rPr lang="en-US" sz="6200" dirty="0" err="1" smtClean="0">
                <a:latin typeface="AcadNusx" pitchFamily="2" charset="0"/>
              </a:rPr>
              <a:t>Semdeg</a:t>
            </a:r>
            <a:r>
              <a:rPr lang="en-US" sz="6200" dirty="0" smtClean="0">
                <a:latin typeface="AcadNusx" pitchFamily="2" charset="0"/>
              </a:rPr>
              <a:t> </a:t>
            </a:r>
            <a:r>
              <a:rPr lang="en-US" sz="6200" dirty="0" err="1" smtClean="0">
                <a:latin typeface="AcadNusx" pitchFamily="2" charset="0"/>
              </a:rPr>
              <a:t>hipokampis</a:t>
            </a:r>
            <a:r>
              <a:rPr lang="en-US" sz="6200" dirty="0" smtClean="0">
                <a:latin typeface="AcadNusx" pitchFamily="2" charset="0"/>
              </a:rPr>
              <a:t> </a:t>
            </a:r>
            <a:r>
              <a:rPr lang="en-US" sz="6200" dirty="0" err="1" smtClean="0">
                <a:latin typeface="AcadNusx" pitchFamily="2" charset="0"/>
              </a:rPr>
              <a:t>epileptogenuri</a:t>
            </a:r>
            <a:r>
              <a:rPr lang="en-US" sz="6200" dirty="0" smtClean="0">
                <a:latin typeface="AcadNusx" pitchFamily="2" charset="0"/>
              </a:rPr>
              <a:t> </a:t>
            </a:r>
            <a:r>
              <a:rPr lang="en-US" sz="6200" dirty="0" err="1" smtClean="0">
                <a:latin typeface="AcadNusx" pitchFamily="2" charset="0"/>
              </a:rPr>
              <a:t>zRurbli</a:t>
            </a:r>
            <a:r>
              <a:rPr lang="en-US" sz="6200" dirty="0" smtClean="0">
                <a:latin typeface="AcadNusx" pitchFamily="2" charset="0"/>
              </a:rPr>
              <a:t> </a:t>
            </a:r>
            <a:r>
              <a:rPr lang="en-US" sz="6200" dirty="0" err="1" smtClean="0">
                <a:latin typeface="AcadNusx" pitchFamily="2" charset="0"/>
              </a:rPr>
              <a:t>mcirdeba</a:t>
            </a:r>
            <a:r>
              <a:rPr lang="en-US" sz="6200" dirty="0" smtClean="0">
                <a:latin typeface="AcadNusx" pitchFamily="2" charset="0"/>
              </a:rPr>
              <a:t> </a:t>
            </a:r>
            <a:r>
              <a:rPr lang="en-US" sz="6200" dirty="0" err="1" smtClean="0">
                <a:latin typeface="AcadNusx" pitchFamily="2" charset="0"/>
              </a:rPr>
              <a:t>rac</a:t>
            </a:r>
            <a:r>
              <a:rPr lang="en-US" sz="6200" dirty="0" smtClean="0">
                <a:latin typeface="AcadNusx" pitchFamily="2" charset="0"/>
              </a:rPr>
              <a:t> </a:t>
            </a:r>
            <a:r>
              <a:rPr lang="en-US" sz="6200" dirty="0" err="1" smtClean="0">
                <a:latin typeface="AcadNusx" pitchFamily="2" charset="0"/>
              </a:rPr>
              <a:t>gamoixateba</a:t>
            </a:r>
            <a:r>
              <a:rPr lang="en-US" sz="6200" dirty="0" smtClean="0">
                <a:latin typeface="AcadNusx" pitchFamily="2" charset="0"/>
              </a:rPr>
              <a:t> </a:t>
            </a:r>
            <a:r>
              <a:rPr lang="en-US" sz="6200" dirty="0" err="1" smtClean="0">
                <a:latin typeface="AcadNusx" pitchFamily="2" charset="0"/>
              </a:rPr>
              <a:t>xangrZlivi</a:t>
            </a:r>
            <a:r>
              <a:rPr lang="en-US" sz="6200" dirty="0" smtClean="0">
                <a:latin typeface="AcadNusx" pitchFamily="2" charset="0"/>
              </a:rPr>
              <a:t> </a:t>
            </a:r>
            <a:r>
              <a:rPr lang="en-US" sz="6200" dirty="0" err="1" smtClean="0">
                <a:latin typeface="AcadNusx" pitchFamily="2" charset="0"/>
              </a:rPr>
              <a:t>krunCxviTi</a:t>
            </a:r>
            <a:r>
              <a:rPr lang="en-US" sz="6200" dirty="0" smtClean="0">
                <a:latin typeface="AcadNusx" pitchFamily="2" charset="0"/>
              </a:rPr>
              <a:t> </a:t>
            </a:r>
            <a:r>
              <a:rPr lang="en-US" sz="6200" dirty="0" err="1" smtClean="0">
                <a:latin typeface="AcadNusx" pitchFamily="2" charset="0"/>
              </a:rPr>
              <a:t>ganmuxtvebis</a:t>
            </a:r>
            <a:r>
              <a:rPr lang="en-US" sz="6200" dirty="0" smtClean="0">
                <a:latin typeface="AcadNusx" pitchFamily="2" charset="0"/>
              </a:rPr>
              <a:t> </a:t>
            </a:r>
            <a:r>
              <a:rPr lang="en-US" sz="6200" dirty="0" err="1" smtClean="0">
                <a:latin typeface="AcadNusx" pitchFamily="2" charset="0"/>
              </a:rPr>
              <a:t>aRmocenebaSi</a:t>
            </a:r>
            <a:r>
              <a:rPr lang="en-US" sz="6200" dirty="0" smtClean="0">
                <a:latin typeface="AcadNusx" pitchFamily="2" charset="0"/>
              </a:rPr>
              <a:t>.</a:t>
            </a:r>
          </a:p>
          <a:p>
            <a:r>
              <a:rPr lang="en-US" sz="6200" b="1" dirty="0" smtClean="0"/>
              <a:t> </a:t>
            </a:r>
            <a:endParaRPr lang="en-US" sz="6200" dirty="0" smtClean="0"/>
          </a:p>
          <a:p>
            <a:r>
              <a:rPr lang="en-US" b="1" dirty="0" smtClean="0"/>
              <a:t> </a:t>
            </a:r>
            <a:endParaRPr lang="en-US" dirty="0" smtClean="0"/>
          </a:p>
          <a:p>
            <a:r>
              <a:rPr lang="en-US" b="1" dirty="0" smtClean="0"/>
              <a:t> 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a-GE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გმადლობთ    ყურადღებისათვის !!!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/>
          </a:p>
        </p:txBody>
      </p:sp>
      <p:pic>
        <p:nvPicPr>
          <p:cNvPr id="4" name="Content Placeholder 3" descr="Picture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47800" y="2514600"/>
            <a:ext cx="6096000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2400" dirty="0" smtClean="0">
                <a:latin typeface="Sylfaen" pitchFamily="18" charset="0"/>
              </a:rPr>
              <a:t>რა არის ეპილეპსია? </a:t>
            </a:r>
            <a:endParaRPr lang="en-US" sz="2400" dirty="0">
              <a:latin typeface="Sylfae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a-GE" dirty="0" smtClean="0">
                <a:latin typeface="Sylfaen" pitchFamily="18" charset="0"/>
              </a:rPr>
              <a:t>ეპილეფსია თავის ტვინის რთული დაავადება განმეორებითი სტერეოტიპული შეტევებით,</a:t>
            </a:r>
            <a:r>
              <a:rPr lang="ka-GE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a-GE" dirty="0" smtClean="0">
                <a:latin typeface="Sylfaen" pitchFamily="18" charset="0"/>
              </a:rPr>
              <a:t>საფუძვლად უდევს  ნეირონების არანორმალური, სინქრონული, მაღალსიხშიროვანი  განმუხტვები</a:t>
            </a:r>
          </a:p>
          <a:p>
            <a:r>
              <a:rPr lang="en-US" dirty="0" err="1" smtClean="0"/>
              <a:t>ეპილეფსია</a:t>
            </a:r>
            <a:r>
              <a:rPr lang="en-US" dirty="0" smtClean="0"/>
              <a:t> </a:t>
            </a:r>
            <a:r>
              <a:rPr lang="en-US" dirty="0" err="1" smtClean="0"/>
              <a:t>ერთ-ერთი</a:t>
            </a:r>
            <a:r>
              <a:rPr lang="en-US" dirty="0" smtClean="0"/>
              <a:t> </a:t>
            </a:r>
            <a:r>
              <a:rPr lang="en-US" dirty="0" err="1" smtClean="0"/>
              <a:t>ყველაზე</a:t>
            </a:r>
            <a:r>
              <a:rPr lang="en-US" dirty="0" smtClean="0"/>
              <a:t> </a:t>
            </a:r>
            <a:r>
              <a:rPr lang="en-US" dirty="0" err="1" smtClean="0"/>
              <a:t>გავრცელებული</a:t>
            </a:r>
            <a:r>
              <a:rPr lang="en-US" dirty="0" smtClean="0"/>
              <a:t> </a:t>
            </a:r>
            <a:r>
              <a:rPr lang="ka-GE" dirty="0" smtClean="0"/>
              <a:t>ნევროლოგიური დ</a:t>
            </a:r>
            <a:r>
              <a:rPr lang="en-US" dirty="0" err="1" smtClean="0"/>
              <a:t>აავადებაა</a:t>
            </a:r>
            <a:r>
              <a:rPr lang="en-US" dirty="0" smtClean="0"/>
              <a:t>, </a:t>
            </a:r>
            <a:r>
              <a:rPr lang="en-US" dirty="0" err="1" smtClean="0"/>
              <a:t>რომელიც</a:t>
            </a:r>
            <a:r>
              <a:rPr lang="en-US" dirty="0" smtClean="0"/>
              <a:t> </a:t>
            </a:r>
            <a:r>
              <a:rPr lang="en-US" dirty="0" err="1" smtClean="0"/>
              <a:t>მოიცავს</a:t>
            </a:r>
            <a:r>
              <a:rPr lang="en-US" dirty="0" smtClean="0"/>
              <a:t> </a:t>
            </a:r>
            <a:r>
              <a:rPr lang="en-US" dirty="0" err="1" smtClean="0"/>
              <a:t>მსოფლიო</a:t>
            </a:r>
            <a:r>
              <a:rPr lang="en-US" dirty="0" smtClean="0"/>
              <a:t> </a:t>
            </a:r>
            <a:r>
              <a:rPr lang="en-US" dirty="0" err="1" smtClean="0"/>
              <a:t>მოსახლეობის</a:t>
            </a:r>
            <a:r>
              <a:rPr lang="en-US" dirty="0" smtClean="0"/>
              <a:t> 1-2%-ს </a:t>
            </a:r>
            <a:r>
              <a:rPr lang="ka-GE" dirty="0" smtClean="0"/>
              <a:t>(65 მლ. ადამიანი)</a:t>
            </a:r>
          </a:p>
          <a:p>
            <a:r>
              <a:rPr lang="ka-GE" dirty="0" smtClean="0"/>
              <a:t>საქართველოში  - </a:t>
            </a:r>
            <a:r>
              <a:rPr lang="ka-GE" dirty="0" smtClean="0">
                <a:latin typeface="Sylfaen" pitchFamily="18" charset="0"/>
              </a:rPr>
              <a:t>35-40 ათასამდე ადამიანი არის დაავადებული ეპილეპსიით.</a:t>
            </a:r>
            <a:endParaRPr lang="en-US" dirty="0"/>
          </a:p>
        </p:txBody>
      </p:sp>
      <p:pic>
        <p:nvPicPr>
          <p:cNvPr id="1026" name="Picture 2" descr="C:\Users\david\Desktop\epilepsy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304800"/>
            <a:ext cx="4212485" cy="1647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3200" dirty="0" smtClean="0">
                <a:latin typeface="Sylfaen" pitchFamily="18" charset="0"/>
              </a:rPr>
              <a:t>კლასიფიკაცია</a:t>
            </a:r>
            <a:endParaRPr lang="en-US" sz="3200" dirty="0">
              <a:latin typeface="Sylfae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35480"/>
            <a:ext cx="8839200" cy="4389120"/>
          </a:xfrm>
        </p:spPr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38" name="Rounded Rectangle 37"/>
          <p:cNvSpPr/>
          <p:nvPr/>
        </p:nvSpPr>
        <p:spPr>
          <a:xfrm>
            <a:off x="5389277" y="2209799"/>
            <a:ext cx="2286016" cy="78581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a-GE" b="1" dirty="0" err="1" smtClean="0">
                <a:latin typeface="Sylfaen" pitchFamily="18" charset="0"/>
              </a:rPr>
              <a:t>გენერალიზებული</a:t>
            </a:r>
            <a:endParaRPr lang="en-US" b="1" dirty="0">
              <a:latin typeface="Sylfaen" pitchFamily="18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228600" y="2209800"/>
            <a:ext cx="1979047" cy="8572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a-GE" sz="2000" b="1" dirty="0" smtClean="0">
                <a:solidFill>
                  <a:schemeClr val="tx1"/>
                </a:solidFill>
                <a:latin typeface="Sylfaen" pitchFamily="18" charset="0"/>
              </a:rPr>
              <a:t>პარციალური</a:t>
            </a:r>
            <a:endParaRPr lang="en-US" sz="2000" b="1" dirty="0" smtClean="0">
              <a:solidFill>
                <a:schemeClr val="tx1"/>
              </a:solidFill>
              <a:latin typeface="Sylfaen" pitchFamily="18" charset="0"/>
            </a:endParaRPr>
          </a:p>
          <a:p>
            <a:pPr algn="ctr"/>
            <a:endParaRPr lang="en-US" sz="2000" b="1" dirty="0">
              <a:solidFill>
                <a:schemeClr val="tx1"/>
              </a:solidFill>
              <a:latin typeface="Sylfaen" pitchFamily="18" charset="0"/>
            </a:endParaRPr>
          </a:p>
        </p:txBody>
      </p:sp>
      <p:pic>
        <p:nvPicPr>
          <p:cNvPr id="40" name="სურათი 18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805" y="3080119"/>
            <a:ext cx="1887404" cy="14979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" name="სურათი 19" descr="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52155" y="3008680"/>
            <a:ext cx="1927397" cy="15296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42" name="ფორმულირება 24"/>
          <p:cNvCxnSpPr/>
          <p:nvPr/>
        </p:nvCxnSpPr>
        <p:spPr>
          <a:xfrm rot="16200000" flipH="1">
            <a:off x="2080490" y="3071720"/>
            <a:ext cx="1000130" cy="928691"/>
          </a:xfrm>
          <a:prstGeom prst="bentConnector3">
            <a:avLst>
              <a:gd name="adj1" fmla="val 50000"/>
            </a:avLst>
          </a:prstGeom>
          <a:ln w="5715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3" name="ტექსტური ველი 12"/>
          <p:cNvSpPr txBox="1"/>
          <p:nvPr/>
        </p:nvSpPr>
        <p:spPr>
          <a:xfrm>
            <a:off x="2465477" y="4015776"/>
            <a:ext cx="1643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მარტივი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</p:txBody>
      </p:sp>
      <p:cxnSp>
        <p:nvCxnSpPr>
          <p:cNvPr id="44" name="ფორმულირება 34"/>
          <p:cNvCxnSpPr/>
          <p:nvPr/>
        </p:nvCxnSpPr>
        <p:spPr>
          <a:xfrm rot="10800000" flipV="1">
            <a:off x="5032089" y="2965912"/>
            <a:ext cx="428628" cy="949672"/>
          </a:xfrm>
          <a:prstGeom prst="bentConnector2">
            <a:avLst/>
          </a:prstGeom>
          <a:ln w="5715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იდაყვი-დამაკავშირებელი 47"/>
          <p:cNvCxnSpPr/>
          <p:nvPr/>
        </p:nvCxnSpPr>
        <p:spPr>
          <a:xfrm rot="16200000" flipH="1">
            <a:off x="7494926" y="3106467"/>
            <a:ext cx="856578" cy="530784"/>
          </a:xfrm>
          <a:prstGeom prst="bentConnector3">
            <a:avLst>
              <a:gd name="adj1" fmla="val 50000"/>
            </a:avLst>
          </a:prstGeom>
          <a:ln w="5715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6" name="ტექსტური ველი 16"/>
          <p:cNvSpPr txBox="1"/>
          <p:nvPr/>
        </p:nvSpPr>
        <p:spPr>
          <a:xfrm>
            <a:off x="7595277" y="3707216"/>
            <a:ext cx="1500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აბსანსები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</p:txBody>
      </p:sp>
      <p:cxnSp>
        <p:nvCxnSpPr>
          <p:cNvPr id="47" name="პირდაპირი ისარი 17"/>
          <p:cNvCxnSpPr/>
          <p:nvPr/>
        </p:nvCxnSpPr>
        <p:spPr>
          <a:xfrm flipH="1">
            <a:off x="7171652" y="4170474"/>
            <a:ext cx="817966" cy="627973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პირდაპირი ისარი 18"/>
          <p:cNvCxnSpPr/>
          <p:nvPr/>
        </p:nvCxnSpPr>
        <p:spPr>
          <a:xfrm rot="5400000">
            <a:off x="8215002" y="4632351"/>
            <a:ext cx="559362" cy="35719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პირდაპირი ისარი 19"/>
          <p:cNvCxnSpPr/>
          <p:nvPr/>
        </p:nvCxnSpPr>
        <p:spPr>
          <a:xfrm rot="16200000" flipH="1">
            <a:off x="7589043" y="5136357"/>
            <a:ext cx="500066" cy="285752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0" name="ტექსტური ველი 20"/>
          <p:cNvSpPr txBox="1"/>
          <p:nvPr/>
        </p:nvSpPr>
        <p:spPr>
          <a:xfrm>
            <a:off x="5794685" y="4816666"/>
            <a:ext cx="1785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აბსანსების</a:t>
            </a:r>
            <a:r>
              <a:rPr lang="ka-G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 სტატუსი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</p:txBody>
      </p:sp>
      <p:sp>
        <p:nvSpPr>
          <p:cNvPr id="51" name="ტექსტური ველი 21"/>
          <p:cNvSpPr txBox="1"/>
          <p:nvPr/>
        </p:nvSpPr>
        <p:spPr>
          <a:xfrm>
            <a:off x="7989618" y="4955165"/>
            <a:ext cx="1285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ატიპური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</p:txBody>
      </p:sp>
      <p:sp>
        <p:nvSpPr>
          <p:cNvPr id="52" name="ტექსტური ველი 23"/>
          <p:cNvSpPr txBox="1"/>
          <p:nvPr/>
        </p:nvSpPr>
        <p:spPr>
          <a:xfrm>
            <a:off x="3503484" y="3997874"/>
            <a:ext cx="23574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დიდი ეპილეფსიური შეტევები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</p:txBody>
      </p:sp>
      <p:sp>
        <p:nvSpPr>
          <p:cNvPr id="54" name="ტექსტური ველი 22"/>
          <p:cNvSpPr txBox="1"/>
          <p:nvPr/>
        </p:nvSpPr>
        <p:spPr>
          <a:xfrm>
            <a:off x="7315200" y="5638800"/>
            <a:ext cx="1357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ტიპური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</p:txBody>
      </p:sp>
      <p:cxnSp>
        <p:nvCxnSpPr>
          <p:cNvPr id="56" name="ფორმულირება 34"/>
          <p:cNvCxnSpPr/>
          <p:nvPr/>
        </p:nvCxnSpPr>
        <p:spPr>
          <a:xfrm rot="10800000" flipV="1">
            <a:off x="228600" y="3276600"/>
            <a:ext cx="428628" cy="949672"/>
          </a:xfrm>
          <a:prstGeom prst="bentConnector2">
            <a:avLst/>
          </a:prstGeom>
          <a:ln w="5715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7" name="ტექსტური ველი 32"/>
          <p:cNvSpPr txBox="1"/>
          <p:nvPr/>
        </p:nvSpPr>
        <p:spPr>
          <a:xfrm>
            <a:off x="217845" y="4263505"/>
            <a:ext cx="12487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რთული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avid\Desktop\43791.p0brdo.6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5373725" cy="3657600"/>
          </a:xfrm>
          <a:prstGeom prst="rect">
            <a:avLst/>
          </a:prstGeom>
          <a:noFill/>
        </p:spPr>
      </p:pic>
      <p:pic>
        <p:nvPicPr>
          <p:cNvPr id="3074" name="Picture 2" descr="C:\Users\david\Desktop\epilepsy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352800"/>
            <a:ext cx="4267200" cy="3276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0" y="152400"/>
            <a:ext cx="2895600" cy="457200"/>
          </a:xfrm>
        </p:spPr>
        <p:txBody>
          <a:bodyPr>
            <a:noAutofit/>
          </a:bodyPr>
          <a:lstStyle/>
          <a:p>
            <a:r>
              <a:rPr lang="ka-GE" sz="2800" b="1" dirty="0" smtClean="0">
                <a:latin typeface="Sylfaen" pitchFamily="18" charset="0"/>
              </a:rPr>
              <a:t>მეთოდიკა</a:t>
            </a:r>
            <a:endParaRPr lang="en-US" sz="2800" b="1" dirty="0">
              <a:latin typeface="Sylfaen" pitchFamily="18" charset="0"/>
            </a:endParaRPr>
          </a:p>
        </p:txBody>
      </p:sp>
      <p:grpSp>
        <p:nvGrpSpPr>
          <p:cNvPr id="4" name="Group 1"/>
          <p:cNvGrpSpPr>
            <a:grpSpLocks noGrp="1"/>
          </p:cNvGrpSpPr>
          <p:nvPr>
            <p:ph idx="1"/>
          </p:nvPr>
        </p:nvGrpSpPr>
        <p:grpSpPr bwMode="auto">
          <a:xfrm>
            <a:off x="609600" y="838200"/>
            <a:ext cx="7543800" cy="3810000"/>
            <a:chOff x="534936" y="1131528"/>
            <a:chExt cx="6764734" cy="4583112"/>
          </a:xfrm>
        </p:grpSpPr>
        <p:pic>
          <p:nvPicPr>
            <p:cNvPr id="5" name="Picture 3" descr="C:\Users\NanaDoreuli\Desktop\exper.data-electrophysiolog-2014\tvini44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936" y="1131528"/>
              <a:ext cx="6764734" cy="458311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28776" y="1411801"/>
              <a:ext cx="2086251" cy="1176661"/>
              <a:chOff x="2484760" y="1604905"/>
              <a:chExt cx="2086251" cy="1176661"/>
            </a:xfrm>
          </p:grpSpPr>
          <p:cxnSp>
            <p:nvCxnSpPr>
              <p:cNvPr id="7" name="Straight Arrow Connector 7"/>
              <p:cNvCxnSpPr/>
              <p:nvPr/>
            </p:nvCxnSpPr>
            <p:spPr>
              <a:xfrm>
                <a:off x="4571011" y="1604905"/>
                <a:ext cx="0" cy="1080923"/>
              </a:xfrm>
              <a:prstGeom prst="straightConnector1">
                <a:avLst/>
              </a:prstGeom>
              <a:ln w="28575">
                <a:solidFill>
                  <a:srgbClr val="A5002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8"/>
              <p:cNvCxnSpPr/>
              <p:nvPr/>
            </p:nvCxnSpPr>
            <p:spPr>
              <a:xfrm>
                <a:off x="2484760" y="1700643"/>
                <a:ext cx="0" cy="1080923"/>
              </a:xfrm>
              <a:prstGeom prst="straightConnector1">
                <a:avLst/>
              </a:prstGeom>
              <a:ln w="28575">
                <a:solidFill>
                  <a:srgbClr val="A5002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" name="Rectangle 8"/>
          <p:cNvSpPr/>
          <p:nvPr/>
        </p:nvSpPr>
        <p:spPr>
          <a:xfrm>
            <a:off x="228600" y="5638800"/>
            <a:ext cx="33489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G.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Paxinos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 and Ch. Watson 1982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38600" y="495300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a-G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კოორდინატები: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  <a:p>
            <a:endParaRPr lang="ka-GE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  <a:p>
            <a:r>
              <a:rPr lang="ka-G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ლატერალური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 </a:t>
            </a:r>
            <a:r>
              <a:rPr lang="ka-G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 - 2.8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 </a:t>
            </a:r>
            <a:r>
              <a:rPr lang="ka-G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მმ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  <a:p>
            <a:endParaRPr lang="ka-GE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  <a:p>
            <a:r>
              <a:rPr lang="ka-G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სიღრმე  - 2.8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 </a:t>
            </a:r>
            <a:r>
              <a:rPr lang="ka-G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მმ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C:\Users\NanaDoreuli\Desktop\exper.data-electrophysiolog-2014\ვიდეოები, suratebi\20141113_1227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19599" cy="4114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შიგთავსის ჩანაცვლების ველი 3" descr="18816894_929008173908437_539190184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9600" y="0"/>
            <a:ext cx="4724400" cy="41322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ctangle 5"/>
          <p:cNvSpPr/>
          <p:nvPr/>
        </p:nvSpPr>
        <p:spPr>
          <a:xfrm>
            <a:off x="1371600" y="480060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230</a:t>
            </a:r>
            <a:r>
              <a:rPr lang="ka-G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 გრ. -  ვირთაგვა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  <a:p>
            <a:pPr algn="just"/>
            <a:endParaRPr lang="ka-GE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  <a:p>
            <a:pPr algn="just"/>
            <a:r>
              <a:rPr lang="ka-G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ნარკოზი - კეტალარი (დოზა 12 მგ/კგ), 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  <a:p>
            <a:pPr algn="just"/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  <a:p>
            <a:pPr algn="just"/>
            <a:r>
              <a:rPr lang="ka-G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კონსტანტანის მეტალის  ბიპოლარული ელექტროდები;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"/>
            <a:ext cx="8305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4093276"/>
            <a:ext cx="85344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Arial" pitchFamily="34" charset="0"/>
              </a:rPr>
              <a:t>sur.1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Arial" pitchFamily="34" charset="0"/>
              </a:rPr>
              <a:t>hipokampis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Arial" pitchFamily="34" charset="0"/>
              </a:rPr>
              <a:t>meqanikuri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Arial" pitchFamily="34" charset="0"/>
              </a:rPr>
              <a:t>gaRizianebiT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Arial" pitchFamily="34" charset="0"/>
              </a:rPr>
              <a:t>gamowveuli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Arial" pitchFamily="34" charset="0"/>
              </a:rPr>
              <a:t>krunCxviTi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Arial" pitchFamily="34" charset="0"/>
              </a:rPr>
              <a:t>ganmuxtvebi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Arial" pitchFamily="34" charset="0"/>
              </a:rPr>
              <a:t>virTagvas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Arial" pitchFamily="34" charset="0"/>
              </a:rPr>
              <a:t>preparati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Arial" pitchFamily="34" charset="0"/>
              </a:rPr>
              <a:t>ketaminis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Arial" pitchFamily="34" charset="0"/>
              </a:rPr>
              <a:t>narkozi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Arial" pitchFamily="34" charset="0"/>
              </a:rPr>
              <a:t>mwvave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Arial" pitchFamily="34" charset="0"/>
              </a:rPr>
              <a:t>cda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cadNusx" pitchFamily="2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Arial" pitchFamily="34" charset="0"/>
              </a:rPr>
              <a:t>registrirdeba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Arial" pitchFamily="34" charset="0"/>
              </a:rPr>
              <a:t>: 1.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Arial" pitchFamily="34" charset="0"/>
              </a:rPr>
              <a:t>neokorteqsi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Arial" pitchFamily="34" charset="0"/>
              </a:rPr>
              <a:t>marj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Arial" pitchFamily="34" charset="0"/>
              </a:rPr>
              <a:t>.). 2.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Arial" pitchFamily="34" charset="0"/>
              </a:rPr>
              <a:t>dorsaluri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Arial" pitchFamily="34" charset="0"/>
              </a:rPr>
              <a:t>hipokampi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Arial" pitchFamily="34" charset="0"/>
              </a:rPr>
              <a:t>marj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Arial" pitchFamily="34" charset="0"/>
              </a:rPr>
              <a:t>.).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cadNusx" pitchFamily="2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Arial" pitchFamily="34" charset="0"/>
              </a:rPr>
              <a:t>A.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Arial" pitchFamily="34" charset="0"/>
              </a:rPr>
              <a:t>hipokampSi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Arial" pitchFamily="34" charset="0"/>
              </a:rPr>
              <a:t>konstantanis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Arial" pitchFamily="34" charset="0"/>
              </a:rPr>
              <a:t>eleqtrodebis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Arial" pitchFamily="34" charset="0"/>
              </a:rPr>
              <a:t>Canergvis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Arial" pitchFamily="34" charset="0"/>
              </a:rPr>
              <a:t>efeqti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cadNusx" pitchFamily="2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Arial" pitchFamily="34" charset="0"/>
              </a:rPr>
              <a:t>B.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Arial" pitchFamily="34" charset="0"/>
              </a:rPr>
              <a:t>hipokampSi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Arial" pitchFamily="34" charset="0"/>
              </a:rPr>
              <a:t>Canergili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Arial" pitchFamily="34" charset="0"/>
              </a:rPr>
              <a:t>qemitrodiT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Arial" pitchFamily="34" charset="0"/>
              </a:rPr>
              <a:t> 1mg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Arial" pitchFamily="34" charset="0"/>
              </a:rPr>
              <a:t>NaCI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Arial" pitchFamily="34" charset="0"/>
              </a:rPr>
              <a:t> –is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Arial" pitchFamily="34" charset="0"/>
              </a:rPr>
              <a:t>ineqciis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Arial" pitchFamily="34" charset="0"/>
              </a:rPr>
              <a:t>efeqti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cadNusx" pitchFamily="2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Arial" pitchFamily="34" charset="0"/>
              </a:rPr>
              <a:t>C.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Arial" pitchFamily="34" charset="0"/>
              </a:rPr>
              <a:t>hipokampSi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Arial" pitchFamily="34" charset="0"/>
              </a:rPr>
              <a:t>klodiniani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Arial" pitchFamily="34" charset="0"/>
              </a:rPr>
              <a:t>qemitrodis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Arial" pitchFamily="34" charset="0"/>
              </a:rPr>
              <a:t>Canergvis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Arial" pitchFamily="34" charset="0"/>
              </a:rPr>
              <a:t>efeqti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cadNusx" pitchFamily="2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198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ka-GE" sz="2200" b="1" dirty="0" smtClean="0">
                <a:latin typeface="AcadNusx" pitchFamily="2" charset="0"/>
              </a:rPr>
              <a:t/>
            </a:r>
            <a:br>
              <a:rPr lang="ka-GE" sz="2200" b="1" dirty="0" smtClean="0">
                <a:latin typeface="AcadNusx" pitchFamily="2" charset="0"/>
              </a:rPr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</a:t>
            </a:r>
            <a:r>
              <a:rPr lang="ka-GE" dirty="0" smtClean="0"/>
              <a:t/>
            </a:r>
            <a:br>
              <a:rPr lang="ka-GE" dirty="0" smtClean="0"/>
            </a:br>
            <a:r>
              <a:rPr lang="ka-GE" dirty="0" smtClean="0"/>
              <a:t/>
            </a:r>
            <a:br>
              <a:rPr lang="ka-GE" dirty="0" smtClean="0"/>
            </a:br>
            <a:r>
              <a:rPr lang="ka-GE" dirty="0" smtClean="0"/>
              <a:t/>
            </a:r>
            <a:br>
              <a:rPr lang="ka-GE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200" b="1" dirty="0" smtClean="0">
                <a:latin typeface="AcadNusx" pitchFamily="2" charset="0"/>
              </a:rPr>
              <a:t>sur.2</a:t>
            </a:r>
            <a:r>
              <a:rPr lang="en-US" sz="2200" dirty="0" smtClean="0">
                <a:latin typeface="AcadNusx" pitchFamily="2" charset="0"/>
              </a:rPr>
              <a:t> </a:t>
            </a:r>
            <a:r>
              <a:rPr lang="en-US" sz="2200" dirty="0" err="1" smtClean="0">
                <a:latin typeface="AcadNusx" pitchFamily="2" charset="0"/>
              </a:rPr>
              <a:t>klonidinis</a:t>
            </a:r>
            <a:r>
              <a:rPr lang="en-US" sz="2200" dirty="0" smtClean="0">
                <a:latin typeface="AcadNusx" pitchFamily="2" charset="0"/>
              </a:rPr>
              <a:t> </a:t>
            </a:r>
            <a:r>
              <a:rPr lang="en-US" sz="2200" dirty="0" err="1" smtClean="0">
                <a:latin typeface="AcadNusx" pitchFamily="2" charset="0"/>
              </a:rPr>
              <a:t>lokaluri</a:t>
            </a:r>
            <a:r>
              <a:rPr lang="en-US" sz="2200" dirty="0" smtClean="0">
                <a:latin typeface="AcadNusx" pitchFamily="2" charset="0"/>
              </a:rPr>
              <a:t> </a:t>
            </a:r>
            <a:r>
              <a:rPr lang="en-US" sz="2200" dirty="0" err="1" smtClean="0">
                <a:latin typeface="AcadNusx" pitchFamily="2" charset="0"/>
              </a:rPr>
              <a:t>ineqciis</a:t>
            </a:r>
            <a:r>
              <a:rPr lang="en-US" sz="2200" dirty="0" smtClean="0">
                <a:latin typeface="AcadNusx" pitchFamily="2" charset="0"/>
              </a:rPr>
              <a:t> </a:t>
            </a:r>
            <a:r>
              <a:rPr lang="en-US" sz="2200" dirty="0" err="1" smtClean="0">
                <a:latin typeface="AcadNusx" pitchFamily="2" charset="0"/>
              </a:rPr>
              <a:t>gavlena</a:t>
            </a:r>
            <a:r>
              <a:rPr lang="en-US" sz="2200" dirty="0" smtClean="0">
                <a:latin typeface="AcadNusx" pitchFamily="2" charset="0"/>
              </a:rPr>
              <a:t> </a:t>
            </a:r>
            <a:r>
              <a:rPr lang="en-US" sz="2200" dirty="0" err="1" smtClean="0">
                <a:latin typeface="AcadNusx" pitchFamily="2" charset="0"/>
              </a:rPr>
              <a:t>hipokampis</a:t>
            </a:r>
            <a:r>
              <a:rPr lang="en-US" sz="2200" dirty="0" smtClean="0">
                <a:latin typeface="AcadNusx" pitchFamily="2" charset="0"/>
              </a:rPr>
              <a:t> </a:t>
            </a:r>
            <a:r>
              <a:rPr lang="en-US" sz="2200" dirty="0" err="1" smtClean="0">
                <a:latin typeface="AcadNusx" pitchFamily="2" charset="0"/>
              </a:rPr>
              <a:t>epileptogenuri</a:t>
            </a:r>
            <a:r>
              <a:rPr lang="en-US" sz="2200" dirty="0" smtClean="0">
                <a:latin typeface="AcadNusx" pitchFamily="2" charset="0"/>
              </a:rPr>
              <a:t> </a:t>
            </a:r>
            <a:r>
              <a:rPr lang="en-US" sz="2200" dirty="0" err="1" smtClean="0">
                <a:latin typeface="AcadNusx" pitchFamily="2" charset="0"/>
              </a:rPr>
              <a:t>zRurblze</a:t>
            </a:r>
            <a:r>
              <a:rPr lang="en-US" sz="2200" dirty="0" smtClean="0">
                <a:latin typeface="AcadNusx" pitchFamily="2" charset="0"/>
              </a:rPr>
              <a:t>. </a:t>
            </a:r>
            <a:br>
              <a:rPr lang="en-US" sz="2200" dirty="0" smtClean="0">
                <a:latin typeface="AcadNusx" pitchFamily="2" charset="0"/>
              </a:rPr>
            </a:br>
            <a:r>
              <a:rPr lang="en-US" sz="2200" dirty="0" err="1" smtClean="0">
                <a:latin typeface="AcadNusx" pitchFamily="2" charset="0"/>
              </a:rPr>
              <a:t>virTagva</a:t>
            </a:r>
            <a:r>
              <a:rPr lang="en-US" sz="2200" dirty="0" smtClean="0">
                <a:latin typeface="AcadNusx" pitchFamily="2" charset="0"/>
              </a:rPr>
              <a:t>. </a:t>
            </a:r>
            <a:r>
              <a:rPr lang="en-US" sz="2200" i="1" dirty="0" smtClean="0">
                <a:latin typeface="AcadNusx" pitchFamily="2" charset="0"/>
              </a:rPr>
              <a:t>in vivo</a:t>
            </a:r>
            <a:r>
              <a:rPr lang="en-US" sz="2200" dirty="0" smtClean="0">
                <a:latin typeface="AcadNusx" pitchFamily="2" charset="0"/>
              </a:rPr>
              <a:t> </a:t>
            </a:r>
            <a:r>
              <a:rPr lang="en-US" sz="2200" dirty="0" err="1" smtClean="0">
                <a:latin typeface="AcadNusx" pitchFamily="2" charset="0"/>
              </a:rPr>
              <a:t>preparati</a:t>
            </a:r>
            <a:r>
              <a:rPr lang="en-US" sz="2200" dirty="0" smtClean="0">
                <a:latin typeface="AcadNusx" pitchFamily="2" charset="0"/>
              </a:rPr>
              <a:t>, </a:t>
            </a:r>
            <a:r>
              <a:rPr lang="en-US" sz="2200" dirty="0" err="1" smtClean="0">
                <a:latin typeface="AcadNusx" pitchFamily="2" charset="0"/>
              </a:rPr>
              <a:t>ketaminis</a:t>
            </a:r>
            <a:r>
              <a:rPr lang="en-US" sz="2200" dirty="0" smtClean="0">
                <a:latin typeface="AcadNusx" pitchFamily="2" charset="0"/>
              </a:rPr>
              <a:t> </a:t>
            </a:r>
            <a:r>
              <a:rPr lang="en-US" sz="2200" dirty="0" err="1" smtClean="0">
                <a:latin typeface="AcadNusx" pitchFamily="2" charset="0"/>
              </a:rPr>
              <a:t>narkozi</a:t>
            </a:r>
            <a:r>
              <a:rPr lang="en-US" sz="2200" dirty="0" smtClean="0">
                <a:latin typeface="AcadNusx" pitchFamily="2" charset="0"/>
              </a:rPr>
              <a:t>, </a:t>
            </a:r>
            <a:r>
              <a:rPr lang="en-US" sz="2200" dirty="0" err="1" smtClean="0">
                <a:latin typeface="AcadNusx" pitchFamily="2" charset="0"/>
              </a:rPr>
              <a:t>mwvave</a:t>
            </a:r>
            <a:r>
              <a:rPr lang="en-US" sz="2200" dirty="0" smtClean="0">
                <a:latin typeface="AcadNusx" pitchFamily="2" charset="0"/>
              </a:rPr>
              <a:t> </a:t>
            </a:r>
            <a:r>
              <a:rPr lang="en-US" sz="2200" dirty="0" err="1" smtClean="0">
                <a:latin typeface="AcadNusx" pitchFamily="2" charset="0"/>
              </a:rPr>
              <a:t>cda</a:t>
            </a:r>
            <a:r>
              <a:rPr lang="en-US" sz="2200" dirty="0" smtClean="0">
                <a:latin typeface="AcadNusx" pitchFamily="2" charset="0"/>
              </a:rPr>
              <a:t>. </a:t>
            </a:r>
            <a:br>
              <a:rPr lang="en-US" sz="2200" dirty="0" smtClean="0">
                <a:latin typeface="AcadNusx" pitchFamily="2" charset="0"/>
              </a:rPr>
            </a:br>
            <a:r>
              <a:rPr lang="en-US" sz="2200" b="1" dirty="0" err="1" smtClean="0">
                <a:latin typeface="AcadNusx" pitchFamily="2" charset="0"/>
              </a:rPr>
              <a:t>registrirdeba</a:t>
            </a:r>
            <a:r>
              <a:rPr lang="en-US" sz="2200" dirty="0" smtClean="0">
                <a:latin typeface="AcadNusx" pitchFamily="2" charset="0"/>
              </a:rPr>
              <a:t>: 1. </a:t>
            </a:r>
            <a:r>
              <a:rPr lang="en-US" sz="2200" dirty="0" err="1" smtClean="0">
                <a:latin typeface="AcadNusx" pitchFamily="2" charset="0"/>
              </a:rPr>
              <a:t>neokorteqsi</a:t>
            </a:r>
            <a:r>
              <a:rPr lang="en-US" sz="2200" dirty="0" smtClean="0">
                <a:latin typeface="AcadNusx" pitchFamily="2" charset="0"/>
              </a:rPr>
              <a:t> (</a:t>
            </a:r>
            <a:r>
              <a:rPr lang="en-US" sz="2200" dirty="0" err="1" smtClean="0">
                <a:latin typeface="AcadNusx" pitchFamily="2" charset="0"/>
              </a:rPr>
              <a:t>marj</a:t>
            </a:r>
            <a:r>
              <a:rPr lang="en-US" sz="2200" dirty="0" smtClean="0">
                <a:latin typeface="AcadNusx" pitchFamily="2" charset="0"/>
              </a:rPr>
              <a:t>.) 2. </a:t>
            </a:r>
            <a:r>
              <a:rPr lang="en-US" sz="2200" dirty="0" err="1" smtClean="0">
                <a:latin typeface="AcadNusx" pitchFamily="2" charset="0"/>
              </a:rPr>
              <a:t>hipokampi</a:t>
            </a:r>
            <a:r>
              <a:rPr lang="en-US" sz="2200" dirty="0" smtClean="0">
                <a:latin typeface="AcadNusx" pitchFamily="2" charset="0"/>
              </a:rPr>
              <a:t>. (</a:t>
            </a:r>
            <a:r>
              <a:rPr lang="en-US" sz="2200" dirty="0" err="1" smtClean="0">
                <a:latin typeface="AcadNusx" pitchFamily="2" charset="0"/>
              </a:rPr>
              <a:t>marj</a:t>
            </a:r>
            <a:r>
              <a:rPr lang="en-US" sz="2200" dirty="0" smtClean="0">
                <a:latin typeface="AcadNusx" pitchFamily="2" charset="0"/>
              </a:rPr>
              <a:t>.)</a:t>
            </a:r>
            <a:br>
              <a:rPr lang="en-US" sz="2200" dirty="0" smtClean="0">
                <a:latin typeface="AcadNusx" pitchFamily="2" charset="0"/>
              </a:rPr>
            </a:br>
            <a:r>
              <a:rPr lang="en-US" sz="2200" dirty="0" err="1" smtClean="0">
                <a:latin typeface="AcadNusx" pitchFamily="2" charset="0"/>
              </a:rPr>
              <a:t>Riziandeba</a:t>
            </a:r>
            <a:r>
              <a:rPr lang="en-US" sz="2200" dirty="0" smtClean="0">
                <a:latin typeface="AcadNusx" pitchFamily="2" charset="0"/>
              </a:rPr>
              <a:t> </a:t>
            </a:r>
            <a:r>
              <a:rPr lang="en-US" sz="2200" dirty="0" err="1" smtClean="0">
                <a:latin typeface="AcadNusx" pitchFamily="2" charset="0"/>
              </a:rPr>
              <a:t>marjvena</a:t>
            </a:r>
            <a:r>
              <a:rPr lang="en-US" sz="2200" dirty="0" smtClean="0">
                <a:latin typeface="AcadNusx" pitchFamily="2" charset="0"/>
              </a:rPr>
              <a:t> </a:t>
            </a:r>
            <a:r>
              <a:rPr lang="en-US" sz="2200" dirty="0" err="1" smtClean="0">
                <a:latin typeface="AcadNusx" pitchFamily="2" charset="0"/>
              </a:rPr>
              <a:t>hipokampi</a:t>
            </a:r>
            <a:r>
              <a:rPr lang="en-US" sz="2200" dirty="0" smtClean="0">
                <a:latin typeface="AcadNusx" pitchFamily="2" charset="0"/>
              </a:rPr>
              <a:t> (30;3;3;2)</a:t>
            </a:r>
            <a:br>
              <a:rPr lang="en-US" sz="2200" dirty="0" smtClean="0">
                <a:latin typeface="AcadNusx" pitchFamily="2" charset="0"/>
              </a:rPr>
            </a:br>
            <a:r>
              <a:rPr lang="en-US" sz="2200" dirty="0" err="1" smtClean="0">
                <a:latin typeface="AcadNusx" pitchFamily="2" charset="0"/>
              </a:rPr>
              <a:t>hipokampis</a:t>
            </a:r>
            <a:r>
              <a:rPr lang="en-US" sz="2200" dirty="0" smtClean="0">
                <a:latin typeface="AcadNusx" pitchFamily="2" charset="0"/>
              </a:rPr>
              <a:t> </a:t>
            </a:r>
            <a:r>
              <a:rPr lang="en-US" sz="2200" dirty="0" err="1" smtClean="0">
                <a:latin typeface="AcadNusx" pitchFamily="2" charset="0"/>
              </a:rPr>
              <a:t>gaRizianebiT</a:t>
            </a:r>
            <a:r>
              <a:rPr lang="en-US" sz="2200" dirty="0" smtClean="0">
                <a:latin typeface="AcadNusx" pitchFamily="2" charset="0"/>
              </a:rPr>
              <a:t> </a:t>
            </a:r>
            <a:r>
              <a:rPr lang="en-US" sz="2200" dirty="0" err="1" smtClean="0">
                <a:latin typeface="AcadNusx" pitchFamily="2" charset="0"/>
              </a:rPr>
              <a:t>gamowveuli</a:t>
            </a:r>
            <a:r>
              <a:rPr lang="en-US" sz="2200" dirty="0" smtClean="0">
                <a:latin typeface="AcadNusx" pitchFamily="2" charset="0"/>
              </a:rPr>
              <a:t> </a:t>
            </a:r>
            <a:r>
              <a:rPr lang="en-US" sz="2200" dirty="0" err="1" smtClean="0">
                <a:latin typeface="AcadNusx" pitchFamily="2" charset="0"/>
              </a:rPr>
              <a:t>krunCxvebi</a:t>
            </a:r>
            <a:r>
              <a:rPr lang="en-US" sz="2200" dirty="0" smtClean="0">
                <a:latin typeface="AcadNusx" pitchFamily="2" charset="0"/>
              </a:rPr>
              <a:t>.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err="1" smtClean="0">
                <a:latin typeface="AcadNusx" pitchFamily="2" charset="0"/>
              </a:rPr>
              <a:t>hipokampSi</a:t>
            </a:r>
            <a:r>
              <a:rPr lang="en-US" sz="2200" dirty="0" smtClean="0">
                <a:latin typeface="AcadNusx" pitchFamily="2" charset="0"/>
              </a:rPr>
              <a:t> </a:t>
            </a:r>
            <a:r>
              <a:rPr lang="en-US" sz="2200" dirty="0" err="1" smtClean="0">
                <a:latin typeface="AcadNusx" pitchFamily="2" charset="0"/>
              </a:rPr>
              <a:t>qemitrodis</a:t>
            </a:r>
            <a:r>
              <a:rPr lang="en-US" sz="2200" dirty="0" smtClean="0">
                <a:latin typeface="AcadNusx" pitchFamily="2" charset="0"/>
              </a:rPr>
              <a:t> </a:t>
            </a:r>
            <a:r>
              <a:rPr lang="en-US" sz="2200" dirty="0" err="1" smtClean="0">
                <a:latin typeface="AcadNusx" pitchFamily="2" charset="0"/>
              </a:rPr>
              <a:t>CanergviT</a:t>
            </a:r>
            <a:r>
              <a:rPr lang="en-US" sz="2200" dirty="0" smtClean="0">
                <a:latin typeface="AcadNusx" pitchFamily="2" charset="0"/>
              </a:rPr>
              <a:t> </a:t>
            </a:r>
            <a:r>
              <a:rPr lang="en-US" sz="2200" dirty="0" err="1" smtClean="0">
                <a:latin typeface="AcadNusx" pitchFamily="2" charset="0"/>
              </a:rPr>
              <a:t>gamowveuli</a:t>
            </a:r>
            <a:r>
              <a:rPr lang="en-US" sz="2200" dirty="0" smtClean="0">
                <a:latin typeface="AcadNusx" pitchFamily="2" charset="0"/>
              </a:rPr>
              <a:t> </a:t>
            </a:r>
            <a:r>
              <a:rPr lang="en-US" sz="2200" dirty="0" err="1" smtClean="0">
                <a:latin typeface="AcadNusx" pitchFamily="2" charset="0"/>
              </a:rPr>
              <a:t>krunCxvebi</a:t>
            </a:r>
            <a:r>
              <a:rPr lang="en-US" sz="2200" dirty="0" smtClean="0"/>
              <a:t>. </a:t>
            </a:r>
            <a:br>
              <a:rPr lang="en-US" sz="2200" dirty="0" smtClean="0"/>
            </a:br>
            <a:r>
              <a:rPr lang="en-US" sz="2200" dirty="0" err="1" smtClean="0">
                <a:latin typeface="AcadNusx" pitchFamily="2" charset="0"/>
              </a:rPr>
              <a:t>hipokampis</a:t>
            </a:r>
            <a:r>
              <a:rPr lang="en-US" sz="2200" dirty="0" smtClean="0">
                <a:latin typeface="AcadNusx" pitchFamily="2" charset="0"/>
              </a:rPr>
              <a:t> </a:t>
            </a:r>
            <a:r>
              <a:rPr lang="en-US" sz="2200" dirty="0" err="1" smtClean="0">
                <a:latin typeface="AcadNusx" pitchFamily="2" charset="0"/>
              </a:rPr>
              <a:t>gaRizianebiT</a:t>
            </a:r>
            <a:r>
              <a:rPr lang="en-US" sz="2200" dirty="0" smtClean="0">
                <a:latin typeface="AcadNusx" pitchFamily="2" charset="0"/>
              </a:rPr>
              <a:t> </a:t>
            </a:r>
            <a:r>
              <a:rPr lang="en-US" sz="2200" dirty="0" err="1" smtClean="0">
                <a:latin typeface="AcadNusx" pitchFamily="2" charset="0"/>
              </a:rPr>
              <a:t>gamowveuli</a:t>
            </a:r>
            <a:r>
              <a:rPr lang="en-US" sz="2200" dirty="0" smtClean="0">
                <a:latin typeface="AcadNusx" pitchFamily="2" charset="0"/>
              </a:rPr>
              <a:t> </a:t>
            </a:r>
            <a:r>
              <a:rPr lang="en-US" sz="2200" dirty="0" err="1" smtClean="0">
                <a:latin typeface="AcadNusx" pitchFamily="2" charset="0"/>
              </a:rPr>
              <a:t>kruncxvebi</a:t>
            </a:r>
            <a:r>
              <a:rPr lang="en-US" sz="2200" dirty="0" smtClean="0">
                <a:latin typeface="AcadNusx" pitchFamily="2" charset="0"/>
              </a:rPr>
              <a:t> </a:t>
            </a:r>
            <a:r>
              <a:rPr lang="en-US" sz="2200" dirty="0" err="1" smtClean="0">
                <a:latin typeface="AcadNusx" pitchFamily="2" charset="0"/>
              </a:rPr>
              <a:t>klonidinis</a:t>
            </a:r>
            <a:r>
              <a:rPr lang="en-US" sz="2200" dirty="0" smtClean="0">
                <a:latin typeface="AcadNusx" pitchFamily="2" charset="0"/>
              </a:rPr>
              <a:t> </a:t>
            </a:r>
            <a:r>
              <a:rPr lang="en-US" sz="2200" dirty="0" err="1" smtClean="0">
                <a:latin typeface="AcadNusx" pitchFamily="2" charset="0"/>
              </a:rPr>
              <a:t>ineqciidan</a:t>
            </a:r>
            <a:r>
              <a:rPr lang="en-US" sz="2200" dirty="0" smtClean="0">
                <a:latin typeface="AcadNusx" pitchFamily="2" charset="0"/>
              </a:rPr>
              <a:t> 25 </a:t>
            </a:r>
            <a:r>
              <a:rPr lang="en-US" sz="2200" dirty="0" err="1" smtClean="0">
                <a:latin typeface="AcadNusx" pitchFamily="2" charset="0"/>
              </a:rPr>
              <a:t>wuTis</a:t>
            </a:r>
            <a:r>
              <a:rPr lang="en-US" sz="2200" dirty="0" smtClean="0">
                <a:latin typeface="AcadNusx" pitchFamily="2" charset="0"/>
              </a:rPr>
              <a:t> </a:t>
            </a:r>
            <a:r>
              <a:rPr lang="en-US" sz="2200" dirty="0" err="1" smtClean="0">
                <a:latin typeface="AcadNusx" pitchFamily="2" charset="0"/>
              </a:rPr>
              <a:t>semdeg</a:t>
            </a:r>
            <a:r>
              <a:rPr lang="en-US" sz="2200" dirty="0" smtClean="0">
                <a:latin typeface="AcadNusx" pitchFamily="2" charset="0"/>
              </a:rPr>
              <a:t>. </a:t>
            </a:r>
            <a:endParaRPr lang="en-US" sz="2200" dirty="0"/>
          </a:p>
        </p:txBody>
      </p:sp>
      <p:pic>
        <p:nvPicPr>
          <p:cNvPr id="4" name="Content Placeholder 3" descr="2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78486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</a:p>
          <a:p>
            <a:endParaRPr lang="en-US" dirty="0"/>
          </a:p>
        </p:txBody>
      </p:sp>
      <p:pic>
        <p:nvPicPr>
          <p:cNvPr id="4" name="Picture 3" descr="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7848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381001" y="3890918"/>
            <a:ext cx="8458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Arial" pitchFamily="34" charset="0"/>
              </a:rPr>
              <a:t>sur.3.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Arial" pitchFamily="34" charset="0"/>
              </a:rPr>
              <a:t>neokorteqsSi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Arial" pitchFamily="34" charset="0"/>
              </a:rPr>
              <a:t>klonidinis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Arial" pitchFamily="34" charset="0"/>
              </a:rPr>
              <a:t>lokaluri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Arial" pitchFamily="34" charset="0"/>
              </a:rPr>
              <a:t>ineqciis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Arial" pitchFamily="34" charset="0"/>
              </a:rPr>
              <a:t>gavlena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Arial" pitchFamily="34" charset="0"/>
              </a:rPr>
              <a:t>neokorteqsis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Arial" pitchFamily="34" charset="0"/>
              </a:rPr>
              <a:t>epileptogenur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Arial" pitchFamily="34" charset="0"/>
              </a:rPr>
              <a:t>zRurblze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Arial" pitchFamily="34" charset="0"/>
              </a:rPr>
              <a:t>virTagva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 vivo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Arial" pitchFamily="34" charset="0"/>
              </a:rPr>
              <a:t>preparati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Arial" pitchFamily="34" charset="0"/>
              </a:rPr>
              <a:t>ketaminis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Arial" pitchFamily="34" charset="0"/>
              </a:rPr>
              <a:t>narkozi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Arial" pitchFamily="34" charset="0"/>
              </a:rPr>
              <a:t>mwvave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Arial" pitchFamily="34" charset="0"/>
              </a:rPr>
              <a:t>cda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err="1" smtClean="0">
                <a:latin typeface="AcadNusx" pitchFamily="2" charset="0"/>
                <a:ea typeface="Times New Roman" pitchFamily="18" charset="0"/>
                <a:cs typeface="Arial" pitchFamily="34" charset="0"/>
              </a:rPr>
              <a:t>registrirdeba</a:t>
            </a:r>
            <a:r>
              <a:rPr lang="en-US" sz="1200" dirty="0" smtClean="0">
                <a:latin typeface="AcadNusx" pitchFamily="2" charset="0"/>
                <a:ea typeface="Times New Roman" pitchFamily="18" charset="0"/>
                <a:cs typeface="Arial" pitchFamily="34" charset="0"/>
              </a:rPr>
              <a:t>: 1. </a:t>
            </a:r>
            <a:r>
              <a:rPr lang="en-US" sz="1200" dirty="0" err="1" smtClean="0">
                <a:latin typeface="AcadNusx" pitchFamily="2" charset="0"/>
                <a:ea typeface="Times New Roman" pitchFamily="18" charset="0"/>
                <a:cs typeface="Arial" pitchFamily="34" charset="0"/>
              </a:rPr>
              <a:t>neokorteqsi</a:t>
            </a:r>
            <a:r>
              <a:rPr lang="en-US" sz="1200" dirty="0" smtClean="0">
                <a:latin typeface="AcadNusx" pitchFamily="2" charset="0"/>
                <a:ea typeface="Times New Roman" pitchFamily="18" charset="0"/>
                <a:cs typeface="Arial" pitchFamily="34" charset="0"/>
              </a:rPr>
              <a:t> (</a:t>
            </a:r>
            <a:r>
              <a:rPr lang="en-US" sz="1200" dirty="0" err="1" smtClean="0">
                <a:latin typeface="AcadNusx" pitchFamily="2" charset="0"/>
                <a:ea typeface="Times New Roman" pitchFamily="18" charset="0"/>
                <a:cs typeface="Arial" pitchFamily="34" charset="0"/>
              </a:rPr>
              <a:t>marj</a:t>
            </a:r>
            <a:r>
              <a:rPr lang="en-US" sz="1200" dirty="0" smtClean="0">
                <a:latin typeface="AcadNusx" pitchFamily="2" charset="0"/>
                <a:ea typeface="Times New Roman" pitchFamily="18" charset="0"/>
                <a:cs typeface="Arial" pitchFamily="34" charset="0"/>
              </a:rPr>
              <a:t>.) 2. </a:t>
            </a:r>
            <a:r>
              <a:rPr lang="en-US" sz="1200" dirty="0" err="1" smtClean="0">
                <a:latin typeface="AcadNusx" pitchFamily="2" charset="0"/>
                <a:ea typeface="Times New Roman" pitchFamily="18" charset="0"/>
                <a:cs typeface="Arial" pitchFamily="34" charset="0"/>
              </a:rPr>
              <a:t>hipokampi</a:t>
            </a:r>
            <a:r>
              <a:rPr lang="en-US" sz="1200" dirty="0" smtClean="0">
                <a:latin typeface="AcadNusx" pitchFamily="2" charset="0"/>
                <a:ea typeface="Times New Roman" pitchFamily="18" charset="0"/>
                <a:cs typeface="Arial" pitchFamily="34" charset="0"/>
              </a:rPr>
              <a:t>. (</a:t>
            </a:r>
            <a:r>
              <a:rPr lang="en-US" sz="1200" dirty="0" err="1" smtClean="0">
                <a:latin typeface="AcadNusx" pitchFamily="2" charset="0"/>
                <a:ea typeface="Times New Roman" pitchFamily="18" charset="0"/>
                <a:cs typeface="Arial" pitchFamily="34" charset="0"/>
              </a:rPr>
              <a:t>marj</a:t>
            </a:r>
            <a:r>
              <a:rPr lang="en-US" sz="1200" dirty="0" smtClean="0">
                <a:latin typeface="AcadNusx" pitchFamily="2" charset="0"/>
                <a:ea typeface="Times New Roman" pitchFamily="18" charset="0"/>
                <a:cs typeface="Arial" pitchFamily="34" charset="0"/>
              </a:rPr>
              <a:t>.) </a:t>
            </a:r>
            <a:r>
              <a:rPr lang="en-US" sz="1200" dirty="0" err="1" smtClean="0">
                <a:latin typeface="AcadNusx" pitchFamily="2" charset="0"/>
                <a:ea typeface="Times New Roman" pitchFamily="18" charset="0"/>
                <a:cs typeface="Arial" pitchFamily="34" charset="0"/>
              </a:rPr>
              <a:t>Riziandeba</a:t>
            </a:r>
            <a:r>
              <a:rPr lang="en-US" sz="1200" dirty="0" smtClean="0">
                <a:latin typeface="AcadNusx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cadNusx" pitchFamily="2" charset="0"/>
                <a:ea typeface="Times New Roman" pitchFamily="18" charset="0"/>
                <a:cs typeface="Arial" pitchFamily="34" charset="0"/>
              </a:rPr>
              <a:t>marjvena</a:t>
            </a:r>
            <a:r>
              <a:rPr lang="en-US" sz="1200" dirty="0" smtClean="0">
                <a:latin typeface="AcadNusx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cadNusx" pitchFamily="2" charset="0"/>
                <a:ea typeface="Times New Roman" pitchFamily="18" charset="0"/>
                <a:cs typeface="Arial" pitchFamily="34" charset="0"/>
              </a:rPr>
              <a:t>neokorteqsi</a:t>
            </a:r>
            <a:r>
              <a:rPr lang="en-US" sz="1200" dirty="0" smtClean="0">
                <a:latin typeface="AcadNusx" pitchFamily="2" charset="0"/>
                <a:ea typeface="Times New Roman" pitchFamily="18" charset="0"/>
                <a:cs typeface="Arial" pitchFamily="34" charset="0"/>
              </a:rPr>
              <a:t> (35;5;3;2)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err="1" smtClean="0">
                <a:latin typeface="AcadNusx" pitchFamily="2" charset="0"/>
                <a:ea typeface="Times New Roman" pitchFamily="18" charset="0"/>
                <a:cs typeface="Arial" pitchFamily="34" charset="0"/>
              </a:rPr>
              <a:t>neokorteqsis</a:t>
            </a:r>
            <a:r>
              <a:rPr lang="en-US" sz="1200" dirty="0" smtClean="0">
                <a:latin typeface="AcadNusx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cadNusx" pitchFamily="2" charset="0"/>
                <a:ea typeface="Times New Roman" pitchFamily="18" charset="0"/>
                <a:cs typeface="Arial" pitchFamily="34" charset="0"/>
              </a:rPr>
              <a:t>gaRizianebiT</a:t>
            </a:r>
            <a:r>
              <a:rPr lang="en-US" sz="1200" dirty="0" smtClean="0">
                <a:latin typeface="AcadNusx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cadNusx" pitchFamily="2" charset="0"/>
                <a:ea typeface="Times New Roman" pitchFamily="18" charset="0"/>
                <a:cs typeface="Arial" pitchFamily="34" charset="0"/>
              </a:rPr>
              <a:t>gamowveuli</a:t>
            </a:r>
            <a:r>
              <a:rPr lang="en-US" sz="1200" dirty="0" smtClean="0">
                <a:latin typeface="AcadNusx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cadNusx" pitchFamily="2" charset="0"/>
                <a:ea typeface="Times New Roman" pitchFamily="18" charset="0"/>
                <a:cs typeface="Arial" pitchFamily="34" charset="0"/>
              </a:rPr>
              <a:t>krunCxvebi</a:t>
            </a:r>
            <a:r>
              <a:rPr lang="en-US" sz="1200" dirty="0" smtClean="0">
                <a:latin typeface="AcadNusx" pitchFamily="2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err="1" smtClean="0">
                <a:latin typeface="AcadNusx" pitchFamily="2" charset="0"/>
                <a:ea typeface="Times New Roman" pitchFamily="18" charset="0"/>
                <a:cs typeface="Arial" pitchFamily="34" charset="0"/>
              </a:rPr>
              <a:t>klonidinis</a:t>
            </a:r>
            <a:r>
              <a:rPr lang="en-US" sz="1200" dirty="0" smtClean="0">
                <a:latin typeface="AcadNusx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cadNusx" pitchFamily="2" charset="0"/>
                <a:ea typeface="Times New Roman" pitchFamily="18" charset="0"/>
                <a:cs typeface="Arial" pitchFamily="34" charset="0"/>
              </a:rPr>
              <a:t>ineqciidan</a:t>
            </a:r>
            <a:r>
              <a:rPr lang="en-US" sz="1200" dirty="0" smtClean="0">
                <a:latin typeface="AcadNusx" pitchFamily="2" charset="0"/>
                <a:ea typeface="Times New Roman" pitchFamily="18" charset="0"/>
                <a:cs typeface="Arial" pitchFamily="34" charset="0"/>
              </a:rPr>
              <a:t> 60 </a:t>
            </a:r>
            <a:r>
              <a:rPr lang="en-US" sz="1200" dirty="0" err="1" smtClean="0">
                <a:latin typeface="AcadNusx" pitchFamily="2" charset="0"/>
                <a:ea typeface="Times New Roman" pitchFamily="18" charset="0"/>
                <a:cs typeface="Arial" pitchFamily="34" charset="0"/>
              </a:rPr>
              <a:t>wuTis</a:t>
            </a:r>
            <a:r>
              <a:rPr lang="en-US" sz="1200" dirty="0" smtClean="0">
                <a:latin typeface="AcadNusx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cadNusx" pitchFamily="2" charset="0"/>
                <a:ea typeface="Times New Roman" pitchFamily="18" charset="0"/>
                <a:cs typeface="Arial" pitchFamily="34" charset="0"/>
              </a:rPr>
              <a:t>Semdeg</a:t>
            </a:r>
            <a:r>
              <a:rPr lang="en-US" sz="1200" dirty="0" smtClean="0">
                <a:latin typeface="AcadNusx" pitchFamily="2" charset="0"/>
                <a:ea typeface="Times New Roman" pitchFamily="18" charset="0"/>
                <a:cs typeface="Arial" pitchFamily="34" charset="0"/>
              </a:rPr>
              <a:t>.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err="1" smtClean="0">
                <a:latin typeface="AcadNusx" pitchFamily="2" charset="0"/>
                <a:ea typeface="Times New Roman" pitchFamily="18" charset="0"/>
                <a:cs typeface="Arial" pitchFamily="34" charset="0"/>
              </a:rPr>
              <a:t>klonidinis</a:t>
            </a:r>
            <a:r>
              <a:rPr lang="en-US" sz="1200" dirty="0" smtClean="0">
                <a:latin typeface="AcadNusx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cadNusx" pitchFamily="2" charset="0"/>
                <a:ea typeface="Times New Roman" pitchFamily="18" charset="0"/>
                <a:cs typeface="Arial" pitchFamily="34" charset="0"/>
              </a:rPr>
              <a:t>ineqciidan</a:t>
            </a:r>
            <a:r>
              <a:rPr lang="en-US" sz="1200" dirty="0" smtClean="0">
                <a:latin typeface="AcadNusx" pitchFamily="2" charset="0"/>
                <a:ea typeface="Times New Roman" pitchFamily="18" charset="0"/>
                <a:cs typeface="Arial" pitchFamily="34" charset="0"/>
              </a:rPr>
              <a:t> 120 </a:t>
            </a:r>
            <a:r>
              <a:rPr lang="en-US" sz="1200" dirty="0" err="1" smtClean="0">
                <a:latin typeface="AcadNusx" pitchFamily="2" charset="0"/>
                <a:ea typeface="Times New Roman" pitchFamily="18" charset="0"/>
                <a:cs typeface="Arial" pitchFamily="34" charset="0"/>
              </a:rPr>
              <a:t>wuTis</a:t>
            </a:r>
            <a:r>
              <a:rPr lang="en-US" sz="1200" dirty="0" smtClean="0">
                <a:latin typeface="AcadNusx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cadNusx" pitchFamily="2" charset="0"/>
                <a:ea typeface="Times New Roman" pitchFamily="18" charset="0"/>
                <a:cs typeface="Arial" pitchFamily="34" charset="0"/>
              </a:rPr>
              <a:t>Semdeg</a:t>
            </a:r>
            <a:endParaRPr lang="en-US" sz="1200" dirty="0" smtClean="0">
              <a:latin typeface="AcadNusx" pitchFamily="2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120</TotalTime>
  <Words>366</Words>
  <Application>Microsoft Office PowerPoint</Application>
  <PresentationFormat>On-screen Show (4:3)</PresentationFormat>
  <Paragraphs>54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Flow</vt:lpstr>
      <vt:lpstr>ნორადრენერგული ნივთიერებების გავლენა ეპილეპსიურ კრუნჩხვით  განმუხტვებზე</vt:lpstr>
      <vt:lpstr>რა არის ეპილეპსია? </vt:lpstr>
      <vt:lpstr>კლასიფიკაცია</vt:lpstr>
      <vt:lpstr>Slide 4</vt:lpstr>
      <vt:lpstr>მეთოდიკა</vt:lpstr>
      <vt:lpstr>Slide 6</vt:lpstr>
      <vt:lpstr>Slide 7</vt:lpstr>
      <vt:lpstr>       sur.2 klonidinis lokaluri ineqciis gavlena hipokampis epileptogenuri zRurblze.  virTagva. in vivo preparati, ketaminis narkozi, mwvave cda.  registrirdeba: 1. neokorteqsi (marj.) 2. hipokampi. (marj.) Riziandeba marjvena hipokampi (30;3;3;2) hipokampis gaRizianebiT gamowveuli krunCxvebi. hipokampSi qemitrodis CanergviT gamowveuli krunCxvebi.  hipokampis gaRizianebiT gamowveuli kruncxvebi klonidinis ineqciidan 25 wuTis semdeg. </vt:lpstr>
      <vt:lpstr>Slide 9</vt:lpstr>
      <vt:lpstr>  სur 4. klonidinis intraperitonealuri ineqciis gavlena hipokampis epileptogenur zRurblze. unarkozo virTagva,in vivopreparati, qronikuli cda.  registrirdeba: 1. neokorteqsi,(marj). 2. hipokampi,(marj).  Riziandeba: marjvena hipokampi   A.hipokampis gaRizianebiT gamowveuli krunCxvebi klonidinis ineqciamde B.ineqciidan 50 wuTis Semdeg C.ineqciidan 120 wuTis Semdeg.  </vt:lpstr>
      <vt:lpstr>sur 5. klonidinis intraperitonealuri ineqciis gavlena neokorteqsis epileptogenur zRurblze. unarkozo virTagva, in vivo preparati, qronikuli cda.  registrirdeba: 1. neokorteqsi,(marj). 2. hipokampi,(marj).  Riziandeba: marjvena neokorteqsi.  A. neokorteqsis gaRizianebiT gamowveuli krunCxvebi klonidinis ineqciamde B.igive gaRizianeba ineqciidan 30 wuTis Semdeg C.ineqciidan 120 wuTis Semdeg</vt:lpstr>
      <vt:lpstr>sur.6. intraperitonealuri ineqciis pirobebSi propranololis gavlena hipokampis epileptogenur zRurblze unarkozo virTagvas in vivo preparati, mwvave eqsperimenti.  registrirdeba: 1. neokorteqsi (marj).2. hipokampi (marj).  Riziandeba: hipokampi (marj.) A.hipokampaluri krunCxviTi reaqciebi propranololis ineqciamde.  B.krunCxvebis damTavrebidan 25 wuTis Semdeg </vt:lpstr>
      <vt:lpstr>sur 7. propranololis intraperitonealuri ineqciis gavlena neokorteqsis epileptogenur zRurblze.  unarkozo virTagva, in vivo preparati, qronikuli cda.  registrirdeba: 1. neokorteqsi,(marj). 2. hipokampi,(marj).  Riziandeba: marjvena hipokampi.  a) neokorteqsis  gaRizianebiT gamowveuli krunCxvebi propranololis  ineqciidan 25 wuTis Semdeg b)igive gaRizianeba ineqciamde.   </vt:lpstr>
      <vt:lpstr>Slide 14</vt:lpstr>
      <vt:lpstr>გმადლობთ    ყურადღებისათვის !!!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ნორადრენერგული ნივთიერებების გავლენა ეპილეპსიურ კრუნჩხვით განმუხტვებზე.</dc:title>
  <dc:creator>david</dc:creator>
  <cp:lastModifiedBy>david</cp:lastModifiedBy>
  <cp:revision>22</cp:revision>
  <dcterms:created xsi:type="dcterms:W3CDTF">2006-08-16T00:00:00Z</dcterms:created>
  <dcterms:modified xsi:type="dcterms:W3CDTF">2021-07-23T10:33:21Z</dcterms:modified>
</cp:coreProperties>
</file>