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0" r:id="rId6"/>
    <p:sldId id="265" r:id="rId7"/>
    <p:sldId id="261" r:id="rId8"/>
    <p:sldId id="264" r:id="rId9"/>
    <p:sldId id="266" r:id="rId10"/>
    <p:sldId id="268" r:id="rId11"/>
    <p:sldId id="267" r:id="rId12"/>
    <p:sldId id="269" r:id="rId13"/>
    <p:sldId id="270" r:id="rId14"/>
    <p:sldId id="271" r:id="rId15"/>
    <p:sldId id="2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07" autoAdjust="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8D137-1678-4980-AACF-493CF7C87744}" type="doc">
      <dgm:prSet loTypeId="urn:microsoft.com/office/officeart/2009/layout/CircleArrowProcess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AB67AAC-844B-44A6-8FA0-46FA0472BBB9}">
      <dgm:prSet phldrT="[Text]"/>
      <dgm:spPr/>
      <dgm:t>
        <a:bodyPr/>
        <a:lstStyle/>
        <a:p>
          <a:r>
            <a:rPr lang="ka-G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დისტანციური სწავლება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49E0A1-9D4F-4E31-9F9F-A7B9AF140172}" type="parTrans" cxnId="{88AC861B-B521-4557-9617-CA78189B636F}">
      <dgm:prSet/>
      <dgm:spPr/>
      <dgm:t>
        <a:bodyPr/>
        <a:lstStyle/>
        <a:p>
          <a:endParaRPr lang="fr-FR"/>
        </a:p>
      </dgm:t>
    </dgm:pt>
    <dgm:pt modelId="{63A572A2-3B6E-46C3-A29B-5A93B4A8C073}" type="sibTrans" cxnId="{88AC861B-B521-4557-9617-CA78189B636F}">
      <dgm:prSet/>
      <dgm:spPr/>
      <dgm:t>
        <a:bodyPr/>
        <a:lstStyle/>
        <a:p>
          <a:endParaRPr lang="fr-FR"/>
        </a:p>
      </dgm:t>
    </dgm:pt>
    <dgm:pt modelId="{2E745607-0A90-4021-BD9C-93C9594DC020}">
      <dgm:prSet phldrT="[Text]" custT="1"/>
      <dgm:spPr/>
      <dgm:t>
        <a:bodyPr/>
        <a:lstStyle/>
        <a:p>
          <a:r>
            <a:rPr lang="ka-G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დრო</a:t>
          </a:r>
          <a:endParaRPr lang="fr-FR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737823-AF2D-4D8C-A036-10698E1156BF}" type="parTrans" cxnId="{913A9B4E-E4C0-484C-BD5A-EA8359D8F51C}">
      <dgm:prSet/>
      <dgm:spPr/>
      <dgm:t>
        <a:bodyPr/>
        <a:lstStyle/>
        <a:p>
          <a:endParaRPr lang="fr-FR"/>
        </a:p>
      </dgm:t>
    </dgm:pt>
    <dgm:pt modelId="{C914DB24-94FD-4D04-90BA-A2B0B7B83F5E}" type="sibTrans" cxnId="{913A9B4E-E4C0-484C-BD5A-EA8359D8F51C}">
      <dgm:prSet/>
      <dgm:spPr/>
      <dgm:t>
        <a:bodyPr/>
        <a:lstStyle/>
        <a:p>
          <a:endParaRPr lang="fr-FR"/>
        </a:p>
      </dgm:t>
    </dgm:pt>
    <dgm:pt modelId="{1D04E2DD-26BD-4ACE-9DE7-C7F8BFE70964}">
      <dgm:prSet phldrT="[Text]" custT="1"/>
      <dgm:spPr/>
      <dgm:t>
        <a:bodyPr/>
        <a:lstStyle/>
        <a:p>
          <a:r>
            <a:rPr lang="ka-GE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ნეირო</a:t>
          </a:r>
        </a:p>
        <a:p>
          <a:r>
            <a:rPr lang="ka-GE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განათლების მიღწევები</a:t>
          </a:r>
          <a:endParaRPr lang="fr-F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3A6C59-8DDB-46D5-B3BD-D079DCA6CAC8}" type="parTrans" cxnId="{AA43FB06-6622-4349-9CCB-14272D4A2011}">
      <dgm:prSet/>
      <dgm:spPr/>
      <dgm:t>
        <a:bodyPr/>
        <a:lstStyle/>
        <a:p>
          <a:endParaRPr lang="fr-FR"/>
        </a:p>
      </dgm:t>
    </dgm:pt>
    <dgm:pt modelId="{E78721FF-3600-40B4-8B28-2756B02244FE}" type="sibTrans" cxnId="{AA43FB06-6622-4349-9CCB-14272D4A2011}">
      <dgm:prSet/>
      <dgm:spPr/>
      <dgm:t>
        <a:bodyPr/>
        <a:lstStyle/>
        <a:p>
          <a:endParaRPr lang="fr-FR"/>
        </a:p>
      </dgm:t>
    </dgm:pt>
    <dgm:pt modelId="{2425232E-A3FB-4368-9FC4-DA6DA2D4F078}" type="pres">
      <dgm:prSet presAssocID="{0188D137-1678-4980-AACF-493CF7C87744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4A229785-911F-4424-8ACE-BB7106FD0D44}" type="pres">
      <dgm:prSet presAssocID="{7AB67AAC-844B-44A6-8FA0-46FA0472BBB9}" presName="Accent1" presStyleCnt="0"/>
      <dgm:spPr/>
    </dgm:pt>
    <dgm:pt modelId="{E518537A-E385-4D19-B4E5-52CB263E38EA}" type="pres">
      <dgm:prSet presAssocID="{7AB67AAC-844B-44A6-8FA0-46FA0472BBB9}" presName="Accent" presStyleLbl="node1" presStyleIdx="0" presStyleCnt="3"/>
      <dgm:spPr/>
    </dgm:pt>
    <dgm:pt modelId="{5C5730D4-B5C3-4DF2-BF5C-430B444857A3}" type="pres">
      <dgm:prSet presAssocID="{7AB67AAC-844B-44A6-8FA0-46FA0472BBB9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9DA07361-C682-48C7-8A85-FEA33DF327AF}" type="pres">
      <dgm:prSet presAssocID="{2E745607-0A90-4021-BD9C-93C9594DC020}" presName="Accent2" presStyleCnt="0"/>
      <dgm:spPr/>
    </dgm:pt>
    <dgm:pt modelId="{6E04C834-5C28-4D00-8999-32313B2C1F76}" type="pres">
      <dgm:prSet presAssocID="{2E745607-0A90-4021-BD9C-93C9594DC020}" presName="Accent" presStyleLbl="node1" presStyleIdx="1" presStyleCnt="3"/>
      <dgm:spPr/>
    </dgm:pt>
    <dgm:pt modelId="{3DA542DD-A7BD-4D16-B57F-8A7E151DA919}" type="pres">
      <dgm:prSet presAssocID="{2E745607-0A90-4021-BD9C-93C9594DC020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4B1A503E-E718-4695-B19D-837B0C6461B2}" type="pres">
      <dgm:prSet presAssocID="{1D04E2DD-26BD-4ACE-9DE7-C7F8BFE70964}" presName="Accent3" presStyleCnt="0"/>
      <dgm:spPr/>
    </dgm:pt>
    <dgm:pt modelId="{9F25F3DF-4566-445B-BFC4-0AFA45F91059}" type="pres">
      <dgm:prSet presAssocID="{1D04E2DD-26BD-4ACE-9DE7-C7F8BFE70964}" presName="Accent" presStyleLbl="node1" presStyleIdx="2" presStyleCnt="3" custScaleX="158007"/>
      <dgm:spPr/>
    </dgm:pt>
    <dgm:pt modelId="{B7712B9E-567A-499A-B1B9-3C85E51B35D1}" type="pres">
      <dgm:prSet presAssocID="{1D04E2DD-26BD-4ACE-9DE7-C7F8BFE70964}" presName="Parent3" presStyleLbl="revTx" presStyleIdx="2" presStyleCnt="3" custScaleX="127024" custScaleY="152714">
        <dgm:presLayoutVars>
          <dgm:chMax val="1"/>
          <dgm:chPref val="1"/>
          <dgm:bulletEnabled val="1"/>
        </dgm:presLayoutVars>
      </dgm:prSet>
      <dgm:spPr/>
    </dgm:pt>
  </dgm:ptLst>
  <dgm:cxnLst>
    <dgm:cxn modelId="{AA43FB06-6622-4349-9CCB-14272D4A2011}" srcId="{0188D137-1678-4980-AACF-493CF7C87744}" destId="{1D04E2DD-26BD-4ACE-9DE7-C7F8BFE70964}" srcOrd="2" destOrd="0" parTransId="{263A6C59-8DDB-46D5-B3BD-D079DCA6CAC8}" sibTransId="{E78721FF-3600-40B4-8B28-2756B02244FE}"/>
    <dgm:cxn modelId="{88AC861B-B521-4557-9617-CA78189B636F}" srcId="{0188D137-1678-4980-AACF-493CF7C87744}" destId="{7AB67AAC-844B-44A6-8FA0-46FA0472BBB9}" srcOrd="0" destOrd="0" parTransId="{6549E0A1-9D4F-4E31-9F9F-A7B9AF140172}" sibTransId="{63A572A2-3B6E-46C3-A29B-5A93B4A8C073}"/>
    <dgm:cxn modelId="{10A70C26-6030-462E-8C6F-28E73E7DD1FB}" type="presOf" srcId="{0188D137-1678-4980-AACF-493CF7C87744}" destId="{2425232E-A3FB-4368-9FC4-DA6DA2D4F078}" srcOrd="0" destOrd="0" presId="urn:microsoft.com/office/officeart/2009/layout/CircleArrowProcess"/>
    <dgm:cxn modelId="{79A87535-CB3B-4976-A072-D7F52CB81CB5}" type="presOf" srcId="{7AB67AAC-844B-44A6-8FA0-46FA0472BBB9}" destId="{5C5730D4-B5C3-4DF2-BF5C-430B444857A3}" srcOrd="0" destOrd="0" presId="urn:microsoft.com/office/officeart/2009/layout/CircleArrowProcess"/>
    <dgm:cxn modelId="{913A9B4E-E4C0-484C-BD5A-EA8359D8F51C}" srcId="{0188D137-1678-4980-AACF-493CF7C87744}" destId="{2E745607-0A90-4021-BD9C-93C9594DC020}" srcOrd="1" destOrd="0" parTransId="{EE737823-AF2D-4D8C-A036-10698E1156BF}" sibTransId="{C914DB24-94FD-4D04-90BA-A2B0B7B83F5E}"/>
    <dgm:cxn modelId="{D7EA9185-63AD-48FD-AF5D-8A655EF1C702}" type="presOf" srcId="{1D04E2DD-26BD-4ACE-9DE7-C7F8BFE70964}" destId="{B7712B9E-567A-499A-B1B9-3C85E51B35D1}" srcOrd="0" destOrd="0" presId="urn:microsoft.com/office/officeart/2009/layout/CircleArrowProcess"/>
    <dgm:cxn modelId="{61A2A3AE-1359-43B4-9E67-0E7A8317E462}" type="presOf" srcId="{2E745607-0A90-4021-BD9C-93C9594DC020}" destId="{3DA542DD-A7BD-4D16-B57F-8A7E151DA919}" srcOrd="0" destOrd="0" presId="urn:microsoft.com/office/officeart/2009/layout/CircleArrowProcess"/>
    <dgm:cxn modelId="{B0D8D3C5-A216-486A-8358-B535D06B45B1}" type="presParOf" srcId="{2425232E-A3FB-4368-9FC4-DA6DA2D4F078}" destId="{4A229785-911F-4424-8ACE-BB7106FD0D44}" srcOrd="0" destOrd="0" presId="urn:microsoft.com/office/officeart/2009/layout/CircleArrowProcess"/>
    <dgm:cxn modelId="{C08FC626-90DB-4673-93DA-34D946380782}" type="presParOf" srcId="{4A229785-911F-4424-8ACE-BB7106FD0D44}" destId="{E518537A-E385-4D19-B4E5-52CB263E38EA}" srcOrd="0" destOrd="0" presId="urn:microsoft.com/office/officeart/2009/layout/CircleArrowProcess"/>
    <dgm:cxn modelId="{C09FB92E-66F3-4AF4-8AC8-B558A95B1022}" type="presParOf" srcId="{2425232E-A3FB-4368-9FC4-DA6DA2D4F078}" destId="{5C5730D4-B5C3-4DF2-BF5C-430B444857A3}" srcOrd="1" destOrd="0" presId="urn:microsoft.com/office/officeart/2009/layout/CircleArrowProcess"/>
    <dgm:cxn modelId="{254244A3-BE24-47DD-9630-EBCD18F7E582}" type="presParOf" srcId="{2425232E-A3FB-4368-9FC4-DA6DA2D4F078}" destId="{9DA07361-C682-48C7-8A85-FEA33DF327AF}" srcOrd="2" destOrd="0" presId="urn:microsoft.com/office/officeart/2009/layout/CircleArrowProcess"/>
    <dgm:cxn modelId="{92DE8929-C000-4950-81C6-A8635281918C}" type="presParOf" srcId="{9DA07361-C682-48C7-8A85-FEA33DF327AF}" destId="{6E04C834-5C28-4D00-8999-32313B2C1F76}" srcOrd="0" destOrd="0" presId="urn:microsoft.com/office/officeart/2009/layout/CircleArrowProcess"/>
    <dgm:cxn modelId="{B5E0B187-A4D4-43A5-855A-483144A3A386}" type="presParOf" srcId="{2425232E-A3FB-4368-9FC4-DA6DA2D4F078}" destId="{3DA542DD-A7BD-4D16-B57F-8A7E151DA919}" srcOrd="3" destOrd="0" presId="urn:microsoft.com/office/officeart/2009/layout/CircleArrowProcess"/>
    <dgm:cxn modelId="{23E1DCDD-9680-45DD-A96B-C6A38810E5CD}" type="presParOf" srcId="{2425232E-A3FB-4368-9FC4-DA6DA2D4F078}" destId="{4B1A503E-E718-4695-B19D-837B0C6461B2}" srcOrd="4" destOrd="0" presId="urn:microsoft.com/office/officeart/2009/layout/CircleArrowProcess"/>
    <dgm:cxn modelId="{60259295-8340-42B1-A6B0-BF57BC6AD5B9}" type="presParOf" srcId="{4B1A503E-E718-4695-B19D-837B0C6461B2}" destId="{9F25F3DF-4566-445B-BFC4-0AFA45F91059}" srcOrd="0" destOrd="0" presId="urn:microsoft.com/office/officeart/2009/layout/CircleArrowProcess"/>
    <dgm:cxn modelId="{5B98A18C-9B60-4B56-AF7A-B96A9E1E1C7B}" type="presParOf" srcId="{2425232E-A3FB-4368-9FC4-DA6DA2D4F078}" destId="{B7712B9E-567A-499A-B1B9-3C85E51B35D1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5B8988-9823-4E8B-8713-72FCC03207BB}" type="doc">
      <dgm:prSet loTypeId="urn:microsoft.com/office/officeart/2011/layout/HexagonRadial" loCatId="cycle" qsTypeId="urn:microsoft.com/office/officeart/2005/8/quickstyle/3d4" qsCatId="3D" csTypeId="urn:microsoft.com/office/officeart/2005/8/colors/accent5_4" csCatId="accent5" phldr="1"/>
      <dgm:spPr/>
      <dgm:t>
        <a:bodyPr/>
        <a:lstStyle/>
        <a:p>
          <a:endParaRPr lang="fr-FR"/>
        </a:p>
      </dgm:t>
    </dgm:pt>
    <dgm:pt modelId="{FC0BA0F9-A366-4018-BB48-57232F2B7837}">
      <dgm:prSet phldrT="[Text]"/>
      <dgm:spPr/>
      <dgm:t>
        <a:bodyPr/>
        <a:lstStyle/>
        <a:p>
          <a:r>
            <a:rPr lang="ka-G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დისტანციური სწავლება</a:t>
          </a:r>
          <a:endParaRPr lang="fr-FR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F848FB-8FD0-47BF-9937-D3C617F64895}" type="parTrans" cxnId="{F2388B20-F286-4BE7-A99F-85BC865FAE0A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FA7002-3464-42A1-861F-A60FCDBBBC89}" type="sibTrans" cxnId="{F2388B20-F286-4BE7-A99F-85BC865FAE0A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2B140A9-CDA3-4F51-A7F6-DC464BC81C15}">
      <dgm:prSet phldrT="[Text]"/>
      <dgm:spPr/>
      <dgm:t>
        <a:bodyPr/>
        <a:lstStyle/>
        <a:p>
          <a:r>
            <a:rPr lang="ka-G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დრო</a:t>
          </a:r>
          <a:endParaRPr lang="fr-FR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34F0D8-2D7E-4971-AF99-0AB78CBB5A13}" type="parTrans" cxnId="{3442DD92-AAC6-4D54-8F75-40054801E019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2E8F60-3D8E-4FE8-A79D-99DB1E0BB885}" type="sibTrans" cxnId="{3442DD92-AAC6-4D54-8F75-40054801E019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66CB71-1953-4D0F-97BD-131CAB90A70B}">
      <dgm:prSet phldrT="[Text]"/>
      <dgm:spPr/>
      <dgm:t>
        <a:bodyPr/>
        <a:lstStyle/>
        <a:p>
          <a:r>
            <a:rPr lang="ka-G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დიზაინი</a:t>
          </a:r>
        </a:p>
        <a:p>
          <a:r>
            <a:rPr lang="ka-G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ვიზუალიზაცია</a:t>
          </a:r>
          <a:endParaRPr lang="fr-FR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A27008-460A-4116-B3E8-694347C07556}" type="parTrans" cxnId="{3E2DE94A-F008-4471-BBDE-1CDAC75479C9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73D55D-5ED5-4A32-972D-0D443A43B544}" type="sibTrans" cxnId="{3E2DE94A-F008-4471-BBDE-1CDAC75479C9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FEDBC7-7ED3-4F0B-809A-1194518CCE84}">
      <dgm:prSet phldrT="[Text]"/>
      <dgm:spPr/>
      <dgm:t>
        <a:bodyPr/>
        <a:lstStyle/>
        <a:p>
          <a:r>
            <a:rPr lang="ka-G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ინტერაქცია / ლინგვისტური კომპეტენციები</a:t>
          </a:r>
          <a:endParaRPr lang="fr-FR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BBE871-AFD5-4BC8-9999-A189D5D8E81B}" type="parTrans" cxnId="{5F31617A-620A-4355-A782-CF87664EA267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C82E49-4CF4-4564-82AA-0EFA0E980694}" type="sibTrans" cxnId="{5F31617A-620A-4355-A782-CF87664EA267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64E416-0F88-415E-8647-1C5C3D66233F}">
      <dgm:prSet phldrT="[Text]"/>
      <dgm:spPr/>
      <dgm:t>
        <a:bodyPr/>
        <a:lstStyle/>
        <a:p>
          <a:r>
            <a:rPr lang="ka-G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ახალი ტექნოლოგიები</a:t>
          </a:r>
          <a:endParaRPr lang="fr-FR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BD5324-E456-4ABE-BA60-AE057F320451}" type="parTrans" cxnId="{6CCD35CD-E60A-4394-92FD-572E62E29A5B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2BB888-0974-430A-9458-DC70966B71E4}" type="sibTrans" cxnId="{6CCD35CD-E60A-4394-92FD-572E62E29A5B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244233-4E60-4B3F-8641-80447A3AC589}">
      <dgm:prSet phldrT="[Text]"/>
      <dgm:spPr/>
      <dgm:t>
        <a:bodyPr/>
        <a:lstStyle/>
        <a:p>
          <a:r>
            <a:rPr lang="ka-G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ჯგუფში მუშაობა/ პროექტი /სიმულაცია </a:t>
          </a:r>
          <a:endParaRPr lang="fr-FR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0FD677-ACB5-4CF6-A522-FC2F232DC419}" type="parTrans" cxnId="{DCD3B2B0-BDAB-45C0-9A38-55C5864CFBAE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F7E2E1-9CFB-4155-B492-DCC1246C6BC4}" type="sibTrans" cxnId="{DCD3B2B0-BDAB-45C0-9A38-55C5864CFBAE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1E95F4-A3FA-4033-AF5A-9DC953BA38C6}">
      <dgm:prSet phldrT="[Text]"/>
      <dgm:spPr/>
      <dgm:t>
        <a:bodyPr/>
        <a:lstStyle/>
        <a:p>
          <a:endParaRPr lang="fr-FR"/>
        </a:p>
      </dgm:t>
    </dgm:pt>
    <dgm:pt modelId="{DE65DA59-C2C4-4552-B6B4-0BD1B09E1FFB}" type="parTrans" cxnId="{5D91C982-1D0C-4B05-AE58-728195279F22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D08172-CA0D-41B5-9325-4D847A339858}" type="sibTrans" cxnId="{5D91C982-1D0C-4B05-AE58-728195279F22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C3D5B0-18B8-4ADA-BA29-C4DA788051F2}">
      <dgm:prSet phldrT="[Text]"/>
      <dgm:spPr/>
      <dgm:t>
        <a:bodyPr/>
        <a:lstStyle/>
        <a:p>
          <a:endParaRPr lang="fr-FR"/>
        </a:p>
      </dgm:t>
    </dgm:pt>
    <dgm:pt modelId="{DE99305C-A1E3-469D-9F87-52E5C7403CB4}" type="parTrans" cxnId="{F72EBD47-835D-440B-A875-F2A72B8F78B6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3F59F2-E8AA-4FE9-98DE-EBC8B9CFE7E3}" type="sibTrans" cxnId="{F72EBD47-835D-440B-A875-F2A72B8F78B6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8E82F4-A906-4AD2-A8E4-569D13205581}">
      <dgm:prSet phldrT="[Text]"/>
      <dgm:spPr/>
      <dgm:t>
        <a:bodyPr/>
        <a:lstStyle/>
        <a:p>
          <a:endParaRPr lang="fr-FR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FAA2E9-77BC-4CD7-8F43-FD1288C77BFE}" type="parTrans" cxnId="{98491C39-CC1F-4645-87BB-9F4F22E7150D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20B80CE-9D6A-47A0-8EA5-42FD9210F7D1}" type="sibTrans" cxnId="{98491C39-CC1F-4645-87BB-9F4F22E7150D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7FDD2B-7110-4AC2-963F-13F91B152282}">
      <dgm:prSet phldrT="[Text]"/>
      <dgm:spPr/>
      <dgm:t>
        <a:bodyPr/>
        <a:lstStyle/>
        <a:p>
          <a:endParaRPr lang="fr-FR"/>
        </a:p>
      </dgm:t>
    </dgm:pt>
    <dgm:pt modelId="{45BD6BFE-0FC0-4171-A08D-2DF1C90824D1}" type="parTrans" cxnId="{7DC8FA55-6D6C-4598-A7BE-58E54F23F3F0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CB7EDF-ED10-430C-BA94-6F104FAEF5BE}" type="sibTrans" cxnId="{7DC8FA55-6D6C-4598-A7BE-58E54F23F3F0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CAA2AF-9679-4E24-B088-B88B88D73B64}">
      <dgm:prSet phldrT="[Text]"/>
      <dgm:spPr/>
      <dgm:t>
        <a:bodyPr/>
        <a:lstStyle/>
        <a:p>
          <a:r>
            <a:rPr lang="ka-G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დამოუკიდებელი მუშაობა</a:t>
          </a:r>
          <a:endParaRPr lang="fr-FR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1D96F1-6DB5-46ED-9D9C-EBDD5765807B}" type="parTrans" cxnId="{36849038-1C8C-42C7-82E0-BB413A2ABCC9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206D99-F358-4FF2-8601-0E0EF63598E2}" type="sibTrans" cxnId="{36849038-1C8C-42C7-82E0-BB413A2ABCC9}">
      <dgm:prSet/>
      <dgm:spPr/>
      <dgm:t>
        <a:bodyPr/>
        <a:lstStyle/>
        <a:p>
          <a:endParaRPr lang="fr-FR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665B06-955E-4BBB-8C43-45A3EE389661}" type="pres">
      <dgm:prSet presAssocID="{C25B8988-9823-4E8B-8713-72FCC03207B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CE9507F3-F6E6-450F-B44B-08936D14C1D0}" type="pres">
      <dgm:prSet presAssocID="{FC0BA0F9-A366-4018-BB48-57232F2B7837}" presName="Parent" presStyleLbl="node0" presStyleIdx="0" presStyleCnt="1">
        <dgm:presLayoutVars>
          <dgm:chMax val="6"/>
          <dgm:chPref val="6"/>
        </dgm:presLayoutVars>
      </dgm:prSet>
      <dgm:spPr/>
    </dgm:pt>
    <dgm:pt modelId="{21A67104-6CB2-49A4-8823-942A38750256}" type="pres">
      <dgm:prSet presAssocID="{B2B140A9-CDA3-4F51-A7F6-DC464BC81C15}" presName="Accent1" presStyleCnt="0"/>
      <dgm:spPr/>
    </dgm:pt>
    <dgm:pt modelId="{F778CDF3-8C10-421D-BD62-6F162F534DFC}" type="pres">
      <dgm:prSet presAssocID="{B2B140A9-CDA3-4F51-A7F6-DC464BC81C15}" presName="Accent" presStyleLbl="bgShp" presStyleIdx="0" presStyleCnt="6"/>
      <dgm:spPr/>
    </dgm:pt>
    <dgm:pt modelId="{C8BE207C-9F86-42CD-8F3E-C1BF34E03534}" type="pres">
      <dgm:prSet presAssocID="{B2B140A9-CDA3-4F51-A7F6-DC464BC81C15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50D38EDD-E838-4E81-988A-1C6A12F97F15}" type="pres">
      <dgm:prSet presAssocID="{7D66CB71-1953-4D0F-97BD-131CAB90A70B}" presName="Accent2" presStyleCnt="0"/>
      <dgm:spPr/>
    </dgm:pt>
    <dgm:pt modelId="{E418A270-EDF9-4E83-82D0-396B2B39BDD4}" type="pres">
      <dgm:prSet presAssocID="{7D66CB71-1953-4D0F-97BD-131CAB90A70B}" presName="Accent" presStyleLbl="bgShp" presStyleIdx="1" presStyleCnt="6"/>
      <dgm:spPr/>
    </dgm:pt>
    <dgm:pt modelId="{B3173D5E-16F1-4FC7-BF64-01EB7086E312}" type="pres">
      <dgm:prSet presAssocID="{7D66CB71-1953-4D0F-97BD-131CAB90A70B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A5E896A2-5EB8-43A7-8682-BD4DA27428B6}" type="pres">
      <dgm:prSet presAssocID="{1BFEDBC7-7ED3-4F0B-809A-1194518CCE84}" presName="Accent3" presStyleCnt="0"/>
      <dgm:spPr/>
    </dgm:pt>
    <dgm:pt modelId="{D41030CF-412B-4260-B4F4-37279746F65F}" type="pres">
      <dgm:prSet presAssocID="{1BFEDBC7-7ED3-4F0B-809A-1194518CCE84}" presName="Accent" presStyleLbl="bgShp" presStyleIdx="2" presStyleCnt="6"/>
      <dgm:spPr/>
    </dgm:pt>
    <dgm:pt modelId="{C378C3AC-39A0-4180-8B15-C38CEC905F6D}" type="pres">
      <dgm:prSet presAssocID="{1BFEDBC7-7ED3-4F0B-809A-1194518CCE84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A27B5517-75A1-4CDE-9C3D-A01BBB5FE2F4}" type="pres">
      <dgm:prSet presAssocID="{D864E416-0F88-415E-8647-1C5C3D66233F}" presName="Accent4" presStyleCnt="0"/>
      <dgm:spPr/>
    </dgm:pt>
    <dgm:pt modelId="{813668FD-F50E-49D0-BE2A-93FF430DCF1E}" type="pres">
      <dgm:prSet presAssocID="{D864E416-0F88-415E-8647-1C5C3D66233F}" presName="Accent" presStyleLbl="bgShp" presStyleIdx="3" presStyleCnt="6"/>
      <dgm:spPr/>
    </dgm:pt>
    <dgm:pt modelId="{85D9847A-3624-4F73-BCFC-89541BBE80AF}" type="pres">
      <dgm:prSet presAssocID="{D864E416-0F88-415E-8647-1C5C3D66233F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6495F7B6-F608-41E1-88C1-E7534636829F}" type="pres">
      <dgm:prSet presAssocID="{DE244233-4E60-4B3F-8641-80447A3AC589}" presName="Accent5" presStyleCnt="0"/>
      <dgm:spPr/>
    </dgm:pt>
    <dgm:pt modelId="{3530D956-E368-4573-A418-2999591B6ADD}" type="pres">
      <dgm:prSet presAssocID="{DE244233-4E60-4B3F-8641-80447A3AC589}" presName="Accent" presStyleLbl="bgShp" presStyleIdx="4" presStyleCnt="6"/>
      <dgm:spPr/>
    </dgm:pt>
    <dgm:pt modelId="{9A1ECC57-3CDE-4B11-9A63-B5A85ED9AC19}" type="pres">
      <dgm:prSet presAssocID="{DE244233-4E60-4B3F-8641-80447A3AC589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59103910-71D4-4AB6-B728-987D5A5D3A99}" type="pres">
      <dgm:prSet presAssocID="{1DCAA2AF-9679-4E24-B088-B88B88D73B64}" presName="Accent6" presStyleCnt="0"/>
      <dgm:spPr/>
    </dgm:pt>
    <dgm:pt modelId="{07ACD8A0-A585-414A-98D4-80B0B606D9F5}" type="pres">
      <dgm:prSet presAssocID="{1DCAA2AF-9679-4E24-B088-B88B88D73B64}" presName="Accent" presStyleLbl="bgShp" presStyleIdx="5" presStyleCnt="6"/>
      <dgm:spPr/>
    </dgm:pt>
    <dgm:pt modelId="{26A3CC2F-CE02-4F74-A5BA-02B6603549B2}" type="pres">
      <dgm:prSet presAssocID="{1DCAA2AF-9679-4E24-B088-B88B88D73B64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F2388B20-F286-4BE7-A99F-85BC865FAE0A}" srcId="{C25B8988-9823-4E8B-8713-72FCC03207BB}" destId="{FC0BA0F9-A366-4018-BB48-57232F2B7837}" srcOrd="0" destOrd="0" parTransId="{38F848FB-8FD0-47BF-9937-D3C617F64895}" sibTransId="{DCFA7002-3464-42A1-861F-A60FCDBBBC89}"/>
    <dgm:cxn modelId="{4A9D5026-0A64-48C4-BF71-68469BDE95D7}" type="presOf" srcId="{C25B8988-9823-4E8B-8713-72FCC03207BB}" destId="{65665B06-955E-4BBB-8C43-45A3EE389661}" srcOrd="0" destOrd="0" presId="urn:microsoft.com/office/officeart/2011/layout/HexagonRadial"/>
    <dgm:cxn modelId="{DDE7CF27-C098-407F-9381-BA4A6676298E}" type="presOf" srcId="{1BFEDBC7-7ED3-4F0B-809A-1194518CCE84}" destId="{C378C3AC-39A0-4180-8B15-C38CEC905F6D}" srcOrd="0" destOrd="0" presId="urn:microsoft.com/office/officeart/2011/layout/HexagonRadial"/>
    <dgm:cxn modelId="{2F6F8A38-4422-422A-BED4-BB6257ACC70B}" type="presOf" srcId="{7D66CB71-1953-4D0F-97BD-131CAB90A70B}" destId="{B3173D5E-16F1-4FC7-BF64-01EB7086E312}" srcOrd="0" destOrd="0" presId="urn:microsoft.com/office/officeart/2011/layout/HexagonRadial"/>
    <dgm:cxn modelId="{36849038-1C8C-42C7-82E0-BB413A2ABCC9}" srcId="{FC0BA0F9-A366-4018-BB48-57232F2B7837}" destId="{1DCAA2AF-9679-4E24-B088-B88B88D73B64}" srcOrd="5" destOrd="0" parTransId="{A81D96F1-6DB5-46ED-9D9C-EBDD5765807B}" sibTransId="{4B206D99-F358-4FF2-8601-0E0EF63598E2}"/>
    <dgm:cxn modelId="{98491C39-CC1F-4645-87BB-9F4F22E7150D}" srcId="{FC0BA0F9-A366-4018-BB48-57232F2B7837}" destId="{048E82F4-A906-4AD2-A8E4-569D13205581}" srcOrd="9" destOrd="0" parTransId="{BCFAA2E9-77BC-4CD7-8F43-FD1288C77BFE}" sibTransId="{B20B80CE-9D6A-47A0-8EA5-42FD9210F7D1}"/>
    <dgm:cxn modelId="{F72EBD47-835D-440B-A875-F2A72B8F78B6}" srcId="{FC0BA0F9-A366-4018-BB48-57232F2B7837}" destId="{0DC3D5B0-18B8-4ADA-BA29-C4DA788051F2}" srcOrd="8" destOrd="0" parTransId="{DE99305C-A1E3-469D-9F87-52E5C7403CB4}" sibTransId="{2F3F59F2-E8AA-4FE9-98DE-EBC8B9CFE7E3}"/>
    <dgm:cxn modelId="{3E2DE94A-F008-4471-BBDE-1CDAC75479C9}" srcId="{FC0BA0F9-A366-4018-BB48-57232F2B7837}" destId="{7D66CB71-1953-4D0F-97BD-131CAB90A70B}" srcOrd="1" destOrd="0" parTransId="{18A27008-460A-4116-B3E8-694347C07556}" sibTransId="{9373D55D-5ED5-4A32-972D-0D443A43B544}"/>
    <dgm:cxn modelId="{5F90DB6F-2272-4DE7-8FBC-22BF3DE9954D}" type="presOf" srcId="{DE244233-4E60-4B3F-8641-80447A3AC589}" destId="{9A1ECC57-3CDE-4B11-9A63-B5A85ED9AC19}" srcOrd="0" destOrd="0" presId="urn:microsoft.com/office/officeart/2011/layout/HexagonRadial"/>
    <dgm:cxn modelId="{7DC8FA55-6D6C-4598-A7BE-58E54F23F3F0}" srcId="{FC0BA0F9-A366-4018-BB48-57232F2B7837}" destId="{A07FDD2B-7110-4AC2-963F-13F91B152282}" srcOrd="6" destOrd="0" parTransId="{45BD6BFE-0FC0-4171-A08D-2DF1C90824D1}" sibTransId="{91CB7EDF-ED10-430C-BA94-6F104FAEF5BE}"/>
    <dgm:cxn modelId="{5F31617A-620A-4355-A782-CF87664EA267}" srcId="{FC0BA0F9-A366-4018-BB48-57232F2B7837}" destId="{1BFEDBC7-7ED3-4F0B-809A-1194518CCE84}" srcOrd="2" destOrd="0" parTransId="{77BBE871-AFD5-4BC8-9999-A189D5D8E81B}" sibTransId="{FBC82E49-4CF4-4564-82AA-0EFA0E980694}"/>
    <dgm:cxn modelId="{5D91C982-1D0C-4B05-AE58-728195279F22}" srcId="{FC0BA0F9-A366-4018-BB48-57232F2B7837}" destId="{FF1E95F4-A3FA-4033-AF5A-9DC953BA38C6}" srcOrd="7" destOrd="0" parTransId="{DE65DA59-C2C4-4552-B6B4-0BD1B09E1FFB}" sibTransId="{11D08172-CA0D-41B5-9325-4D847A339858}"/>
    <dgm:cxn modelId="{3442DD92-AAC6-4D54-8F75-40054801E019}" srcId="{FC0BA0F9-A366-4018-BB48-57232F2B7837}" destId="{B2B140A9-CDA3-4F51-A7F6-DC464BC81C15}" srcOrd="0" destOrd="0" parTransId="{D634F0D8-2D7E-4971-AF99-0AB78CBB5A13}" sibTransId="{682E8F60-3D8E-4FE8-A79D-99DB1E0BB885}"/>
    <dgm:cxn modelId="{1C9D4DA4-4720-4177-8821-5098E4AEFC5B}" type="presOf" srcId="{D864E416-0F88-415E-8647-1C5C3D66233F}" destId="{85D9847A-3624-4F73-BCFC-89541BBE80AF}" srcOrd="0" destOrd="0" presId="urn:microsoft.com/office/officeart/2011/layout/HexagonRadial"/>
    <dgm:cxn modelId="{DCD3B2B0-BDAB-45C0-9A38-55C5864CFBAE}" srcId="{FC0BA0F9-A366-4018-BB48-57232F2B7837}" destId="{DE244233-4E60-4B3F-8641-80447A3AC589}" srcOrd="4" destOrd="0" parTransId="{E40FD677-ACB5-4CF6-A522-FC2F232DC419}" sibTransId="{47F7E2E1-9CFB-4155-B492-DCC1246C6BC4}"/>
    <dgm:cxn modelId="{6CCD35CD-E60A-4394-92FD-572E62E29A5B}" srcId="{FC0BA0F9-A366-4018-BB48-57232F2B7837}" destId="{D864E416-0F88-415E-8647-1C5C3D66233F}" srcOrd="3" destOrd="0" parTransId="{B3BD5324-E456-4ABE-BA60-AE057F320451}" sibTransId="{782BB888-0974-430A-9458-DC70966B71E4}"/>
    <dgm:cxn modelId="{42DA85DF-0EBF-4287-BF35-844D58A010E2}" type="presOf" srcId="{B2B140A9-CDA3-4F51-A7F6-DC464BC81C15}" destId="{C8BE207C-9F86-42CD-8F3E-C1BF34E03534}" srcOrd="0" destOrd="0" presId="urn:microsoft.com/office/officeart/2011/layout/HexagonRadial"/>
    <dgm:cxn modelId="{588DBEDF-2855-451A-AEDF-4CD38FD098B7}" type="presOf" srcId="{FC0BA0F9-A366-4018-BB48-57232F2B7837}" destId="{CE9507F3-F6E6-450F-B44B-08936D14C1D0}" srcOrd="0" destOrd="0" presId="urn:microsoft.com/office/officeart/2011/layout/HexagonRadial"/>
    <dgm:cxn modelId="{DB3CA0EE-9F36-4D0D-8A78-6D65B99FEBAE}" type="presOf" srcId="{1DCAA2AF-9679-4E24-B088-B88B88D73B64}" destId="{26A3CC2F-CE02-4F74-A5BA-02B6603549B2}" srcOrd="0" destOrd="0" presId="urn:microsoft.com/office/officeart/2011/layout/HexagonRadial"/>
    <dgm:cxn modelId="{26D4B188-97C9-4654-9818-64274A2C0D08}" type="presParOf" srcId="{65665B06-955E-4BBB-8C43-45A3EE389661}" destId="{CE9507F3-F6E6-450F-B44B-08936D14C1D0}" srcOrd="0" destOrd="0" presId="urn:microsoft.com/office/officeart/2011/layout/HexagonRadial"/>
    <dgm:cxn modelId="{FA955BA0-4363-409D-9D20-B71A0558257A}" type="presParOf" srcId="{65665B06-955E-4BBB-8C43-45A3EE389661}" destId="{21A67104-6CB2-49A4-8823-942A38750256}" srcOrd="1" destOrd="0" presId="urn:microsoft.com/office/officeart/2011/layout/HexagonRadial"/>
    <dgm:cxn modelId="{AF86D3A3-DC54-418A-8FF0-B5B9CCCD3457}" type="presParOf" srcId="{21A67104-6CB2-49A4-8823-942A38750256}" destId="{F778CDF3-8C10-421D-BD62-6F162F534DFC}" srcOrd="0" destOrd="0" presId="urn:microsoft.com/office/officeart/2011/layout/HexagonRadial"/>
    <dgm:cxn modelId="{0BE5C073-F4B8-45A6-B2A2-FDC37AC0026D}" type="presParOf" srcId="{65665B06-955E-4BBB-8C43-45A3EE389661}" destId="{C8BE207C-9F86-42CD-8F3E-C1BF34E03534}" srcOrd="2" destOrd="0" presId="urn:microsoft.com/office/officeart/2011/layout/HexagonRadial"/>
    <dgm:cxn modelId="{669576D2-69D0-4EEB-B69F-74D952E8D07F}" type="presParOf" srcId="{65665B06-955E-4BBB-8C43-45A3EE389661}" destId="{50D38EDD-E838-4E81-988A-1C6A12F97F15}" srcOrd="3" destOrd="0" presId="urn:microsoft.com/office/officeart/2011/layout/HexagonRadial"/>
    <dgm:cxn modelId="{E351A21F-E540-45FD-981B-BC86FD312604}" type="presParOf" srcId="{50D38EDD-E838-4E81-988A-1C6A12F97F15}" destId="{E418A270-EDF9-4E83-82D0-396B2B39BDD4}" srcOrd="0" destOrd="0" presId="urn:microsoft.com/office/officeart/2011/layout/HexagonRadial"/>
    <dgm:cxn modelId="{719EB483-0E7B-473A-BCB9-CBFC84EDE69D}" type="presParOf" srcId="{65665B06-955E-4BBB-8C43-45A3EE389661}" destId="{B3173D5E-16F1-4FC7-BF64-01EB7086E312}" srcOrd="4" destOrd="0" presId="urn:microsoft.com/office/officeart/2011/layout/HexagonRadial"/>
    <dgm:cxn modelId="{F488BCF7-6E4D-4169-8A3B-84C0466455F6}" type="presParOf" srcId="{65665B06-955E-4BBB-8C43-45A3EE389661}" destId="{A5E896A2-5EB8-43A7-8682-BD4DA27428B6}" srcOrd="5" destOrd="0" presId="urn:microsoft.com/office/officeart/2011/layout/HexagonRadial"/>
    <dgm:cxn modelId="{4D31B1C7-567C-4F1A-9459-C48ECE3B06A5}" type="presParOf" srcId="{A5E896A2-5EB8-43A7-8682-BD4DA27428B6}" destId="{D41030CF-412B-4260-B4F4-37279746F65F}" srcOrd="0" destOrd="0" presId="urn:microsoft.com/office/officeart/2011/layout/HexagonRadial"/>
    <dgm:cxn modelId="{1FB17C55-DAF9-4852-A429-5F85BC6ECEE6}" type="presParOf" srcId="{65665B06-955E-4BBB-8C43-45A3EE389661}" destId="{C378C3AC-39A0-4180-8B15-C38CEC905F6D}" srcOrd="6" destOrd="0" presId="urn:microsoft.com/office/officeart/2011/layout/HexagonRadial"/>
    <dgm:cxn modelId="{C091A3B8-B6B0-4E61-AA73-F612B66560D6}" type="presParOf" srcId="{65665B06-955E-4BBB-8C43-45A3EE389661}" destId="{A27B5517-75A1-4CDE-9C3D-A01BBB5FE2F4}" srcOrd="7" destOrd="0" presId="urn:microsoft.com/office/officeart/2011/layout/HexagonRadial"/>
    <dgm:cxn modelId="{F1EA3991-FE9F-413F-84F7-187A9FD30CEA}" type="presParOf" srcId="{A27B5517-75A1-4CDE-9C3D-A01BBB5FE2F4}" destId="{813668FD-F50E-49D0-BE2A-93FF430DCF1E}" srcOrd="0" destOrd="0" presId="urn:microsoft.com/office/officeart/2011/layout/HexagonRadial"/>
    <dgm:cxn modelId="{FE64EC67-D41A-4313-ABB7-F487C6DFB886}" type="presParOf" srcId="{65665B06-955E-4BBB-8C43-45A3EE389661}" destId="{85D9847A-3624-4F73-BCFC-89541BBE80AF}" srcOrd="8" destOrd="0" presId="urn:microsoft.com/office/officeart/2011/layout/HexagonRadial"/>
    <dgm:cxn modelId="{1077E477-9716-4D00-832F-62656F7DDFE1}" type="presParOf" srcId="{65665B06-955E-4BBB-8C43-45A3EE389661}" destId="{6495F7B6-F608-41E1-88C1-E7534636829F}" srcOrd="9" destOrd="0" presId="urn:microsoft.com/office/officeart/2011/layout/HexagonRadial"/>
    <dgm:cxn modelId="{4089C6CB-CB85-4F1B-896B-771067AA8F49}" type="presParOf" srcId="{6495F7B6-F608-41E1-88C1-E7534636829F}" destId="{3530D956-E368-4573-A418-2999591B6ADD}" srcOrd="0" destOrd="0" presId="urn:microsoft.com/office/officeart/2011/layout/HexagonRadial"/>
    <dgm:cxn modelId="{693A5CF3-4CE5-4978-A941-21A25E322F08}" type="presParOf" srcId="{65665B06-955E-4BBB-8C43-45A3EE389661}" destId="{9A1ECC57-3CDE-4B11-9A63-B5A85ED9AC19}" srcOrd="10" destOrd="0" presId="urn:microsoft.com/office/officeart/2011/layout/HexagonRadial"/>
    <dgm:cxn modelId="{7E24E69B-0A10-4393-AC32-7CB10F19A35E}" type="presParOf" srcId="{65665B06-955E-4BBB-8C43-45A3EE389661}" destId="{59103910-71D4-4AB6-B728-987D5A5D3A99}" srcOrd="11" destOrd="0" presId="urn:microsoft.com/office/officeart/2011/layout/HexagonRadial"/>
    <dgm:cxn modelId="{F6991F31-D8C7-49EC-BF3F-9AED32E267B0}" type="presParOf" srcId="{59103910-71D4-4AB6-B728-987D5A5D3A99}" destId="{07ACD8A0-A585-414A-98D4-80B0B606D9F5}" srcOrd="0" destOrd="0" presId="urn:microsoft.com/office/officeart/2011/layout/HexagonRadial"/>
    <dgm:cxn modelId="{9024ADD0-DEA7-4730-AD1E-D32917054319}" type="presParOf" srcId="{65665B06-955E-4BBB-8C43-45A3EE389661}" destId="{26A3CC2F-CE02-4F74-A5BA-02B6603549B2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8537A-E385-4D19-B4E5-52CB263E38EA}">
      <dsp:nvSpPr>
        <dsp:cNvPr id="0" name=""/>
        <dsp:cNvSpPr/>
      </dsp:nvSpPr>
      <dsp:spPr>
        <a:xfrm>
          <a:off x="1256886" y="0"/>
          <a:ext cx="2213102" cy="221343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C5730D4-B5C3-4DF2-BF5C-430B444857A3}">
      <dsp:nvSpPr>
        <dsp:cNvPr id="0" name=""/>
        <dsp:cNvSpPr/>
      </dsp:nvSpPr>
      <dsp:spPr>
        <a:xfrm>
          <a:off x="1746055" y="799118"/>
          <a:ext cx="1229778" cy="614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დისტანციური სწავლება</a:t>
          </a:r>
          <a:endParaRPr lang="fr-FR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46055" y="799118"/>
        <a:ext cx="1229778" cy="614742"/>
      </dsp:txXfrm>
    </dsp:sp>
    <dsp:sp modelId="{6E04C834-5C28-4D00-8999-32313B2C1F76}">
      <dsp:nvSpPr>
        <dsp:cNvPr id="0" name=""/>
        <dsp:cNvSpPr/>
      </dsp:nvSpPr>
      <dsp:spPr>
        <a:xfrm>
          <a:off x="642205" y="1271785"/>
          <a:ext cx="2213102" cy="221343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DA542DD-A7BD-4D16-B57F-8A7E151DA919}">
      <dsp:nvSpPr>
        <dsp:cNvPr id="0" name=""/>
        <dsp:cNvSpPr/>
      </dsp:nvSpPr>
      <dsp:spPr>
        <a:xfrm>
          <a:off x="1133867" y="2078260"/>
          <a:ext cx="1229778" cy="614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დრო</a:t>
          </a:r>
          <a:endParaRPr lang="fr-FR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33867" y="2078260"/>
        <a:ext cx="1229778" cy="614742"/>
      </dsp:txXfrm>
    </dsp:sp>
    <dsp:sp modelId="{9F25F3DF-4566-445B-BFC4-0AFA45F91059}">
      <dsp:nvSpPr>
        <dsp:cNvPr id="0" name=""/>
        <dsp:cNvSpPr/>
      </dsp:nvSpPr>
      <dsp:spPr>
        <a:xfrm>
          <a:off x="862929" y="2695761"/>
          <a:ext cx="3004342" cy="190216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7712B9E-567A-499A-B1B9-3C85E51B35D1}">
      <dsp:nvSpPr>
        <dsp:cNvPr id="0" name=""/>
        <dsp:cNvSpPr/>
      </dsp:nvSpPr>
      <dsp:spPr>
        <a:xfrm>
          <a:off x="1582796" y="3197214"/>
          <a:ext cx="1562114" cy="938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ნეირო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განათლების მიღწევები</a:t>
          </a:r>
          <a:endParaRPr lang="fr-F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82796" y="3197214"/>
        <a:ext cx="1562114" cy="9387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507F3-F6E6-450F-B44B-08936D14C1D0}">
      <dsp:nvSpPr>
        <dsp:cNvPr id="0" name=""/>
        <dsp:cNvSpPr/>
      </dsp:nvSpPr>
      <dsp:spPr>
        <a:xfrm>
          <a:off x="2693172" y="1851600"/>
          <a:ext cx="2353465" cy="2035842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2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დისტანციური სწავლება</a:t>
          </a:r>
          <a:endParaRPr lang="fr-FR" sz="1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83174" y="2188968"/>
        <a:ext cx="1573461" cy="1361106"/>
      </dsp:txXfrm>
    </dsp:sp>
    <dsp:sp modelId="{E418A270-EDF9-4E83-82D0-396B2B39BDD4}">
      <dsp:nvSpPr>
        <dsp:cNvPr id="0" name=""/>
        <dsp:cNvSpPr/>
      </dsp:nvSpPr>
      <dsp:spPr>
        <a:xfrm>
          <a:off x="4166893" y="877587"/>
          <a:ext cx="887955" cy="76509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BE207C-9F86-42CD-8F3E-C1BF34E03534}">
      <dsp:nvSpPr>
        <dsp:cNvPr id="0" name=""/>
        <dsp:cNvSpPr/>
      </dsp:nvSpPr>
      <dsp:spPr>
        <a:xfrm>
          <a:off x="2909960" y="0"/>
          <a:ext cx="1928647" cy="166850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2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დრო</a:t>
          </a:r>
          <a:endParaRPr lang="fr-FR" sz="1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29578" y="276507"/>
        <a:ext cx="1289411" cy="1115492"/>
      </dsp:txXfrm>
    </dsp:sp>
    <dsp:sp modelId="{D41030CF-412B-4260-B4F4-37279746F65F}">
      <dsp:nvSpPr>
        <dsp:cNvPr id="0" name=""/>
        <dsp:cNvSpPr/>
      </dsp:nvSpPr>
      <dsp:spPr>
        <a:xfrm>
          <a:off x="5203206" y="2307900"/>
          <a:ext cx="887955" cy="76509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173D5E-16F1-4FC7-BF64-01EB7086E312}">
      <dsp:nvSpPr>
        <dsp:cNvPr id="0" name=""/>
        <dsp:cNvSpPr/>
      </dsp:nvSpPr>
      <dsp:spPr>
        <a:xfrm>
          <a:off x="4678754" y="1026243"/>
          <a:ext cx="1928647" cy="166850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shade val="50000"/>
            <a:hueOff val="111419"/>
            <a:satOff val="2985"/>
            <a:lumOff val="1315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2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დიზაინი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2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ვიზუალიზაცია</a:t>
          </a:r>
          <a:endParaRPr lang="fr-FR" sz="1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98372" y="1302750"/>
        <a:ext cx="1289411" cy="1115492"/>
      </dsp:txXfrm>
    </dsp:sp>
    <dsp:sp modelId="{813668FD-F50E-49D0-BE2A-93FF430DCF1E}">
      <dsp:nvSpPr>
        <dsp:cNvPr id="0" name=""/>
        <dsp:cNvSpPr/>
      </dsp:nvSpPr>
      <dsp:spPr>
        <a:xfrm>
          <a:off x="4483316" y="3922454"/>
          <a:ext cx="887955" cy="76509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8C3AC-39A0-4180-8B15-C38CEC905F6D}">
      <dsp:nvSpPr>
        <dsp:cNvPr id="0" name=""/>
        <dsp:cNvSpPr/>
      </dsp:nvSpPr>
      <dsp:spPr>
        <a:xfrm>
          <a:off x="4678754" y="3043719"/>
          <a:ext cx="1928647" cy="166850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shade val="50000"/>
            <a:hueOff val="222839"/>
            <a:satOff val="5970"/>
            <a:lumOff val="2630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2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ინტერაქცია / ლინგვისტური კომპეტენციები</a:t>
          </a:r>
          <a:endParaRPr lang="fr-FR" sz="1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98372" y="3320226"/>
        <a:ext cx="1289411" cy="1115492"/>
      </dsp:txXfrm>
    </dsp:sp>
    <dsp:sp modelId="{3530D956-E368-4573-A418-2999591B6ADD}">
      <dsp:nvSpPr>
        <dsp:cNvPr id="0" name=""/>
        <dsp:cNvSpPr/>
      </dsp:nvSpPr>
      <dsp:spPr>
        <a:xfrm>
          <a:off x="2697551" y="4090051"/>
          <a:ext cx="887955" cy="76509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9847A-3624-4F73-BCFC-89541BBE80AF}">
      <dsp:nvSpPr>
        <dsp:cNvPr id="0" name=""/>
        <dsp:cNvSpPr/>
      </dsp:nvSpPr>
      <dsp:spPr>
        <a:xfrm>
          <a:off x="2909960" y="4071111"/>
          <a:ext cx="1928647" cy="166850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shade val="50000"/>
            <a:hueOff val="334258"/>
            <a:satOff val="8955"/>
            <a:lumOff val="3945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2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ახალი ტექნოლოგიები</a:t>
          </a:r>
          <a:endParaRPr lang="fr-FR" sz="1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29578" y="4347618"/>
        <a:ext cx="1289411" cy="1115492"/>
      </dsp:txXfrm>
    </dsp:sp>
    <dsp:sp modelId="{07ACD8A0-A585-414A-98D4-80B0B606D9F5}">
      <dsp:nvSpPr>
        <dsp:cNvPr id="0" name=""/>
        <dsp:cNvSpPr/>
      </dsp:nvSpPr>
      <dsp:spPr>
        <a:xfrm>
          <a:off x="1644268" y="2660312"/>
          <a:ext cx="887955" cy="76509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1ECC57-3CDE-4B11-9A63-B5A85ED9AC19}">
      <dsp:nvSpPr>
        <dsp:cNvPr id="0" name=""/>
        <dsp:cNvSpPr/>
      </dsp:nvSpPr>
      <dsp:spPr>
        <a:xfrm>
          <a:off x="1132954" y="3044867"/>
          <a:ext cx="1928647" cy="166850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shade val="50000"/>
            <a:hueOff val="222839"/>
            <a:satOff val="5970"/>
            <a:lumOff val="2630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2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ჯგუფში მუშაობა/ პროექტი /სიმულაცია </a:t>
          </a:r>
          <a:endParaRPr lang="fr-FR" sz="1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52572" y="3321374"/>
        <a:ext cx="1289411" cy="1115492"/>
      </dsp:txXfrm>
    </dsp:sp>
    <dsp:sp modelId="{26A3CC2F-CE02-4F74-A5BA-02B6603549B2}">
      <dsp:nvSpPr>
        <dsp:cNvPr id="0" name=""/>
        <dsp:cNvSpPr/>
      </dsp:nvSpPr>
      <dsp:spPr>
        <a:xfrm>
          <a:off x="1132954" y="1023947"/>
          <a:ext cx="1928647" cy="166850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shade val="50000"/>
            <a:hueOff val="111419"/>
            <a:satOff val="2985"/>
            <a:lumOff val="1315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2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დამოუკიდებელი მუშაობა</a:t>
          </a:r>
          <a:endParaRPr lang="fr-FR" sz="1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52572" y="1300454"/>
        <a:ext cx="1289411" cy="11154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19DC0-0D20-4E93-9F61-98E8DDE68E78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2A931-EA40-459F-8430-A3DD82B6248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466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C2A931-EA40-459F-8430-A3DD82B6248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734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C2A931-EA40-459F-8430-A3DD82B6248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626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EBE5B-CC4E-466D-A792-9D1BC100A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09CB2-62A6-4C3D-BA68-17612D3825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0056B-0E3C-4797-A897-B45A57838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E446-27EE-4654-A405-F5BB1453FFB5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44F25-3675-4D78-ADC2-D01B9F924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03C5F-7EE8-4EDF-8B2F-6B81A0BF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5277-69F0-4CB4-B48B-2718F25581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30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780C-10E0-4479-BBF2-95006DF85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08E6A1-B2E0-4CEB-86D9-D3CE61164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81440-BE97-42F9-96AA-15FE7EFF4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E446-27EE-4654-A405-F5BB1453FFB5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C6947-9D3D-4616-B48C-11E89B9E9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AB487-E30E-45A8-A1C4-C23802432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5277-69F0-4CB4-B48B-2718F25581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36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66151E-7B86-4DE6-A26D-54CF7D822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74629-66F0-43AA-8C52-AC7BED3DE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C0117-95FB-4621-8F4E-A13587667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E446-27EE-4654-A405-F5BB1453FFB5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E679D-D31F-40CC-9B33-94B726E7E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E6CFE-DE93-4FC9-9CD0-0CE17CFE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5277-69F0-4CB4-B48B-2718F25581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55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AC377-A671-49F5-9597-0A9365C50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105FD-5D37-4A23-B664-480C93E0F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4EAA4-2ACD-4EB3-9D83-C440CA2A1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E446-27EE-4654-A405-F5BB1453FFB5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A5FFD-7397-4DE1-B3BE-DB819D491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9CC54-3321-4ADE-838A-A384A21E6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5277-69F0-4CB4-B48B-2718F25581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77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06CCC-E078-4C20-BD51-0BE67450F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93AAB-EA9D-4654-87C3-99E44C614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F22B7-31A8-47A6-829E-32C6B8585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E446-27EE-4654-A405-F5BB1453FFB5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6D854-A8C7-4621-AC8C-E673A9BAD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CC24C-D9D1-484A-B2BE-E27A8F6B6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5277-69F0-4CB4-B48B-2718F25581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99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9A90-8D5B-4F61-88DF-F98D24F8D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87D3A-7A86-4C41-8D60-A5DB565240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53040-5873-4245-8E9A-13549110E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78B76-114D-4840-BD5E-645473DFC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E446-27EE-4654-A405-F5BB1453FFB5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27C18-C23E-48F6-A1ED-0D9E92F4F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794499-A0D9-4FA9-B869-94C3EEB7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5277-69F0-4CB4-B48B-2718F25581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70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6E1F6-6B72-46C1-AF37-6CB9524B1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D8530-7082-4428-A117-4CA17B6AC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81B1E5-D3BD-4F5E-B5F7-E77A46CCF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0D5711-AC6C-4A95-9460-6BE86C7EC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68CF9E-008F-49B9-924C-3DAEE1C5DF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81F129-0022-4FAE-9D4E-DCEEDA77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E446-27EE-4654-A405-F5BB1453FFB5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F9E89E-3A7C-4103-8926-E24B2AF57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C868F6-8141-4AD8-B48E-14CBA732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5277-69F0-4CB4-B48B-2718F25581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25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00BD-7CBE-474C-8AAA-6F18B76BD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FECBF7-753B-4B2B-A646-52ACA8CEE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E446-27EE-4654-A405-F5BB1453FFB5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6A780F-7789-4149-8C9B-F47895CD8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ADEDA7-47C6-4556-98EC-1644B4DD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5277-69F0-4CB4-B48B-2718F25581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41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2448E7-F334-4DB8-872F-D9CE87DD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E446-27EE-4654-A405-F5BB1453FFB5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C5346-2E28-4582-B9AA-D93AF657D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BEC48-F60B-4853-A8C6-DCCAE3B45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5277-69F0-4CB4-B48B-2718F25581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04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8C905-0782-4C9D-B0C4-BDA5E22D4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FE4F-0437-496D-94CA-8C5137080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999B67-46CB-4C42-AEDD-7FBF42325F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E5C680-5849-4DF7-92DF-D7846DA27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E446-27EE-4654-A405-F5BB1453FFB5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5A3F3-D916-4604-9D9A-35E9E4964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0DB14F-F8BE-4B11-8672-0A7B20C0C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5277-69F0-4CB4-B48B-2718F25581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04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6BC98-F1B7-4783-BC4C-DD8B751E8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179C03-4FD2-48DC-98C9-61E4DA268D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8D1556-CDC9-449B-8C7B-CEE16B27E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2A8A6-77F0-49E1-858F-F0EFF0F79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E446-27EE-4654-A405-F5BB1453FFB5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508E27-37A1-40F7-9861-889088928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2DFC16-0B9E-48EA-9B29-39FC15489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5277-69F0-4CB4-B48B-2718F25581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16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C6DDAC-04B1-436E-88A5-69CAF719E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33A43-4072-47D1-B769-2029D55F5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F67D4-3E50-47B5-ACDC-148A66738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2E446-27EE-4654-A405-F5BB1453FFB5}" type="datetimeFigureOut">
              <a:rPr lang="fr-FR" smtClean="0"/>
              <a:t>23/07/2021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2887F-F9A8-4098-B171-2683F017A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C4A37-3224-4189-A39F-FA85BDC8E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05277-69F0-4CB4-B48B-2718F25581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17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il-du-fle.info/glossaire/videoenclassedeFLE.html" TargetMode="External"/><Relationship Id="rId7" Type="http://schemas.openxmlformats.org/officeDocument/2006/relationships/hyperlink" Target="https://eslkidsgames.com/esl-story-dice-online" TargetMode="External"/><Relationship Id="rId2" Type="http://schemas.openxmlformats.org/officeDocument/2006/relationships/hyperlink" Target="https://leszexpertsfle.com/ressources-fle/comment-utiliser-des-documents-videos-authentiqu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pg.nathanhare.net/storygen/" TargetMode="External"/><Relationship Id="rId5" Type="http://schemas.openxmlformats.org/officeDocument/2006/relationships/hyperlink" Target="https://bdnf.bnf.fr/" TargetMode="Externa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90E97-389B-46E0-91A9-38E4649B1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ka-G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შეცვლილი სამყარო</a:t>
            </a:r>
            <a:br>
              <a:rPr lang="ka-G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დისტანციური სწავლება </a:t>
            </a:r>
            <a:br>
              <a:rPr lang="ka-G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 ახალი კომპეტენციები</a:t>
            </a:r>
            <a:endParaRPr lang="fr-F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E18B47-D8CF-4A27-A2B5-3ED5DAB6F2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ka-GE" sz="2000" b="1" dirty="0"/>
          </a:p>
          <a:p>
            <a:pPr algn="r"/>
            <a:endParaRPr lang="ka-GE" sz="2000" b="1" dirty="0"/>
          </a:p>
          <a:p>
            <a:pPr algn="r"/>
            <a:r>
              <a:rPr lang="ka-GE" sz="2000" b="1" dirty="0"/>
              <a:t>ენებისა და საინფორმაციო ტექნოლოგიების ცენტრის</a:t>
            </a:r>
          </a:p>
          <a:p>
            <a:pPr algn="r"/>
            <a:r>
              <a:rPr lang="ka-GE" sz="2000" b="1" dirty="0"/>
              <a:t>ასისტენტ - პროფესორი ნ. აბაშიძე 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432671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7AD8D-9BBC-4DC5-A76B-206B55664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Sylfaen" panose="010A0502050306030303" pitchFamily="18" charset="0"/>
              </a:rPr>
              <a:t>Critères pour sélectionner un support pédagogique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7EDA8-04A3-427F-8CEA-B8E80E2E31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3385" y="1825625"/>
            <a:ext cx="5316415" cy="4351338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fr-FR" dirty="0">
                <a:latin typeface="Sylfaen" panose="010A0502050306030303" pitchFamily="18" charset="0"/>
              </a:rPr>
              <a:t>-Le sujet peut-il intéresser mes </a:t>
            </a:r>
            <a:r>
              <a:rPr lang="fr-FR" dirty="0" err="1">
                <a:latin typeface="Sylfaen" panose="010A0502050306030303" pitchFamily="18" charset="0"/>
              </a:rPr>
              <a:t>apprenant.e.s</a:t>
            </a:r>
            <a:r>
              <a:rPr lang="fr-FR" dirty="0">
                <a:latin typeface="Sylfaen" panose="010A0502050306030303" pitchFamily="18" charset="0"/>
              </a:rPr>
              <a:t> ?</a:t>
            </a:r>
          </a:p>
          <a:p>
            <a:pPr algn="just"/>
            <a:r>
              <a:rPr lang="fr-FR" dirty="0">
                <a:latin typeface="Sylfaen" panose="010A0502050306030303" pitchFamily="18" charset="0"/>
              </a:rPr>
              <a:t>Il faut tenir compte :* de l’âge* des centres d’intérêts des </a:t>
            </a:r>
            <a:r>
              <a:rPr lang="fr-FR" dirty="0" err="1">
                <a:latin typeface="Sylfaen" panose="010A0502050306030303" pitchFamily="18" charset="0"/>
              </a:rPr>
              <a:t>apprenant.e.s</a:t>
            </a:r>
            <a:r>
              <a:rPr lang="fr-FR" dirty="0">
                <a:latin typeface="Sylfaen" panose="010A0502050306030303" pitchFamily="18" charset="0"/>
              </a:rPr>
              <a:t> (cinéma, musique, sports, mode, voyages, </a:t>
            </a:r>
            <a:r>
              <a:rPr lang="fr-FR" dirty="0" err="1">
                <a:latin typeface="Sylfaen" panose="010A0502050306030303" pitchFamily="18" charset="0"/>
              </a:rPr>
              <a:t>ami.e.s</a:t>
            </a:r>
            <a:r>
              <a:rPr lang="fr-FR" dirty="0">
                <a:latin typeface="Sylfaen" panose="010A0502050306030303" pitchFamily="18" charset="0"/>
              </a:rPr>
              <a:t>, environnement, sorties, etc.)* </a:t>
            </a:r>
          </a:p>
          <a:p>
            <a:pPr algn="just"/>
            <a:r>
              <a:rPr lang="fr-FR" dirty="0">
                <a:latin typeface="Sylfaen" panose="010A0502050306030303" pitchFamily="18" charset="0"/>
              </a:rPr>
              <a:t>des disciplines apprises parallèlement au FLE (dans un contexte scolaire ou universitaire)</a:t>
            </a:r>
          </a:p>
          <a:p>
            <a:pPr algn="just"/>
            <a:r>
              <a:rPr lang="fr-FR" dirty="0">
                <a:latin typeface="Sylfaen" panose="010A0502050306030303" pitchFamily="18" charset="0"/>
              </a:rPr>
              <a:t>-Quelles compétences langagières ce support me permettra-t-il de travailler? (compréhension orale et écrite, production orale et écrite, interaction orale et écrite)</a:t>
            </a:r>
          </a:p>
          <a:p>
            <a:pPr algn="just"/>
            <a:r>
              <a:rPr lang="fr-FR" dirty="0">
                <a:latin typeface="Sylfaen" panose="010A0502050306030303" pitchFamily="18" charset="0"/>
              </a:rPr>
              <a:t>-Le sujet traité est-il accessible aux </a:t>
            </a:r>
            <a:r>
              <a:rPr lang="fr-FR" dirty="0" err="1">
                <a:latin typeface="Sylfaen" panose="010A0502050306030303" pitchFamily="18" charset="0"/>
              </a:rPr>
              <a:t>apprenant.e.s</a:t>
            </a:r>
            <a:r>
              <a:rPr lang="fr-FR" dirty="0">
                <a:latin typeface="Sylfaen" panose="010A0502050306030303" pitchFamily="18" charset="0"/>
              </a:rPr>
              <a:t>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6ABB7-F025-45B5-9A28-4116B1CF2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88391" cy="4351338"/>
          </a:xfr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70000" lnSpcReduction="20000"/>
          </a:bodyPr>
          <a:lstStyle/>
          <a:p>
            <a:pPr algn="just"/>
            <a:r>
              <a:rPr lang="fr-FR" dirty="0">
                <a:latin typeface="Sylfaen" panose="010A0502050306030303" pitchFamily="18" charset="0"/>
              </a:rPr>
              <a:t>-Les images ou le paysage sonore facilitent-ils l’accès au sens ?</a:t>
            </a:r>
          </a:p>
          <a:p>
            <a:pPr algn="just"/>
            <a:r>
              <a:rPr lang="fr-FR" dirty="0">
                <a:latin typeface="Sylfaen" panose="010A0502050306030303" pitchFamily="18" charset="0"/>
              </a:rPr>
              <a:t>-Certains éléments perturbent-ils la compréhension du document ? * dans le cas d’un document audiovisuel : bruits de fond, débit, accents, langue argotique, jargon professionnel, etc.* dans le cas d’un document écrit: langue argotique, précieuse, littéraire</a:t>
            </a:r>
          </a:p>
          <a:p>
            <a:pPr algn="just"/>
            <a:r>
              <a:rPr lang="fr-FR" dirty="0">
                <a:latin typeface="Sylfaen" panose="010A0502050306030303" pitchFamily="18" charset="0"/>
              </a:rPr>
              <a:t>-Le support </a:t>
            </a:r>
            <a:r>
              <a:rPr lang="fr-FR" dirty="0" err="1">
                <a:latin typeface="Sylfaen" panose="010A0502050306030303" pitchFamily="18" charset="0"/>
              </a:rPr>
              <a:t>est-ils</a:t>
            </a:r>
            <a:r>
              <a:rPr lang="fr-FR" dirty="0">
                <a:latin typeface="Sylfaen" panose="010A0502050306030303" pitchFamily="18" charset="0"/>
              </a:rPr>
              <a:t> </a:t>
            </a:r>
            <a:r>
              <a:rPr lang="fr-FR" dirty="0" err="1">
                <a:latin typeface="Sylfaen" panose="010A0502050306030303" pitchFamily="18" charset="0"/>
              </a:rPr>
              <a:t>uffisamment</a:t>
            </a:r>
            <a:r>
              <a:rPr lang="fr-FR" dirty="0">
                <a:latin typeface="Sylfaen" panose="010A0502050306030303" pitchFamily="18" charset="0"/>
              </a:rPr>
              <a:t> court ?</a:t>
            </a:r>
          </a:p>
          <a:p>
            <a:pPr algn="just"/>
            <a:r>
              <a:rPr lang="fr-FR" dirty="0">
                <a:latin typeface="Sylfaen" panose="010A0502050306030303" pitchFamily="18" charset="0"/>
              </a:rPr>
              <a:t>-Le support (si sonore ou audiovisuel) est-il de bonne qualité technique ?</a:t>
            </a:r>
          </a:p>
          <a:p>
            <a:pPr algn="just"/>
            <a:r>
              <a:rPr lang="fr-FR" dirty="0">
                <a:latin typeface="Sylfaen" panose="010A0502050306030303" pitchFamily="18" charset="0"/>
              </a:rPr>
              <a:t>-Le support est-il facile à utiliser en classe ?</a:t>
            </a:r>
          </a:p>
          <a:p>
            <a:pPr algn="just"/>
            <a:r>
              <a:rPr lang="fr-FR" dirty="0">
                <a:latin typeface="Sylfaen" panose="010A0502050306030303" pitchFamily="18" charset="0"/>
              </a:rPr>
              <a:t>-Le support pédagogique est-il fiable ?</a:t>
            </a:r>
          </a:p>
          <a:p>
            <a:pPr marL="0" indent="0" algn="just">
              <a:buNone/>
            </a:pPr>
            <a:r>
              <a:rPr lang="fr-FR" dirty="0">
                <a:latin typeface="Sylfaen" panose="010A0502050306030303" pitchFamily="18" charset="0"/>
              </a:rPr>
              <a:t>     (site d’origine, sources indiquées)</a:t>
            </a:r>
          </a:p>
        </p:txBody>
      </p:sp>
    </p:spTree>
    <p:extLst>
      <p:ext uri="{BB962C8B-B14F-4D97-AF65-F5344CB8AC3E}">
        <p14:creationId xmlns:p14="http://schemas.microsoft.com/office/powerpoint/2010/main" val="733933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518FF-5C16-4BEB-8D62-B8E7A9672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TRAVAILLER AVEC UNE VIDÉO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9205B184-80BF-467E-AAAA-239F09C64C92}"/>
              </a:ext>
            </a:extLst>
          </p:cNvPr>
          <p:cNvSpPr/>
          <p:nvPr/>
        </p:nvSpPr>
        <p:spPr>
          <a:xfrm>
            <a:off x="1223890" y="1690688"/>
            <a:ext cx="5289452" cy="2237399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Articles </a:t>
            </a:r>
            <a:r>
              <a:rPr lang="en-US" b="1" dirty="0" err="1"/>
              <a:t>intéressants</a:t>
            </a:r>
            <a:endParaRPr lang="en-US" b="1" dirty="0">
              <a:hlinkClick r:id="rId2"/>
            </a:endParaRPr>
          </a:p>
          <a:p>
            <a:r>
              <a:rPr lang="en-US" dirty="0">
                <a:hlinkClick r:id="rId2"/>
              </a:rPr>
              <a:t>https://leszexpertsfle.com/ressources-fle/comment-utiliser-des-documents-videos-authentiques/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http://portail-du-fle.info/glossaire/videoenclassedeFLE.html</a:t>
            </a:r>
            <a:endParaRPr lang="en-US" dirty="0"/>
          </a:p>
          <a:p>
            <a:endParaRPr lang="fr-FR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6F90BDA-DB6E-48B0-BEF3-47ECC8F3F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4790" y="4502344"/>
            <a:ext cx="4745499" cy="1990531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fr-FR" dirty="0">
                <a:solidFill>
                  <a:schemeClr val="accent1"/>
                </a:solidFill>
                <a:latin typeface="Sylfaen" panose="010A0502050306030303" pitchFamily="18" charset="0"/>
              </a:rPr>
              <a:t>Télécharger des vidéos : -Outil «</a:t>
            </a:r>
            <a:r>
              <a:rPr lang="fr-FR" dirty="0" err="1">
                <a:solidFill>
                  <a:schemeClr val="accent1"/>
                </a:solidFill>
                <a:latin typeface="Sylfaen" panose="010A0502050306030303" pitchFamily="18" charset="0"/>
              </a:rPr>
              <a:t>Clipgrab</a:t>
            </a:r>
            <a:r>
              <a:rPr lang="fr-FR" dirty="0">
                <a:solidFill>
                  <a:schemeClr val="accent1"/>
                </a:solidFill>
                <a:latin typeface="Sylfaen" panose="010A0502050306030303" pitchFamily="18" charset="0"/>
              </a:rPr>
              <a:t>» à télécharger (</a:t>
            </a:r>
            <a:r>
              <a:rPr lang="fr-FR" dirty="0" err="1">
                <a:solidFill>
                  <a:schemeClr val="accent1"/>
                </a:solidFill>
                <a:latin typeface="Sylfaen" panose="010A0502050306030303" pitchFamily="18" charset="0"/>
              </a:rPr>
              <a:t>Youtubeet</a:t>
            </a:r>
            <a:r>
              <a:rPr lang="fr-FR" dirty="0">
                <a:solidFill>
                  <a:schemeClr val="accent1"/>
                </a:solidFill>
                <a:latin typeface="Sylfaen" panose="010A0502050306030303" pitchFamily="18" charset="0"/>
              </a:rPr>
              <a:t> autres)-Outil «9Convert» en ligne (</a:t>
            </a:r>
            <a:r>
              <a:rPr lang="fr-FR" dirty="0" err="1">
                <a:solidFill>
                  <a:schemeClr val="accent1"/>
                </a:solidFill>
                <a:latin typeface="Sylfaen" panose="010A0502050306030303" pitchFamily="18" charset="0"/>
              </a:rPr>
              <a:t>Youtube</a:t>
            </a:r>
            <a:r>
              <a:rPr lang="fr-FR" dirty="0">
                <a:solidFill>
                  <a:schemeClr val="accent1"/>
                </a:solidFill>
                <a:latin typeface="Sylfaen" panose="010A0502050306030303" pitchFamily="18" charset="0"/>
              </a:rPr>
              <a:t>)https://9convert.com/youtube-to-mp4/fr6MARIE BUCOURT -2021</a:t>
            </a:r>
          </a:p>
          <a:p>
            <a:pPr marL="0" indent="0">
              <a:buNone/>
            </a:pPr>
            <a:br>
              <a:rPr lang="fr-FR" dirty="0">
                <a:solidFill>
                  <a:schemeClr val="accent1"/>
                </a:solidFill>
                <a:latin typeface="Sylfaen" panose="010A0502050306030303" pitchFamily="18" charset="0"/>
              </a:rPr>
            </a:br>
            <a:endParaRPr lang="fr-FR" dirty="0">
              <a:solidFill>
                <a:schemeClr val="accent1"/>
              </a:solidFill>
              <a:latin typeface="Sylfaen" panose="010A0502050306030303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EA01CF-7B82-47BD-8420-7D939EC559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6675" y="1690687"/>
            <a:ext cx="3919005" cy="2291511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C520E44-29C2-4692-AB64-B519244A7CF2}"/>
              </a:ext>
            </a:extLst>
          </p:cNvPr>
          <p:cNvSpPr/>
          <p:nvPr/>
        </p:nvSpPr>
        <p:spPr>
          <a:xfrm>
            <a:off x="7695028" y="4909625"/>
            <a:ext cx="3919005" cy="13255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err="1">
                <a:hlinkClick r:id="rId5"/>
              </a:rPr>
              <a:t>BDnF</a:t>
            </a:r>
            <a:r>
              <a:rPr lang="fr-FR" dirty="0">
                <a:hlinkClick r:id="rId5"/>
              </a:rPr>
              <a:t>, la fabrique à BD (bnf.fr)</a:t>
            </a:r>
            <a:endParaRPr lang="ka-GE" dirty="0"/>
          </a:p>
          <a:p>
            <a:r>
              <a:rPr lang="en-US" u="sng" dirty="0" err="1">
                <a:hlinkClick r:id="rId6"/>
              </a:rPr>
              <a:t>storygen</a:t>
            </a:r>
            <a:r>
              <a:rPr lang="en-US" u="sng" dirty="0">
                <a:hlinkClick r:id="rId6"/>
              </a:rPr>
              <a:t> | by </a:t>
            </a:r>
            <a:r>
              <a:rPr lang="en-US" u="sng" dirty="0" err="1">
                <a:hlinkClick r:id="rId6"/>
              </a:rPr>
              <a:t>nathan</a:t>
            </a:r>
            <a:r>
              <a:rPr lang="en-US" u="sng" dirty="0">
                <a:hlinkClick r:id="rId6"/>
              </a:rPr>
              <a:t> hare</a:t>
            </a:r>
            <a:endParaRPr lang="ka-GE" u="sng" dirty="0"/>
          </a:p>
          <a:p>
            <a:r>
              <a:rPr lang="en-US" u="sng" dirty="0">
                <a:hlinkClick r:id="rId7"/>
              </a:rPr>
              <a:t>ESL Story Dice Online - ESL Kids Games</a:t>
            </a: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3331108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69B89-C66E-4C4F-8D7A-53AAC1AC3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LA PERSPECTIVE ACTIONNELLE </a:t>
            </a: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</a:b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E2E97-D11C-443B-B27F-DCE5CEF22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>
                <a:latin typeface="Sylfaen" panose="010A0502050306030303" pitchFamily="18" charset="0"/>
              </a:rPr>
              <a:t>«La perspective privilégiée ici est, très généralement aussi, de type actionnel en ce qu’elle considère avant tout l’usager et l’apprenant d’une langue comme des acteurs sociaux ayant à accomplir des tâches(qui ne sont pas seulement langagières)dans des circonstances et un environnement donné, à l’intérieur d’un domaine d’action particulier. Si les actes de parole se réalisent dans des actions langagières, celles-ci s’inscrivent elles-mêmes à l’intérieur d’actions en contexte social qui seules leur donnent leur pleine signification».</a:t>
            </a:r>
          </a:p>
          <a:p>
            <a:pPr algn="just"/>
            <a:endParaRPr lang="fr-FR" dirty="0">
              <a:latin typeface="Sylfaen" panose="010A0502050306030303" pitchFamily="18" charset="0"/>
            </a:endParaRPr>
          </a:p>
          <a:p>
            <a:pPr marL="0" indent="0" algn="just">
              <a:buNone/>
            </a:pPr>
            <a:r>
              <a:rPr lang="fr-FR" dirty="0">
                <a:latin typeface="Sylfaen" panose="010A0502050306030303" pitchFamily="18" charset="0"/>
              </a:rPr>
              <a:t>(Cadre Européen Commun de Référence pour les langues, 2001: 15)</a:t>
            </a:r>
          </a:p>
        </p:txBody>
      </p:sp>
    </p:spTree>
    <p:extLst>
      <p:ext uri="{BB962C8B-B14F-4D97-AF65-F5344CB8AC3E}">
        <p14:creationId xmlns:p14="http://schemas.microsoft.com/office/powerpoint/2010/main" val="2004138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212C6-2CEF-4767-AB5C-E1139ED9D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LA NOTION D’OBJECTIF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2C562-91BF-40CB-BB8A-F728C76A1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>
                <a:latin typeface="Sylfaen" panose="010A0502050306030303" pitchFamily="18" charset="0"/>
              </a:rPr>
              <a:t>Une séquence pédagogique répond à un objectif général qui se décline lui-même en plusieurs objectifs opérationnels:</a:t>
            </a:r>
          </a:p>
          <a:p>
            <a:pPr marL="0" indent="0">
              <a:buNone/>
            </a:pPr>
            <a:r>
              <a:rPr lang="fr-FR" dirty="0">
                <a:latin typeface="Sylfaen" panose="010A0502050306030303" pitchFamily="18" charset="0"/>
              </a:rPr>
              <a:t>-Objectif(s) communicatif(s) / pragmatique(s): choix de stratégies discursives pour atteindre un but précis (actes de parole)</a:t>
            </a:r>
          </a:p>
          <a:p>
            <a:pPr marL="0" indent="0">
              <a:buNone/>
            </a:pPr>
            <a:r>
              <a:rPr lang="fr-FR" dirty="0">
                <a:latin typeface="Sylfaen" panose="010A0502050306030303" pitchFamily="18" charset="0"/>
              </a:rPr>
              <a:t>-Objectif(s) linguistique(s): lexique, grammaire, phonétique, syntaxe, etc.</a:t>
            </a:r>
          </a:p>
          <a:p>
            <a:pPr marL="0" indent="0">
              <a:buNone/>
            </a:pPr>
            <a:r>
              <a:rPr lang="fr-FR" dirty="0">
                <a:latin typeface="Sylfaen" panose="010A0502050306030303" pitchFamily="18" charset="0"/>
              </a:rPr>
              <a:t>-Objectif(s) sociolinguistique(s): règles de politesse, régulation des rapports entre générations, groupes sociaux, registre de langue, etc.</a:t>
            </a:r>
          </a:p>
          <a:p>
            <a:endParaRPr lang="fr-FR" dirty="0">
              <a:latin typeface="Sylfaen" panose="010A0502050306030303" pitchFamily="18" charset="0"/>
            </a:endParaRPr>
          </a:p>
          <a:p>
            <a:pPr marL="0" indent="0">
              <a:buNone/>
            </a:pPr>
            <a:br>
              <a:rPr lang="fr-FR" dirty="0">
                <a:latin typeface="Sylfaen" panose="010A0502050306030303" pitchFamily="18" charset="0"/>
              </a:rPr>
            </a:br>
            <a:endParaRPr lang="fr-FR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615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F48025B-FC19-4D27-A23B-2C42BE4989BE}"/>
              </a:ext>
            </a:extLst>
          </p:cNvPr>
          <p:cNvSpPr/>
          <p:nvPr/>
        </p:nvSpPr>
        <p:spPr>
          <a:xfrm>
            <a:off x="1094507" y="1584500"/>
            <a:ext cx="1953491" cy="64423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/>
              <a:t>კონცეპტები</a:t>
            </a:r>
          </a:p>
          <a:p>
            <a:pPr algn="ctr"/>
            <a:r>
              <a:rPr lang="ka-GE" dirty="0"/>
              <a:t>(ლექტორი)</a:t>
            </a:r>
            <a:endParaRPr lang="fr-FR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C9AC0B2-ED4F-42D7-8506-18364F3EA23C}"/>
              </a:ext>
            </a:extLst>
          </p:cNvPr>
          <p:cNvSpPr/>
          <p:nvPr/>
        </p:nvSpPr>
        <p:spPr>
          <a:xfrm>
            <a:off x="9379527" y="1814945"/>
            <a:ext cx="1953491" cy="64423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/>
              <a:t>დისკუსია</a:t>
            </a:r>
            <a:endParaRPr lang="fr-FR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17FEE22-9679-49A8-AE3B-F23C62988F28}"/>
              </a:ext>
            </a:extLst>
          </p:cNvPr>
          <p:cNvSpPr/>
          <p:nvPr/>
        </p:nvSpPr>
        <p:spPr>
          <a:xfrm>
            <a:off x="4062844" y="5140037"/>
            <a:ext cx="1953491" cy="644236"/>
          </a:xfrm>
          <a:prstGeom prst="roundRect">
            <a:avLst/>
          </a:prstGeom>
          <a:solidFill>
            <a:srgbClr val="CC66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/>
              <a:t>აქტივობები</a:t>
            </a:r>
            <a:endParaRPr lang="fr-FR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A8B2086-8F85-4A45-AC63-0C8765E4DF0E}"/>
              </a:ext>
            </a:extLst>
          </p:cNvPr>
          <p:cNvSpPr/>
          <p:nvPr/>
        </p:nvSpPr>
        <p:spPr>
          <a:xfrm>
            <a:off x="6615544" y="5178136"/>
            <a:ext cx="1953491" cy="6442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/>
              <a:t>პრაქტიკა</a:t>
            </a:r>
          </a:p>
          <a:p>
            <a:pPr algn="ctr"/>
            <a:r>
              <a:rPr lang="ka-GE" dirty="0"/>
              <a:t>(სტუდენტი)</a:t>
            </a:r>
            <a:endParaRPr lang="fr-FR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3500C01-6873-434C-BD1A-8BCB1EE8E1B8}"/>
              </a:ext>
            </a:extLst>
          </p:cNvPr>
          <p:cNvSpPr/>
          <p:nvPr/>
        </p:nvSpPr>
        <p:spPr>
          <a:xfrm>
            <a:off x="4059595" y="1674506"/>
            <a:ext cx="1953491" cy="64423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/>
              <a:t>გააზრება</a:t>
            </a:r>
            <a:endParaRPr lang="fr-FR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7A91C8F-6AB2-464C-924B-3BA8A69AAEAF}"/>
              </a:ext>
            </a:extLst>
          </p:cNvPr>
          <p:cNvSpPr/>
          <p:nvPr/>
        </p:nvSpPr>
        <p:spPr>
          <a:xfrm>
            <a:off x="1094507" y="5140037"/>
            <a:ext cx="1953491" cy="64423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/>
              <a:t>სასწავლო გარემო</a:t>
            </a:r>
            <a:endParaRPr lang="fr-FR" dirty="0"/>
          </a:p>
        </p:txBody>
      </p:sp>
      <p:sp>
        <p:nvSpPr>
          <p:cNvPr id="14" name="Left Bracket 13">
            <a:extLst>
              <a:ext uri="{FF2B5EF4-FFF2-40B4-BE49-F238E27FC236}">
                <a16:creationId xmlns:a16="http://schemas.microsoft.com/office/drawing/2014/main" id="{00CFE542-EAE7-4FEA-909B-F29DACE21005}"/>
              </a:ext>
            </a:extLst>
          </p:cNvPr>
          <p:cNvSpPr/>
          <p:nvPr/>
        </p:nvSpPr>
        <p:spPr>
          <a:xfrm>
            <a:off x="6431972" y="2092960"/>
            <a:ext cx="162791" cy="3474720"/>
          </a:xfrm>
          <a:prstGeom prst="leftBracket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ight Bracket 14">
            <a:extLst>
              <a:ext uri="{FF2B5EF4-FFF2-40B4-BE49-F238E27FC236}">
                <a16:creationId xmlns:a16="http://schemas.microsoft.com/office/drawing/2014/main" id="{6E112C55-A0DA-4736-9B05-6D0D01F4969E}"/>
              </a:ext>
            </a:extLst>
          </p:cNvPr>
          <p:cNvSpPr/>
          <p:nvPr/>
        </p:nvSpPr>
        <p:spPr>
          <a:xfrm>
            <a:off x="8569035" y="1913660"/>
            <a:ext cx="159330" cy="3654020"/>
          </a:xfrm>
          <a:prstGeom prst="rightBracket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Left Bracket 15">
            <a:extLst>
              <a:ext uri="{FF2B5EF4-FFF2-40B4-BE49-F238E27FC236}">
                <a16:creationId xmlns:a16="http://schemas.microsoft.com/office/drawing/2014/main" id="{C58272D5-228E-4444-91F0-FBD9A5FF9CC2}"/>
              </a:ext>
            </a:extLst>
          </p:cNvPr>
          <p:cNvSpPr/>
          <p:nvPr/>
        </p:nvSpPr>
        <p:spPr>
          <a:xfrm>
            <a:off x="1094507" y="2233470"/>
            <a:ext cx="45719" cy="4571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81061AF-BF51-4050-867D-5AE2EC643F15}"/>
              </a:ext>
            </a:extLst>
          </p:cNvPr>
          <p:cNvSpPr/>
          <p:nvPr/>
        </p:nvSpPr>
        <p:spPr>
          <a:xfrm>
            <a:off x="871220" y="1913660"/>
            <a:ext cx="162791" cy="3516863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ight Bracket 17">
            <a:extLst>
              <a:ext uri="{FF2B5EF4-FFF2-40B4-BE49-F238E27FC236}">
                <a16:creationId xmlns:a16="http://schemas.microsoft.com/office/drawing/2014/main" id="{1790547C-9224-4C04-AA09-EBB259A626F9}"/>
              </a:ext>
            </a:extLst>
          </p:cNvPr>
          <p:cNvSpPr/>
          <p:nvPr/>
        </p:nvSpPr>
        <p:spPr>
          <a:xfrm>
            <a:off x="2987502" y="1913660"/>
            <a:ext cx="195811" cy="365402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Arrow: Curved Up 38">
            <a:extLst>
              <a:ext uri="{FF2B5EF4-FFF2-40B4-BE49-F238E27FC236}">
                <a16:creationId xmlns:a16="http://schemas.microsoft.com/office/drawing/2014/main" id="{816DEEDB-BDB4-44B7-8A99-5120A3082535}"/>
              </a:ext>
            </a:extLst>
          </p:cNvPr>
          <p:cNvSpPr/>
          <p:nvPr/>
        </p:nvSpPr>
        <p:spPr>
          <a:xfrm>
            <a:off x="2032000" y="5870863"/>
            <a:ext cx="5181600" cy="371762"/>
          </a:xfrm>
          <a:prstGeom prst="curved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8F5D315C-6A87-41DD-8AF3-30588D1B3462}"/>
              </a:ext>
            </a:extLst>
          </p:cNvPr>
          <p:cNvSpPr/>
          <p:nvPr/>
        </p:nvSpPr>
        <p:spPr>
          <a:xfrm>
            <a:off x="8415001" y="1524077"/>
            <a:ext cx="2256908" cy="230445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5FEC9C8D-24A9-40B2-8AB0-031CC2DB2695}"/>
              </a:ext>
            </a:extLst>
          </p:cNvPr>
          <p:cNvSpPr/>
          <p:nvPr/>
        </p:nvSpPr>
        <p:spPr>
          <a:xfrm>
            <a:off x="1732278" y="1256431"/>
            <a:ext cx="5806441" cy="32333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4730D75-CB7F-4480-BE62-E3B089B32226}"/>
              </a:ext>
            </a:extLst>
          </p:cNvPr>
          <p:cNvSpPr/>
          <p:nvPr/>
        </p:nvSpPr>
        <p:spPr>
          <a:xfrm>
            <a:off x="4039027" y="987137"/>
            <a:ext cx="1953491" cy="64423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/>
              <a:t>ათვისება</a:t>
            </a:r>
            <a:endParaRPr lang="fr-FR" dirty="0"/>
          </a:p>
        </p:txBody>
      </p:sp>
      <p:sp>
        <p:nvSpPr>
          <p:cNvPr id="42" name="Arrow: Curved Up 41">
            <a:extLst>
              <a:ext uri="{FF2B5EF4-FFF2-40B4-BE49-F238E27FC236}">
                <a16:creationId xmlns:a16="http://schemas.microsoft.com/office/drawing/2014/main" id="{5D32FB1E-388B-4897-A007-C3496CB82CE3}"/>
              </a:ext>
            </a:extLst>
          </p:cNvPr>
          <p:cNvSpPr/>
          <p:nvPr/>
        </p:nvSpPr>
        <p:spPr>
          <a:xfrm>
            <a:off x="1361441" y="2355195"/>
            <a:ext cx="6177277" cy="433145"/>
          </a:xfrm>
          <a:prstGeom prst="curved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F1852C2-A5CE-4CE3-994D-D0192664CFAE}"/>
              </a:ext>
            </a:extLst>
          </p:cNvPr>
          <p:cNvSpPr/>
          <p:nvPr/>
        </p:nvSpPr>
        <p:spPr>
          <a:xfrm>
            <a:off x="4062844" y="2355195"/>
            <a:ext cx="1953491" cy="64423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/>
              <a:t>პროდუცირება</a:t>
            </a:r>
            <a:endParaRPr lang="fr-FR" dirty="0"/>
          </a:p>
        </p:txBody>
      </p:sp>
      <p:sp>
        <p:nvSpPr>
          <p:cNvPr id="43" name="Arrow: Curved Up 42">
            <a:extLst>
              <a:ext uri="{FF2B5EF4-FFF2-40B4-BE49-F238E27FC236}">
                <a16:creationId xmlns:a16="http://schemas.microsoft.com/office/drawing/2014/main" id="{F64F71FD-CA70-46F1-B47D-1919D42D0D6A}"/>
              </a:ext>
            </a:extLst>
          </p:cNvPr>
          <p:cNvSpPr/>
          <p:nvPr/>
        </p:nvSpPr>
        <p:spPr>
          <a:xfrm>
            <a:off x="8415001" y="2494090"/>
            <a:ext cx="2415557" cy="2304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52D4B72-0F0D-4F3E-8637-F1EF66C9902C}"/>
              </a:ext>
            </a:extLst>
          </p:cNvPr>
          <p:cNvSpPr/>
          <p:nvPr/>
        </p:nvSpPr>
        <p:spPr>
          <a:xfrm>
            <a:off x="6594763" y="1814945"/>
            <a:ext cx="1953491" cy="6442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/>
              <a:t>კონცეპტები </a:t>
            </a:r>
          </a:p>
          <a:p>
            <a:pPr algn="ctr"/>
            <a:r>
              <a:rPr lang="ka-GE" dirty="0"/>
              <a:t>(სტუდენტი)</a:t>
            </a:r>
            <a:endParaRPr lang="fr-FR" dirty="0"/>
          </a:p>
        </p:txBody>
      </p:sp>
      <p:sp>
        <p:nvSpPr>
          <p:cNvPr id="44" name="Arrow: Curved Up 43">
            <a:extLst>
              <a:ext uri="{FF2B5EF4-FFF2-40B4-BE49-F238E27FC236}">
                <a16:creationId xmlns:a16="http://schemas.microsoft.com/office/drawing/2014/main" id="{BE1CD007-3D75-43AB-9CEF-13B762733826}"/>
              </a:ext>
            </a:extLst>
          </p:cNvPr>
          <p:cNvSpPr/>
          <p:nvPr/>
        </p:nvSpPr>
        <p:spPr>
          <a:xfrm>
            <a:off x="8046720" y="5870863"/>
            <a:ext cx="2112821" cy="2304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4579FA35-FA61-4791-9BB5-CB108D66D4E9}"/>
              </a:ext>
            </a:extLst>
          </p:cNvPr>
          <p:cNvSpPr/>
          <p:nvPr/>
        </p:nvSpPr>
        <p:spPr>
          <a:xfrm>
            <a:off x="1854198" y="4848977"/>
            <a:ext cx="5318531" cy="29106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451767A1-9E76-4A9A-8899-0C96371042B2}"/>
              </a:ext>
            </a:extLst>
          </p:cNvPr>
          <p:cNvSpPr/>
          <p:nvPr/>
        </p:nvSpPr>
        <p:spPr>
          <a:xfrm>
            <a:off x="7538718" y="4744991"/>
            <a:ext cx="2799084" cy="433145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D905748-7E8A-4CC2-975B-AFC6687B5CD9}"/>
              </a:ext>
            </a:extLst>
          </p:cNvPr>
          <p:cNvSpPr/>
          <p:nvPr/>
        </p:nvSpPr>
        <p:spPr>
          <a:xfrm>
            <a:off x="8984672" y="4856480"/>
            <a:ext cx="2112821" cy="96589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/>
              <a:t>ურთიერთ- თანამშრომლობა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8156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4C8AE-1369-4563-9A1F-94B0B1AAA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8129"/>
            <a:ext cx="10515600" cy="5318834"/>
          </a:xfrm>
        </p:spPr>
        <p:txBody>
          <a:bodyPr>
            <a:normAutofit/>
          </a:bodyPr>
          <a:lstStyle/>
          <a:p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Caractéristiques individuelles de l'étudiant;</a:t>
            </a:r>
          </a:p>
          <a:p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Exigences, besoins, attentes des étudiants et leur pertinence par rapport au programme ;</a:t>
            </a:r>
          </a:p>
          <a:p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Utiliser la langue dans des situations réelles ;</a:t>
            </a:r>
          </a:p>
          <a:p>
            <a:pPr marL="0" indent="0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  <a:p>
            <a:pPr marL="0" indent="0"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               De nouvelles valeurs</a:t>
            </a:r>
          </a:p>
          <a:p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Surmonter / s'adapter au stress et aux obstacles;</a:t>
            </a:r>
          </a:p>
          <a:p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Responsabilité, créativité;</a:t>
            </a:r>
          </a:p>
          <a:p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Mobiliser les compétences cognitives : pensée analytique ou critique.</a:t>
            </a:r>
            <a:endParaRPr lang="ka-G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  <a:p>
            <a:endParaRPr lang="ka-G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  <a:p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758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86525-9BDE-40BF-B2CC-954DE33E1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323557"/>
            <a:ext cx="6555545" cy="6133514"/>
          </a:xfrm>
        </p:spPr>
        <p:txBody>
          <a:bodyPr>
            <a:normAutofit lnSpcReduction="10000"/>
          </a:bodyPr>
          <a:lstStyle/>
          <a:p>
            <a:pPr algn="just"/>
            <a:endParaRPr lang="ka-GE" sz="2000" dirty="0">
              <a:latin typeface="Sylfaen" panose="010A0502050306030303" pitchFamily="18" charset="0"/>
            </a:endParaRPr>
          </a:p>
          <a:p>
            <a:pPr marL="0" indent="0" algn="just">
              <a:buNone/>
            </a:pPr>
            <a:r>
              <a:rPr lang="ka-GE" sz="2000" dirty="0">
                <a:latin typeface="Sylfaen" panose="010A0502050306030303" pitchFamily="18" charset="0"/>
              </a:rPr>
              <a:t>დისტანციურმა სწავლებამ წინა პლანზე წამოწია </a:t>
            </a:r>
          </a:p>
          <a:p>
            <a:pPr marL="0" indent="0" algn="just">
              <a:buNone/>
            </a:pPr>
            <a:endParaRPr lang="ka-GE" sz="2000" dirty="0">
              <a:latin typeface="Sylfaen" panose="010A0502050306030303" pitchFamily="18" charset="0"/>
            </a:endParaRPr>
          </a:p>
          <a:p>
            <a:pPr algn="just"/>
            <a:r>
              <a:rPr lang="ka-GE" sz="2000" b="1" dirty="0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დროის მენეჯმენტის </a:t>
            </a:r>
            <a:r>
              <a:rPr lang="ka-GE" sz="2000" dirty="0">
                <a:latin typeface="Sylfaen" panose="010A0502050306030303" pitchFamily="18" charset="0"/>
              </a:rPr>
              <a:t>საკითხი;</a:t>
            </a:r>
          </a:p>
          <a:p>
            <a:pPr algn="just"/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ნეიროგანათლების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ka-GE" sz="2000" dirty="0">
                <a:latin typeface="Sylfaen" panose="010A0502050306030303" pitchFamily="18" charset="0"/>
              </a:rPr>
              <a:t>მიმართულებით არსებული კვლევები:</a:t>
            </a:r>
          </a:p>
          <a:p>
            <a:pPr algn="just"/>
            <a:r>
              <a:rPr lang="en-US" sz="2000" dirty="0" err="1">
                <a:latin typeface="Sylfaen" panose="010A0502050306030303" pitchFamily="18" charset="0"/>
              </a:rPr>
              <a:t>შემეცნებითი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მექანიზმების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ცოდნამ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სულ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უფრო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მეტად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ka-GE" sz="2000" dirty="0">
                <a:latin typeface="Sylfaen" panose="010A0502050306030303" pitchFamily="18" charset="0"/>
              </a:rPr>
              <a:t>შეცვალა დიდაქტიკური </a:t>
            </a:r>
            <a:r>
              <a:rPr lang="en-US" sz="2000" dirty="0" err="1">
                <a:latin typeface="Sylfaen" panose="010A0502050306030303" pitchFamily="18" charset="0"/>
              </a:rPr>
              <a:t>აზროვნება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და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ka-GE" sz="2000" dirty="0">
                <a:latin typeface="Sylfaen" panose="010A0502050306030303" pitchFamily="18" charset="0"/>
              </a:rPr>
              <a:t>გაამდიდრა </a:t>
            </a:r>
            <a:r>
              <a:rPr lang="en-US" sz="2000" dirty="0" err="1">
                <a:latin typeface="Sylfaen" panose="010A0502050306030303" pitchFamily="18" charset="0"/>
              </a:rPr>
              <a:t>სწავლების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პრაქტიკა</a:t>
            </a:r>
            <a:r>
              <a:rPr lang="en-US" sz="2000" dirty="0">
                <a:latin typeface="Sylfaen" panose="010A0502050306030303" pitchFamily="18" charset="0"/>
              </a:rPr>
              <a:t>.  </a:t>
            </a:r>
            <a:r>
              <a:rPr lang="en-US" sz="2000" dirty="0" err="1">
                <a:latin typeface="Sylfaen" panose="010A0502050306030303" pitchFamily="18" charset="0"/>
              </a:rPr>
              <a:t>ადამიანის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შემეცნების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ერთ</a:t>
            </a:r>
            <a:r>
              <a:rPr lang="en-US" sz="2000" dirty="0">
                <a:latin typeface="Sylfaen" panose="010A0502050306030303" pitchFamily="18" charset="0"/>
              </a:rPr>
              <a:t> – </a:t>
            </a:r>
            <a:r>
              <a:rPr lang="en-US" sz="2000" dirty="0" err="1">
                <a:latin typeface="Sylfaen" panose="010A0502050306030303" pitchFamily="18" charset="0"/>
              </a:rPr>
              <a:t>ერთ</a:t>
            </a:r>
            <a:r>
              <a:rPr lang="ka-GE" sz="2000" dirty="0">
                <a:latin typeface="Sylfaen" panose="010A0502050306030303" pitchFamily="18" charset="0"/>
              </a:rPr>
              <a:t>ი </a:t>
            </a:r>
            <a:r>
              <a:rPr lang="en-US" sz="2000" dirty="0" err="1">
                <a:latin typeface="Sylfaen" panose="010A0502050306030303" pitchFamily="18" charset="0"/>
              </a:rPr>
              <a:t>მთავარ</a:t>
            </a:r>
            <a:r>
              <a:rPr lang="ka-GE" sz="2000" dirty="0">
                <a:latin typeface="Sylfaen" panose="010A0502050306030303" pitchFamily="18" charset="0"/>
              </a:rPr>
              <a:t>ი </a:t>
            </a:r>
            <a:r>
              <a:rPr lang="en-US" sz="2000" dirty="0" err="1">
                <a:latin typeface="Sylfaen" panose="010A0502050306030303" pitchFamily="18" charset="0"/>
              </a:rPr>
              <a:t>ფუნქცი</a:t>
            </a:r>
            <a:r>
              <a:rPr lang="ka-GE" sz="2000" dirty="0">
                <a:latin typeface="Sylfaen" panose="010A0502050306030303" pitchFamily="18" charset="0"/>
              </a:rPr>
              <a:t>ა -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მეხსიერება</a:t>
            </a:r>
            <a:r>
              <a:rPr lang="ka-GE" sz="2000" b="1" dirty="0">
                <a:latin typeface="Sylfaen" panose="010A0502050306030303" pitchFamily="18" charset="0"/>
              </a:rPr>
              <a:t> </a:t>
            </a:r>
            <a:r>
              <a:rPr lang="ka-GE" sz="2000" dirty="0">
                <a:latin typeface="Sylfaen" panose="010A0502050306030303" pitchFamily="18" charset="0"/>
              </a:rPr>
              <a:t>- გახდა კვლევის მთავარი საგანი, რომელიც </a:t>
            </a:r>
            <a:r>
              <a:rPr lang="en-US" sz="2000" dirty="0" err="1">
                <a:latin typeface="Sylfaen" panose="010A0502050306030303" pitchFamily="18" charset="0"/>
              </a:rPr>
              <a:t>გავლენას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ახდენს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ყველა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ასპექტზე</a:t>
            </a:r>
            <a:r>
              <a:rPr lang="en-US" sz="2000" dirty="0">
                <a:latin typeface="Sylfaen" panose="010A0502050306030303" pitchFamily="18" charset="0"/>
              </a:rPr>
              <a:t>, </a:t>
            </a:r>
            <a:r>
              <a:rPr lang="en-US" sz="2000" dirty="0" err="1">
                <a:latin typeface="Sylfaen" panose="010A0502050306030303" pitchFamily="18" charset="0"/>
              </a:rPr>
              <a:t>როგორიცაა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ემოციები</a:t>
            </a:r>
            <a:r>
              <a:rPr lang="en-US" sz="2000" dirty="0">
                <a:latin typeface="Sylfaen" panose="010A0502050306030303" pitchFamily="18" charset="0"/>
              </a:rPr>
              <a:t>, </a:t>
            </a:r>
            <a:r>
              <a:rPr lang="en-US" sz="2000" dirty="0" err="1">
                <a:latin typeface="Sylfaen" panose="010A0502050306030303" pitchFamily="18" charset="0"/>
              </a:rPr>
              <a:t>თვითრეპრეზენტაცია</a:t>
            </a:r>
            <a:r>
              <a:rPr lang="en-US" sz="2000" dirty="0">
                <a:latin typeface="Sylfaen" panose="010A0502050306030303" pitchFamily="18" charset="0"/>
              </a:rPr>
              <a:t>, </a:t>
            </a:r>
            <a:r>
              <a:rPr lang="en-US" sz="2000" dirty="0" err="1">
                <a:latin typeface="Sylfaen" panose="010A0502050306030303" pitchFamily="18" charset="0"/>
              </a:rPr>
              <a:t>მეტაკოგნიტური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ფაქტორები</a:t>
            </a:r>
            <a:r>
              <a:rPr lang="en-US" sz="2000" dirty="0">
                <a:latin typeface="Sylfaen" panose="010A0502050306030303" pitchFamily="18" charset="0"/>
              </a:rPr>
              <a:t>, </a:t>
            </a:r>
            <a:r>
              <a:rPr lang="en-US" sz="2000" dirty="0" err="1">
                <a:latin typeface="Sylfaen" panose="010A0502050306030303" pitchFamily="18" charset="0"/>
              </a:rPr>
              <a:t>შეცდომის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აღქმა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ka-GE" sz="2000" dirty="0">
                <a:latin typeface="Sylfaen" panose="010A0502050306030303" pitchFamily="18" charset="0"/>
              </a:rPr>
              <a:t>და ა.შ.  </a:t>
            </a:r>
          </a:p>
          <a:p>
            <a:pPr algn="just"/>
            <a:endParaRPr lang="ka-GE" sz="2000" dirty="0">
              <a:latin typeface="Sylfaen" panose="010A0502050306030303" pitchFamily="18" charset="0"/>
            </a:endParaRPr>
          </a:p>
          <a:p>
            <a:pPr algn="just"/>
            <a:r>
              <a:rPr lang="en-US" sz="2000" dirty="0" err="1">
                <a:latin typeface="Sylfaen" panose="010A0502050306030303" pitchFamily="18" charset="0"/>
              </a:rPr>
              <a:t>ტვინის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მიერ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ინფორმაციის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აღქმის</a:t>
            </a:r>
            <a:r>
              <a:rPr lang="en-US" sz="2000" dirty="0">
                <a:latin typeface="Sylfaen" panose="010A0502050306030303" pitchFamily="18" charset="0"/>
              </a:rPr>
              <a:t>, </a:t>
            </a:r>
            <a:r>
              <a:rPr lang="en-US" sz="2000" dirty="0" err="1">
                <a:latin typeface="Sylfaen" panose="010A0502050306030303" pitchFamily="18" charset="0"/>
              </a:rPr>
              <a:t>დამუშავების</a:t>
            </a:r>
            <a:r>
              <a:rPr lang="en-US" sz="2000" dirty="0">
                <a:latin typeface="Sylfaen" panose="010A0502050306030303" pitchFamily="18" charset="0"/>
              </a:rPr>
              <a:t>, </a:t>
            </a:r>
            <a:r>
              <a:rPr lang="en-US" sz="2000" dirty="0" err="1">
                <a:latin typeface="Sylfaen" panose="010A0502050306030303" pitchFamily="18" charset="0"/>
              </a:rPr>
              <a:t>შენახვის</a:t>
            </a:r>
            <a:r>
              <a:rPr lang="ka-GE" sz="2000" dirty="0">
                <a:latin typeface="Sylfaen" panose="010A0502050306030303" pitchFamily="18" charset="0"/>
              </a:rPr>
              <a:t>, </a:t>
            </a:r>
            <a:r>
              <a:rPr lang="en-US" sz="2000" dirty="0" err="1">
                <a:latin typeface="Sylfaen" panose="010A0502050306030303" pitchFamily="18" charset="0"/>
              </a:rPr>
              <a:t>მისი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მუდმივი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რესტრუქტურიზაცი</a:t>
            </a:r>
            <a:r>
              <a:rPr lang="ka-GE" sz="2000" dirty="0">
                <a:latin typeface="Sylfaen" panose="010A0502050306030303" pitchFamily="18" charset="0"/>
              </a:rPr>
              <a:t>ის</a:t>
            </a:r>
            <a:r>
              <a:rPr lang="en-US" sz="2000" dirty="0">
                <a:latin typeface="Sylfaen" panose="010A0502050306030303" pitchFamily="18" charset="0"/>
              </a:rPr>
              <a:t>, </a:t>
            </a:r>
            <a:r>
              <a:rPr lang="en-US" sz="2000" dirty="0" err="1">
                <a:latin typeface="Sylfaen" panose="010A0502050306030303" pitchFamily="18" charset="0"/>
              </a:rPr>
              <a:t>მეხსიერების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და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ყურადღების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კოგნიტურ</a:t>
            </a:r>
            <a:r>
              <a:rPr lang="ka-GE" sz="2000" dirty="0">
                <a:latin typeface="Sylfaen" panose="010A0502050306030303" pitchFamily="18" charset="0"/>
              </a:rPr>
              <a:t>ი </a:t>
            </a:r>
            <a:r>
              <a:rPr lang="en-US" sz="2000" dirty="0" err="1">
                <a:latin typeface="Sylfaen" panose="010A0502050306030303" pitchFamily="18" charset="0"/>
              </a:rPr>
              <a:t>ფუნქციებ</a:t>
            </a:r>
            <a:r>
              <a:rPr lang="ka-GE" sz="2000" dirty="0">
                <a:latin typeface="Sylfaen" panose="010A0502050306030303" pitchFamily="18" charset="0"/>
              </a:rPr>
              <a:t>ის შესწავლა ხელს უწყობს ეფექტური სწავლება/სწავლის დაგეგმვასა და განხორციელებას.</a:t>
            </a:r>
            <a:endParaRPr lang="en-US" sz="2000" dirty="0">
              <a:latin typeface="Sylfaen" panose="010A0502050306030303" pitchFamily="18" charset="0"/>
            </a:endParaRPr>
          </a:p>
          <a:p>
            <a:pPr algn="just"/>
            <a:endParaRPr lang="fr-FR" sz="2000" dirty="0">
              <a:latin typeface="Sylfaen" panose="010A0502050306030303" pitchFamily="18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21283D-02A7-4B6A-93F1-316FCCAB87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7480435"/>
              </p:ext>
            </p:extLst>
          </p:nvPr>
        </p:nvGraphicFramePr>
        <p:xfrm>
          <a:off x="1047261" y="1662202"/>
          <a:ext cx="4509477" cy="4597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255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06B3A-28FA-462D-9102-055396A07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1063068" cy="68580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 err="1">
                <a:latin typeface="Sylfaen" panose="010A0502050306030303" pitchFamily="18" charset="0"/>
              </a:rPr>
              <a:t>პანდემი</a:t>
            </a:r>
            <a:r>
              <a:rPr lang="ka-GE" sz="2000" b="1" dirty="0">
                <a:latin typeface="Sylfaen" panose="010A0502050306030303" pitchFamily="18" charset="0"/>
              </a:rPr>
              <a:t>ა - ახალი გამოწვევები</a:t>
            </a:r>
            <a:endParaRPr lang="en-US" sz="2000" b="1" dirty="0">
              <a:latin typeface="Sylfaen" panose="010A0502050306030303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a-GE" sz="2000" b="1" dirty="0">
                <a:latin typeface="Sylfaen" panose="010A0502050306030303" pitchFamily="18" charset="0"/>
              </a:rPr>
              <a:t>შეცვლილ უნარებზე და კომპეტენციებზე ადაპტირება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ka-GE" sz="2000" b="1" dirty="0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განათლება - </a:t>
            </a:r>
            <a:r>
              <a:rPr lang="ka-GE" sz="2000" b="1" dirty="0">
                <a:latin typeface="Sylfaen" panose="010A0502050306030303" pitchFamily="18" charset="0"/>
              </a:rPr>
              <a:t>ახალი ეტაპი</a:t>
            </a:r>
            <a:endParaRPr lang="ka-GE" sz="2000" b="1" dirty="0">
              <a:solidFill>
                <a:schemeClr val="accent6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a-GE" sz="2000" b="1" dirty="0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ვირტუალური სამყაროს გამოწვევები</a:t>
            </a:r>
            <a:endParaRPr lang="en-US" sz="2000" b="1" dirty="0">
              <a:latin typeface="Sylfaen" panose="010A0502050306030303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a-GE" sz="2000" b="1" dirty="0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დისტანციური სწავლება </a:t>
            </a:r>
            <a:endParaRPr lang="ka-GE" sz="2000" b="1" u="sng" dirty="0">
              <a:solidFill>
                <a:schemeClr val="accent6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ka-GE" sz="2000" dirty="0">
                <a:latin typeface="Sylfaen" panose="010A0502050306030303" pitchFamily="18" charset="0"/>
              </a:rPr>
              <a:t>ჩვენი ყოველდღიურობა - </a:t>
            </a:r>
            <a:r>
              <a:rPr lang="en-US" sz="2000" dirty="0" err="1">
                <a:latin typeface="Sylfaen" panose="010A0502050306030303" pitchFamily="18" charset="0"/>
              </a:rPr>
              <a:t>დისტანციური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განათლება</a:t>
            </a:r>
            <a:r>
              <a:rPr lang="ka-GE" sz="2000" dirty="0"/>
              <a:t> (და არამარტო განათლება); </a:t>
            </a:r>
          </a:p>
          <a:p>
            <a:pPr algn="just">
              <a:lnSpc>
                <a:spcPct val="120000"/>
              </a:lnSpc>
            </a:pPr>
            <a:r>
              <a:rPr lang="en-US" sz="2000" dirty="0" err="1">
                <a:latin typeface="Sylfaen" panose="010A0502050306030303" pitchFamily="18" charset="0"/>
              </a:rPr>
              <a:t>ახალი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ტექნოლოგიების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ადაპტირება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და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მათი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პრაქტიკაში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ka-GE" sz="2000" dirty="0"/>
              <a:t>გამოყენება. </a:t>
            </a:r>
            <a:endParaRPr lang="en-US" sz="2000" dirty="0">
              <a:latin typeface="Sylfaen" panose="010A0502050306030303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000" dirty="0" err="1">
                <a:latin typeface="Sylfaen" panose="010A0502050306030303" pitchFamily="18" charset="0"/>
              </a:rPr>
              <a:t>ბოლო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ათწლეულის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ტექნოლოგიური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მიღწევები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არნახულ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შესაძლებლობებს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გვთავაზობს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მეორე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ენის</a:t>
            </a:r>
            <a:r>
              <a:rPr lang="en-US" sz="2000" dirty="0">
                <a:latin typeface="Sylfaen" panose="010A0502050306030303" pitchFamily="18" charset="0"/>
              </a:rPr>
              <a:t> (L2) </a:t>
            </a:r>
            <a:r>
              <a:rPr lang="en-US" sz="2000" dirty="0" err="1">
                <a:latin typeface="Sylfaen" panose="010A0502050306030303" pitchFamily="18" charset="0"/>
              </a:rPr>
              <a:t>ლექსიკის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ka-GE" sz="2000" dirty="0">
                <a:latin typeface="Sylfaen" panose="010A0502050306030303" pitchFamily="18" charset="0"/>
              </a:rPr>
              <a:t>დასამუშავებლად/ასათვისებლად</a:t>
            </a:r>
            <a:r>
              <a:rPr lang="en-US" sz="2000" dirty="0">
                <a:latin typeface="Sylfaen" panose="010A0502050306030303" pitchFamily="18" charset="0"/>
              </a:rPr>
              <a:t>. </a:t>
            </a:r>
            <a:r>
              <a:rPr lang="en-US" sz="2000" dirty="0" err="1">
                <a:latin typeface="Sylfaen" panose="010A0502050306030303" pitchFamily="18" charset="0"/>
              </a:rPr>
              <a:t>წარმოდგენილია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მეხსიერებაზე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დაფუძნებული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მოდელი</a:t>
            </a:r>
            <a:r>
              <a:rPr lang="en-US" sz="2000" dirty="0">
                <a:latin typeface="Sylfaen" panose="010A0502050306030303" pitchFamily="18" charset="0"/>
              </a:rPr>
              <a:t>, </a:t>
            </a:r>
            <a:r>
              <a:rPr lang="en-US" sz="2000" dirty="0" err="1">
                <a:latin typeface="Sylfaen" panose="010A0502050306030303" pitchFamily="18" charset="0"/>
              </a:rPr>
              <a:t>რომელიც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ეხმარება</a:t>
            </a:r>
            <a:r>
              <a:rPr lang="en-US" sz="2000" dirty="0">
                <a:latin typeface="Sylfaen" panose="010A0502050306030303" pitchFamily="18" charset="0"/>
              </a:rPr>
              <a:t>  </a:t>
            </a:r>
            <a:r>
              <a:rPr lang="ka-GE" sz="2000" dirty="0">
                <a:latin typeface="Sylfaen" panose="010A0502050306030303" pitchFamily="18" charset="0"/>
              </a:rPr>
              <a:t>ენის შემსწავლელებს </a:t>
            </a:r>
            <a:r>
              <a:rPr lang="en-US" sz="2000" dirty="0" err="1">
                <a:latin typeface="Sylfaen" panose="010A0502050306030303" pitchFamily="18" charset="0"/>
              </a:rPr>
              <a:t>გაეცნონ</a:t>
            </a:r>
            <a:r>
              <a:rPr lang="en-US" sz="2000" dirty="0">
                <a:latin typeface="Sylfaen" panose="010A0502050306030303" pitchFamily="18" charset="0"/>
              </a:rPr>
              <a:t> L2 </a:t>
            </a:r>
            <a:r>
              <a:rPr lang="en-US" sz="2000" dirty="0" err="1">
                <a:latin typeface="Sylfaen" panose="010A0502050306030303" pitchFamily="18" charset="0"/>
              </a:rPr>
              <a:t>ლექსიკის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სწავლების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ხასიათს</a:t>
            </a:r>
            <a:r>
              <a:rPr lang="en-US" sz="2000" dirty="0">
                <a:latin typeface="Sylfaen" panose="010A0502050306030303" pitchFamily="18" charset="0"/>
              </a:rPr>
              <a:t>.   </a:t>
            </a:r>
            <a:endParaRPr lang="ka-GE" sz="2000" dirty="0">
              <a:latin typeface="Sylfaen" panose="010A0502050306030303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000" dirty="0" err="1">
                <a:latin typeface="Sylfaen" panose="010A0502050306030303" pitchFamily="18" charset="0"/>
              </a:rPr>
              <a:t>წარმოდგენილია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ასევე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თეორიული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მოდელი</a:t>
            </a:r>
            <a:r>
              <a:rPr lang="en-US" sz="2000" dirty="0">
                <a:latin typeface="Sylfaen" panose="010A0502050306030303" pitchFamily="18" charset="0"/>
              </a:rPr>
              <a:t>, </a:t>
            </a:r>
            <a:r>
              <a:rPr lang="en-US" sz="2000" dirty="0" err="1">
                <a:latin typeface="Sylfaen" panose="010A0502050306030303" pitchFamily="18" charset="0"/>
              </a:rPr>
              <a:t>იმისთვის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რომ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ეფექტურად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გამოვიყენოთ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ინტერნეტში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ka-GE" sz="2000" dirty="0">
                <a:latin typeface="Sylfaen" panose="010A0502050306030303" pitchFamily="18" charset="0"/>
              </a:rPr>
              <a:t>ხელმისაწვდომი </a:t>
            </a:r>
            <a:r>
              <a:rPr lang="en-US" sz="2000" dirty="0" err="1">
                <a:latin typeface="Sylfaen" panose="010A0502050306030303" pitchFamily="18" charset="0"/>
              </a:rPr>
              <a:t>სხვადასხვა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ka-GE" sz="2000" dirty="0">
                <a:latin typeface="Sylfaen" panose="010A0502050306030303" pitchFamily="18" charset="0"/>
              </a:rPr>
              <a:t>აპლიკაცია </a:t>
            </a:r>
            <a:r>
              <a:rPr lang="en-US" sz="2000" dirty="0" err="1">
                <a:latin typeface="Sylfaen" panose="010A0502050306030303" pitchFamily="18" charset="0"/>
              </a:rPr>
              <a:t>და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პროგრამ</a:t>
            </a:r>
            <a:r>
              <a:rPr lang="ka-GE" sz="2000" dirty="0">
                <a:latin typeface="Sylfaen" panose="010A0502050306030303" pitchFamily="18" charset="0"/>
              </a:rPr>
              <a:t>ა</a:t>
            </a:r>
            <a:r>
              <a:rPr lang="en-US" sz="2000" dirty="0">
                <a:latin typeface="Sylfaen" panose="010A0502050306030303" pitchFamily="18" charset="0"/>
              </a:rPr>
              <a:t>, </a:t>
            </a:r>
            <a:r>
              <a:rPr lang="ka-GE" sz="2000" dirty="0">
                <a:latin typeface="Sylfaen" panose="010A0502050306030303" pitchFamily="18" charset="0"/>
              </a:rPr>
              <a:t>რომლის  </a:t>
            </a:r>
            <a:r>
              <a:rPr lang="en-US" sz="2000" dirty="0" err="1">
                <a:latin typeface="Sylfaen" panose="010A0502050306030303" pitchFamily="18" charset="0"/>
              </a:rPr>
              <a:t>საშუალებით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ka-GE" sz="2000" dirty="0">
                <a:latin typeface="Sylfaen" panose="010A0502050306030303" pitchFamily="18" charset="0"/>
              </a:rPr>
              <a:t>ენის შე</a:t>
            </a:r>
            <a:r>
              <a:rPr lang="en-US" sz="2000" dirty="0" err="1">
                <a:latin typeface="Sylfaen" panose="010A0502050306030303" pitchFamily="18" charset="0"/>
              </a:rPr>
              <a:t>სწავლა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უფრო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en-US" sz="2000" dirty="0" err="1">
                <a:latin typeface="Sylfaen" panose="010A0502050306030303" pitchFamily="18" charset="0"/>
              </a:rPr>
              <a:t>ეფექტური</a:t>
            </a:r>
            <a:r>
              <a:rPr lang="en-US" sz="2000" dirty="0">
                <a:latin typeface="Sylfaen" panose="010A0502050306030303" pitchFamily="18" charset="0"/>
              </a:rPr>
              <a:t> </a:t>
            </a:r>
            <a:r>
              <a:rPr lang="ka-GE" sz="2000" dirty="0">
                <a:latin typeface="Sylfaen" panose="010A0502050306030303" pitchFamily="18" charset="0"/>
              </a:rPr>
              <a:t>ხდება</a:t>
            </a:r>
            <a:r>
              <a:rPr lang="en-US" sz="2000" dirty="0">
                <a:latin typeface="Sylfaen" panose="010A0502050306030303" pitchFamily="18" charset="0"/>
              </a:rPr>
              <a:t>. </a:t>
            </a:r>
          </a:p>
          <a:p>
            <a:pPr algn="just">
              <a:lnSpc>
                <a:spcPct val="120000"/>
              </a:lnSpc>
            </a:pPr>
            <a:endParaRPr lang="fr-FR" sz="2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89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A5C94-CE96-4E4D-A64F-25313AA4E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562709"/>
            <a:ext cx="5257800" cy="5753686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n-US" sz="2000" dirty="0">
              <a:latin typeface="Sylfaen" panose="010A0502050306030303" pitchFamily="18" charset="0"/>
            </a:endParaRPr>
          </a:p>
          <a:p>
            <a:pPr marL="0" indent="0" algn="just">
              <a:buNone/>
            </a:pPr>
            <a:endParaRPr lang="en-US" sz="2000" b="1" dirty="0">
              <a:solidFill>
                <a:schemeClr val="accent6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algn="just"/>
            <a:r>
              <a:rPr lang="ka-GE" sz="2000" dirty="0">
                <a:latin typeface="Sylfaen" panose="010A0502050306030303" pitchFamily="18" charset="0"/>
              </a:rPr>
              <a:t>შეუძლებელია ცნებებისა და კონცეპტების დამახსოვრება მათი გააზრების გარეშე. </a:t>
            </a:r>
            <a:r>
              <a:rPr lang="fr-FR" sz="2000" dirty="0" err="1">
                <a:latin typeface="Sylfaen" panose="010A0502050306030303" pitchFamily="18" charset="0"/>
              </a:rPr>
              <a:t>მაგრამ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რას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ნიშნავს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სისტემის</a:t>
            </a:r>
            <a:r>
              <a:rPr lang="fr-FR" sz="2000" dirty="0">
                <a:latin typeface="Sylfaen" panose="010A0502050306030303" pitchFamily="18" charset="0"/>
              </a:rPr>
              <a:t> (</a:t>
            </a:r>
            <a:r>
              <a:rPr lang="fr-FR" sz="2000" dirty="0" err="1">
                <a:latin typeface="Sylfaen" panose="010A0502050306030303" pitchFamily="18" charset="0"/>
              </a:rPr>
              <a:t>თეორიის</a:t>
            </a:r>
            <a:r>
              <a:rPr lang="fr-FR" sz="2000" dirty="0">
                <a:latin typeface="Sylfaen" panose="010A0502050306030303" pitchFamily="18" charset="0"/>
              </a:rPr>
              <a:t>, </a:t>
            </a:r>
            <a:r>
              <a:rPr lang="fr-FR" sz="2000" dirty="0" err="1">
                <a:latin typeface="Sylfaen" panose="010A0502050306030303" pitchFamily="18" charset="0"/>
              </a:rPr>
              <a:t>ფორმულის</a:t>
            </a:r>
            <a:r>
              <a:rPr lang="fr-FR" sz="2000" dirty="0">
                <a:latin typeface="Sylfaen" panose="010A0502050306030303" pitchFamily="18" charset="0"/>
              </a:rPr>
              <a:t>, </a:t>
            </a:r>
            <a:r>
              <a:rPr lang="fr-FR" sz="2000" dirty="0" err="1">
                <a:latin typeface="Sylfaen" panose="010A0502050306030303" pitchFamily="18" charset="0"/>
              </a:rPr>
              <a:t>ცნების</a:t>
            </a:r>
            <a:r>
              <a:rPr lang="fr-FR" sz="2000" dirty="0">
                <a:latin typeface="Sylfaen" panose="010A0502050306030303" pitchFamily="18" charset="0"/>
              </a:rPr>
              <a:t>, </a:t>
            </a:r>
            <a:r>
              <a:rPr lang="fr-FR" sz="2000" dirty="0" err="1">
                <a:latin typeface="Sylfaen" panose="010A0502050306030303" pitchFamily="18" charset="0"/>
              </a:rPr>
              <a:t>გონებრივი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მოდელის</a:t>
            </a:r>
            <a:r>
              <a:rPr lang="fr-FR" sz="2000" dirty="0">
                <a:latin typeface="Sylfaen" panose="010A0502050306030303" pitchFamily="18" charset="0"/>
              </a:rPr>
              <a:t>, </a:t>
            </a:r>
            <a:r>
              <a:rPr lang="fr-FR" sz="2000" dirty="0" err="1">
                <a:latin typeface="Sylfaen" panose="010A0502050306030303" pitchFamily="18" charset="0"/>
              </a:rPr>
              <a:t>იდეის</a:t>
            </a:r>
            <a:r>
              <a:rPr lang="fr-FR" sz="2000" dirty="0">
                <a:latin typeface="Sylfaen" panose="010A0502050306030303" pitchFamily="18" charset="0"/>
              </a:rPr>
              <a:t>) </a:t>
            </a:r>
            <a:r>
              <a:rPr lang="fr-FR" sz="2000" dirty="0" err="1">
                <a:latin typeface="Sylfaen" panose="010A0502050306030303" pitchFamily="18" charset="0"/>
              </a:rPr>
              <a:t>გაგება</a:t>
            </a:r>
            <a:r>
              <a:rPr lang="fr-FR" sz="2000" dirty="0">
                <a:latin typeface="Sylfaen" panose="010A0502050306030303" pitchFamily="18" charset="0"/>
              </a:rPr>
              <a:t>? </a:t>
            </a:r>
          </a:p>
          <a:p>
            <a:pPr algn="just"/>
            <a:endParaRPr lang="fr-FR" sz="2000" dirty="0">
              <a:latin typeface="Sylfaen" panose="010A0502050306030303" pitchFamily="18" charset="0"/>
            </a:endParaRPr>
          </a:p>
          <a:p>
            <a:pPr algn="just"/>
            <a:r>
              <a:rPr lang="ka-GE" sz="2000" dirty="0">
                <a:latin typeface="Sylfaen" panose="010A0502050306030303" pitchFamily="18" charset="0"/>
              </a:rPr>
              <a:t>სწორედ ის </a:t>
            </a:r>
            <a:r>
              <a:rPr lang="fr-FR" sz="2000" dirty="0" err="1">
                <a:latin typeface="Sylfaen" panose="010A0502050306030303" pitchFamily="18" charset="0"/>
              </a:rPr>
              <a:t>განსაზღვრ</a:t>
            </a:r>
            <a:r>
              <a:rPr lang="ka-GE" sz="2000" dirty="0">
                <a:latin typeface="Sylfaen" panose="010A0502050306030303" pitchFamily="18" charset="0"/>
              </a:rPr>
              <a:t>ავ</a:t>
            </a:r>
            <a:r>
              <a:rPr lang="fr-FR" sz="2000" dirty="0">
                <a:latin typeface="Sylfaen" panose="010A0502050306030303" pitchFamily="18" charset="0"/>
              </a:rPr>
              <a:t>ს </a:t>
            </a:r>
            <a:r>
              <a:rPr lang="fr-FR" sz="2000" dirty="0" err="1">
                <a:latin typeface="Sylfaen" panose="010A0502050306030303" pitchFamily="18" charset="0"/>
              </a:rPr>
              <a:t>და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ka-GE" sz="2000" dirty="0">
                <a:latin typeface="Sylfaen" panose="010A0502050306030303" pitchFamily="18" charset="0"/>
              </a:rPr>
              <a:t>მასვე შეუძლია </a:t>
            </a:r>
            <a:r>
              <a:rPr lang="fr-FR" sz="2000" dirty="0" err="1">
                <a:latin typeface="Sylfaen" panose="010A0502050306030303" pitchFamily="18" charset="0"/>
              </a:rPr>
              <a:t>ახსნას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სისტემის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თითოეული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ელემენტი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ka-GE" sz="2000" dirty="0">
                <a:latin typeface="Sylfaen" panose="010A0502050306030303" pitchFamily="18" charset="0"/>
              </a:rPr>
              <a:t>- </a:t>
            </a:r>
            <a:r>
              <a:rPr lang="fr-FR" sz="2000" dirty="0" err="1">
                <a:latin typeface="Sylfaen" panose="010A0502050306030303" pitchFamily="18" charset="0"/>
              </a:rPr>
              <a:t>ტექსტი</a:t>
            </a:r>
            <a:r>
              <a:rPr lang="ka-GE" sz="2000" dirty="0">
                <a:latin typeface="Sylfaen" panose="010A0502050306030303" pitchFamily="18" charset="0"/>
              </a:rPr>
              <a:t>, </a:t>
            </a:r>
            <a:r>
              <a:rPr lang="fr-FR" sz="2000" dirty="0" err="1">
                <a:latin typeface="Sylfaen" panose="010A0502050306030303" pitchFamily="18" charset="0"/>
              </a:rPr>
              <a:t>სიტყვა</a:t>
            </a:r>
            <a:r>
              <a:rPr lang="fr-FR" sz="2000" dirty="0">
                <a:latin typeface="Sylfaen" panose="010A0502050306030303" pitchFamily="18" charset="0"/>
              </a:rPr>
              <a:t>, </a:t>
            </a:r>
            <a:r>
              <a:rPr lang="fr-FR" sz="2000" dirty="0" err="1">
                <a:latin typeface="Sylfaen" panose="010A0502050306030303" pitchFamily="18" charset="0"/>
              </a:rPr>
              <a:t>სიმბოლო</a:t>
            </a:r>
            <a:r>
              <a:rPr lang="fr-FR" sz="2000" dirty="0">
                <a:latin typeface="Sylfaen" panose="010A0502050306030303" pitchFamily="18" charset="0"/>
              </a:rPr>
              <a:t>,  </a:t>
            </a:r>
            <a:r>
              <a:rPr lang="fr-FR" sz="2000" dirty="0" err="1">
                <a:latin typeface="Sylfaen" panose="010A0502050306030303" pitchFamily="18" charset="0"/>
              </a:rPr>
              <a:t>სისტემის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ელემენტებს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შორის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კავშირები</a:t>
            </a:r>
            <a:r>
              <a:rPr lang="fr-FR" sz="2000" dirty="0">
                <a:latin typeface="Sylfaen" panose="010A0502050306030303" pitchFamily="18" charset="0"/>
              </a:rPr>
              <a:t> (</a:t>
            </a:r>
            <a:r>
              <a:rPr lang="fr-FR" sz="2000" dirty="0" err="1">
                <a:latin typeface="Sylfaen" panose="010A0502050306030303" pitchFamily="18" charset="0"/>
              </a:rPr>
              <a:t>სინტაქსი</a:t>
            </a:r>
            <a:r>
              <a:rPr lang="fr-FR" sz="2000" dirty="0">
                <a:latin typeface="Sylfaen" panose="010A0502050306030303" pitchFamily="18" charset="0"/>
              </a:rPr>
              <a:t>), </a:t>
            </a:r>
            <a:r>
              <a:rPr lang="fr-FR" sz="2000" dirty="0" err="1">
                <a:latin typeface="Sylfaen" panose="010A0502050306030303" pitchFamily="18" charset="0"/>
              </a:rPr>
              <a:t>მიმართებები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სიმბოლოებს</a:t>
            </a:r>
            <a:r>
              <a:rPr lang="fr-FR" sz="2000" dirty="0">
                <a:latin typeface="Sylfaen" panose="010A0502050306030303" pitchFamily="18" charset="0"/>
              </a:rPr>
              <a:t>, </a:t>
            </a:r>
            <a:r>
              <a:rPr lang="fr-FR" sz="2000" dirty="0" err="1">
                <a:latin typeface="Sylfaen" panose="010A0502050306030303" pitchFamily="18" charset="0"/>
              </a:rPr>
              <a:t>პრობლემის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კომპონენტებს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შორის</a:t>
            </a:r>
            <a:r>
              <a:rPr lang="fr-FR" sz="2000" dirty="0">
                <a:latin typeface="Sylfaen" panose="010A0502050306030303" pitchFamily="18" charset="0"/>
              </a:rPr>
              <a:t>) </a:t>
            </a:r>
            <a:r>
              <a:rPr lang="fr-FR" sz="2000" dirty="0" err="1">
                <a:latin typeface="Sylfaen" panose="010A0502050306030303" pitchFamily="18" charset="0"/>
              </a:rPr>
              <a:t>სისტემებზე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და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სხვა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მასთან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დაკავშირებულ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სიტუაციებზე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დაყრდნობით</a:t>
            </a:r>
            <a:r>
              <a:rPr lang="fr-FR" sz="2000" dirty="0">
                <a:latin typeface="Sylfaen" panose="010A0502050306030303" pitchFamily="18" charset="0"/>
              </a:rPr>
              <a:t>. </a:t>
            </a:r>
          </a:p>
          <a:p>
            <a:pPr algn="just"/>
            <a:r>
              <a:rPr lang="fr-FR" sz="2000" b="1" dirty="0" err="1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გაგება</a:t>
            </a:r>
            <a:r>
              <a:rPr lang="fr-FR" sz="2000" b="1" dirty="0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 </a:t>
            </a:r>
            <a:r>
              <a:rPr lang="fr-FR" sz="2000" b="1" dirty="0" err="1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და</a:t>
            </a:r>
            <a:r>
              <a:rPr lang="fr-FR" sz="2000" b="1" dirty="0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 </a:t>
            </a:r>
            <a:r>
              <a:rPr lang="fr-FR" sz="2000" b="1" dirty="0" err="1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დამახსოვრება</a:t>
            </a:r>
            <a:r>
              <a:rPr lang="fr-FR" sz="2000" b="1" dirty="0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ორი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განსხვავებული</a:t>
            </a:r>
            <a:r>
              <a:rPr lang="fr-FR" sz="2000" dirty="0">
                <a:latin typeface="Sylfaen" panose="010A0502050306030303" pitchFamily="18" charset="0"/>
              </a:rPr>
              <a:t>, </a:t>
            </a:r>
            <a:r>
              <a:rPr lang="ka-GE" sz="2000" dirty="0">
                <a:latin typeface="Sylfaen" panose="010A0502050306030303" pitchFamily="18" charset="0"/>
              </a:rPr>
              <a:t>მაგრამ ურთიერთშემავსებელი </a:t>
            </a:r>
            <a:r>
              <a:rPr lang="fr-FR" sz="2000" dirty="0" err="1">
                <a:latin typeface="Sylfaen" panose="010A0502050306030303" pitchFamily="18" charset="0"/>
              </a:rPr>
              <a:t>პროცესი</a:t>
            </a:r>
            <a:r>
              <a:rPr lang="fr-FR" sz="2000" dirty="0">
                <a:latin typeface="Sylfaen" panose="010A0502050306030303" pitchFamily="18" charset="0"/>
              </a:rPr>
              <a:t>, </a:t>
            </a:r>
            <a:r>
              <a:rPr lang="fr-FR" sz="2000" dirty="0" err="1">
                <a:latin typeface="Sylfaen" panose="010A0502050306030303" pitchFamily="18" charset="0"/>
              </a:rPr>
              <a:t>რომლებიც</a:t>
            </a:r>
            <a:r>
              <a:rPr lang="fr-FR" sz="2000" dirty="0">
                <a:latin typeface="Sylfaen" panose="010A0502050306030303" pitchFamily="18" charset="0"/>
              </a:rPr>
              <a:t> </a:t>
            </a:r>
            <a:r>
              <a:rPr lang="fr-FR" sz="2000" dirty="0" err="1">
                <a:latin typeface="Sylfaen" panose="010A0502050306030303" pitchFamily="18" charset="0"/>
              </a:rPr>
              <a:t>ერთმანეთ</a:t>
            </a:r>
            <a:r>
              <a:rPr lang="ka-GE" sz="2000" dirty="0">
                <a:latin typeface="Sylfaen" panose="010A0502050306030303" pitchFamily="18" charset="0"/>
              </a:rPr>
              <a:t>ი</a:t>
            </a:r>
            <a:r>
              <a:rPr lang="fr-FR" sz="2000" dirty="0">
                <a:latin typeface="Sylfaen" panose="010A0502050306030303" pitchFamily="18" charset="0"/>
              </a:rPr>
              <a:t>ს </a:t>
            </a:r>
            <a:r>
              <a:rPr lang="ka-GE" sz="2000" dirty="0">
                <a:latin typeface="Sylfaen" panose="010A0502050306030303" pitchFamily="18" charset="0"/>
              </a:rPr>
              <a:t>სტიმულაციას ახდენს</a:t>
            </a:r>
            <a:r>
              <a:rPr lang="fr-FR" sz="2000" dirty="0">
                <a:latin typeface="Sylfaen" panose="010A0502050306030303" pitchFamily="18" charset="0"/>
              </a:rPr>
              <a:t>.</a:t>
            </a:r>
            <a:endParaRPr lang="en-US" sz="2000" dirty="0">
              <a:latin typeface="Sylfaen" panose="010A0502050306030303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Sylfaen" panose="010A0502050306030303" pitchFamily="18" charset="0"/>
            </a:endParaRPr>
          </a:p>
          <a:p>
            <a:pPr algn="just"/>
            <a:endParaRPr lang="fr-FR" sz="2000" dirty="0">
              <a:latin typeface="Sylfaen" panose="010A0502050306030303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DDE06A-C0A7-410B-9186-1E3E86FA8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8261" y="126609"/>
            <a:ext cx="5058481" cy="528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8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34D2A-443D-4613-A485-E2C355803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90843"/>
            <a:ext cx="3916681" cy="5111391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ka-G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  <a:p>
            <a:pPr algn="ctr">
              <a:lnSpc>
                <a:spcPct val="150000"/>
              </a:lnSpc>
            </a:pPr>
            <a:endParaRPr lang="ka-G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  <a:p>
            <a:pPr algn="ctr">
              <a:lnSpc>
                <a:spcPct val="150000"/>
              </a:lnSpc>
            </a:pPr>
            <a:endParaRPr lang="ka-G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როგორ</a:t>
            </a:r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 </a:t>
            </a:r>
            <a:r>
              <a:rPr lang="ka-G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დავნერგოთ ყოველივე ეს </a:t>
            </a:r>
            <a:r>
              <a:rPr lang="fr-F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სწავლების</a:t>
            </a:r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 </a:t>
            </a:r>
            <a:r>
              <a:rPr lang="fr-F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პრაქტიკაში</a:t>
            </a:r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?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  <a:p>
            <a:pPr algn="ctr">
              <a:lnSpc>
                <a:spcPct val="150000"/>
              </a:lnSpc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4A9B559-1569-44C4-940D-9DD350A822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599086"/>
              </p:ext>
            </p:extLst>
          </p:nvPr>
        </p:nvGraphicFramePr>
        <p:xfrm>
          <a:off x="4389120" y="365760"/>
          <a:ext cx="7740357" cy="5739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2310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FE2634E-A30B-4950-8180-CE448BF0FD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7286" y="618978"/>
            <a:ext cx="5752514" cy="555798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fr-FR" dirty="0">
                <a:latin typeface="Sylfaen" panose="010A0502050306030303" pitchFamily="18" charset="0"/>
              </a:rPr>
              <a:t>Il peut et doit être instauré grâce à un travail collaboratif, dynamique, ludique, basé sur l’esprit d’équipe, l’entraide, la solidarité et veillant à accepter et respecter les différences.</a:t>
            </a:r>
          </a:p>
          <a:p>
            <a:pPr>
              <a:lnSpc>
                <a:spcPct val="120000"/>
              </a:lnSpc>
            </a:pPr>
            <a:r>
              <a:rPr lang="fr-FR" b="1" dirty="0">
                <a:latin typeface="Sylfaen" panose="010A0502050306030303" pitchFamily="18" charset="0"/>
              </a:rPr>
              <a:t>Pour cela l’</a:t>
            </a:r>
            <a:r>
              <a:rPr lang="fr-FR" b="1" dirty="0" err="1">
                <a:latin typeface="Sylfaen" panose="010A0502050306030303" pitchFamily="18" charset="0"/>
              </a:rPr>
              <a:t>enseignant.e</a:t>
            </a:r>
            <a:r>
              <a:rPr lang="fr-FR" b="1" dirty="0">
                <a:latin typeface="Sylfaen" panose="010A0502050306030303" pitchFamily="18" charset="0"/>
              </a:rPr>
              <a:t> doit </a:t>
            </a:r>
            <a:r>
              <a:rPr lang="fr-FR" dirty="0">
                <a:latin typeface="Sylfaen" panose="010A0502050306030303" pitchFamily="18" charset="0"/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dirty="0">
                <a:latin typeface="Sylfaen" panose="010A0502050306030303" pitchFamily="18" charset="0"/>
              </a:rPr>
              <a:t>-différencier et individualiser l’enseignement et l’apprentissage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dirty="0">
                <a:latin typeface="Sylfaen" panose="010A0502050306030303" pitchFamily="18" charset="0"/>
              </a:rPr>
              <a:t>-mettre en place des activités interculturelles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dirty="0">
                <a:latin typeface="Sylfaen" panose="010A0502050306030303" pitchFamily="18" charset="0"/>
              </a:rPr>
              <a:t>-encourager le travail de groupe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dirty="0">
                <a:latin typeface="Sylfaen" panose="010A0502050306030303" pitchFamily="18" charset="0"/>
              </a:rPr>
              <a:t>-mettre en place des stratégies d’apprentissage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dirty="0">
                <a:latin typeface="Sylfaen" panose="010A0502050306030303" pitchFamily="18" charset="0"/>
              </a:rPr>
              <a:t>-débuter ses cours avec des activités brise-glace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431ADA-8223-4C69-86E8-7D4EB3AD5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12874"/>
            <a:ext cx="5053818" cy="5164089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2Lef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endParaRPr lang="fr-FR" dirty="0">
              <a:latin typeface="Sylfaen" panose="010A0502050306030303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fr-FR" b="1" dirty="0">
                <a:latin typeface="Sylfaen" panose="010A0502050306030303" pitchFamily="18" charset="0"/>
              </a:rPr>
              <a:t>Objectifs :</a:t>
            </a:r>
          </a:p>
          <a:p>
            <a:pPr>
              <a:lnSpc>
                <a:spcPct val="120000"/>
              </a:lnSpc>
            </a:pPr>
            <a:r>
              <a:rPr lang="fr-FR" dirty="0">
                <a:latin typeface="Sylfaen" panose="010A0502050306030303" pitchFamily="18" charset="0"/>
              </a:rPr>
              <a:t>-éveiller l’intérêt des apprenants</a:t>
            </a:r>
          </a:p>
          <a:p>
            <a:pPr>
              <a:lnSpc>
                <a:spcPct val="120000"/>
              </a:lnSpc>
            </a:pPr>
            <a:r>
              <a:rPr lang="fr-FR" dirty="0">
                <a:latin typeface="Sylfaen" panose="010A0502050306030303" pitchFamily="18" charset="0"/>
              </a:rPr>
              <a:t>-encourager l’interaction</a:t>
            </a:r>
          </a:p>
          <a:p>
            <a:pPr>
              <a:lnSpc>
                <a:spcPct val="120000"/>
              </a:lnSpc>
            </a:pPr>
            <a:r>
              <a:rPr lang="fr-FR" dirty="0">
                <a:latin typeface="Sylfaen" panose="010A0502050306030303" pitchFamily="18" charset="0"/>
              </a:rPr>
              <a:t>-échauffer le groupe-développer des compétences en matière de communication</a:t>
            </a:r>
          </a:p>
          <a:p>
            <a:pPr>
              <a:lnSpc>
                <a:spcPct val="120000"/>
              </a:lnSpc>
            </a:pPr>
            <a:r>
              <a:rPr lang="fr-FR" dirty="0">
                <a:latin typeface="Sylfaen" panose="010A0502050306030303" pitchFamily="18" charset="0"/>
              </a:rPr>
              <a:t>-encourager les participant-e-s à travailler en coopération</a:t>
            </a:r>
          </a:p>
        </p:txBody>
      </p:sp>
    </p:spTree>
    <p:extLst>
      <p:ext uri="{BB962C8B-B14F-4D97-AF65-F5344CB8AC3E}">
        <p14:creationId xmlns:p14="http://schemas.microsoft.com/office/powerpoint/2010/main" val="405149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5D306-5104-4C0B-9EA1-E17998496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91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21-</a:t>
            </a:r>
            <a:r>
              <a:rPr lang="ka-G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ე საუკუნის სწავლების მოთხოვნები და ღირებულებები 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A2E57EA-2B1B-4E0F-89D6-B8258F5444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7"/>
          <a:stretch/>
        </p:blipFill>
        <p:spPr>
          <a:xfrm>
            <a:off x="576775" y="1069146"/>
            <a:ext cx="10777025" cy="5788854"/>
          </a:xfrm>
        </p:spPr>
      </p:pic>
    </p:spTree>
    <p:extLst>
      <p:ext uri="{BB962C8B-B14F-4D97-AF65-F5344CB8AC3E}">
        <p14:creationId xmlns:p14="http://schemas.microsoft.com/office/powerpoint/2010/main" val="1852867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1F23BB7-8E97-4124-97AC-D1AA2E1DF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08" y="388127"/>
            <a:ext cx="11017690" cy="605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632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B2545E-78F5-4A75-8C48-F6C2A71AA7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4234" y="436098"/>
            <a:ext cx="5555566" cy="5740865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LES RAISONS POUR UTILISER UN SUPPORT</a:t>
            </a:r>
          </a:p>
          <a:p>
            <a:pPr algn="just">
              <a:lnSpc>
                <a:spcPct val="120000"/>
              </a:lnSpc>
            </a:pPr>
            <a:r>
              <a:rPr lang="fr-FR" sz="2000" dirty="0">
                <a:latin typeface="Sylfaen" panose="010A0502050306030303" pitchFamily="18" charset="0"/>
              </a:rPr>
              <a:t>-sujets variés, proches des centres d’intérêts des </a:t>
            </a:r>
            <a:r>
              <a:rPr lang="fr-FR" sz="2000" dirty="0" err="1">
                <a:latin typeface="Sylfaen" panose="010A0502050306030303" pitchFamily="18" charset="0"/>
              </a:rPr>
              <a:t>apprenant.e.s</a:t>
            </a:r>
            <a:r>
              <a:rPr lang="fr-FR" sz="2000" dirty="0">
                <a:latin typeface="Sylfaen" panose="010A0502050306030303" pitchFamily="18" charset="0"/>
              </a:rPr>
              <a:t> et utilisables en complément des manuels-immersion culturelle et ouverture sur le monde pour l’</a:t>
            </a:r>
            <a:r>
              <a:rPr lang="fr-FR" sz="2000" dirty="0" err="1">
                <a:latin typeface="Sylfaen" panose="010A0502050306030303" pitchFamily="18" charset="0"/>
              </a:rPr>
              <a:t>apprenant.e</a:t>
            </a:r>
            <a:r>
              <a:rPr lang="fr-FR" sz="2000" dirty="0">
                <a:latin typeface="Sylfaen" panose="010A0502050306030303" pitchFamily="18" charset="0"/>
              </a:rPr>
              <a:t> et l’</a:t>
            </a:r>
            <a:r>
              <a:rPr lang="fr-FR" sz="2000" dirty="0" err="1">
                <a:latin typeface="Sylfaen" panose="010A0502050306030303" pitchFamily="18" charset="0"/>
              </a:rPr>
              <a:t>enseignant.e</a:t>
            </a:r>
            <a:endParaRPr lang="fr-FR" sz="2000" dirty="0">
              <a:latin typeface="Sylfaen" panose="010A0502050306030303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fr-FR" sz="2000" dirty="0">
                <a:latin typeface="Sylfaen" panose="010A0502050306030303" pitchFamily="18" charset="0"/>
              </a:rPr>
              <a:t>-langue authentique et contemporaine dans son contexte social et culturel</a:t>
            </a:r>
          </a:p>
          <a:p>
            <a:pPr algn="just">
              <a:lnSpc>
                <a:spcPct val="120000"/>
              </a:lnSpc>
            </a:pPr>
            <a:r>
              <a:rPr lang="fr-FR" sz="2000" dirty="0">
                <a:latin typeface="Sylfaen" panose="010A0502050306030303" pitchFamily="18" charset="0"/>
              </a:rPr>
              <a:t>-mobilisation des compétences langagières (compréhension orale et écrite, production orale et écrite, interaction orale et écrite)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fr-FR" sz="1800" dirty="0">
              <a:latin typeface="Sylfaen" panose="010A0502050306030303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fr-FR" sz="1800" i="1" dirty="0">
                <a:latin typeface="Sylfaen" panose="010A0502050306030303" pitchFamily="18" charset="0"/>
              </a:rPr>
              <a:t>«Critères pour sélectionner un support pédagogique»</a:t>
            </a:r>
          </a:p>
          <a:p>
            <a:pPr marL="0" indent="0" algn="just">
              <a:lnSpc>
                <a:spcPct val="120000"/>
              </a:lnSpc>
              <a:buNone/>
            </a:pPr>
            <a:br>
              <a:rPr lang="fr-FR" sz="1800" dirty="0">
                <a:latin typeface="Sylfaen" panose="010A0502050306030303" pitchFamily="18" charset="0"/>
              </a:rPr>
            </a:br>
            <a:endParaRPr lang="fr-FR" sz="1800" dirty="0">
              <a:latin typeface="Sylfaen" panose="010A0502050306030303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08EBFA8-F150-42EC-AD9D-3768FC77B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436098"/>
            <a:ext cx="5555566" cy="5740865"/>
          </a:xfr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fr-F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DIFFÉRENTS SUPPORTS PÉDAGOGIQUES AUTHENTIQUES</a:t>
            </a:r>
          </a:p>
          <a:p>
            <a:pPr>
              <a:lnSpc>
                <a:spcPct val="120000"/>
              </a:lnSpc>
            </a:pPr>
            <a:r>
              <a:rPr lang="fr-FR" dirty="0">
                <a:latin typeface="Sylfaen" panose="010A0502050306030303" pitchFamily="18" charset="0"/>
              </a:rPr>
              <a:t>-supports audio (bruitages, podcasts, flash d’actualités radiophoniques, bulletin </a:t>
            </a:r>
            <a:r>
              <a:rPr lang="fr-FR" dirty="0" err="1">
                <a:latin typeface="Sylfaen" panose="010A0502050306030303" pitchFamily="18" charset="0"/>
              </a:rPr>
              <a:t>météoradiophonique</a:t>
            </a:r>
            <a:r>
              <a:rPr lang="fr-FR" dirty="0">
                <a:latin typeface="Sylfaen" panose="010A0502050306030303" pitchFamily="18" charset="0"/>
              </a:rPr>
              <a:t>, etc... )</a:t>
            </a:r>
          </a:p>
          <a:p>
            <a:pPr>
              <a:lnSpc>
                <a:spcPct val="120000"/>
              </a:lnSpc>
            </a:pPr>
            <a:r>
              <a:rPr lang="fr-FR" dirty="0">
                <a:latin typeface="Sylfaen" panose="010A0502050306030303" pitchFamily="18" charset="0"/>
              </a:rPr>
              <a:t>-supports audiovisuels (clips musicaux, films, films documentaires, films </a:t>
            </a:r>
            <a:r>
              <a:rPr lang="fr-FR" dirty="0" err="1">
                <a:latin typeface="Sylfaen" panose="010A0502050306030303" pitchFamily="18" charset="0"/>
              </a:rPr>
              <a:t>publicitaires,films</a:t>
            </a:r>
            <a:r>
              <a:rPr lang="fr-FR" dirty="0">
                <a:latin typeface="Sylfaen" panose="010A0502050306030303" pitchFamily="18" charset="0"/>
              </a:rPr>
              <a:t> d’animation, courts métrages, émissions de télévision, flash d’actualités télévisées, bulletin météo télévisé, web documentaires, etc.)</a:t>
            </a:r>
          </a:p>
          <a:p>
            <a:pPr>
              <a:lnSpc>
                <a:spcPct val="120000"/>
              </a:lnSpc>
            </a:pPr>
            <a:r>
              <a:rPr lang="fr-FR" dirty="0">
                <a:latin typeface="Sylfaen" panose="010A0502050306030303" pitchFamily="18" charset="0"/>
              </a:rPr>
              <a:t>-supports écrits (pages web, pubs écrites, textes littéraires, poèmes, textes de chansons, articles de presse, planches de BD, textos, commentaires de réseaux sociaux, etc.)</a:t>
            </a:r>
          </a:p>
          <a:p>
            <a:pPr>
              <a:lnSpc>
                <a:spcPct val="120000"/>
              </a:lnSpc>
            </a:pPr>
            <a:r>
              <a:rPr lang="fr-FR" dirty="0">
                <a:latin typeface="Sylfaen" panose="010A0502050306030303" pitchFamily="18" charset="0"/>
              </a:rPr>
              <a:t>-supports jeux (jeux de société, jeux vidéos , etc.)</a:t>
            </a:r>
          </a:p>
          <a:p>
            <a:pPr>
              <a:lnSpc>
                <a:spcPct val="120000"/>
              </a:lnSpc>
            </a:pPr>
            <a:r>
              <a:rPr lang="fr-FR" dirty="0">
                <a:latin typeface="Sylfaen" panose="010A0502050306030303" pitchFamily="18" charset="0"/>
              </a:rPr>
              <a:t>-supports images, supports photos</a:t>
            </a:r>
          </a:p>
        </p:txBody>
      </p:sp>
    </p:spTree>
    <p:extLst>
      <p:ext uri="{BB962C8B-B14F-4D97-AF65-F5344CB8AC3E}">
        <p14:creationId xmlns:p14="http://schemas.microsoft.com/office/powerpoint/2010/main" val="963821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1174</Words>
  <Application>Microsoft Office PowerPoint</Application>
  <PresentationFormat>Widescreen</PresentationFormat>
  <Paragraphs>131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Sylfaen</vt:lpstr>
      <vt:lpstr>Office Theme</vt:lpstr>
      <vt:lpstr>შეცვლილი სამყარო დისტანციური სწავლება  და ახალი კომპეტენციები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21-ე საუკუნის სწავლების მოთხოვნები და ღირებულებები </vt:lpstr>
      <vt:lpstr>PowerPoint Presentation</vt:lpstr>
      <vt:lpstr>PowerPoint Presentation</vt:lpstr>
      <vt:lpstr>Critères pour sélectionner un support pédagogique</vt:lpstr>
      <vt:lpstr>TRAVAILLER AVEC UNE VIDÉO</vt:lpstr>
      <vt:lpstr>LA PERSPECTIVE ACTIONNELLE  </vt:lpstr>
      <vt:lpstr>LA NOTION D’OBJECTIF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Natia Abashidze</dc:creator>
  <cp:lastModifiedBy>Natia Abashidze</cp:lastModifiedBy>
  <cp:revision>63</cp:revision>
  <dcterms:created xsi:type="dcterms:W3CDTF">2021-07-22T16:26:02Z</dcterms:created>
  <dcterms:modified xsi:type="dcterms:W3CDTF">2021-07-23T14:14:39Z</dcterms:modified>
</cp:coreProperties>
</file>