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00E6C-3C21-47F8-B9E9-508CEB4F49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2BA85E-93C1-4C40-AFBF-F7E978625F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A5156C-B286-4919-85C7-CED2A9EC9D44}"/>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C1470A39-A6D5-484F-ACCB-3131F06B7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675ADC-E432-4984-B42A-71FD639EEA05}"/>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1049735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BEF46-0318-4573-B246-EF3C810CC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FFC59-5CD1-4DA0-912D-E15DC685D2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75978-95CF-42DF-8832-8AC699F90F55}"/>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B2128A7F-68EE-4482-9A04-81EA62C414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33E83-A60B-4E31-A12B-F6C6AC3E32A2}"/>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298980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34C53C-8D9C-4D17-8ED8-524589EADC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851CE9-6D38-4F13-83D8-EDBBE4965E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1556D1-0E02-4123-99A0-16055C112BD0}"/>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6AB0AB22-F5FC-45A1-A11A-D308A8DE5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8C9E8-A5E7-4D69-AAE2-FA8744C5C90F}"/>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14415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4376-5431-4D09-9D90-A7DDAE0D2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D50DA6-8C16-44D3-BC88-0EB7EE0EA3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B076C4-A355-4434-B9C4-D9B0D5503F25}"/>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FF1AC8B4-A7EF-42B4-953E-7E7A5CF81E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6287B-AF42-485A-AC54-F6C9C427B76B}"/>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386049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ADB1C-9872-4AF0-B60C-E94E8E8BD5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73FCC8-1AD6-43BC-B640-96240E2F6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AEB9C2-1767-4AB9-8AA4-A1481C215014}"/>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A471C603-1ED7-4464-B397-7C67A55414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49D15-0D16-4208-9527-6BEBF35590BD}"/>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109449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95C5-D84C-4AD5-A09D-B0BBE754C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AA377D-98EC-4253-A61D-56F854E800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BA0F14-22B4-49BA-BE92-F7AE92BF15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F6A70-7D07-4AD7-9007-9D77B1D87881}"/>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6" name="Footer Placeholder 5">
            <a:extLst>
              <a:ext uri="{FF2B5EF4-FFF2-40B4-BE49-F238E27FC236}">
                <a16:creationId xmlns:a16="http://schemas.microsoft.com/office/drawing/2014/main" id="{CBA5DB39-2576-473B-83C4-FFB0D56620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CC1892-0480-46AF-90CF-6145EF853F73}"/>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3791230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355F1-B932-4D64-A71D-3D3C768741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7B2643-BEB9-49B9-B554-B954004E4C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FB02C-ACAB-432F-B9A2-F3EC9BF9BE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D84AE5-F7A1-4974-874F-89C7B5A9B2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207DD-3094-4634-A23D-25D5289C6B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2B5BFF-EF66-4AEA-8E6B-1B14ADCC6C80}"/>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8" name="Footer Placeholder 7">
            <a:extLst>
              <a:ext uri="{FF2B5EF4-FFF2-40B4-BE49-F238E27FC236}">
                <a16:creationId xmlns:a16="http://schemas.microsoft.com/office/drawing/2014/main" id="{B6029735-68E7-4263-AA5C-742BBF6423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87E216-B6A9-47B3-A2C9-A36C917417C3}"/>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389671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FEA9-DA7C-4B82-B118-9F7D7035C6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3CE536-2B9A-4A32-8C4F-D9A79B929DDF}"/>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4" name="Footer Placeholder 3">
            <a:extLst>
              <a:ext uri="{FF2B5EF4-FFF2-40B4-BE49-F238E27FC236}">
                <a16:creationId xmlns:a16="http://schemas.microsoft.com/office/drawing/2014/main" id="{EFE7C64C-888C-467E-AAB6-8FBB1C3D31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83710D-1BDB-40BE-88E2-C5ECF8A33570}"/>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2682760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9D3979-6612-4669-B686-29646BE38ACB}"/>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3" name="Footer Placeholder 2">
            <a:extLst>
              <a:ext uri="{FF2B5EF4-FFF2-40B4-BE49-F238E27FC236}">
                <a16:creationId xmlns:a16="http://schemas.microsoft.com/office/drawing/2014/main" id="{DDCE4252-267F-44ED-987B-F8FA6A894A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3F7701-4FFF-48FE-9CD3-227C2D07DD3F}"/>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231628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7224-F42F-4030-A68A-D79DBEB027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96582B-1463-4F42-9EE0-DF3922571A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3ECA5C-8B96-4E72-AD62-DF6D902C5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B77930-8CC9-4B08-95D7-31BB36C5FAE5}"/>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6" name="Footer Placeholder 5">
            <a:extLst>
              <a:ext uri="{FF2B5EF4-FFF2-40B4-BE49-F238E27FC236}">
                <a16:creationId xmlns:a16="http://schemas.microsoft.com/office/drawing/2014/main" id="{72E74A50-BEDC-40BB-AF06-17EA4D6C2D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F39A3A-6253-428E-B08D-BDD7DB3F6135}"/>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410678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71D97-DBF6-43BA-8549-0700D6B67C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1DF39D-9303-4DA7-82B0-21C6B158AF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E90CF8-8238-4792-97F8-3AE70492D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96A0F0-3D29-4CFF-83B0-43174E42D1FB}"/>
              </a:ext>
            </a:extLst>
          </p:cNvPr>
          <p:cNvSpPr>
            <a:spLocks noGrp="1"/>
          </p:cNvSpPr>
          <p:nvPr>
            <p:ph type="dt" sz="half" idx="10"/>
          </p:nvPr>
        </p:nvSpPr>
        <p:spPr/>
        <p:txBody>
          <a:bodyPr/>
          <a:lstStyle/>
          <a:p>
            <a:fld id="{44D2BA48-06D6-4980-9CCB-8D5A118953B3}" type="datetimeFigureOut">
              <a:rPr lang="en-US" smtClean="0"/>
              <a:t>7/21/2022</a:t>
            </a:fld>
            <a:endParaRPr lang="en-US"/>
          </a:p>
        </p:txBody>
      </p:sp>
      <p:sp>
        <p:nvSpPr>
          <p:cNvPr id="6" name="Footer Placeholder 5">
            <a:extLst>
              <a:ext uri="{FF2B5EF4-FFF2-40B4-BE49-F238E27FC236}">
                <a16:creationId xmlns:a16="http://schemas.microsoft.com/office/drawing/2014/main" id="{0290B681-D635-4F5D-B452-6A3CDAD8FF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8BB521-119E-4156-9D4E-B42BA50B8EA6}"/>
              </a:ext>
            </a:extLst>
          </p:cNvPr>
          <p:cNvSpPr>
            <a:spLocks noGrp="1"/>
          </p:cNvSpPr>
          <p:nvPr>
            <p:ph type="sldNum" sz="quarter" idx="12"/>
          </p:nvPr>
        </p:nvSpPr>
        <p:spPr/>
        <p:txBody>
          <a:bodyPr/>
          <a:lstStyle/>
          <a:p>
            <a:fld id="{8D4FFC9A-9EFD-40D3-8622-356734E23E04}" type="slidenum">
              <a:rPr lang="en-US" smtClean="0"/>
              <a:t>‹#›</a:t>
            </a:fld>
            <a:endParaRPr lang="en-US"/>
          </a:p>
        </p:txBody>
      </p:sp>
    </p:spTree>
    <p:extLst>
      <p:ext uri="{BB962C8B-B14F-4D97-AF65-F5344CB8AC3E}">
        <p14:creationId xmlns:p14="http://schemas.microsoft.com/office/powerpoint/2010/main" val="4049938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B4B8B-0036-47A6-8A93-A14EC13EB3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C22730-14B7-400F-AD15-352C4447D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CFE23-75C2-4F6A-B460-859D926CD1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2BA48-06D6-4980-9CCB-8D5A118953B3}" type="datetimeFigureOut">
              <a:rPr lang="en-US" smtClean="0"/>
              <a:t>7/21/2022</a:t>
            </a:fld>
            <a:endParaRPr lang="en-US"/>
          </a:p>
        </p:txBody>
      </p:sp>
      <p:sp>
        <p:nvSpPr>
          <p:cNvPr id="5" name="Footer Placeholder 4">
            <a:extLst>
              <a:ext uri="{FF2B5EF4-FFF2-40B4-BE49-F238E27FC236}">
                <a16:creationId xmlns:a16="http://schemas.microsoft.com/office/drawing/2014/main" id="{6F4F251B-3FAD-4C30-B554-A2A23E47A0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7CEE40-6439-4A36-BA43-C5C92A5208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FFC9A-9EFD-40D3-8622-356734E23E04}" type="slidenum">
              <a:rPr lang="en-US" smtClean="0"/>
              <a:t>‹#›</a:t>
            </a:fld>
            <a:endParaRPr lang="en-US"/>
          </a:p>
        </p:txBody>
      </p:sp>
    </p:spTree>
    <p:extLst>
      <p:ext uri="{BB962C8B-B14F-4D97-AF65-F5344CB8AC3E}">
        <p14:creationId xmlns:p14="http://schemas.microsoft.com/office/powerpoint/2010/main" val="788595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CCD42-B5F5-4E92-9883-78E0077FCA04}"/>
              </a:ext>
            </a:extLst>
          </p:cNvPr>
          <p:cNvSpPr>
            <a:spLocks noGrp="1"/>
          </p:cNvSpPr>
          <p:nvPr>
            <p:ph type="ctrTitle"/>
          </p:nvPr>
        </p:nvSpPr>
        <p:spPr/>
        <p:txBody>
          <a:bodyPr>
            <a:normAutofit fontScale="90000"/>
          </a:bodyPr>
          <a:lstStyle/>
          <a:p>
            <a:br>
              <a:rPr lang="en-US" sz="3100" dirty="0"/>
            </a:br>
            <a:br>
              <a:rPr lang="ka-GE" sz="3100" dirty="0"/>
            </a:br>
            <a:r>
              <a:rPr lang="ka-GE" sz="3100" b="1" dirty="0"/>
              <a:t>ახალი ლექსიკის  სწავლებისათვის ქართულის,</a:t>
            </a:r>
            <a:br>
              <a:rPr lang="en-US" sz="3100" dirty="0"/>
            </a:br>
            <a:r>
              <a:rPr lang="ka-GE" sz="3100" b="1" dirty="0"/>
              <a:t>როგორც მეორე ენის,  სწავლების პროცესში</a:t>
            </a:r>
            <a:br>
              <a:rPr lang="en-US" dirty="0"/>
            </a:br>
            <a:r>
              <a:rPr lang="ka-GE" b="1" dirty="0"/>
              <a:t> </a:t>
            </a:r>
            <a:br>
              <a:rPr lang="en-US" dirty="0"/>
            </a:br>
            <a:endParaRPr lang="en-US" dirty="0"/>
          </a:p>
        </p:txBody>
      </p:sp>
      <p:sp>
        <p:nvSpPr>
          <p:cNvPr id="3" name="Subtitle 2">
            <a:extLst>
              <a:ext uri="{FF2B5EF4-FFF2-40B4-BE49-F238E27FC236}">
                <a16:creationId xmlns:a16="http://schemas.microsoft.com/office/drawing/2014/main" id="{91D349ED-05F5-4760-9C43-E94D89C89E0A}"/>
              </a:ext>
            </a:extLst>
          </p:cNvPr>
          <p:cNvSpPr>
            <a:spLocks noGrp="1"/>
          </p:cNvSpPr>
          <p:nvPr>
            <p:ph type="subTitle" idx="1"/>
          </p:nvPr>
        </p:nvSpPr>
        <p:spPr/>
        <p:txBody>
          <a:bodyPr/>
          <a:lstStyle/>
          <a:p>
            <a:r>
              <a:rPr lang="ka-GE" b="1" dirty="0"/>
              <a:t>მაია კიკვაძე</a:t>
            </a:r>
            <a:endParaRPr lang="en-US" dirty="0"/>
          </a:p>
        </p:txBody>
      </p:sp>
    </p:spTree>
    <p:extLst>
      <p:ext uri="{BB962C8B-B14F-4D97-AF65-F5344CB8AC3E}">
        <p14:creationId xmlns:p14="http://schemas.microsoft.com/office/powerpoint/2010/main" val="382784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74CCC3-4A4C-4848-BC4B-6339D07158C1}"/>
              </a:ext>
            </a:extLst>
          </p:cNvPr>
          <p:cNvSpPr/>
          <p:nvPr/>
        </p:nvSpPr>
        <p:spPr>
          <a:xfrm>
            <a:off x="1308295" y="1720840"/>
            <a:ext cx="7835705" cy="3416320"/>
          </a:xfrm>
          <a:prstGeom prst="rect">
            <a:avLst/>
          </a:prstGeom>
        </p:spPr>
        <p:txBody>
          <a:bodyPr wrap="square">
            <a:spAutoFit/>
          </a:bodyPr>
          <a:lstStyle/>
          <a:p>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მეორე</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ენად</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იწოდება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რომელსაც</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ადამიანი</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ქრო</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a:t>
            </a:r>
            <a:br>
              <a:rPr lang="en-US" sz="2400" dirty="0">
                <a:solidFill>
                  <a:srgbClr val="242021"/>
                </a:solidFill>
                <a:effectLst/>
                <a:latin typeface="Sylfaen" panose="010A0502050306030303" pitchFamily="18" charset="0"/>
                <a:ea typeface="Times New Roman" panose="02020603050405020304" pitchFamily="18" charset="0"/>
                <a:cs typeface="Times New Roman" panose="02020603050405020304" pitchFamily="18" charset="0"/>
              </a:rPr>
            </a:b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ნოლოგიურად</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პირველი</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ენის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შემდგომ</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ან</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პირველი</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ენის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პარალელურად</a:t>
            </a:r>
            <a:r>
              <a:rPr lang="ka-GE"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ითვისებს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და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ეუფლება</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მეორე</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ენაა</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რომელზეც</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ადამიანი</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არაფორმალურ</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ყოფით</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გარემოში</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ამყარებს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კონტაქტს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ამავე</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ენაზე</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მოსაუბრე</a:t>
            </a:r>
            <a:r>
              <a:rPr lang="ka-GE"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სხვა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ადამიანებთან</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როგორც</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წესი</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მეორე</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ფიგურირებს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იმ</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ადამიანების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ცხოვრებაში</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რომლებიც</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ცხოვრობენ</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იმ</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ქვეყანაში</a:t>
            </a:r>
            <a:r>
              <a:rPr lang="en-US"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სადაც</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მოცემული</a:t>
            </a:r>
            <a:r>
              <a:rPr lang="ka-GE" sz="2400" b="1"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წარმოადგენს</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მშობლიურ</a:t>
            </a:r>
            <a:r>
              <a:rPr lang="ru-RU" sz="2400" dirty="0">
                <a:solidFill>
                  <a:srgbClr val="242021"/>
                </a:solidFill>
                <a:latin typeface="Sylfaen" panose="010A0502050306030303" pitchFamily="18" charset="0"/>
                <a:ea typeface="Times New Roman" panose="02020603050405020304" pitchFamily="18" charset="0"/>
                <a:cs typeface="Times New Roman" panose="02020603050405020304" pitchFamily="18" charset="0"/>
              </a:rPr>
              <a:t> </a:t>
            </a:r>
            <a:r>
              <a:rPr lang="ru-RU" sz="2400" dirty="0" err="1">
                <a:solidFill>
                  <a:srgbClr val="242021"/>
                </a:solidFill>
                <a:latin typeface="Sylfaen" panose="010A0502050306030303" pitchFamily="18" charset="0"/>
                <a:ea typeface="Times New Roman" panose="02020603050405020304" pitchFamily="18" charset="0"/>
                <a:cs typeface="Sylfaen" panose="010A0502050306030303" pitchFamily="18" charset="0"/>
              </a:rPr>
              <a:t>ენას</a:t>
            </a:r>
            <a:r>
              <a:rPr lang="ka-GE" sz="2400" dirty="0">
                <a:solidFill>
                  <a:srgbClr val="242021"/>
                </a:solidFill>
                <a:latin typeface="Sylfaen" panose="010A0502050306030303" pitchFamily="18" charset="0"/>
                <a:ea typeface="Times New Roman" panose="02020603050405020304" pitchFamily="18" charset="0"/>
                <a:cs typeface="Sylfaen" panose="010A0502050306030303" pitchFamily="18" charset="0"/>
              </a:rPr>
              <a:t>.</a:t>
            </a:r>
            <a:endParaRPr lang="en-US" sz="2400" dirty="0"/>
          </a:p>
        </p:txBody>
      </p:sp>
    </p:spTree>
    <p:extLst>
      <p:ext uri="{BB962C8B-B14F-4D97-AF65-F5344CB8AC3E}">
        <p14:creationId xmlns:p14="http://schemas.microsoft.com/office/powerpoint/2010/main" val="217855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22AC9F-6B4C-4D3C-8D52-795D023777AF}"/>
              </a:ext>
            </a:extLst>
          </p:cNvPr>
          <p:cNvSpPr/>
          <p:nvPr/>
        </p:nvSpPr>
        <p:spPr>
          <a:xfrm>
            <a:off x="1223889" y="2117103"/>
            <a:ext cx="7920111" cy="3467616"/>
          </a:xfrm>
          <a:prstGeom prst="rect">
            <a:avLst/>
          </a:prstGeom>
        </p:spPr>
        <p:txBody>
          <a:bodyPr wrap="square">
            <a:spAutoFit/>
          </a:bodyPr>
          <a:lstStyle/>
          <a:p>
            <a:pPr marR="90170" algn="just">
              <a:lnSpc>
                <a:spcPct val="115000"/>
              </a:lnSpc>
              <a:spcAft>
                <a:spcPts val="0"/>
              </a:spcAft>
            </a:pPr>
            <a:r>
              <a:rPr lang="ka-GE" sz="2400" dirty="0">
                <a:ea typeface="Times New Roman" panose="02020603050405020304" pitchFamily="18" charset="0"/>
              </a:rPr>
              <a:t>მეორე ენის დაუფლება, პირველ ყოვლისა, ლექსიკური მარაგის ეტაპობრივად შევსებას გულისხმობს. რაც უფრო მდიდარია ახალი ენის შემსწავლელის ლექსიკური ფონდი, მით უფრო ადვილად  ითვისებს იგი მეორე ენას. ლექსიკა და დისკურსი ერთმანეთზეა დამოკიდებული. რაც უფრო   დინამიკურია მეორე ენის ათვისების პროცესი, მით უფრო ადვილად მისაღწევია წარმატებული კომუნიკაცია. </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341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2A22E2-68F8-4CDC-8726-F7021B208560}"/>
              </a:ext>
            </a:extLst>
          </p:cNvPr>
          <p:cNvSpPr/>
          <p:nvPr/>
        </p:nvSpPr>
        <p:spPr>
          <a:xfrm>
            <a:off x="3048000" y="2690336"/>
            <a:ext cx="6096000" cy="3416320"/>
          </a:xfrm>
          <a:prstGeom prst="rect">
            <a:avLst/>
          </a:prstGeom>
        </p:spPr>
        <p:txBody>
          <a:bodyPr>
            <a:spAutoFit/>
          </a:bodyPr>
          <a:lstStyle/>
          <a:p>
            <a:r>
              <a:rPr lang="ka-GE" sz="2400" dirty="0">
                <a:ea typeface="Times New Roman" panose="02020603050405020304" pitchFamily="18" charset="0"/>
                <a:cs typeface="Times New Roman" panose="02020603050405020304" pitchFamily="18" charset="0"/>
              </a:rPr>
              <a:t>ისმის კითხვა:  ვისთვის და რატომ არის მეორე ენის ათვისება უფრო  ადვილი?  ვინ არის უფრო ყოჩაღი და წარმატებული ახალი ენის შესწავლაში? ამ კითხვაზე პასუხის  გასაცემად აუცილებელია გავითვალისწინოთ ენის  შემსწავლელთა კატეგორიები </a:t>
            </a:r>
            <a:r>
              <a:rPr lang="ka-GE" sz="2400" dirty="0"/>
              <a:t>მათი იდენტობისა და იმის მიხედვით, თუ რა ურთიერთობა აქვს მათს პირველ  ენას მეორე  ენასთან“.</a:t>
            </a:r>
            <a:endParaRPr lang="en-US" sz="2400" dirty="0"/>
          </a:p>
        </p:txBody>
      </p:sp>
    </p:spTree>
    <p:extLst>
      <p:ext uri="{BB962C8B-B14F-4D97-AF65-F5344CB8AC3E}">
        <p14:creationId xmlns:p14="http://schemas.microsoft.com/office/powerpoint/2010/main" val="1292937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46C13B-1D9F-4876-AE91-DEF7C0C3AE01}"/>
              </a:ext>
            </a:extLst>
          </p:cNvPr>
          <p:cNvSpPr/>
          <p:nvPr/>
        </p:nvSpPr>
        <p:spPr>
          <a:xfrm>
            <a:off x="1378634" y="1445572"/>
            <a:ext cx="7709095" cy="4665188"/>
          </a:xfrm>
          <a:prstGeom prst="rect">
            <a:avLst/>
          </a:prstGeom>
        </p:spPr>
        <p:txBody>
          <a:bodyPr wrap="square">
            <a:spAutoFit/>
          </a:bodyPr>
          <a:lstStyle/>
          <a:p>
            <a:pPr marR="90170" algn="just">
              <a:lnSpc>
                <a:spcPct val="115000"/>
              </a:lnSpc>
              <a:spcAft>
                <a:spcPts val="0"/>
              </a:spcAft>
            </a:pPr>
            <a:r>
              <a:rPr lang="ka-GE" sz="2000" dirty="0">
                <a:ea typeface="Times New Roman" panose="02020603050405020304" pitchFamily="18" charset="0"/>
              </a:rPr>
              <a:t>კითხვაზე−რა განაპირობებს ქართული ლექსიკის ათვისება-შესწავლის სიმარტივე-სირთულეს−პასუხის გასაცემად განვიხილავთ რამდენიმე შემთხვევას:</a:t>
            </a:r>
            <a:endParaRPr lang="en-US" sz="2000" dirty="0">
              <a:latin typeface="Times New Roman" panose="02020603050405020304" pitchFamily="18" charset="0"/>
              <a:ea typeface="Times New Roman" panose="02020603050405020304" pitchFamily="18" charset="0"/>
            </a:endParaRPr>
          </a:p>
          <a:p>
            <a:pPr marL="342900" marR="90170" lvl="0" indent="-342900" algn="just">
              <a:lnSpc>
                <a:spcPct val="115000"/>
              </a:lnSpc>
              <a:spcAft>
                <a:spcPts val="0"/>
              </a:spcAft>
              <a:buFont typeface="+mj-lt"/>
              <a:buAutoNum type="arabicPeriod"/>
            </a:pPr>
            <a:r>
              <a:rPr lang="ka-GE" sz="2000" dirty="0">
                <a:ea typeface="Times New Roman" panose="02020603050405020304" pitchFamily="18" charset="0"/>
              </a:rPr>
              <a:t>ლექსიკა, რომელიც საერთოა ყველა ეთნიკური ჯგუფისთვის (ინტერნაციონალური სიტყვები);</a:t>
            </a:r>
            <a:endParaRPr lang="en-US" sz="2000" dirty="0">
              <a:latin typeface="Times New Roman" panose="02020603050405020304" pitchFamily="18" charset="0"/>
              <a:ea typeface="Times New Roman" panose="02020603050405020304" pitchFamily="18" charset="0"/>
            </a:endParaRPr>
          </a:p>
          <a:p>
            <a:pPr marL="342900" marR="90170" lvl="0" indent="-342900" algn="just">
              <a:lnSpc>
                <a:spcPct val="115000"/>
              </a:lnSpc>
              <a:spcAft>
                <a:spcPts val="0"/>
              </a:spcAft>
              <a:buFont typeface="+mj-lt"/>
              <a:buAutoNum type="arabicPeriod"/>
            </a:pPr>
            <a:r>
              <a:rPr lang="ka-GE" sz="2000" dirty="0">
                <a:ea typeface="Times New Roman" panose="02020603050405020304" pitchFamily="18" charset="0"/>
              </a:rPr>
              <a:t>ლექსიკა, რომელიც ახლოს არის კონკრეტულად რომელიმე ეთნიკურ ჯგუფთან;</a:t>
            </a:r>
            <a:endParaRPr lang="en-US" sz="2000" dirty="0">
              <a:latin typeface="Times New Roman" panose="02020603050405020304" pitchFamily="18" charset="0"/>
              <a:ea typeface="Times New Roman" panose="02020603050405020304" pitchFamily="18" charset="0"/>
            </a:endParaRPr>
          </a:p>
          <a:p>
            <a:pPr marL="342900" marR="90170" lvl="0" indent="-342900" algn="just">
              <a:lnSpc>
                <a:spcPct val="115000"/>
              </a:lnSpc>
              <a:spcAft>
                <a:spcPts val="0"/>
              </a:spcAft>
              <a:buFont typeface="+mj-lt"/>
              <a:buAutoNum type="arabicPeriod"/>
            </a:pPr>
            <a:r>
              <a:rPr lang="ka-GE" sz="2000" dirty="0">
                <a:ea typeface="Times New Roman" panose="02020603050405020304" pitchFamily="18" charset="0"/>
              </a:rPr>
              <a:t>სრულიად ახალი ლექსიკა (გამომდინარე სწავლების მიზნებიდან)  და </a:t>
            </a:r>
            <a:r>
              <a:rPr lang="ru-RU" sz="2000" dirty="0" err="1">
                <a:latin typeface="Sylfaen" panose="010A0502050306030303" pitchFamily="18" charset="0"/>
                <a:ea typeface="Times New Roman" panose="02020603050405020304" pitchFamily="18" charset="0"/>
              </a:rPr>
              <a:t>საგანგებო</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სიტუაციებში</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გამოყენებული</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ლექსიკა</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რომელიც</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შეიძლება</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მოვიხსენიოთ</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აქტიური</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სიხშირული</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ლექსიკის</a:t>
            </a:r>
            <a:r>
              <a:rPr lang="ru-RU" sz="2000" dirty="0">
                <a:latin typeface="Sylfaen" panose="010A0502050306030303" pitchFamily="18" charset="0"/>
                <a:ea typeface="Times New Roman" panose="02020603050405020304" pitchFamily="18" charset="0"/>
              </a:rPr>
              <a:t> </a:t>
            </a:r>
            <a:r>
              <a:rPr lang="ru-RU" sz="2000" dirty="0" err="1">
                <a:latin typeface="Sylfaen" panose="010A0502050306030303" pitchFamily="18" charset="0"/>
                <a:ea typeface="Times New Roman" panose="02020603050405020304" pitchFamily="18" charset="0"/>
              </a:rPr>
              <a:t>სახელით</a:t>
            </a:r>
            <a:r>
              <a:rPr lang="ka-GE" sz="2000" dirty="0">
                <a:ea typeface="Times New Roman" panose="02020603050405020304" pitchFamily="18" charset="0"/>
              </a:rPr>
              <a:t>.</a:t>
            </a:r>
            <a:endParaRPr lang="en-US" dirty="0"/>
          </a:p>
          <a:p>
            <a:pPr marL="342900" marR="90170" lvl="0" indent="-342900" algn="just">
              <a:lnSpc>
                <a:spcPct val="115000"/>
              </a:lnSpc>
              <a:spcAft>
                <a:spcPts val="0"/>
              </a:spcAft>
              <a:buFont typeface="+mj-lt"/>
              <a:buAutoNum type="arabicPeriod"/>
            </a:pPr>
            <a:endParaRPr lang="ka-GE" sz="2000" dirty="0">
              <a:latin typeface="Times New Roman" panose="02020603050405020304" pitchFamily="18" charset="0"/>
              <a:ea typeface="Times New Roman" panose="02020603050405020304" pitchFamily="18" charset="0"/>
            </a:endParaRPr>
          </a:p>
          <a:p>
            <a:pPr marL="342900" marR="90170" lvl="0" indent="-342900" algn="just">
              <a:lnSpc>
                <a:spcPct val="115000"/>
              </a:lnSpc>
              <a:spcAft>
                <a:spcPts val="0"/>
              </a:spcAft>
              <a:buFont typeface="+mj-lt"/>
              <a:buAutoNum type="arabicPeriod"/>
            </a:pP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4073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46C13B-1D9F-4876-AE91-DEF7C0C3AE01}"/>
              </a:ext>
            </a:extLst>
          </p:cNvPr>
          <p:cNvSpPr/>
          <p:nvPr/>
        </p:nvSpPr>
        <p:spPr>
          <a:xfrm>
            <a:off x="1378634" y="1445572"/>
            <a:ext cx="7709095" cy="1727461"/>
          </a:xfrm>
          <a:prstGeom prst="rect">
            <a:avLst/>
          </a:prstGeom>
        </p:spPr>
        <p:txBody>
          <a:bodyPr wrap="square">
            <a:spAutoFit/>
          </a:bodyPr>
          <a:lstStyle/>
          <a:p>
            <a:pPr marL="342900" marR="90170" indent="-342900" algn="just">
              <a:lnSpc>
                <a:spcPct val="115000"/>
              </a:lnSpc>
              <a:buFont typeface="+mj-lt"/>
              <a:buAutoNum type="arabicPeriod"/>
            </a:pPr>
            <a:r>
              <a:rPr lang="ka-GE" b="1" dirty="0"/>
              <a:t>ლექსიკის გამდიდრების  ფორმებია</a:t>
            </a:r>
            <a:r>
              <a:rPr lang="ka-GE" dirty="0"/>
              <a:t>: დიალოგი, ზეპირი და წერითი დავალებები, სურათის     აღწერა, ტექსტი, სავარჯიშოები (გრამატიკული და ლოგიკური). </a:t>
            </a:r>
            <a:endParaRPr lang="en-US" dirty="0"/>
          </a:p>
          <a:p>
            <a:pPr marL="342900" marR="90170" lvl="0" indent="-342900" algn="just">
              <a:lnSpc>
                <a:spcPct val="115000"/>
              </a:lnSpc>
              <a:spcAft>
                <a:spcPts val="0"/>
              </a:spcAft>
              <a:buFont typeface="+mj-lt"/>
              <a:buAutoNum type="arabicPeriod"/>
            </a:pPr>
            <a:endParaRPr lang="ka-GE" sz="2000" dirty="0">
              <a:latin typeface="Times New Roman" panose="02020603050405020304" pitchFamily="18" charset="0"/>
              <a:ea typeface="Times New Roman" panose="02020603050405020304" pitchFamily="18" charset="0"/>
            </a:endParaRPr>
          </a:p>
          <a:p>
            <a:pPr marL="342900" marR="90170" lvl="0" indent="-342900" algn="just">
              <a:lnSpc>
                <a:spcPct val="115000"/>
              </a:lnSpc>
              <a:spcAft>
                <a:spcPts val="0"/>
              </a:spcAft>
              <a:buFont typeface="+mj-lt"/>
              <a:buAutoNum type="arabicPeriod"/>
            </a:pP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3129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50C0B8-A128-4243-97AB-5846B7856E1F}"/>
              </a:ext>
            </a:extLst>
          </p:cNvPr>
          <p:cNvSpPr/>
          <p:nvPr/>
        </p:nvSpPr>
        <p:spPr>
          <a:xfrm>
            <a:off x="309489" y="524359"/>
            <a:ext cx="8834511" cy="3897990"/>
          </a:xfrm>
          <a:prstGeom prst="rect">
            <a:avLst/>
          </a:prstGeom>
        </p:spPr>
        <p:txBody>
          <a:bodyPr wrap="square">
            <a:spAutoFit/>
          </a:bodyPr>
          <a:lstStyle/>
          <a:p>
            <a:pPr algn="just">
              <a:lnSpc>
                <a:spcPct val="115000"/>
              </a:lnSpc>
              <a:spcAft>
                <a:spcPts val="0"/>
              </a:spcAft>
            </a:pPr>
            <a:r>
              <a:rPr lang="ka-GE" dirty="0">
                <a:ea typeface="Times New Roman" panose="02020603050405020304" pitchFamily="18" charset="0"/>
              </a:rPr>
              <a:t>ქართულის, როგორც მეორე ენის სწავლება ორიენტირებული უნდა იყოს კომუნიკაციაზე. კომუნიკაცია მთავარი ფუნქციაა ენისა, რომელიც ხელს უწყობს განსხვავებული ენების, კულტურის მქონე ეროვნებათა გაცნობას, დაახლოებას, საერთო და განმასხვავებელი ნიშნების დაძებნას. </a:t>
            </a:r>
            <a:r>
              <a:rPr lang="ka-GE" dirty="0">
                <a:ea typeface="Times New Roman" panose="02020603050405020304" pitchFamily="18" charset="0"/>
                <a:cs typeface="Arial" panose="020B0604020202020204" pitchFamily="34" charset="0"/>
              </a:rPr>
              <a:t> </a:t>
            </a:r>
            <a:endParaRPr lang="en-US" dirty="0">
              <a:latin typeface="Times New Roman" panose="02020603050405020304" pitchFamily="18" charset="0"/>
              <a:ea typeface="Times New Roman" panose="02020603050405020304" pitchFamily="18" charset="0"/>
            </a:endParaRPr>
          </a:p>
          <a:p>
            <a:pPr algn="just">
              <a:lnSpc>
                <a:spcPct val="115000"/>
              </a:lnSpc>
              <a:spcAft>
                <a:spcPts val="0"/>
              </a:spcAft>
            </a:pPr>
            <a:r>
              <a:rPr lang="ka-GE" dirty="0">
                <a:ea typeface="Times New Roman" panose="02020603050405020304" pitchFamily="18" charset="0"/>
                <a:cs typeface="Arial" panose="020B0604020202020204" pitchFamily="34" charset="0"/>
              </a:rPr>
              <a:t>წარმატებული კომუნიკაციის მიღწევა, პირველ ყოვლისა,  ლექსიკის გამდიდრებითაა შესაძლებელი. ლექსიკის ათვისება-შესწავლას კი აუმჯობესებს  მასწავლებლის მიერ წინასწარ დაგეგმილი თუ სიტუაციური, სამიზნე ჯგუფებზე მორგებული სავარჯიშოები, დიალოგები,  ტექსტები, რაც ამავდროულად გულისხმობს ორთოგრაფიული, მორფოლოგიური და სინტაქსური შეცდომების გასწორებას. სახალისო და გასართობი ხასიათის გაკვეთილები დიდ დახმარებას უწევს  ქართული ენის შესწავლით დაინტერესებულ პირებს სირთულეების დაძლევაში.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5887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285</Words>
  <Application>Microsoft Office PowerPoint</Application>
  <PresentationFormat>Widescreen</PresentationFormat>
  <Paragraphs>12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Sylfaen</vt:lpstr>
      <vt:lpstr>Times New Roman</vt:lpstr>
      <vt:lpstr>Office Theme</vt:lpstr>
      <vt:lpstr>  ახალი ლექსიკის  სწავლებისათვის ქართულის, როგორც მეორე ენის,  სწავლების პროცესში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ახალი ლექსიკის  სწავლებისათვის ქართულის, როგორც მეორე ენის,  სწავლების პროცესში   </dc:title>
  <dc:creator>Nana</dc:creator>
  <cp:lastModifiedBy>Nana</cp:lastModifiedBy>
  <cp:revision>3</cp:revision>
  <dcterms:created xsi:type="dcterms:W3CDTF">2022-07-20T21:09:56Z</dcterms:created>
  <dcterms:modified xsi:type="dcterms:W3CDTF">2022-07-20T21:30:52Z</dcterms:modified>
</cp:coreProperties>
</file>