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AB5FBC-62D1-4F51-96C0-221EC8529E3F}" type="datetimeFigureOut">
              <a:rPr lang="ru-RU" smtClean="0"/>
              <a:t>26.07.2022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2644259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AB5FBC-62D1-4F51-96C0-221EC8529E3F}" type="datetimeFigureOut">
              <a:rPr lang="ru-RU" smtClean="0"/>
              <a:t>26.07.2022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334049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AB5FBC-62D1-4F51-96C0-221EC8529E3F}" type="datetimeFigureOut">
              <a:rPr lang="ru-RU" smtClean="0"/>
              <a:t>26.07.2022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2013636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AB5FBC-62D1-4F51-96C0-221EC8529E3F}" type="datetimeFigureOut">
              <a:rPr lang="ru-RU" smtClean="0"/>
              <a:t>26.07.2022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484701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AB5FBC-62D1-4F51-96C0-221EC8529E3F}" type="datetimeFigureOut">
              <a:rPr lang="ru-RU" smtClean="0"/>
              <a:t>26.07.2022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266050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AB5FBC-62D1-4F51-96C0-221EC8529E3F}" type="datetimeFigureOut">
              <a:rPr lang="ru-RU" smtClean="0"/>
              <a:t>26.07.2022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304924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AB5FBC-62D1-4F51-96C0-221EC8529E3F}" type="datetimeFigureOut">
              <a:rPr lang="ru-RU" smtClean="0"/>
              <a:t>26.07.2022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565176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AB5FBC-62D1-4F51-96C0-221EC8529E3F}" type="datetimeFigureOut">
              <a:rPr lang="ru-RU" smtClean="0"/>
              <a:t>26.07.2022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497501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AB5FBC-62D1-4F51-96C0-221EC8529E3F}" type="datetimeFigureOut">
              <a:rPr lang="ru-RU" smtClean="0"/>
              <a:t>26.07.2022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655730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AB5FBC-62D1-4F51-96C0-221EC8529E3F}" type="datetimeFigureOut">
              <a:rPr lang="ru-RU" smtClean="0"/>
              <a:t>26.07.2022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1473379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AB5FBC-62D1-4F51-96C0-221EC8529E3F}" type="datetimeFigureOut">
              <a:rPr lang="ru-RU" smtClean="0"/>
              <a:t>26.07.2022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07300E-1289-4F47-997D-68FEC92E5134}" type="slidenum">
              <a:rPr lang="ru-RU" smtClean="0"/>
              <a:t>‹#›</a:t>
            </a:fld>
            <a:endParaRPr lang="ru-RU"/>
          </a:p>
        </p:txBody>
      </p:sp>
    </p:spTree>
    <p:extLst>
      <p:ext uri="{BB962C8B-B14F-4D97-AF65-F5344CB8AC3E}">
        <p14:creationId xmlns:p14="http://schemas.microsoft.com/office/powerpoint/2010/main" val="222593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B5FBC-62D1-4F51-96C0-221EC8529E3F}" type="datetimeFigureOut">
              <a:rPr lang="ru-RU" smtClean="0"/>
              <a:t>26.07.2022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07300E-1289-4F47-997D-68FEC92E5134}" type="slidenum">
              <a:rPr lang="ru-RU" smtClean="0"/>
              <a:t>‹#›</a:t>
            </a:fld>
            <a:endParaRPr lang="ru-RU"/>
          </a:p>
        </p:txBody>
      </p:sp>
    </p:spTree>
    <p:extLst>
      <p:ext uri="{BB962C8B-B14F-4D97-AF65-F5344CB8AC3E}">
        <p14:creationId xmlns:p14="http://schemas.microsoft.com/office/powerpoint/2010/main" val="1499772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a-GE" dirty="0" smtClean="0"/>
              <a:t>ილია ჭავჭავაძის ლირიკის თავისებურებანი</a:t>
            </a:r>
            <a:endParaRPr lang="ru-RU" dirty="0"/>
          </a:p>
        </p:txBody>
      </p:sp>
      <p:sp>
        <p:nvSpPr>
          <p:cNvPr id="3" name="Подзаголовок 2"/>
          <p:cNvSpPr>
            <a:spLocks noGrp="1"/>
          </p:cNvSpPr>
          <p:nvPr>
            <p:ph type="subTitle" idx="1"/>
          </p:nvPr>
        </p:nvSpPr>
        <p:spPr/>
        <p:txBody>
          <a:bodyPr>
            <a:normAutofit/>
          </a:bodyPr>
          <a:lstStyle/>
          <a:p>
            <a:r>
              <a:rPr lang="ka-GE" sz="2400" dirty="0" smtClean="0"/>
              <a:t>ლირიკის</a:t>
            </a:r>
            <a:r>
              <a:rPr lang="ka-GE" sz="1400" dirty="0" smtClean="0"/>
              <a:t> </a:t>
            </a:r>
            <a:r>
              <a:rPr lang="ka-GE" sz="2400" dirty="0" smtClean="0"/>
              <a:t>შემოქმედებითი ასპექტების დახასიათება</a:t>
            </a:r>
            <a:endParaRPr lang="ru-RU" sz="2400" dirty="0"/>
          </a:p>
        </p:txBody>
      </p:sp>
    </p:spTree>
    <p:extLst>
      <p:ext uri="{BB962C8B-B14F-4D97-AF65-F5344CB8AC3E}">
        <p14:creationId xmlns:p14="http://schemas.microsoft.com/office/powerpoint/2010/main" val="4268182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3200" dirty="0" smtClean="0"/>
              <a:t>დისკუსია</a:t>
            </a:r>
            <a:r>
              <a:rPr lang="ka-GE" dirty="0" smtClean="0"/>
              <a:t> </a:t>
            </a:r>
            <a:r>
              <a:rPr lang="ka-GE" sz="3200" dirty="0" smtClean="0"/>
              <a:t>ილიას ლირიკის შესახებ</a:t>
            </a:r>
            <a:endParaRPr lang="ru-RU" sz="3200" dirty="0"/>
          </a:p>
        </p:txBody>
      </p:sp>
      <p:sp>
        <p:nvSpPr>
          <p:cNvPr id="3" name="Объект 2"/>
          <p:cNvSpPr>
            <a:spLocks noGrp="1"/>
          </p:cNvSpPr>
          <p:nvPr>
            <p:ph idx="1"/>
          </p:nvPr>
        </p:nvSpPr>
        <p:spPr/>
        <p:txBody>
          <a:bodyPr/>
          <a:lstStyle/>
          <a:p>
            <a:pPr algn="ctr"/>
            <a:r>
              <a:rPr lang="ka-GE" dirty="0" smtClean="0"/>
              <a:t> </a:t>
            </a:r>
            <a:r>
              <a:rPr lang="ka-GE" sz="2800" dirty="0" smtClean="0"/>
              <a:t>მე–19 საუკუნის ქართულ ლიტერატურაში ერთ–ერთი პოლემისტური საკითხი იყო ილია ჭავჭავაძის ლირიკის პოეტურობის პრობლემა. მის პოეზიას აფასებდნენ მისი დროის გამოჩენილი მოღვაწენი. იყო აზრთა სხვადასხვაობა და საინტერესო დისკუსია.</a:t>
            </a:r>
            <a:endParaRPr lang="ru-RU" sz="2800" dirty="0"/>
          </a:p>
        </p:txBody>
      </p:sp>
    </p:spTree>
    <p:extLst>
      <p:ext uri="{BB962C8B-B14F-4D97-AF65-F5344CB8AC3E}">
        <p14:creationId xmlns:p14="http://schemas.microsoft.com/office/powerpoint/2010/main" val="1026831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4000" dirty="0" smtClean="0"/>
              <a:t>მიზანი</a:t>
            </a:r>
            <a:endParaRPr lang="ru-RU" sz="4000" dirty="0"/>
          </a:p>
        </p:txBody>
      </p:sp>
      <p:sp>
        <p:nvSpPr>
          <p:cNvPr id="3" name="Объект 2"/>
          <p:cNvSpPr>
            <a:spLocks noGrp="1"/>
          </p:cNvSpPr>
          <p:nvPr>
            <p:ph idx="1"/>
          </p:nvPr>
        </p:nvSpPr>
        <p:spPr/>
        <p:txBody>
          <a:bodyPr/>
          <a:lstStyle/>
          <a:p>
            <a:endParaRPr lang="ru-RU" dirty="0"/>
          </a:p>
        </p:txBody>
      </p:sp>
      <p:sp>
        <p:nvSpPr>
          <p:cNvPr id="4" name="Прямоугольник 3"/>
          <p:cNvSpPr/>
          <p:nvPr/>
        </p:nvSpPr>
        <p:spPr>
          <a:xfrm>
            <a:off x="2286000" y="2690336"/>
            <a:ext cx="4572000" cy="1477328"/>
          </a:xfrm>
          <a:prstGeom prst="rect">
            <a:avLst/>
          </a:prstGeom>
        </p:spPr>
        <p:txBody>
          <a:bodyPr>
            <a:spAutoFit/>
          </a:bodyPr>
          <a:lstStyle/>
          <a:p>
            <a:r>
              <a:rPr lang="ka-GE" dirty="0" smtClean="0"/>
              <a:t> ჩვენი სემინარის მიზანია, წარმოვაჩინოთ ეს პრობლემა სრულყოფილად და შევაჯამოთ როგორც ადრინდელი, ასევე თანამედროვე კრიტკოსთა შეფასებები, რაც ერთობ საინტერესო თემაა.</a:t>
            </a:r>
            <a:endParaRPr lang="ru-RU" dirty="0"/>
          </a:p>
        </p:txBody>
      </p:sp>
    </p:spTree>
    <p:extLst>
      <p:ext uri="{BB962C8B-B14F-4D97-AF65-F5344CB8AC3E}">
        <p14:creationId xmlns:p14="http://schemas.microsoft.com/office/powerpoint/2010/main" val="657303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smtClean="0"/>
              <a:t>ზოგადი დახასიათება</a:t>
            </a:r>
            <a:endParaRPr lang="ru-RU" dirty="0"/>
          </a:p>
        </p:txBody>
      </p:sp>
      <p:sp>
        <p:nvSpPr>
          <p:cNvPr id="3" name="Объект 2"/>
          <p:cNvSpPr>
            <a:spLocks noGrp="1"/>
          </p:cNvSpPr>
          <p:nvPr>
            <p:ph idx="1"/>
          </p:nvPr>
        </p:nvSpPr>
        <p:spPr/>
        <p:txBody>
          <a:bodyPr>
            <a:normAutofit/>
          </a:bodyPr>
          <a:lstStyle/>
          <a:p>
            <a:r>
              <a:rPr lang="ka-GE" sz="2400" dirty="0" smtClean="0"/>
              <a:t> ილია ჭავჭავაძის შემოქმედების განხილვისას იმთავითვე მიიპყრო ყურადღება მისი პროზის სიმაღლემ</a:t>
            </a:r>
            <a:r>
              <a:rPr lang="ka-GE" dirty="0" smtClean="0"/>
              <a:t>;</a:t>
            </a:r>
          </a:p>
          <a:p>
            <a:r>
              <a:rPr lang="ka-GE" sz="2400" dirty="0" smtClean="0"/>
              <a:t>ერთგვარად განსხვავებულია ვითარება, როდესაც საკითხი ილიას წმინდა პოეტურ მემკვიდრეობას ეხება. იმთავითვე გამოითქვა აზრი  იმის შესახებ, რომ ლირიკულობა არაა ილიასთვის, როგორც ხელოვანისთვის, დამახასიათებელი.</a:t>
            </a:r>
          </a:p>
          <a:p>
            <a:endParaRPr lang="ru-RU" sz="2400" dirty="0"/>
          </a:p>
        </p:txBody>
      </p:sp>
    </p:spTree>
    <p:extLst>
      <p:ext uri="{BB962C8B-B14F-4D97-AF65-F5344CB8AC3E}">
        <p14:creationId xmlns:p14="http://schemas.microsoft.com/office/powerpoint/2010/main" val="3050210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solidFill>
                  <a:srgbClr val="FF0000"/>
                </a:solidFill>
              </a:rPr>
              <a:t>შეხედულებები ილიას ილიას ლირიკაზე</a:t>
            </a:r>
            <a:endParaRPr lang="ru-RU" sz="2800" dirty="0">
              <a:solidFill>
                <a:srgbClr val="FF0000"/>
              </a:solidFill>
            </a:endParaRPr>
          </a:p>
        </p:txBody>
      </p:sp>
      <p:sp>
        <p:nvSpPr>
          <p:cNvPr id="3" name="Объект 2"/>
          <p:cNvSpPr>
            <a:spLocks noGrp="1"/>
          </p:cNvSpPr>
          <p:nvPr>
            <p:ph idx="1"/>
          </p:nvPr>
        </p:nvSpPr>
        <p:spPr/>
        <p:txBody>
          <a:bodyPr>
            <a:normAutofit/>
          </a:bodyPr>
          <a:lstStyle/>
          <a:p>
            <a:r>
              <a:rPr lang="ka-GE" sz="1900" dirty="0" smtClean="0"/>
              <a:t>ჯერ კიდევ 1865 წელს აკაკი წერეთელი  წერილში „რაოდენიმე სიტყვა „ჩანგურის“ შესახებ“ დიდად აფასებდა ილიას ლირიკაში გამოხატულ იდეალებს, მაგრამ სრულიად გარკვეულად იმასაც აღნიშნავდა, რომ ილიას ლექსებს ნამდვილი ლირიკულობა აკლია.  „პოეზიის ნატამალიც არ იპოვება, ეს არის მხოლოდ ცარიელი რიტორება</a:t>
            </a:r>
            <a:r>
              <a:rPr lang="ka-GE" dirty="0" smtClean="0"/>
              <a:t>“;</a:t>
            </a:r>
          </a:p>
          <a:p>
            <a:r>
              <a:rPr lang="ka-GE" sz="1600" b="1" dirty="0" smtClean="0"/>
              <a:t>ანტონ ფურცელაძეც </a:t>
            </a:r>
            <a:r>
              <a:rPr lang="ka-GE" sz="1600" dirty="0" smtClean="0"/>
              <a:t>უსიცოცხლოს უწოდებდა ილიას ლექსებს;</a:t>
            </a:r>
          </a:p>
          <a:p>
            <a:r>
              <a:rPr lang="ka-GE" sz="1600" b="1" dirty="0" smtClean="0"/>
              <a:t>ნიკო ნიკოლაძის  </a:t>
            </a:r>
            <a:r>
              <a:rPr lang="ka-GE" sz="1600" dirty="0" smtClean="0"/>
              <a:t>აზრით, „ჭავჭავაძემ ლექსების წერაში ვერ გამოიჩინა თავისი ინდივიდუალური ძალა და ორიგინალობა ნიჭისა.“</a:t>
            </a:r>
          </a:p>
          <a:p>
            <a:r>
              <a:rPr lang="ka-GE" sz="1600" b="1" dirty="0" smtClean="0"/>
              <a:t>გერონტი ქიქოძე  </a:t>
            </a:r>
            <a:r>
              <a:rPr lang="ka-GE" sz="1600" dirty="0" smtClean="0"/>
              <a:t>წერდა: „მისი ლირიკა უფრო ხელოვნურად შექმნილ ორანჟერიას ჰგავს“</a:t>
            </a:r>
          </a:p>
          <a:p>
            <a:r>
              <a:rPr lang="ka-GE" sz="1600" b="1" dirty="0" smtClean="0"/>
              <a:t>ხომლელი</a:t>
            </a:r>
            <a:r>
              <a:rPr lang="ka-GE" sz="1600" dirty="0" smtClean="0"/>
              <a:t> ამბობდა:“...ილიას ლექსები ნაკეთებია, ნაკლები მხატვრული ღირებულების, ნაყოფი დიდი ოფლის ღვრის, რიტორიკულნი“.</a:t>
            </a:r>
            <a:endParaRPr lang="ru-RU" sz="1600" dirty="0"/>
          </a:p>
        </p:txBody>
      </p:sp>
    </p:spTree>
    <p:extLst>
      <p:ext uri="{BB962C8B-B14F-4D97-AF65-F5344CB8AC3E}">
        <p14:creationId xmlns:p14="http://schemas.microsoft.com/office/powerpoint/2010/main" val="8761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smtClean="0"/>
              <a:t>საპირისპირო აზრები</a:t>
            </a:r>
            <a:endParaRPr lang="ru-RU" dirty="0"/>
          </a:p>
        </p:txBody>
      </p:sp>
      <p:sp>
        <p:nvSpPr>
          <p:cNvPr id="3" name="Объект 2"/>
          <p:cNvSpPr>
            <a:spLocks noGrp="1"/>
          </p:cNvSpPr>
          <p:nvPr>
            <p:ph idx="1"/>
          </p:nvPr>
        </p:nvSpPr>
        <p:spPr/>
        <p:txBody>
          <a:bodyPr>
            <a:normAutofit/>
          </a:bodyPr>
          <a:lstStyle/>
          <a:p>
            <a:r>
              <a:rPr lang="ka-GE" sz="1800" b="1" dirty="0" smtClean="0"/>
              <a:t>კიტა აბაშიძე</a:t>
            </a:r>
            <a:r>
              <a:rPr lang="ka-GE" sz="1800" dirty="0" smtClean="0"/>
              <a:t>: „გრძნობათა აღძვრაში ილია პიონერი იყო“</a:t>
            </a:r>
          </a:p>
          <a:p>
            <a:r>
              <a:rPr lang="ka-GE" sz="1800" b="1" dirty="0" smtClean="0"/>
              <a:t>მ.ზანდუკელი</a:t>
            </a:r>
            <a:r>
              <a:rPr lang="ka-GE" sz="1800" dirty="0" smtClean="0"/>
              <a:t>: „ღრმა იდეურ განწყობას მძლავრ ლირიკაში ახორციელებდა“</a:t>
            </a:r>
          </a:p>
          <a:p>
            <a:r>
              <a:rPr lang="ka-GE" sz="1800" b="1" dirty="0" smtClean="0"/>
              <a:t>ვ.კოტეტიშვილი: </a:t>
            </a:r>
            <a:r>
              <a:rPr lang="ka-GE" sz="1800" dirty="0" smtClean="0"/>
              <a:t>„ილია ჭავჭავაძე უდიდესი ლირიკოსიც არის!“</a:t>
            </a:r>
          </a:p>
          <a:p>
            <a:r>
              <a:rPr lang="ka-GE" sz="1800" b="1" dirty="0" smtClean="0"/>
              <a:t>გ. ჯიბლაძე</a:t>
            </a:r>
            <a:r>
              <a:rPr lang="ka-GE" sz="1800" dirty="0" smtClean="0"/>
              <a:t>:“ ილია ჭავჭავაძის პოეზია ერთ–ერთი უმშვენიერესი ფურცელია ქართული ლიტერატურის ისტორიაში“.</a:t>
            </a:r>
          </a:p>
          <a:p>
            <a:endParaRPr lang="ru-RU" sz="1800" dirty="0"/>
          </a:p>
        </p:txBody>
      </p:sp>
    </p:spTree>
    <p:extLst>
      <p:ext uri="{BB962C8B-B14F-4D97-AF65-F5344CB8AC3E}">
        <p14:creationId xmlns:p14="http://schemas.microsoft.com/office/powerpoint/2010/main" val="239422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მიმართება ქართველ რომანტიკოსებთან</a:t>
            </a:r>
            <a:endParaRPr lang="ru-RU" sz="2800" dirty="0"/>
          </a:p>
        </p:txBody>
      </p:sp>
      <p:sp>
        <p:nvSpPr>
          <p:cNvPr id="3" name="Объект 2"/>
          <p:cNvSpPr>
            <a:spLocks noGrp="1"/>
          </p:cNvSpPr>
          <p:nvPr>
            <p:ph idx="1"/>
          </p:nvPr>
        </p:nvSpPr>
        <p:spPr/>
        <p:txBody>
          <a:bodyPr>
            <a:normAutofit/>
          </a:bodyPr>
          <a:lstStyle/>
          <a:p>
            <a:r>
              <a:rPr lang="ka-GE" sz="2000" dirty="0" smtClean="0"/>
              <a:t>რომანტიკოსთა ლირიკა უფრო პიროვნულ–ინდივიდუალური ხასიათისა იყო.</a:t>
            </a:r>
          </a:p>
          <a:p>
            <a:r>
              <a:rPr lang="ka-GE" sz="2000" dirty="0" smtClean="0"/>
              <a:t>ილია ჭავჭავაძემ თავისი ლირიკის საგნად აირჩია ის, რაც ჩვეულებრივი, ყოველდღიური და ამდენად ყველათვის აქტუალური იყო.</a:t>
            </a:r>
          </a:p>
          <a:p>
            <a:r>
              <a:rPr lang="ka-GE" sz="2000" dirty="0" smtClean="0"/>
              <a:t>აქედან გამომდინარე, ილიას ლირიკა არის ახალი საფეხური ქართული ლირიკის განვითარების ისტორიაში.</a:t>
            </a:r>
            <a:endParaRPr lang="ru-RU" sz="2000" dirty="0"/>
          </a:p>
        </p:txBody>
      </p:sp>
    </p:spTree>
    <p:extLst>
      <p:ext uri="{BB962C8B-B14F-4D97-AF65-F5344CB8AC3E}">
        <p14:creationId xmlns:p14="http://schemas.microsoft.com/office/powerpoint/2010/main" val="2975699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400" dirty="0" smtClean="0"/>
              <a:t>ილიას ლირიკისათვის დამახასიათებელი ნიშნები</a:t>
            </a:r>
            <a:endParaRPr lang="ru-RU" sz="2400" dirty="0"/>
          </a:p>
        </p:txBody>
      </p:sp>
      <p:sp>
        <p:nvSpPr>
          <p:cNvPr id="3" name="Объект 2"/>
          <p:cNvSpPr>
            <a:spLocks noGrp="1"/>
          </p:cNvSpPr>
          <p:nvPr>
            <p:ph idx="1"/>
          </p:nvPr>
        </p:nvSpPr>
        <p:spPr/>
        <p:txBody>
          <a:bodyPr>
            <a:normAutofit/>
          </a:bodyPr>
          <a:lstStyle/>
          <a:p>
            <a:r>
              <a:rPr lang="ka-GE" sz="2000" dirty="0" smtClean="0"/>
              <a:t>ილიას ლექსების დახასიათება უნდა მოხდეს მღელვარების, ემოციური დაძაბულობის დადასტურების თვალსაზრისით;</a:t>
            </a:r>
          </a:p>
          <a:p>
            <a:r>
              <a:rPr lang="ka-GE" sz="2000" dirty="0" smtClean="0"/>
              <a:t>ილიას პოეზია ინტელექტუალური ნიშნით </a:t>
            </a:r>
            <a:r>
              <a:rPr lang="ka-GE" sz="2000" smtClean="0"/>
              <a:t>არის აღბეჭდილი, „ინტელექტუალური ლირიკაა“</a:t>
            </a:r>
            <a:endParaRPr lang="ka-GE" sz="2000" dirty="0" smtClean="0"/>
          </a:p>
          <a:p>
            <a:r>
              <a:rPr lang="ka-GE" sz="2000" dirty="0" smtClean="0"/>
              <a:t>ილიას პოეზია მჭევრმეტყველურია;</a:t>
            </a:r>
          </a:p>
          <a:p>
            <a:r>
              <a:rPr lang="ka-GE" sz="2000" dirty="0" smtClean="0"/>
              <a:t>ილია პოეზია პოლემისტურია, შინაგანი დიალოგის ფორმას ატარებს;</a:t>
            </a:r>
          </a:p>
          <a:p>
            <a:r>
              <a:rPr lang="ka-GE" sz="2000" dirty="0" smtClean="0"/>
              <a:t>ილიას ლირიკის საკუთრივ შინაარსი საყოველთაო, მისაწვდომი, გასაგები და აქტუალური;</a:t>
            </a:r>
            <a:endParaRPr lang="ru-RU" sz="2000" dirty="0"/>
          </a:p>
        </p:txBody>
      </p:sp>
    </p:spTree>
    <p:extLst>
      <p:ext uri="{BB962C8B-B14F-4D97-AF65-F5344CB8AC3E}">
        <p14:creationId xmlns:p14="http://schemas.microsoft.com/office/powerpoint/2010/main" val="616201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smtClean="0"/>
              <a:t>დასკვნა</a:t>
            </a:r>
            <a:endParaRPr lang="ru-RU" dirty="0"/>
          </a:p>
        </p:txBody>
      </p:sp>
      <p:sp>
        <p:nvSpPr>
          <p:cNvPr id="3" name="Объект 2"/>
          <p:cNvSpPr>
            <a:spLocks noGrp="1"/>
          </p:cNvSpPr>
          <p:nvPr>
            <p:ph idx="1"/>
          </p:nvPr>
        </p:nvSpPr>
        <p:spPr/>
        <p:txBody>
          <a:bodyPr>
            <a:normAutofit/>
          </a:bodyPr>
          <a:lstStyle/>
          <a:p>
            <a:r>
              <a:rPr lang="ka-GE" sz="2400" dirty="0" smtClean="0"/>
              <a:t>ილიას პოეზია იყო სიახლე ქართულ პოეტურ ხელოვნებაში, როგორც აზრობრივი, ასევე გამომსახველობითი ფორმებით;</a:t>
            </a:r>
          </a:p>
          <a:p>
            <a:r>
              <a:rPr lang="ka-GE" sz="2400" smtClean="0"/>
              <a:t>ილიამ ლირიკა დატვირთა აზრობრივი სიღრმით და მიანიჭა მას პრაქტიკულ–ღირებულებითი ხასიათიც, რაც სამოციანელთა რეალისტური პროგრამის შესანიშნავი განხორციელება იყო.</a:t>
            </a:r>
            <a:endParaRPr lang="ru-RU" sz="2400" dirty="0"/>
          </a:p>
        </p:txBody>
      </p:sp>
    </p:spTree>
    <p:extLst>
      <p:ext uri="{BB962C8B-B14F-4D97-AF65-F5344CB8AC3E}">
        <p14:creationId xmlns:p14="http://schemas.microsoft.com/office/powerpoint/2010/main" val="223548467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388</Words>
  <Application>Microsoft Office PowerPoint</Application>
  <PresentationFormat>Экран (4:3)</PresentationFormat>
  <Paragraphs>33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ილია ჭავჭავაძის ლირიკის თავისებურებანი</vt:lpstr>
      <vt:lpstr>დისკუსია ილიას ლირიკის შესახებ</vt:lpstr>
      <vt:lpstr>მიზანი</vt:lpstr>
      <vt:lpstr>ზოგადი დახასიათება</vt:lpstr>
      <vt:lpstr>შეხედულებები ილიას ილიას ლირიკაზე</vt:lpstr>
      <vt:lpstr>საპირისპირო აზრები</vt:lpstr>
      <vt:lpstr>მიმართება ქართველ რომანტიკოსებთან</vt:lpstr>
      <vt:lpstr>ილიას ლირიკისათვის დამახასიათებელი ნიშნები</vt:lpstr>
      <vt:lpstr>დასკვნა</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ილია ჭავჭავაძის ლირიკის თავისებურებანი</dc:title>
  <dc:creator>Malkhazi</dc:creator>
  <cp:lastModifiedBy>Malkhazi</cp:lastModifiedBy>
  <cp:revision>6</cp:revision>
  <dcterms:created xsi:type="dcterms:W3CDTF">2022-07-23T08:40:25Z</dcterms:created>
  <dcterms:modified xsi:type="dcterms:W3CDTF">2022-07-26T06:21:54Z</dcterms:modified>
</cp:coreProperties>
</file>