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a-GE" sz="2000" dirty="0"/>
              <a:t/>
            </a:r>
            <a:br>
              <a:rPr lang="ka-GE" sz="2000" dirty="0"/>
            </a:br>
            <a:r>
              <a:rPr lang="ka-GE" sz="2000" dirty="0"/>
              <a:t/>
            </a:r>
            <a:br>
              <a:rPr lang="ka-GE" sz="2000" dirty="0"/>
            </a:br>
            <a:r>
              <a:rPr lang="ka-GE" sz="2000" dirty="0"/>
              <a:t/>
            </a:r>
            <a:br>
              <a:rPr lang="ka-GE" sz="2000" dirty="0"/>
            </a:br>
            <a:r>
              <a:rPr lang="ka-GE" sz="2000" dirty="0"/>
              <a:t/>
            </a:r>
            <a:br>
              <a:rPr lang="ka-GE" sz="2000" dirty="0"/>
            </a:br>
            <a:r>
              <a:rPr lang="ka-GE" sz="2000" dirty="0"/>
              <a:t>ბათუმის შოთა რუსთაველის სახელმწიფო უნივერსიტეტი</a:t>
            </a:r>
            <a:br>
              <a:rPr lang="ka-GE" sz="2000" dirty="0"/>
            </a:br>
            <a:r>
              <a:rPr lang="ka-GE" sz="2000" dirty="0"/>
              <a:t>ჰუმანიტარულ მეცნიერებათა ფაკულტეტი</a:t>
            </a:r>
            <a:br>
              <a:rPr lang="ka-GE" sz="2000" dirty="0"/>
            </a:br>
            <a:r>
              <a:rPr lang="ka-GE" sz="2000" dirty="0"/>
              <a:t>ქართული ფილოლოგიის დეპარტამენტი</a:t>
            </a:r>
            <a:br>
              <a:rPr lang="ka-GE" sz="2000" dirty="0"/>
            </a:br>
            <a:r>
              <a:rPr lang="ka-GE" sz="2000" dirty="0"/>
              <a:t/>
            </a:r>
            <a:br>
              <a:rPr lang="ka-GE" sz="2000" dirty="0"/>
            </a:br>
            <a:r>
              <a:rPr lang="ka-GE" sz="3200" dirty="0">
                <a:solidFill>
                  <a:srgbClr val="002060"/>
                </a:solidFill>
              </a:rPr>
              <a:t>შავშური კილო: </a:t>
            </a:r>
            <a:r>
              <a:rPr lang="en-US" sz="3200" dirty="0">
                <a:solidFill>
                  <a:srgbClr val="002060"/>
                </a:solidFill>
              </a:rPr>
              <a:t/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ka-GE" sz="3200" dirty="0">
                <a:solidFill>
                  <a:srgbClr val="002060"/>
                </a:solidFill>
              </a:rPr>
              <a:t>შავშურის სტრუქტურა</a:t>
            </a:r>
            <a:r>
              <a:rPr lang="en-US" sz="3200" dirty="0">
                <a:solidFill>
                  <a:srgbClr val="002060"/>
                </a:solidFill>
                <a:latin typeface="Sylfaen" panose="010A0502050306030303" pitchFamily="18" charset="0"/>
              </a:rPr>
              <a:t>,</a:t>
            </a:r>
            <a:r>
              <a:rPr lang="ka-GE" sz="3200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rgbClr val="002060"/>
                </a:solidFill>
              </a:rPr>
              <a:t/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ka-GE" sz="3200" dirty="0">
                <a:solidFill>
                  <a:srgbClr val="002060"/>
                </a:solidFill>
              </a:rPr>
              <a:t>შავშეთის ონომასტიკა 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ka-GE" sz="2800" dirty="0"/>
              <a:t>მაია ბარამიძე</a:t>
            </a:r>
          </a:p>
          <a:p>
            <a:pPr algn="r"/>
            <a:r>
              <a:rPr lang="ka-GE" sz="2800" dirty="0"/>
              <a:t>მამია ფაღავა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764704"/>
            <a:ext cx="1257300" cy="76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48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620688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400" b="1" dirty="0" smtClean="0">
                <a:solidFill>
                  <a:srgbClr val="C00000"/>
                </a:solidFill>
              </a:rPr>
              <a:t>ბგერათა შერწყმა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r>
              <a:rPr lang="ka-GE" sz="2400" b="1" dirty="0"/>
              <a:t>ვა&gt;ო</a:t>
            </a:r>
            <a:r>
              <a:rPr lang="ka-GE" sz="2400" dirty="0"/>
              <a:t>:</a:t>
            </a:r>
            <a:endParaRPr lang="ru-RU" sz="2400" dirty="0"/>
          </a:p>
          <a:p>
            <a:pPr algn="just"/>
            <a:r>
              <a:rPr lang="ka-GE" sz="2400" b="1" i="1" dirty="0"/>
              <a:t>სხოგან</a:t>
            </a:r>
            <a:r>
              <a:rPr lang="ka-GE" sz="2400" i="1" dirty="0"/>
              <a:t> გერმელი წყალი არ არი (ბაზგ.); ძველი </a:t>
            </a:r>
            <a:r>
              <a:rPr lang="ka-GE" sz="2400" b="1" i="1" dirty="0"/>
              <a:t>გორი</a:t>
            </a:r>
            <a:r>
              <a:rPr lang="ka-GE" sz="2400" i="1" dirty="0"/>
              <a:t> მესხაძეებია (ხოხ.); </a:t>
            </a:r>
            <a:r>
              <a:rPr lang="ka-GE" sz="2400" i="1" dirty="0" smtClean="0"/>
              <a:t>ცაცხვის </a:t>
            </a:r>
            <a:r>
              <a:rPr lang="ka-GE" sz="2400" b="1" i="1" dirty="0"/>
              <a:t>ყოვილი</a:t>
            </a:r>
            <a:r>
              <a:rPr lang="ka-GE" sz="2400" i="1" dirty="0"/>
              <a:t> ჩემ ძალმა მოკრიფა </a:t>
            </a:r>
            <a:r>
              <a:rPr lang="ka-GE" sz="2400" dirty="0" smtClean="0"/>
              <a:t>პარალელური </a:t>
            </a:r>
            <a:r>
              <a:rPr lang="ka-GE" sz="2400" dirty="0"/>
              <a:t>ფორმებია </a:t>
            </a:r>
            <a:r>
              <a:rPr lang="ka-GE" sz="2400" b="1" dirty="0"/>
              <a:t>კვამლი</a:t>
            </a:r>
            <a:r>
              <a:rPr lang="ka-GE" sz="2400" dirty="0"/>
              <a:t> და </a:t>
            </a:r>
            <a:r>
              <a:rPr lang="ka-GE" sz="2400" b="1" dirty="0"/>
              <a:t>კომლი, მარტვაჲ</a:t>
            </a:r>
            <a:r>
              <a:rPr lang="ka-GE" sz="2400" dirty="0"/>
              <a:t> და </a:t>
            </a:r>
            <a:r>
              <a:rPr lang="ka-GE" sz="2400" b="1" dirty="0" smtClean="0"/>
              <a:t>მარტოჲ</a:t>
            </a:r>
            <a:r>
              <a:rPr lang="en-US" sz="2400" dirty="0"/>
              <a:t>.</a:t>
            </a:r>
            <a:endParaRPr lang="ru-RU" sz="2400" dirty="0"/>
          </a:p>
          <a:p>
            <a:r>
              <a:rPr lang="ka-GE" sz="2400" b="1" dirty="0"/>
              <a:t>ვე&gt;ო</a:t>
            </a:r>
            <a:r>
              <a:rPr lang="ka-GE" sz="2400" dirty="0"/>
              <a:t>: </a:t>
            </a:r>
            <a:endParaRPr lang="ru-RU" sz="2400" dirty="0"/>
          </a:p>
          <a:p>
            <a:pPr algn="just"/>
            <a:r>
              <a:rPr lang="ka-GE" sz="2400" b="1" i="1" dirty="0"/>
              <a:t>ქომო</a:t>
            </a:r>
            <a:r>
              <a:rPr lang="ka-GE" sz="2400" i="1" dirty="0"/>
              <a:t> (ქვემო) სოფლიდან ვერ ამაადინეს (უსტ</a:t>
            </a:r>
            <a:r>
              <a:rPr lang="ka-GE" sz="2400" i="1" dirty="0" smtClean="0"/>
              <a:t>.); </a:t>
            </a:r>
            <a:r>
              <a:rPr lang="ka-GE" sz="2400" i="1" dirty="0"/>
              <a:t>მუსაფირ </a:t>
            </a:r>
            <a:r>
              <a:rPr lang="ka-GE" sz="2400" b="1" i="1" dirty="0"/>
              <a:t>დაჩოვლი</a:t>
            </a:r>
            <a:r>
              <a:rPr lang="ka-GE" sz="2400" i="1" dirty="0"/>
              <a:t> (&lt;დაჩვეული) ვართ (დ</a:t>
            </a:r>
            <a:r>
              <a:rPr lang="ka-GE" sz="2400" i="1" dirty="0" smtClean="0"/>
              <a:t>.);</a:t>
            </a:r>
            <a:r>
              <a:rPr lang="en-US" sz="2400" i="1" dirty="0" smtClean="0"/>
              <a:t>,</a:t>
            </a:r>
          </a:p>
          <a:p>
            <a:pPr algn="just"/>
            <a:r>
              <a:rPr lang="ka-GE" sz="2400" b="1" dirty="0">
                <a:solidFill>
                  <a:srgbClr val="C00000"/>
                </a:solidFill>
              </a:rPr>
              <a:t>ფონეტიკური ცვლილებები ნასესხებ სიტყვებში </a:t>
            </a:r>
            <a:r>
              <a:rPr lang="en-US" sz="2400" b="1" dirty="0" smtClean="0">
                <a:solidFill>
                  <a:srgbClr val="C00000"/>
                </a:solidFill>
              </a:rPr>
              <a:t>:</a:t>
            </a:r>
          </a:p>
          <a:p>
            <a:pPr algn="just"/>
            <a:r>
              <a:rPr lang="ka-GE" sz="2400" b="1" dirty="0"/>
              <a:t>Asker</a:t>
            </a:r>
            <a:r>
              <a:rPr lang="ka-GE" sz="2400" dirty="0"/>
              <a:t> ,,მეომარი’’, ჯარისკაცი’’, ,,არმია’’ - </a:t>
            </a:r>
            <a:r>
              <a:rPr lang="ka-GE" sz="2400" i="1" dirty="0"/>
              <a:t>ასკერი//</a:t>
            </a:r>
            <a:r>
              <a:rPr lang="ka-GE" sz="2400" i="1" dirty="0" smtClean="0"/>
              <a:t>ესკერი</a:t>
            </a:r>
            <a:r>
              <a:rPr lang="en-US" sz="2400" i="1" dirty="0" smtClean="0"/>
              <a:t>;</a:t>
            </a:r>
            <a:endParaRPr lang="ru-RU" sz="2400" i="1" dirty="0"/>
          </a:p>
          <a:p>
            <a:pPr algn="just"/>
            <a:r>
              <a:rPr lang="ka-GE" sz="2400" b="1" dirty="0"/>
              <a:t>Kenar </a:t>
            </a:r>
            <a:r>
              <a:rPr lang="ka-GE" sz="2400" dirty="0"/>
              <a:t>,,განაპირა’’, ,,კიდე’’ - </a:t>
            </a:r>
            <a:r>
              <a:rPr lang="ka-GE" sz="2400" i="1" dirty="0"/>
              <a:t>ქენარი//</a:t>
            </a:r>
            <a:r>
              <a:rPr lang="ka-GE" sz="2400" i="1" dirty="0" smtClean="0"/>
              <a:t>ქენერი</a:t>
            </a:r>
            <a:r>
              <a:rPr lang="en-US" sz="2400" i="1" dirty="0" smtClean="0"/>
              <a:t>;</a:t>
            </a:r>
            <a:endParaRPr lang="ru-RU" sz="2400" i="1" dirty="0"/>
          </a:p>
          <a:p>
            <a:pPr algn="just"/>
            <a:r>
              <a:rPr lang="ka-GE" sz="2400" b="1" dirty="0"/>
              <a:t>Mahale </a:t>
            </a:r>
            <a:r>
              <a:rPr lang="ka-GE" sz="2400" dirty="0"/>
              <a:t>,,უბანი’’ - </a:t>
            </a:r>
            <a:r>
              <a:rPr lang="ka-GE" sz="2400" i="1" dirty="0"/>
              <a:t>მაჰალე//</a:t>
            </a:r>
            <a:r>
              <a:rPr lang="ka-GE" sz="2400" i="1" dirty="0" smtClean="0"/>
              <a:t>მეჰელე</a:t>
            </a:r>
            <a:r>
              <a:rPr lang="en-US" sz="2400" i="1" dirty="0" smtClean="0"/>
              <a:t>;</a:t>
            </a:r>
            <a:endParaRPr lang="ru-RU" sz="2400" i="1" dirty="0"/>
          </a:p>
          <a:p>
            <a:pPr algn="just"/>
            <a:r>
              <a:rPr lang="ka-GE" sz="2400" b="1" dirty="0"/>
              <a:t>Biteviye </a:t>
            </a:r>
            <a:r>
              <a:rPr lang="ka-GE" sz="2400" dirty="0"/>
              <a:t>,,მთლიანი’’, ,,მთლიანად’’, ,,ყველა’’ - </a:t>
            </a:r>
            <a:r>
              <a:rPr lang="ka-GE" sz="2400" i="1" dirty="0"/>
              <a:t>ბითევი//ბითევათ//ბითავი/ /ბითავე//</a:t>
            </a:r>
            <a:r>
              <a:rPr lang="ka-GE" sz="2400" i="1" dirty="0" smtClean="0"/>
              <a:t>ბითთავა</a:t>
            </a:r>
            <a:r>
              <a:rPr lang="en-US" sz="2400" i="1" dirty="0" smtClean="0"/>
              <a:t>;</a:t>
            </a:r>
            <a:endParaRPr lang="ru-RU" sz="2400" i="1" dirty="0"/>
          </a:p>
          <a:p>
            <a:pPr algn="just"/>
            <a:r>
              <a:rPr lang="ka-GE" sz="2400" b="1" dirty="0"/>
              <a:t>Urba</a:t>
            </a:r>
            <a:r>
              <a:rPr lang="ka-GE" sz="2400" dirty="0"/>
              <a:t> ,,ტანსაცმელი’’ - </a:t>
            </a:r>
            <a:r>
              <a:rPr lang="ka-GE" sz="2400" i="1" dirty="0"/>
              <a:t>ურბა//</a:t>
            </a:r>
            <a:r>
              <a:rPr lang="ka-GE" sz="2400" i="1" dirty="0" smtClean="0"/>
              <a:t>ურუბა</a:t>
            </a:r>
            <a:r>
              <a:rPr lang="en-US" sz="2400" i="1" dirty="0" smtClean="0"/>
              <a:t>…</a:t>
            </a:r>
            <a:endParaRPr lang="ru-RU" sz="2400" i="1" dirty="0"/>
          </a:p>
          <a:p>
            <a:pPr algn="just"/>
            <a:endParaRPr lang="ru-RU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114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2400" b="1" dirty="0" smtClean="0">
                <a:solidFill>
                  <a:srgbClr val="C00000"/>
                </a:solidFill>
              </a:rPr>
              <a:t>მორფოლოგია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r>
              <a:rPr lang="ka-GE" sz="2400" b="1" dirty="0" smtClean="0">
                <a:solidFill>
                  <a:srgbClr val="C00000"/>
                </a:solidFill>
              </a:rPr>
              <a:t>სახელის ფუძე: </a:t>
            </a:r>
          </a:p>
          <a:p>
            <a:r>
              <a:rPr lang="ka-GE" sz="2400" b="1" i="1" dirty="0" smtClean="0"/>
              <a:t>თუთა</a:t>
            </a:r>
            <a:r>
              <a:rPr lang="ka-GE" sz="2400" i="1" dirty="0"/>
              <a:t>//</a:t>
            </a:r>
            <a:r>
              <a:rPr lang="ka-GE" sz="2400" b="1" i="1" dirty="0" smtClean="0"/>
              <a:t>თუთი</a:t>
            </a:r>
            <a:r>
              <a:rPr lang="ka-GE" sz="2400" i="1" dirty="0" smtClean="0"/>
              <a:t>; </a:t>
            </a:r>
            <a:r>
              <a:rPr lang="ka-GE" sz="2400" b="1" i="1" dirty="0"/>
              <a:t>ჯინჭველი</a:t>
            </a:r>
            <a:r>
              <a:rPr lang="ka-GE" sz="2400" i="1" dirty="0"/>
              <a:t>//</a:t>
            </a:r>
            <a:r>
              <a:rPr lang="ka-GE" sz="2400" b="1" i="1" dirty="0" smtClean="0"/>
              <a:t>ჯინჭველაჲ</a:t>
            </a:r>
          </a:p>
          <a:p>
            <a:endParaRPr lang="ru-RU" sz="2400" dirty="0"/>
          </a:p>
          <a:p>
            <a:pPr algn="just"/>
            <a:r>
              <a:rPr lang="ka-GE" sz="2400" dirty="0"/>
              <a:t>ხმოვანფუძიანია სალიტერატურო ქართულისა და დიალექტების </a:t>
            </a:r>
            <a:r>
              <a:rPr lang="ka-GE" sz="2400" b="1" i="1" dirty="0"/>
              <a:t>წამწამი</a:t>
            </a:r>
            <a:r>
              <a:rPr lang="ka-GE" sz="2400" i="1" dirty="0"/>
              <a:t>, </a:t>
            </a:r>
            <a:r>
              <a:rPr lang="ka-GE" sz="2400" b="1" i="1" dirty="0" smtClean="0"/>
              <a:t>ჭარხალი</a:t>
            </a:r>
            <a:r>
              <a:rPr lang="ka-GE" sz="2400" i="1" dirty="0" smtClean="0"/>
              <a:t>.</a:t>
            </a:r>
          </a:p>
          <a:p>
            <a:pPr algn="just"/>
            <a:endParaRPr lang="ru-RU" sz="2400" i="1" dirty="0"/>
          </a:p>
          <a:p>
            <a:pPr algn="just"/>
            <a:r>
              <a:rPr lang="ka-GE" sz="2400" dirty="0"/>
              <a:t>თურქულიდან შესული ზოგიერთი ხმოვანფუძიანი სახელი სხვადასხვა ხმოვნით ბოლოვდება:</a:t>
            </a:r>
            <a:endParaRPr lang="ru-RU" sz="2400" dirty="0"/>
          </a:p>
          <a:p>
            <a:pPr algn="just"/>
            <a:r>
              <a:rPr lang="ka-GE" sz="2400" b="1" i="1" dirty="0"/>
              <a:t>ბაბაჲ</a:t>
            </a:r>
            <a:r>
              <a:rPr lang="ka-GE" sz="2400" i="1" dirty="0"/>
              <a:t>//</a:t>
            </a:r>
            <a:r>
              <a:rPr lang="ka-GE" sz="2400" b="1" i="1" dirty="0" smtClean="0"/>
              <a:t>ბაბოჲ</a:t>
            </a:r>
            <a:r>
              <a:rPr lang="ka-GE" sz="2400" i="1" dirty="0" smtClean="0"/>
              <a:t>; </a:t>
            </a:r>
            <a:r>
              <a:rPr lang="ka-GE" sz="2400" b="1" i="1" dirty="0" smtClean="0"/>
              <a:t>ბაჯი</a:t>
            </a:r>
            <a:r>
              <a:rPr lang="ka-GE" sz="2400" i="1" dirty="0"/>
              <a:t>//</a:t>
            </a:r>
            <a:r>
              <a:rPr lang="ka-GE" sz="2400" b="1" i="1" dirty="0" smtClean="0"/>
              <a:t>ბაჯოჲ</a:t>
            </a:r>
            <a:r>
              <a:rPr lang="ka-GE" sz="2400" i="1" dirty="0" smtClean="0"/>
              <a:t>; </a:t>
            </a:r>
            <a:r>
              <a:rPr lang="ka-GE" sz="2400" b="1" i="1" dirty="0" smtClean="0"/>
              <a:t>ქილისე</a:t>
            </a:r>
            <a:r>
              <a:rPr lang="ka-GE" sz="2400" i="1" dirty="0"/>
              <a:t>//</a:t>
            </a:r>
            <a:r>
              <a:rPr lang="ka-GE" sz="2400" b="1" i="1" dirty="0" smtClean="0"/>
              <a:t>ქილისა</a:t>
            </a:r>
            <a:r>
              <a:rPr lang="ka-GE" sz="2400" i="1" dirty="0" smtClean="0"/>
              <a:t>...</a:t>
            </a:r>
            <a:endParaRPr lang="ru-RU" sz="2400" i="1" dirty="0"/>
          </a:p>
          <a:p>
            <a:endParaRPr lang="ru-RU" sz="2400" dirty="0"/>
          </a:p>
          <a:p>
            <a:endParaRPr lang="ru-RU" sz="2400" dirty="0"/>
          </a:p>
          <a:p>
            <a:r>
              <a:rPr lang="ka-GE" sz="2400" dirty="0" smtClean="0"/>
              <a:t> </a:t>
            </a:r>
            <a:endParaRPr lang="ru-RU" sz="2400" dirty="0"/>
          </a:p>
          <a:p>
            <a:endParaRPr lang="ru-RU" sz="2400" dirty="0"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81825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2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400" b="1" dirty="0">
                <a:solidFill>
                  <a:srgbClr val="C00000"/>
                </a:solidFill>
              </a:rPr>
              <a:t>ბრუნვის </a:t>
            </a:r>
            <a:r>
              <a:rPr lang="ka-GE" sz="2400" b="1" dirty="0" smtClean="0">
                <a:solidFill>
                  <a:srgbClr val="C00000"/>
                </a:solidFill>
              </a:rPr>
              <a:t>ნიშნები:</a:t>
            </a:r>
          </a:p>
          <a:p>
            <a:pPr algn="just"/>
            <a:r>
              <a:rPr lang="ka-GE" sz="2000" dirty="0"/>
              <a:t>ხმოვანფუძიანი საზოგადო და საკუთარი </a:t>
            </a:r>
            <a:r>
              <a:rPr lang="ka-GE" sz="2000" dirty="0" smtClean="0"/>
              <a:t>სახელების </a:t>
            </a:r>
            <a:r>
              <a:rPr lang="ka-GE" sz="2000" dirty="0"/>
              <a:t>სახელობით ბრუნვაში ერთმანეთს </a:t>
            </a:r>
            <a:r>
              <a:rPr lang="ka-GE" sz="2000" dirty="0" smtClean="0"/>
              <a:t>ენაცვლება </a:t>
            </a:r>
            <a:r>
              <a:rPr lang="ka-GE" sz="2000" dirty="0"/>
              <a:t>უნიშნო და </a:t>
            </a:r>
            <a:r>
              <a:rPr lang="ka-GE" sz="2000" b="1" dirty="0"/>
              <a:t>ი</a:t>
            </a:r>
            <a:r>
              <a:rPr lang="ka-GE" sz="2000" dirty="0"/>
              <a:t> (&gt;ჲ) ნიშნიანი ფორმები</a:t>
            </a:r>
            <a:r>
              <a:rPr lang="ka-GE" sz="2000" dirty="0" smtClean="0"/>
              <a:t>:</a:t>
            </a:r>
          </a:p>
          <a:p>
            <a:pPr algn="just"/>
            <a:r>
              <a:rPr lang="ka-GE" sz="2000" i="1" dirty="0"/>
              <a:t>ღმერთო, </a:t>
            </a:r>
            <a:r>
              <a:rPr lang="ka-GE" sz="2000" b="1" i="1" dirty="0"/>
              <a:t>წვიმა</a:t>
            </a:r>
            <a:r>
              <a:rPr lang="ka-GE" sz="2000" i="1" dirty="0"/>
              <a:t> მოგვეც (მაჩხ.); მალე’და დეილიოს, ქი [ჩაი] </a:t>
            </a:r>
            <a:r>
              <a:rPr lang="ka-GE" sz="2000" b="1" i="1" dirty="0"/>
              <a:t>გემო</a:t>
            </a:r>
            <a:r>
              <a:rPr lang="ka-GE" sz="2000" i="1" dirty="0"/>
              <a:t> გევღოთ (მაჩხ</a:t>
            </a:r>
            <a:r>
              <a:rPr lang="ka-GE" sz="2000" i="1" dirty="0" smtClean="0"/>
              <a:t>.);სხვებიც </a:t>
            </a:r>
            <a:r>
              <a:rPr lang="ka-GE" sz="2000" i="1" dirty="0"/>
              <a:t>ზმა არი, </a:t>
            </a:r>
            <a:r>
              <a:rPr lang="ka-GE" sz="2000" b="1" i="1" dirty="0"/>
              <a:t>ძიაჲ</a:t>
            </a:r>
            <a:r>
              <a:rPr lang="ka-GE" sz="2000" i="1" dirty="0"/>
              <a:t> არი (ნიოლ.); </a:t>
            </a:r>
            <a:r>
              <a:rPr lang="ka-GE" sz="2000" b="1" i="1" dirty="0"/>
              <a:t>ძიგარაჲ</a:t>
            </a:r>
            <a:r>
              <a:rPr lang="ka-GE" sz="2000" i="1" dirty="0"/>
              <a:t> გინდა, მოუკიდებ (ჩაქ</a:t>
            </a:r>
            <a:r>
              <a:rPr lang="ka-GE" sz="2000" i="1" dirty="0" smtClean="0"/>
              <a:t>.).</a:t>
            </a:r>
          </a:p>
          <a:p>
            <a:pPr algn="just"/>
            <a:r>
              <a:rPr lang="ka-GE" sz="2000" dirty="0"/>
              <a:t>მოთხრობით </a:t>
            </a:r>
            <a:r>
              <a:rPr lang="ka-GE" sz="2000" dirty="0" smtClean="0"/>
              <a:t>ბრუნვა: -</a:t>
            </a:r>
            <a:r>
              <a:rPr lang="ka-GE" sz="2000" b="1" dirty="0" smtClean="0"/>
              <a:t>მან: </a:t>
            </a:r>
            <a:r>
              <a:rPr lang="ka-GE" sz="2000" i="1" dirty="0"/>
              <a:t>დეჲჭირა </a:t>
            </a:r>
            <a:r>
              <a:rPr lang="ka-GE" sz="2000" b="1" i="1" dirty="0"/>
              <a:t>დათვმან</a:t>
            </a:r>
            <a:r>
              <a:rPr lang="ka-GE" sz="2000" i="1" dirty="0"/>
              <a:t> (უსტ.); </a:t>
            </a:r>
            <a:r>
              <a:rPr lang="ka-GE" sz="2000" b="1" i="1" dirty="0"/>
              <a:t>დრომან</a:t>
            </a:r>
            <a:r>
              <a:rPr lang="ka-GE" sz="2000" i="1" dirty="0"/>
              <a:t> გედეჲარა (უსტ.); </a:t>
            </a:r>
            <a:r>
              <a:rPr lang="ka-GE" sz="2000" b="1" i="1" dirty="0"/>
              <a:t>ძველებმან</a:t>
            </a:r>
            <a:r>
              <a:rPr lang="ka-GE" sz="2000" i="1" dirty="0"/>
              <a:t> იცოდენ (უსტ</a:t>
            </a:r>
            <a:r>
              <a:rPr lang="ka-GE" sz="2000" i="1" dirty="0" smtClean="0"/>
              <a:t>.). </a:t>
            </a:r>
            <a:endParaRPr lang="ka-GE" sz="2000" b="1" i="1" dirty="0" smtClean="0">
              <a:solidFill>
                <a:srgbClr val="C00000"/>
              </a:solidFill>
            </a:endParaRPr>
          </a:p>
          <a:p>
            <a:pPr algn="just"/>
            <a:r>
              <a:rPr lang="ka-GE" sz="2400" b="1" dirty="0" smtClean="0"/>
              <a:t>მა: </a:t>
            </a:r>
            <a:r>
              <a:rPr lang="ka-GE" sz="2000" i="1" dirty="0"/>
              <a:t>მისმა </a:t>
            </a:r>
            <a:r>
              <a:rPr lang="ka-GE" sz="2000" b="1" i="1" dirty="0"/>
              <a:t>დედამა</a:t>
            </a:r>
            <a:r>
              <a:rPr lang="ka-GE" sz="2000" i="1" dirty="0"/>
              <a:t>, </a:t>
            </a:r>
            <a:r>
              <a:rPr lang="ka-GE" sz="2000" b="1" i="1" dirty="0"/>
              <a:t>მამამა</a:t>
            </a:r>
            <a:r>
              <a:rPr lang="ka-GE" sz="2000" i="1" dirty="0"/>
              <a:t> არ მოდიან სოფელში (ზ.); </a:t>
            </a:r>
            <a:r>
              <a:rPr lang="ka-GE" sz="2000" b="1" i="1" dirty="0"/>
              <a:t>ქვამა</a:t>
            </a:r>
            <a:r>
              <a:rPr lang="ka-GE" sz="2000" i="1" dirty="0"/>
              <a:t> რა’ნა გიქნას (ზაქ.); მისმა </a:t>
            </a:r>
            <a:r>
              <a:rPr lang="ka-GE" sz="2000" b="1" i="1" dirty="0"/>
              <a:t>ბაჴალამა</a:t>
            </a:r>
            <a:r>
              <a:rPr lang="ka-GE" sz="2000" i="1" dirty="0"/>
              <a:t> ბაჴალა გაათხვა (კოკ.); </a:t>
            </a:r>
            <a:r>
              <a:rPr lang="ka-GE" sz="2000" b="1" i="1" dirty="0"/>
              <a:t>დედ-მამამა</a:t>
            </a:r>
            <a:r>
              <a:rPr lang="ka-GE" sz="2000" i="1" dirty="0"/>
              <a:t> ,,არ მინდა’’ თქვას, წაყვება გოგო (შავშ.); გაწუხდენ, </a:t>
            </a:r>
            <a:r>
              <a:rPr lang="ka-GE" sz="2000" b="1" i="1" dirty="0"/>
              <a:t>მზემა</a:t>
            </a:r>
            <a:r>
              <a:rPr lang="ka-GE" sz="2000" i="1" dirty="0"/>
              <a:t> ემე ქნა (ბაზგ</a:t>
            </a:r>
            <a:r>
              <a:rPr lang="ka-GE" sz="2000" i="1" dirty="0" smtClean="0"/>
              <a:t>.).</a:t>
            </a:r>
            <a:endParaRPr lang="ka-GE" sz="2400" b="1" dirty="0" smtClean="0">
              <a:solidFill>
                <a:srgbClr val="C00000"/>
              </a:solidFill>
            </a:endParaRPr>
          </a:p>
          <a:p>
            <a:r>
              <a:rPr lang="ka-GE" sz="2400" b="1" dirty="0" smtClean="0">
                <a:solidFill>
                  <a:srgbClr val="C00000"/>
                </a:solidFill>
              </a:rPr>
              <a:t>კვეცა </a:t>
            </a:r>
            <a:r>
              <a:rPr lang="ka-GE" sz="2400" b="1" dirty="0">
                <a:solidFill>
                  <a:srgbClr val="C00000"/>
                </a:solidFill>
              </a:rPr>
              <a:t>და კუმშვა </a:t>
            </a:r>
            <a:r>
              <a:rPr lang="ka-GE" sz="2400" b="1" dirty="0" smtClean="0">
                <a:solidFill>
                  <a:srgbClr val="C00000"/>
                </a:solidFill>
              </a:rPr>
              <a:t>შავშურში:</a:t>
            </a:r>
          </a:p>
          <a:p>
            <a:r>
              <a:rPr lang="ka-GE" sz="2000" b="1" dirty="0"/>
              <a:t>ა</a:t>
            </a:r>
            <a:r>
              <a:rPr lang="ka-GE" sz="2000" dirty="0"/>
              <a:t> და </a:t>
            </a:r>
            <a:r>
              <a:rPr lang="ka-GE" sz="2000" b="1" dirty="0"/>
              <a:t>ე</a:t>
            </a:r>
            <a:r>
              <a:rPr lang="ka-GE" sz="2000" dirty="0"/>
              <a:t> ხმოვნებზე დაბოლოებული სახელები უმეტესად უკვეცელია:</a:t>
            </a:r>
            <a:endParaRPr lang="ru-RU" sz="2000" dirty="0"/>
          </a:p>
          <a:p>
            <a:pPr algn="just"/>
            <a:r>
              <a:rPr lang="ka-GE" sz="2000" i="1" dirty="0"/>
              <a:t>ჩვენ </a:t>
            </a:r>
            <a:r>
              <a:rPr lang="ka-GE" sz="2000" b="1" i="1" dirty="0"/>
              <a:t>საქმედან</a:t>
            </a:r>
            <a:r>
              <a:rPr lang="ka-GE" sz="2000" i="1" dirty="0"/>
              <a:t> ვერ მოვრჩებით (ჩაქ.); ერთი კამიონი არაბაჲ ჩამევიდა იქიდან </a:t>
            </a:r>
            <a:r>
              <a:rPr lang="ka-GE" sz="2000" b="1" i="1" dirty="0"/>
              <a:t>ჩომათი</a:t>
            </a:r>
            <a:r>
              <a:rPr lang="ka-GE" sz="2000" i="1" dirty="0"/>
              <a:t> (ხევწ.); შიში(ს) </a:t>
            </a:r>
            <a:r>
              <a:rPr lang="ka-GE" sz="2000" b="1" i="1" dirty="0"/>
              <a:t>ღელეჲდამ</a:t>
            </a:r>
            <a:r>
              <a:rPr lang="ka-GE" sz="2000" i="1" dirty="0"/>
              <a:t> იშტა ჩაველით შოშში (ხოხ.)... </a:t>
            </a:r>
            <a:endParaRPr lang="ru-RU" sz="2000" i="1" dirty="0"/>
          </a:p>
          <a:p>
            <a:endParaRPr lang="ka-GE" sz="2400" b="1" dirty="0" smtClean="0">
              <a:solidFill>
                <a:srgbClr val="C00000"/>
              </a:solidFill>
            </a:endParaRPr>
          </a:p>
          <a:p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33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352928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2400" b="1" dirty="0">
                <a:solidFill>
                  <a:srgbClr val="C00000"/>
                </a:solidFill>
              </a:rPr>
              <a:t>ზმნა</a:t>
            </a:r>
            <a:endParaRPr lang="ru-RU" sz="2400" dirty="0">
              <a:solidFill>
                <a:srgbClr val="C00000"/>
              </a:solidFill>
            </a:endParaRPr>
          </a:p>
          <a:p>
            <a:r>
              <a:rPr lang="ka-GE" sz="2400" b="1" dirty="0" smtClean="0">
                <a:solidFill>
                  <a:srgbClr val="C00000"/>
                </a:solidFill>
              </a:rPr>
              <a:t>პირისა </a:t>
            </a:r>
            <a:r>
              <a:rPr lang="ka-GE" sz="2400" b="1" dirty="0">
                <a:solidFill>
                  <a:srgbClr val="C00000"/>
                </a:solidFill>
              </a:rPr>
              <a:t>და რიცხვის </a:t>
            </a:r>
            <a:r>
              <a:rPr lang="ka-GE" sz="2400" b="1" dirty="0" smtClean="0">
                <a:solidFill>
                  <a:srgbClr val="C00000"/>
                </a:solidFill>
              </a:rPr>
              <a:t>ნიშნები</a:t>
            </a:r>
            <a:endParaRPr lang="ka-GE" b="1" dirty="0"/>
          </a:p>
          <a:p>
            <a:pPr algn="just"/>
            <a:r>
              <a:rPr lang="ka-GE" dirty="0" smtClean="0"/>
              <a:t> </a:t>
            </a:r>
            <a:r>
              <a:rPr lang="ka-GE" dirty="0"/>
              <a:t>მესამე პირდაპირობოექტური პირის პრეფიქსები - </a:t>
            </a:r>
            <a:r>
              <a:rPr lang="ka-GE" b="1" dirty="0"/>
              <a:t>ხ, ჰ, ს</a:t>
            </a:r>
            <a:r>
              <a:rPr lang="ka-GE" dirty="0"/>
              <a:t> დაცულია უმეტესად მაშინ, როცა ის მიცემით ბრუნვაშია</a:t>
            </a:r>
            <a:r>
              <a:rPr lang="ka-GE" dirty="0" smtClean="0"/>
              <a:t>.</a:t>
            </a:r>
          </a:p>
          <a:p>
            <a:r>
              <a:rPr lang="ka-GE" sz="2400" b="1" dirty="0">
                <a:solidFill>
                  <a:srgbClr val="C00000"/>
                </a:solidFill>
              </a:rPr>
              <a:t>ხ</a:t>
            </a:r>
            <a:r>
              <a:rPr lang="ka-GE" sz="2400" dirty="0">
                <a:solidFill>
                  <a:srgbClr val="C00000"/>
                </a:solidFill>
              </a:rPr>
              <a:t>: </a:t>
            </a:r>
            <a:r>
              <a:rPr lang="ka-GE" sz="2000" i="1" dirty="0"/>
              <a:t>თითო-თითოს </a:t>
            </a:r>
            <a:r>
              <a:rPr lang="ka-GE" sz="2000" b="1" i="1" dirty="0"/>
              <a:t>ჩავხყრით</a:t>
            </a:r>
            <a:r>
              <a:rPr lang="ka-GE" sz="2000" i="1" dirty="0"/>
              <a:t>, მივაყრით მიწას (ხოხ.); ჩვენი მალე </a:t>
            </a:r>
            <a:r>
              <a:rPr lang="ka-GE" sz="2000" b="1" i="1" dirty="0"/>
              <a:t>მოხკვეთავს</a:t>
            </a:r>
            <a:r>
              <a:rPr lang="ka-GE" sz="2000" i="1" dirty="0"/>
              <a:t> </a:t>
            </a:r>
            <a:r>
              <a:rPr lang="ka-GE" i="1" dirty="0" smtClean="0"/>
              <a:t>;</a:t>
            </a:r>
          </a:p>
          <a:p>
            <a:r>
              <a:rPr lang="ka-GE" sz="2400" b="1" dirty="0" smtClean="0">
                <a:solidFill>
                  <a:srgbClr val="C00000"/>
                </a:solidFill>
              </a:rPr>
              <a:t>ჰ</a:t>
            </a:r>
            <a:r>
              <a:rPr lang="ka-GE" sz="2400" dirty="0">
                <a:solidFill>
                  <a:srgbClr val="C00000"/>
                </a:solidFill>
              </a:rPr>
              <a:t>:</a:t>
            </a:r>
            <a:r>
              <a:rPr lang="ka-GE" dirty="0"/>
              <a:t> </a:t>
            </a:r>
            <a:r>
              <a:rPr lang="ka-GE" sz="2000" i="1" dirty="0"/>
              <a:t>ფხალსაც მოხარშავ, </a:t>
            </a:r>
            <a:r>
              <a:rPr lang="ka-GE" sz="2000" b="1" i="1" dirty="0"/>
              <a:t>დაჰკეპავ</a:t>
            </a:r>
            <a:r>
              <a:rPr lang="ka-GE" sz="2000" i="1" dirty="0"/>
              <a:t>, </a:t>
            </a:r>
            <a:r>
              <a:rPr lang="ka-GE" sz="2000" b="1" i="1" dirty="0"/>
              <a:t>ჩაჰყრი</a:t>
            </a:r>
            <a:r>
              <a:rPr lang="ka-GE" sz="2000" i="1" dirty="0"/>
              <a:t> (ხოხ</a:t>
            </a:r>
            <a:r>
              <a:rPr lang="ka-GE" sz="2000" i="1" dirty="0" smtClean="0"/>
              <a:t>.);</a:t>
            </a:r>
          </a:p>
          <a:p>
            <a:r>
              <a:rPr lang="ka-GE" b="1" dirty="0" smtClean="0"/>
              <a:t>ჰ </a:t>
            </a:r>
            <a:r>
              <a:rPr lang="ka-GE" dirty="0"/>
              <a:t>შენახულია დედისეული ბგერების წინაც: </a:t>
            </a:r>
            <a:endParaRPr lang="ru-RU" dirty="0"/>
          </a:p>
          <a:p>
            <a:r>
              <a:rPr lang="ka-GE" i="1" dirty="0"/>
              <a:t>ეს ჯინჭარია, ახლაც </a:t>
            </a:r>
            <a:r>
              <a:rPr lang="ka-GE" b="1" i="1" dirty="0"/>
              <a:t>ვჰჭამთ</a:t>
            </a:r>
            <a:r>
              <a:rPr lang="ka-GE" i="1" dirty="0"/>
              <a:t> (ჩაქ.); ახლა გაჰააზირებ, ზამთარში </a:t>
            </a:r>
            <a:r>
              <a:rPr lang="ka-GE" b="1" i="1" dirty="0"/>
              <a:t>დაჰწვავ</a:t>
            </a:r>
            <a:r>
              <a:rPr lang="ka-GE" i="1" dirty="0"/>
              <a:t> (წეთ.); </a:t>
            </a:r>
            <a:r>
              <a:rPr lang="ka-GE" sz="2400" b="1" dirty="0" smtClean="0">
                <a:solidFill>
                  <a:srgbClr val="C00000"/>
                </a:solidFill>
              </a:rPr>
              <a:t>ს</a:t>
            </a:r>
            <a:r>
              <a:rPr lang="ka-GE" sz="2400" dirty="0">
                <a:solidFill>
                  <a:srgbClr val="C00000"/>
                </a:solidFill>
              </a:rPr>
              <a:t>:</a:t>
            </a:r>
            <a:r>
              <a:rPr lang="ka-GE" dirty="0"/>
              <a:t> </a:t>
            </a:r>
            <a:r>
              <a:rPr lang="ka-GE" sz="2000" i="1" dirty="0"/>
              <a:t>არ </a:t>
            </a:r>
            <a:r>
              <a:rPr lang="ka-GE" sz="2000" b="1" i="1" dirty="0"/>
              <a:t>სწყევლო</a:t>
            </a:r>
            <a:r>
              <a:rPr lang="ka-GE" sz="2000" i="1" dirty="0"/>
              <a:t> არავის (იფხ.).</a:t>
            </a:r>
            <a:endParaRPr lang="ru-RU" sz="2000" i="1" dirty="0"/>
          </a:p>
          <a:p>
            <a:r>
              <a:rPr lang="ka-GE" dirty="0"/>
              <a:t>პირველი სუბიექტური პირის ნიშანთან არის მრჩობლი </a:t>
            </a:r>
            <a:r>
              <a:rPr lang="ka-GE" sz="2000" b="1" dirty="0">
                <a:solidFill>
                  <a:srgbClr val="C00000"/>
                </a:solidFill>
              </a:rPr>
              <a:t>ჰს</a:t>
            </a:r>
            <a:r>
              <a:rPr lang="ka-GE" sz="2000" dirty="0">
                <a:solidFill>
                  <a:srgbClr val="C00000"/>
                </a:solidFill>
              </a:rPr>
              <a:t>:</a:t>
            </a:r>
            <a:endParaRPr lang="ru-RU" sz="2000" dirty="0">
              <a:solidFill>
                <a:srgbClr val="C00000"/>
              </a:solidFill>
            </a:endParaRPr>
          </a:p>
          <a:p>
            <a:r>
              <a:rPr lang="ka-GE" sz="2000" b="1" i="1" dirty="0"/>
              <a:t>მოვჰსწველდი</a:t>
            </a:r>
            <a:r>
              <a:rPr lang="ka-GE" sz="2000" i="1" dirty="0"/>
              <a:t>, მაქინაში </a:t>
            </a:r>
            <a:r>
              <a:rPr lang="ka-GE" sz="2000" b="1" i="1" dirty="0"/>
              <a:t>მივჰსცემდი</a:t>
            </a:r>
            <a:r>
              <a:rPr lang="ka-GE" sz="2000" i="1" dirty="0"/>
              <a:t> (მაჩხ.).</a:t>
            </a:r>
            <a:endParaRPr lang="ru-RU" sz="2000" i="1" dirty="0"/>
          </a:p>
          <a:p>
            <a:r>
              <a:rPr lang="ka-GE" dirty="0"/>
              <a:t>ზმნის ფორმაში ხშირად არ არის მესამე პირის ობიექტის ნიშანი:</a:t>
            </a:r>
            <a:endParaRPr lang="ru-RU" dirty="0"/>
          </a:p>
          <a:p>
            <a:r>
              <a:rPr lang="ka-GE" sz="2000" i="1" dirty="0"/>
              <a:t>ბახშიში </a:t>
            </a:r>
            <a:r>
              <a:rPr lang="ka-GE" sz="2000" b="1" i="1" dirty="0"/>
              <a:t>მიცემენ</a:t>
            </a:r>
            <a:r>
              <a:rPr lang="ka-GE" sz="2000" i="1" dirty="0"/>
              <a:t> (წეთ.); ოსმალომ მიწა</a:t>
            </a:r>
            <a:r>
              <a:rPr lang="ka-GE" sz="2000" b="1" i="1" dirty="0"/>
              <a:t> მიცა</a:t>
            </a:r>
            <a:r>
              <a:rPr lang="ka-GE" sz="2000" i="1" dirty="0"/>
              <a:t> (ჩიხ.); ორი მილიონი </a:t>
            </a:r>
            <a:r>
              <a:rPr lang="ka-GE" sz="2000" b="1" i="1" dirty="0"/>
              <a:t>მიცეს</a:t>
            </a:r>
            <a:r>
              <a:rPr lang="ka-GE" sz="2000" i="1" dirty="0"/>
              <a:t> (ნიოლ.); ფარა ვერ </a:t>
            </a:r>
            <a:r>
              <a:rPr lang="ka-GE" sz="2000" b="1" i="1" dirty="0"/>
              <a:t>მიცა</a:t>
            </a:r>
            <a:r>
              <a:rPr lang="ka-GE" sz="2000" i="1" dirty="0"/>
              <a:t> (ნიოლ.); ჯან </a:t>
            </a:r>
            <a:r>
              <a:rPr lang="ka-GE" sz="2000" b="1" i="1" dirty="0"/>
              <a:t>მიცემს</a:t>
            </a:r>
            <a:r>
              <a:rPr lang="ka-GE" sz="2000" i="1" dirty="0"/>
              <a:t>, მოკდება (სვირ.); ბიბერი’ნა გუურიო, რენგი </a:t>
            </a:r>
            <a:r>
              <a:rPr lang="ka-GE" sz="2000" b="1" i="1" dirty="0"/>
              <a:t>მიცეს</a:t>
            </a:r>
            <a:r>
              <a:rPr lang="ka-GE" sz="2000" i="1" dirty="0"/>
              <a:t> (სვირ.).</a:t>
            </a:r>
            <a:endParaRPr lang="ru-RU" sz="2000" i="1" dirty="0"/>
          </a:p>
          <a:p>
            <a:r>
              <a:rPr lang="ka-GE" sz="2000" i="1" dirty="0"/>
              <a:t>გული </a:t>
            </a:r>
            <a:r>
              <a:rPr lang="ka-GE" sz="2000" b="1" i="1" dirty="0"/>
              <a:t>ტკივ</a:t>
            </a:r>
            <a:r>
              <a:rPr lang="ka-GE" sz="2000" i="1" dirty="0"/>
              <a:t>ა, აგზე </a:t>
            </a:r>
            <a:r>
              <a:rPr lang="ka-GE" sz="2000" b="1" i="1" dirty="0"/>
              <a:t>ტკივა</a:t>
            </a:r>
            <a:r>
              <a:rPr lang="ka-GE" sz="2000" i="1" dirty="0"/>
              <a:t>, ჭლიკი, წელი </a:t>
            </a:r>
            <a:r>
              <a:rPr lang="ka-GE" sz="2000" b="1" i="1" dirty="0"/>
              <a:t>ტკივა</a:t>
            </a:r>
            <a:r>
              <a:rPr lang="ka-GE" sz="2000" i="1" dirty="0"/>
              <a:t> (სვირ.); იმა </a:t>
            </a:r>
            <a:r>
              <a:rPr lang="ka-GE" sz="2000" b="1" i="1" dirty="0"/>
              <a:t>ტკივა</a:t>
            </a:r>
            <a:r>
              <a:rPr lang="ka-GE" sz="2000" i="1" dirty="0"/>
              <a:t> და მე არ </a:t>
            </a:r>
            <a:r>
              <a:rPr lang="ka-GE" sz="2000" b="1" i="1" dirty="0"/>
              <a:t>მტკივა</a:t>
            </a:r>
            <a:r>
              <a:rPr lang="ka-GE" sz="2000" i="1" dirty="0"/>
              <a:t>? (ჩაქ.).</a:t>
            </a:r>
            <a:endParaRPr lang="ru-RU" sz="2000" i="1" dirty="0"/>
          </a:p>
          <a:p>
            <a:pPr algn="just"/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14808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12845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2400" dirty="0"/>
              <a:t>მიცემითბრუნვიანი პირის მრავლობითობა სხვადასხვა ჯგუფის ზმნებთან სხვადასხვა მწკრივში აღინიშნება მესამე სუბიექტური პირის მრავლობითობის </a:t>
            </a:r>
            <a:r>
              <a:rPr lang="ka-GE" sz="2400" b="1" dirty="0">
                <a:solidFill>
                  <a:srgbClr val="C00000"/>
                </a:solidFill>
              </a:rPr>
              <a:t>–ან</a:t>
            </a:r>
            <a:r>
              <a:rPr lang="ka-GE" sz="2400" dirty="0">
                <a:solidFill>
                  <a:srgbClr val="C00000"/>
                </a:solidFill>
              </a:rPr>
              <a:t> </a:t>
            </a:r>
            <a:r>
              <a:rPr lang="ka-GE" sz="2400" dirty="0"/>
              <a:t>სუფიქსით მოსალოდნელი </a:t>
            </a:r>
            <a:r>
              <a:rPr lang="ka-GE" sz="2400" b="1" dirty="0">
                <a:solidFill>
                  <a:srgbClr val="C00000"/>
                </a:solidFill>
              </a:rPr>
              <a:t>თ</a:t>
            </a:r>
            <a:r>
              <a:rPr lang="ka-GE" sz="2400" dirty="0">
                <a:solidFill>
                  <a:srgbClr val="C00000"/>
                </a:solidFill>
              </a:rPr>
              <a:t>’</a:t>
            </a:r>
            <a:r>
              <a:rPr lang="ka-GE" sz="2400" dirty="0"/>
              <a:t>ს ნაცვლად:</a:t>
            </a:r>
            <a:endParaRPr lang="ru-RU" sz="2400" dirty="0"/>
          </a:p>
          <a:p>
            <a:pPr algn="just"/>
            <a:r>
              <a:rPr lang="ka-GE" sz="2400" dirty="0"/>
              <a:t>მრავლობითობის </a:t>
            </a:r>
            <a:r>
              <a:rPr lang="ka-GE" sz="2400" dirty="0">
                <a:solidFill>
                  <a:srgbClr val="C00000"/>
                </a:solidFill>
              </a:rPr>
              <a:t>–</a:t>
            </a:r>
            <a:r>
              <a:rPr lang="ka-GE" sz="2400" b="1" dirty="0">
                <a:solidFill>
                  <a:srgbClr val="C00000"/>
                </a:solidFill>
              </a:rPr>
              <a:t>ან</a:t>
            </a:r>
            <a:r>
              <a:rPr lang="ka-GE" sz="2400" dirty="0">
                <a:solidFill>
                  <a:srgbClr val="C00000"/>
                </a:solidFill>
              </a:rPr>
              <a:t> </a:t>
            </a:r>
            <a:r>
              <a:rPr lang="ka-GE" sz="2400" dirty="0"/>
              <a:t>სტატიკური და ობიექტური წყობის ზმნებთან აწმყოში:</a:t>
            </a:r>
            <a:endParaRPr lang="ru-RU" sz="2400" dirty="0"/>
          </a:p>
          <a:p>
            <a:pPr algn="just"/>
            <a:r>
              <a:rPr lang="ka-GE" sz="2400" i="1" dirty="0"/>
              <a:t>დოდოფალი </a:t>
            </a:r>
            <a:r>
              <a:rPr lang="ka-GE" sz="2400" b="1" i="1" dirty="0"/>
              <a:t>მოქვყავან</a:t>
            </a:r>
            <a:r>
              <a:rPr lang="ka-GE" sz="2400" i="1" dirty="0"/>
              <a:t> (ბაზგ.); საჩუქარი ვინ </a:t>
            </a:r>
            <a:r>
              <a:rPr lang="ka-GE" sz="2400" b="1" i="1" dirty="0"/>
              <a:t>ქყავან</a:t>
            </a:r>
            <a:r>
              <a:rPr lang="ka-GE" sz="2400" i="1" dirty="0"/>
              <a:t> (ჩაქ.); იქაც </a:t>
            </a:r>
            <a:r>
              <a:rPr lang="ka-GE" sz="2400" b="1" i="1" dirty="0"/>
              <a:t>გყავან</a:t>
            </a:r>
            <a:r>
              <a:rPr lang="ka-GE" sz="2400" i="1" dirty="0"/>
              <a:t> საქონელი? (უსტ.); რაცხა რომ გასაგნები </a:t>
            </a:r>
            <a:r>
              <a:rPr lang="ka-GE" sz="2400" b="1" i="1" dirty="0"/>
              <a:t>გაქვან</a:t>
            </a:r>
            <a:r>
              <a:rPr lang="ka-GE" sz="2400" i="1" dirty="0"/>
              <a:t> (ჩაქ.); ღვინოსაც სვამთ, ფენა </a:t>
            </a:r>
            <a:r>
              <a:rPr lang="ka-GE" sz="2400" b="1" i="1" dirty="0"/>
              <a:t>გიყვარან</a:t>
            </a:r>
            <a:r>
              <a:rPr lang="ka-GE" sz="2400" i="1" dirty="0"/>
              <a:t> (ზ.) ახლა სხვა ალაპარაკეთ, ჩემიდან </a:t>
            </a:r>
            <a:r>
              <a:rPr lang="ka-GE" sz="2400" b="1" i="1" dirty="0"/>
              <a:t>გეყოფიან</a:t>
            </a:r>
            <a:r>
              <a:rPr lang="ka-GE" sz="2400" i="1" dirty="0"/>
              <a:t> (ჩაქ.); საქმე </a:t>
            </a:r>
            <a:r>
              <a:rPr lang="ka-GE" sz="2400" b="1" i="1" dirty="0"/>
              <a:t>გეზარებიან</a:t>
            </a:r>
            <a:r>
              <a:rPr lang="ka-GE" sz="2400" i="1" dirty="0"/>
              <a:t> (ბაზგ.); თქვენ არ </a:t>
            </a:r>
            <a:r>
              <a:rPr lang="ka-GE" sz="2400" b="1" i="1" dirty="0"/>
              <a:t>გაქვან</a:t>
            </a:r>
            <a:r>
              <a:rPr lang="ka-GE" sz="2400" i="1" dirty="0"/>
              <a:t> ადეთი? (უსტ.); თქვენ არ </a:t>
            </a:r>
            <a:r>
              <a:rPr lang="ka-GE" sz="2400" b="1" i="1" dirty="0"/>
              <a:t>გითესიან</a:t>
            </a:r>
            <a:r>
              <a:rPr lang="ka-GE" sz="2400" i="1" dirty="0"/>
              <a:t>, არ </a:t>
            </a:r>
            <a:r>
              <a:rPr lang="ka-GE" sz="2400" b="1" i="1" dirty="0"/>
              <a:t>გაქვან</a:t>
            </a:r>
            <a:r>
              <a:rPr lang="ka-GE" sz="2400" i="1" dirty="0"/>
              <a:t>? (ხოხ.); ამათ </a:t>
            </a:r>
            <a:r>
              <a:rPr lang="ka-GE" sz="2400" b="1" i="1" dirty="0"/>
              <a:t>ესმიან</a:t>
            </a:r>
            <a:r>
              <a:rPr lang="ka-GE" sz="2400" i="1" dirty="0"/>
              <a:t> აჲეთი (მან.); ამათ ენა იციან, ჰამა არ </a:t>
            </a:r>
            <a:r>
              <a:rPr lang="ka-GE" sz="2400" b="1" i="1" dirty="0"/>
              <a:t>უბრუნავან </a:t>
            </a:r>
            <a:r>
              <a:rPr lang="ka-GE" sz="2400" i="1" dirty="0"/>
              <a:t>ენა (ზ.მ.); ჯეიზიც </a:t>
            </a:r>
            <a:r>
              <a:rPr lang="ka-GE" sz="2400" b="1" i="1" dirty="0"/>
              <a:t>აქვან</a:t>
            </a:r>
            <a:r>
              <a:rPr lang="ka-GE" sz="2400" i="1" dirty="0"/>
              <a:t> (უსტ.); ზოგ ჩომა არ </a:t>
            </a:r>
            <a:r>
              <a:rPr lang="ka-GE" sz="2400" b="1" i="1" dirty="0"/>
              <a:t>ყავან</a:t>
            </a:r>
            <a:r>
              <a:rPr lang="ka-GE" sz="2400" i="1" dirty="0"/>
              <a:t> (ბაზგ.); ვინცხას ქი ჩომა </a:t>
            </a:r>
            <a:r>
              <a:rPr lang="ka-GE" sz="2400" b="1" i="1" dirty="0"/>
              <a:t>ყავან</a:t>
            </a:r>
            <a:r>
              <a:rPr lang="ka-GE" sz="2400" i="1" dirty="0"/>
              <a:t>, თიბვენ (ბაზგ.)...</a:t>
            </a:r>
            <a:endParaRPr lang="ru-RU" sz="2400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07986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08720"/>
            <a:ext cx="842493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2800" b="1" dirty="0">
                <a:solidFill>
                  <a:srgbClr val="C00000"/>
                </a:solidFill>
              </a:rPr>
              <a:t>სახელზმნური ფუძის ზმნები</a:t>
            </a:r>
            <a:r>
              <a:rPr lang="ka-GE" sz="2800" dirty="0">
                <a:solidFill>
                  <a:srgbClr val="C00000"/>
                </a:solidFill>
              </a:rPr>
              <a:t> </a:t>
            </a:r>
            <a:endParaRPr lang="ru-RU" sz="2800" dirty="0">
              <a:solidFill>
                <a:srgbClr val="C00000"/>
              </a:solidFill>
            </a:endParaRPr>
          </a:p>
          <a:p>
            <a:pPr algn="just"/>
            <a:r>
              <a:rPr lang="ka-GE" sz="2000" dirty="0"/>
              <a:t>შავშურ კილოში დასტურდება სახელზმნური - საწყისისა და მიმღეობის (უმეტესად მიმღეობის) ფუძის ზმნები უმთავრესად აწმყოს მწკრივში (სათქმელის შინაარსის მიხედვით) –</a:t>
            </a:r>
            <a:r>
              <a:rPr lang="ka-GE" sz="2000" b="1" dirty="0"/>
              <a:t>ობ</a:t>
            </a:r>
            <a:r>
              <a:rPr lang="ka-GE" sz="2000" dirty="0"/>
              <a:t> თემის ნიშნით:</a:t>
            </a:r>
            <a:endParaRPr lang="ru-RU" sz="2000" dirty="0"/>
          </a:p>
          <a:p>
            <a:pPr algn="just"/>
            <a:r>
              <a:rPr lang="ka-GE" sz="2400" i="1" dirty="0"/>
              <a:t>ქალი</a:t>
            </a:r>
            <a:r>
              <a:rPr lang="ka-GE" sz="2400" b="1" i="1" dirty="0"/>
              <a:t> წყენულობს</a:t>
            </a:r>
            <a:r>
              <a:rPr lang="ka-GE" sz="2400" i="1" dirty="0"/>
              <a:t>, რატომ არ მოდისო (მან.); ამა (=ეს) არაბას </a:t>
            </a:r>
            <a:r>
              <a:rPr lang="ka-GE" sz="2400" b="1" i="1" dirty="0"/>
              <a:t>წყენულობს</a:t>
            </a:r>
            <a:r>
              <a:rPr lang="ka-GE" sz="2400" i="1" dirty="0"/>
              <a:t>, წამლებს ყლაპავს (ა.); არ </a:t>
            </a:r>
            <a:r>
              <a:rPr lang="ka-GE" sz="2400" b="1" i="1" dirty="0"/>
              <a:t>წყენულობენ</a:t>
            </a:r>
            <a:r>
              <a:rPr lang="ka-GE" sz="2400" i="1" dirty="0"/>
              <a:t>, არა (ბაზგ.); არ </a:t>
            </a:r>
            <a:r>
              <a:rPr lang="ka-GE" sz="2400" b="1" i="1" dirty="0"/>
              <a:t>წონილობენ</a:t>
            </a:r>
            <a:r>
              <a:rPr lang="ka-GE" sz="2400" i="1" dirty="0"/>
              <a:t> გოჲა გოგვები (უსტ.); რა ვიცი, არ </a:t>
            </a:r>
            <a:r>
              <a:rPr lang="ka-GE" sz="2400" b="1" i="1" dirty="0"/>
              <a:t>წონილობენ </a:t>
            </a:r>
            <a:r>
              <a:rPr lang="ka-GE" sz="2400" i="1" dirty="0"/>
              <a:t>(ნიოლ.); ისა </a:t>
            </a:r>
            <a:r>
              <a:rPr lang="ka-GE" sz="2400" b="1" i="1" dirty="0"/>
              <a:t>პოვნილობს</a:t>
            </a:r>
            <a:r>
              <a:rPr lang="ka-GE" sz="2400" i="1" dirty="0"/>
              <a:t> (უ.); ქართულად ვაგინებ და ვარ, არ </a:t>
            </a:r>
            <a:r>
              <a:rPr lang="ka-GE" sz="2400" b="1" i="1" dirty="0"/>
              <a:t>გნებულობენ</a:t>
            </a:r>
            <a:r>
              <a:rPr lang="ka-GE" sz="2400" i="1" dirty="0"/>
              <a:t> (სვირ.); გურჯიჯა </a:t>
            </a:r>
            <a:r>
              <a:rPr lang="ka-GE" sz="2400" b="1" i="1" dirty="0"/>
              <a:t>გნებულობს</a:t>
            </a:r>
            <a:r>
              <a:rPr lang="ka-GE" sz="2400" i="1" dirty="0"/>
              <a:t> და ვერ დუულაპარაკნია (ბაზგ.); კიდევ </a:t>
            </a:r>
            <a:r>
              <a:rPr lang="ka-GE" sz="2400" b="1" i="1" dirty="0"/>
              <a:t>ვგნებულობთ</a:t>
            </a:r>
            <a:r>
              <a:rPr lang="ka-GE" sz="2400" i="1" dirty="0"/>
              <a:t> (=ვუგებთ) ერთმანეთ, კაჲა (დ.)... </a:t>
            </a:r>
            <a:endParaRPr lang="ru-RU" sz="2400" i="1" dirty="0"/>
          </a:p>
          <a:p>
            <a:pPr algn="just"/>
            <a:r>
              <a:rPr lang="ka-GE" sz="2000" dirty="0"/>
              <a:t>ვგნებულობთ ზმნის წყვეტილია გევგენით, რომელშიც –</a:t>
            </a:r>
            <a:r>
              <a:rPr lang="ka-GE" sz="2000" b="1" dirty="0"/>
              <a:t>ენ</a:t>
            </a:r>
            <a:r>
              <a:rPr lang="ka-GE" sz="2000" dirty="0"/>
              <a:t> ფუძისეულია: ახლა </a:t>
            </a:r>
            <a:r>
              <a:rPr lang="ka-GE" sz="2000" b="1" dirty="0"/>
              <a:t>გევგენ</a:t>
            </a:r>
            <a:r>
              <a:rPr lang="ka-GE" sz="2000" dirty="0"/>
              <a:t> (ჩიხ.). შეცდომით ამ ფორმას პრეფიქსიანი ვნებითების მრავლობითი რიცხვის ზმნათა რიგში ასახელებენ, </a:t>
            </a:r>
            <a:r>
              <a:rPr lang="ka-GE" sz="2000" b="1" dirty="0"/>
              <a:t>ენ</a:t>
            </a:r>
            <a:r>
              <a:rPr lang="ka-GE" sz="2000" dirty="0"/>
              <a:t> მიაჩნიათ მოქმედებითი გვარის პირდაპირი ობიექტის მრავლობითის ნიშნად.</a:t>
            </a:r>
            <a:endParaRPr lang="ru-RU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8805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548680"/>
            <a:ext cx="864096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2800" b="1" dirty="0" smtClean="0">
                <a:solidFill>
                  <a:srgbClr val="C00000"/>
                </a:solidFill>
              </a:rPr>
              <a:t>სინტაქსი</a:t>
            </a:r>
          </a:p>
          <a:p>
            <a:pPr algn="ctr"/>
            <a:r>
              <a:rPr lang="ka-GE" sz="2400" b="1" dirty="0" smtClean="0">
                <a:solidFill>
                  <a:srgbClr val="C00000"/>
                </a:solidFill>
              </a:rPr>
              <a:t>ქვემდებარის </a:t>
            </a:r>
            <a:r>
              <a:rPr lang="ka-GE" sz="2400" b="1" dirty="0">
                <a:solidFill>
                  <a:srgbClr val="C00000"/>
                </a:solidFill>
              </a:rPr>
              <a:t>ბრუნვა</a:t>
            </a:r>
            <a:endParaRPr lang="ru-RU" sz="2400" dirty="0">
              <a:solidFill>
                <a:srgbClr val="C00000"/>
              </a:solidFill>
            </a:endParaRPr>
          </a:p>
          <a:p>
            <a:r>
              <a:rPr lang="ka-GE" sz="2000" b="1" dirty="0">
                <a:solidFill>
                  <a:srgbClr val="C00000"/>
                </a:solidFill>
              </a:rPr>
              <a:t>იცის</a:t>
            </a:r>
            <a:r>
              <a:rPr lang="ka-GE" sz="2000" dirty="0"/>
              <a:t> შემასმენელთან ქვემდებარე სახელობითშია</a:t>
            </a:r>
            <a:r>
              <a:rPr lang="ka-GE" sz="2000" dirty="0" smtClean="0"/>
              <a:t>:</a:t>
            </a:r>
          </a:p>
          <a:p>
            <a:pPr algn="just"/>
            <a:r>
              <a:rPr lang="ka-GE" sz="2400" i="1" dirty="0"/>
              <a:t>[გურჯული] ჩემი </a:t>
            </a:r>
            <a:r>
              <a:rPr lang="ka-GE" sz="2400" b="1" i="1" dirty="0"/>
              <a:t>ქალი</a:t>
            </a:r>
            <a:r>
              <a:rPr lang="ka-GE" sz="2400" i="1" dirty="0"/>
              <a:t> ჩემზე კაი </a:t>
            </a:r>
            <a:r>
              <a:rPr lang="ka-GE" sz="2400" b="1" i="1" dirty="0"/>
              <a:t>იცის</a:t>
            </a:r>
            <a:r>
              <a:rPr lang="ka-GE" sz="2400" i="1" dirty="0"/>
              <a:t> და თაზე არი (ჩიხ.); თელი </a:t>
            </a:r>
            <a:r>
              <a:rPr lang="ka-GE" sz="2400" b="1" i="1" dirty="0"/>
              <a:t>სოფელი</a:t>
            </a:r>
            <a:r>
              <a:rPr lang="ka-GE" sz="2400" i="1" dirty="0"/>
              <a:t> თურქჩა არ </a:t>
            </a:r>
            <a:r>
              <a:rPr lang="ka-GE" sz="2400" b="1" i="1" dirty="0"/>
              <a:t>იცის</a:t>
            </a:r>
            <a:r>
              <a:rPr lang="ka-GE" sz="2400" i="1" dirty="0"/>
              <a:t> (მაჩხ.); ჩემი </a:t>
            </a:r>
            <a:r>
              <a:rPr lang="ka-GE" sz="2400" b="1" i="1" dirty="0"/>
              <a:t>ბაღანები</a:t>
            </a:r>
            <a:r>
              <a:rPr lang="ka-GE" sz="2400" i="1" dirty="0"/>
              <a:t>, თორუნები არ </a:t>
            </a:r>
            <a:r>
              <a:rPr lang="ka-GE" sz="2400" b="1" i="1" dirty="0"/>
              <a:t>იციან</a:t>
            </a:r>
            <a:r>
              <a:rPr lang="ka-GE" sz="2400" i="1" dirty="0"/>
              <a:t> (უ.); </a:t>
            </a:r>
            <a:r>
              <a:rPr lang="ka-GE" sz="2400" b="1" i="1" dirty="0"/>
              <a:t>ხოჯა იცის</a:t>
            </a:r>
            <a:r>
              <a:rPr lang="ka-GE" sz="2400" i="1" dirty="0"/>
              <a:t> გურჯული (ა.); ეს </a:t>
            </a:r>
            <a:r>
              <a:rPr lang="ka-GE" sz="2400" b="1" i="1" dirty="0"/>
              <a:t>კაცი იცის</a:t>
            </a:r>
            <a:r>
              <a:rPr lang="ka-GE" sz="2400" i="1" dirty="0"/>
              <a:t> (ა.); ის </a:t>
            </a:r>
            <a:r>
              <a:rPr lang="ka-GE" sz="2400" b="1" i="1" dirty="0"/>
              <a:t>ანაჲ</a:t>
            </a:r>
            <a:r>
              <a:rPr lang="ka-GE" sz="2400" i="1" dirty="0"/>
              <a:t> არ </a:t>
            </a:r>
            <a:r>
              <a:rPr lang="ka-GE" sz="2400" b="1" i="1" dirty="0"/>
              <a:t>იცის,</a:t>
            </a:r>
            <a:r>
              <a:rPr lang="ka-GE" sz="2400" i="1" dirty="0"/>
              <a:t> ანაჲ, ანაიო, ტიროდა (მან.); </a:t>
            </a:r>
            <a:r>
              <a:rPr lang="ka-GE" sz="2400" b="1" i="1" dirty="0"/>
              <a:t>ბერები</a:t>
            </a:r>
            <a:r>
              <a:rPr lang="ka-GE" sz="2400" i="1" dirty="0"/>
              <a:t> კარგა </a:t>
            </a:r>
            <a:r>
              <a:rPr lang="ka-GE" sz="2400" b="1" i="1" dirty="0"/>
              <a:t>იციან</a:t>
            </a:r>
            <a:r>
              <a:rPr lang="ka-GE" sz="2400" i="1" dirty="0"/>
              <a:t> (მაჩხ</a:t>
            </a:r>
            <a:r>
              <a:rPr lang="ka-GE" sz="2400" i="1" dirty="0" smtClean="0"/>
              <a:t>.).</a:t>
            </a:r>
            <a:endParaRPr lang="ka-GE" sz="2000" dirty="0" smtClean="0"/>
          </a:p>
          <a:p>
            <a:pPr algn="just"/>
            <a:r>
              <a:rPr lang="ka-GE" sz="2000" dirty="0" smtClean="0"/>
              <a:t>გარდაუვალ </a:t>
            </a:r>
            <a:r>
              <a:rPr lang="ka-GE" sz="2000" dirty="0"/>
              <a:t>ზმნასთან ქვემდებარე მოთხრობითშია</a:t>
            </a:r>
            <a:r>
              <a:rPr lang="ka-GE" sz="2000" dirty="0" smtClean="0"/>
              <a:t>:</a:t>
            </a:r>
          </a:p>
          <a:p>
            <a:pPr algn="just"/>
            <a:r>
              <a:rPr lang="ka-GE" sz="2400" b="1" i="1" dirty="0"/>
              <a:t>ახლანდელებმა</a:t>
            </a:r>
            <a:r>
              <a:rPr lang="ka-GE" sz="2400" i="1" dirty="0"/>
              <a:t> რომ </a:t>
            </a:r>
            <a:r>
              <a:rPr lang="ka-GE" sz="2400" b="1" i="1" dirty="0"/>
              <a:t>მოდიან</a:t>
            </a:r>
            <a:r>
              <a:rPr lang="ka-GE" sz="2400" i="1" dirty="0"/>
              <a:t> აქა, ისვენ წადიან (ხევწ.); </a:t>
            </a:r>
            <a:r>
              <a:rPr lang="ka-GE" sz="2400" b="1" i="1" dirty="0"/>
              <a:t>ეყურბანოს </a:t>
            </a:r>
            <a:r>
              <a:rPr lang="ka-GE" sz="2400" i="1" dirty="0"/>
              <a:t>მას </a:t>
            </a:r>
            <a:r>
              <a:rPr lang="ka-GE" sz="2400" b="1" i="1" dirty="0"/>
              <a:t>ცოლმა</a:t>
            </a:r>
            <a:r>
              <a:rPr lang="ka-GE" sz="2400" i="1" dirty="0"/>
              <a:t> და </a:t>
            </a:r>
            <a:r>
              <a:rPr lang="ka-GE" sz="2400" b="1" i="1" dirty="0"/>
              <a:t>შვილმა</a:t>
            </a:r>
            <a:r>
              <a:rPr lang="ka-GE" sz="2400" i="1" dirty="0"/>
              <a:t> (მან.).</a:t>
            </a:r>
            <a:endParaRPr lang="ru-RU" sz="2400" i="1" dirty="0"/>
          </a:p>
          <a:p>
            <a:pPr algn="ctr"/>
            <a:r>
              <a:rPr lang="ka-GE" sz="2000" dirty="0"/>
              <a:t> </a:t>
            </a:r>
            <a:r>
              <a:rPr lang="ka-GE" sz="2400" b="1" dirty="0">
                <a:solidFill>
                  <a:srgbClr val="C00000"/>
                </a:solidFill>
              </a:rPr>
              <a:t>დამატების ბრუნვა</a:t>
            </a:r>
            <a:endParaRPr lang="ru-RU" sz="2400" dirty="0">
              <a:solidFill>
                <a:srgbClr val="C00000"/>
              </a:solidFill>
            </a:endParaRPr>
          </a:p>
          <a:p>
            <a:pPr algn="just"/>
            <a:r>
              <a:rPr lang="ka-GE" sz="2000" dirty="0"/>
              <a:t>პირდაპირი დამატება პირველი სერიის ფორმებთან ხშირად სახელობითშია:</a:t>
            </a:r>
            <a:endParaRPr lang="ru-RU" sz="2000" dirty="0"/>
          </a:p>
          <a:p>
            <a:pPr algn="just"/>
            <a:r>
              <a:rPr lang="ka-GE" sz="2400" i="1" dirty="0"/>
              <a:t>ეგა იხლამურია, გავახმობთ, </a:t>
            </a:r>
            <a:r>
              <a:rPr lang="ka-GE" sz="2400" b="1" i="1" dirty="0"/>
              <a:t>ჩაი ვადუღებთ</a:t>
            </a:r>
            <a:r>
              <a:rPr lang="ka-GE" sz="2400" i="1" dirty="0"/>
              <a:t> (უ.); </a:t>
            </a:r>
            <a:r>
              <a:rPr lang="ka-GE" sz="2400" b="1" i="1" dirty="0"/>
              <a:t>წყალი</a:t>
            </a:r>
            <a:r>
              <a:rPr lang="ka-GE" sz="2400" i="1" dirty="0"/>
              <a:t> იქიდან </a:t>
            </a:r>
            <a:r>
              <a:rPr lang="ka-GE" sz="2400" b="1" i="1" dirty="0"/>
              <a:t>ვწიკავთ</a:t>
            </a:r>
            <a:r>
              <a:rPr lang="ka-GE" sz="2400" i="1" dirty="0"/>
              <a:t> </a:t>
            </a:r>
            <a:r>
              <a:rPr lang="ka-GE" sz="2000" i="1" dirty="0"/>
              <a:t>.</a:t>
            </a:r>
            <a:endParaRPr lang="ru-RU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37769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7416824" cy="792088"/>
          </a:xfrm>
        </p:spPr>
        <p:txBody>
          <a:bodyPr/>
          <a:lstStyle/>
          <a:p>
            <a:pPr algn="ctr"/>
            <a:r>
              <a:rPr lang="ka-GE" b="1" dirty="0" smtClean="0"/>
              <a:t>გმადლობთ ყურადღებისათვის!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9219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6799312" cy="13716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 </a:t>
            </a:r>
            <a:r>
              <a:rPr lang="en-US" b="1" dirty="0" err="1"/>
              <a:t>ფონეტიკა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800" dirty="0" err="1">
                <a:solidFill>
                  <a:srgbClr val="C00000"/>
                </a:solidFill>
              </a:rPr>
              <a:t>შავშურის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ბგერითი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შედგენილობ</a:t>
            </a:r>
            <a:r>
              <a:rPr lang="ka-GE" sz="2800" dirty="0">
                <a:solidFill>
                  <a:srgbClr val="C00000"/>
                </a:solidFill>
              </a:rPr>
              <a:t>ა</a:t>
            </a:r>
          </a:p>
          <a:p>
            <a:r>
              <a:rPr lang="en-US" sz="2400" b="0" dirty="0" err="1"/>
              <a:t>შავშურ</a:t>
            </a:r>
            <a:r>
              <a:rPr lang="en-US" sz="2400" b="0" dirty="0"/>
              <a:t> </a:t>
            </a:r>
            <a:r>
              <a:rPr lang="en-US" sz="2400" b="0" dirty="0" err="1"/>
              <a:t>კილოში</a:t>
            </a:r>
            <a:r>
              <a:rPr lang="en-US" sz="2400" b="0" dirty="0"/>
              <a:t> </a:t>
            </a:r>
            <a:r>
              <a:rPr lang="en-US" sz="2400" b="0" dirty="0" err="1"/>
              <a:t>დასტურდება</a:t>
            </a:r>
            <a:r>
              <a:rPr lang="en-US" sz="2400" b="0" dirty="0"/>
              <a:t> </a:t>
            </a:r>
            <a:r>
              <a:rPr lang="en-US" sz="2400" dirty="0"/>
              <a:t>ჲ, ჴ, </a:t>
            </a:r>
            <a:r>
              <a:rPr lang="ka-GE" sz="2400" dirty="0"/>
              <a:t>უ (უმარცვლო)</a:t>
            </a:r>
            <a:r>
              <a:rPr lang="en-US" sz="2400" dirty="0"/>
              <a:t>, ჷ </a:t>
            </a:r>
            <a:r>
              <a:rPr lang="en-US" sz="2400" b="0" dirty="0" err="1"/>
              <a:t>ბგერები</a:t>
            </a:r>
            <a:r>
              <a:rPr lang="en-US" sz="2400" b="0" dirty="0"/>
              <a:t>, </a:t>
            </a:r>
            <a:r>
              <a:rPr lang="en-US" sz="2400" b="0" dirty="0" err="1"/>
              <a:t>იშვიათად</a:t>
            </a:r>
            <a:r>
              <a:rPr lang="en-US" sz="2400" b="0" dirty="0"/>
              <a:t> </a:t>
            </a:r>
            <a:r>
              <a:rPr lang="en-US" sz="2400" b="0" dirty="0" err="1"/>
              <a:t>დაჩნდება</a:t>
            </a:r>
            <a:r>
              <a:rPr lang="en-US" sz="2400" b="0" dirty="0"/>
              <a:t> </a:t>
            </a:r>
            <a:r>
              <a:rPr lang="ka-GE" sz="2400" dirty="0"/>
              <a:t>ო</a:t>
            </a:r>
            <a:r>
              <a:rPr lang="en-US" sz="2400" b="0" dirty="0"/>
              <a:t> </a:t>
            </a:r>
            <a:r>
              <a:rPr lang="en-US" sz="2400" b="0" dirty="0" err="1"/>
              <a:t>და</a:t>
            </a:r>
            <a:r>
              <a:rPr lang="en-US" sz="2400" b="0" dirty="0"/>
              <a:t> </a:t>
            </a:r>
            <a:r>
              <a:rPr lang="ka-GE" sz="2400" dirty="0"/>
              <a:t>უ</a:t>
            </a:r>
            <a:r>
              <a:rPr lang="en-US" sz="2400" dirty="0"/>
              <a:t> </a:t>
            </a:r>
            <a:r>
              <a:rPr lang="en-US" sz="2400" b="0" dirty="0" err="1"/>
              <a:t>უმლაუტები</a:t>
            </a:r>
            <a:r>
              <a:rPr lang="en-US" sz="2400" b="0" dirty="0"/>
              <a:t>.</a:t>
            </a:r>
            <a:r>
              <a:rPr lang="ru-RU" sz="2400" b="0" dirty="0"/>
              <a:t/>
            </a:r>
            <a:br>
              <a:rPr lang="ru-RU" sz="2400" b="0" dirty="0"/>
            </a:br>
            <a:r>
              <a:rPr lang="en-US" sz="2400" b="0" dirty="0"/>
              <a:t> </a:t>
            </a:r>
            <a:r>
              <a:rPr lang="ru-RU" sz="2400" b="0" dirty="0"/>
              <a:t/>
            </a:r>
            <a:br>
              <a:rPr lang="ru-RU" sz="2400" b="0" dirty="0"/>
            </a:br>
            <a:r>
              <a:rPr lang="en-US" sz="3600" dirty="0">
                <a:solidFill>
                  <a:srgbClr val="C00000"/>
                </a:solidFill>
              </a:rPr>
              <a:t> ჲ</a:t>
            </a:r>
            <a:r>
              <a:rPr lang="ka-GE" sz="3600" dirty="0">
                <a:solidFill>
                  <a:srgbClr val="C00000"/>
                </a:solidFill>
              </a:rPr>
              <a:t>:</a:t>
            </a:r>
            <a:r>
              <a:rPr lang="ka-GE" sz="3600" dirty="0"/>
              <a:t> </a:t>
            </a:r>
            <a:r>
              <a:rPr lang="en-US" sz="2400" b="0" i="1" dirty="0" err="1"/>
              <a:t>დედეჲ</a:t>
            </a:r>
            <a:r>
              <a:rPr lang="en-US" sz="2400" b="0" i="1" dirty="0"/>
              <a:t> </a:t>
            </a:r>
            <a:r>
              <a:rPr lang="en-US" sz="2400" b="0" i="1" dirty="0" err="1"/>
              <a:t>ბათომიდამ</a:t>
            </a:r>
            <a:r>
              <a:rPr lang="en-US" sz="2400" b="0" i="1" dirty="0"/>
              <a:t> </a:t>
            </a:r>
            <a:r>
              <a:rPr lang="en-US" sz="2400" b="0" i="1" dirty="0" err="1"/>
              <a:t>მოვდოდა</a:t>
            </a:r>
            <a:r>
              <a:rPr lang="en-US" sz="2400" b="0" i="1" dirty="0"/>
              <a:t> (ზ.); </a:t>
            </a:r>
            <a:r>
              <a:rPr lang="en-US" sz="2400" b="0" i="1" dirty="0" err="1"/>
              <a:t>ოსმან</a:t>
            </a:r>
            <a:r>
              <a:rPr lang="en-US" sz="2400" b="0" i="1" dirty="0"/>
              <a:t> </a:t>
            </a:r>
            <a:r>
              <a:rPr lang="en-US" sz="2400" b="0" i="1" dirty="0" err="1"/>
              <a:t>დედეჲ</a:t>
            </a:r>
            <a:r>
              <a:rPr lang="en-US" sz="2400" b="0" i="1" dirty="0"/>
              <a:t>... </a:t>
            </a:r>
            <a:r>
              <a:rPr lang="en-US" sz="2400" b="0" i="1" dirty="0" err="1"/>
              <a:t>იღებდა</a:t>
            </a:r>
            <a:r>
              <a:rPr lang="en-US" sz="2400" b="0" i="1" dirty="0"/>
              <a:t> </a:t>
            </a:r>
            <a:r>
              <a:rPr lang="en-US" sz="2400" b="0" i="1" dirty="0" err="1"/>
              <a:t>იქ</a:t>
            </a:r>
            <a:r>
              <a:rPr lang="en-US" sz="2400" b="0" i="1" dirty="0"/>
              <a:t> </a:t>
            </a:r>
            <a:r>
              <a:rPr lang="en-US" sz="2400" b="0" i="1" dirty="0" err="1"/>
              <a:t>ყველაფერ</a:t>
            </a:r>
            <a:r>
              <a:rPr lang="en-US" sz="2400" b="0" i="1" dirty="0"/>
              <a:t> (ზ.); </a:t>
            </a:r>
            <a:r>
              <a:rPr lang="en-US" sz="2400" b="0" i="1" dirty="0" err="1"/>
              <a:t>ზაქიეთურია</a:t>
            </a:r>
            <a:r>
              <a:rPr lang="en-US" sz="2400" b="0" i="1" dirty="0"/>
              <a:t> </a:t>
            </a:r>
            <a:r>
              <a:rPr lang="en-US" sz="2400" b="0" i="1" dirty="0" err="1"/>
              <a:t>ბექირაჲ</a:t>
            </a:r>
            <a:r>
              <a:rPr lang="en-US" sz="2400" b="0" i="1" dirty="0"/>
              <a:t> ...</a:t>
            </a:r>
            <a:endParaRPr lang="ka-GE" sz="2400" b="0" i="1" dirty="0"/>
          </a:p>
          <a:p>
            <a:r>
              <a:rPr lang="en-US" sz="2400" b="0" i="1" dirty="0" err="1"/>
              <a:t>ისაც</a:t>
            </a:r>
            <a:r>
              <a:rPr lang="en-US" sz="2400" b="0" i="1" dirty="0"/>
              <a:t> </a:t>
            </a:r>
            <a:r>
              <a:rPr lang="en-US" sz="2400" b="0" i="1" dirty="0" err="1"/>
              <a:t>ჩემი</a:t>
            </a:r>
            <a:r>
              <a:rPr lang="en-US" sz="2400" b="0" i="1" dirty="0"/>
              <a:t> </a:t>
            </a:r>
            <a:r>
              <a:rPr lang="en-US" sz="2400" b="0" i="1" dirty="0" err="1"/>
              <a:t>ძიაჲა</a:t>
            </a:r>
            <a:r>
              <a:rPr lang="en-US" sz="2400" b="0" i="1" dirty="0"/>
              <a:t>... (</a:t>
            </a:r>
            <a:r>
              <a:rPr lang="en-US" sz="2400" b="0" i="1" dirty="0" err="1"/>
              <a:t>ნიოლ</a:t>
            </a:r>
            <a:r>
              <a:rPr lang="en-US" sz="2400" b="0" i="1" dirty="0"/>
              <a:t>.); </a:t>
            </a:r>
            <a:r>
              <a:rPr lang="en-US" sz="2400" b="0" i="1" dirty="0" err="1"/>
              <a:t>ქორი</a:t>
            </a:r>
            <a:r>
              <a:rPr lang="en-US" sz="2400" b="0" i="1" dirty="0"/>
              <a:t> </a:t>
            </a:r>
            <a:r>
              <a:rPr lang="en-US" sz="2400" b="0" i="1" dirty="0" err="1"/>
              <a:t>აჲა</a:t>
            </a:r>
            <a:r>
              <a:rPr lang="en-US" sz="2400" b="0" i="1" dirty="0"/>
              <a:t>, </a:t>
            </a:r>
            <a:r>
              <a:rPr lang="en-US" sz="2400" b="0" i="1" dirty="0" err="1"/>
              <a:t>მერეგსაც</a:t>
            </a:r>
            <a:r>
              <a:rPr lang="en-US" sz="2400" b="0" i="1" dirty="0"/>
              <a:t> </a:t>
            </a:r>
            <a:r>
              <a:rPr lang="en-US" sz="2400" b="0" i="1" dirty="0" err="1"/>
              <a:t>ვეტყვით</a:t>
            </a:r>
            <a:r>
              <a:rPr lang="en-US" sz="2400" b="0" i="1" dirty="0"/>
              <a:t> (</a:t>
            </a:r>
            <a:r>
              <a:rPr lang="en-US" sz="2400" b="0" i="1" dirty="0" err="1"/>
              <a:t>ჩაქ</a:t>
            </a:r>
            <a:r>
              <a:rPr lang="en-US" sz="2400" b="0" i="1" dirty="0"/>
              <a:t>.); </a:t>
            </a:r>
            <a:r>
              <a:rPr lang="en-US" sz="2400" b="0" i="1" dirty="0" err="1"/>
              <a:t>დრომან</a:t>
            </a:r>
            <a:r>
              <a:rPr lang="en-US" sz="2400" b="0" i="1" dirty="0"/>
              <a:t> </a:t>
            </a:r>
            <a:r>
              <a:rPr lang="en-US" sz="2400" b="0" i="1" dirty="0" err="1"/>
              <a:t>გედეჲარა</a:t>
            </a:r>
            <a:r>
              <a:rPr lang="en-US" sz="2400" b="0" i="1" dirty="0"/>
              <a:t> (</a:t>
            </a:r>
            <a:r>
              <a:rPr lang="en-US" sz="2400" b="0" i="1" dirty="0" err="1"/>
              <a:t>უსტ</a:t>
            </a:r>
            <a:r>
              <a:rPr lang="en-US" sz="2400" b="0" i="1" dirty="0"/>
              <a:t>.); ... </a:t>
            </a:r>
            <a:r>
              <a:rPr lang="en-US" sz="2400" b="0" i="1" dirty="0" err="1"/>
              <a:t>კარჩხალში</a:t>
            </a:r>
            <a:r>
              <a:rPr lang="en-US" sz="2400" b="0" i="1" dirty="0"/>
              <a:t> </a:t>
            </a:r>
            <a:r>
              <a:rPr lang="en-US" sz="2400" b="0" i="1" dirty="0" err="1"/>
              <a:t>გედეჲარდენ</a:t>
            </a:r>
            <a:r>
              <a:rPr lang="en-US" sz="2400" b="0" i="1" dirty="0"/>
              <a:t>, </a:t>
            </a:r>
            <a:r>
              <a:rPr lang="en-US" sz="2400" b="0" i="1" dirty="0" err="1"/>
              <a:t>ასე</a:t>
            </a:r>
            <a:r>
              <a:rPr lang="en-US" sz="2400" b="0" i="1" dirty="0"/>
              <a:t> </a:t>
            </a:r>
            <a:r>
              <a:rPr lang="en-US" sz="2400" b="0" i="1" dirty="0" err="1"/>
              <a:t>თიებიდან</a:t>
            </a:r>
            <a:r>
              <a:rPr lang="en-US" sz="2400" b="0" i="1" dirty="0"/>
              <a:t> (</a:t>
            </a:r>
            <a:r>
              <a:rPr lang="en-US" sz="2400" b="0" i="1" dirty="0" err="1"/>
              <a:t>უსტ</a:t>
            </a:r>
            <a:r>
              <a:rPr lang="en-US" sz="2400" b="0" i="1" dirty="0"/>
              <a:t>.);  </a:t>
            </a:r>
            <a:endParaRPr lang="ru-RU" sz="2400" b="0" i="1" dirty="0"/>
          </a:p>
        </p:txBody>
      </p:sp>
    </p:spTree>
    <p:extLst>
      <p:ext uri="{BB962C8B-B14F-4D97-AF65-F5344CB8AC3E}">
        <p14:creationId xmlns:p14="http://schemas.microsoft.com/office/powerpoint/2010/main" val="1075900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791200" cy="1371600"/>
          </a:xfrm>
        </p:spPr>
        <p:txBody>
          <a:bodyPr/>
          <a:lstStyle/>
          <a:p>
            <a:pPr algn="ctr"/>
            <a:r>
              <a:rPr lang="ka-GE" b="1" dirty="0"/>
              <a:t>უმარცვლო უ: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0" i="1" dirty="0" err="1"/>
              <a:t>ახლა</a:t>
            </a:r>
            <a:r>
              <a:rPr lang="en-US" sz="2800" b="0" i="1" dirty="0"/>
              <a:t> </a:t>
            </a:r>
            <a:r>
              <a:rPr lang="en-US" sz="2800" b="0" i="1" dirty="0" err="1"/>
              <a:t>მი</a:t>
            </a:r>
            <a:r>
              <a:rPr lang="ka-GE" sz="2800" b="0" i="1" dirty="0"/>
              <a:t>უ</a:t>
            </a:r>
            <a:r>
              <a:rPr lang="en-US" sz="2800" b="0" i="1" dirty="0" err="1"/>
              <a:t>ხტი</a:t>
            </a:r>
            <a:r>
              <a:rPr lang="en-US" sz="2800" b="0" i="1" dirty="0"/>
              <a:t> </a:t>
            </a:r>
            <a:r>
              <a:rPr lang="en-US" sz="2800" b="0" i="1" dirty="0" err="1"/>
              <a:t>განა</a:t>
            </a:r>
            <a:r>
              <a:rPr lang="en-US" sz="2800" b="0" i="1" dirty="0"/>
              <a:t>. ჩ</a:t>
            </a:r>
            <a:r>
              <a:rPr lang="ka-GE" sz="2800" b="0" i="1" dirty="0"/>
              <a:t>უ</a:t>
            </a:r>
            <a:r>
              <a:rPr lang="en-US" sz="2800" b="0" i="1" dirty="0" err="1"/>
              <a:t>ენ</a:t>
            </a:r>
            <a:r>
              <a:rPr lang="en-US" sz="2800" b="0" i="1" dirty="0"/>
              <a:t> </a:t>
            </a:r>
            <a:r>
              <a:rPr lang="en-US" sz="2800" b="0" i="1" dirty="0" err="1"/>
              <a:t>აქ</a:t>
            </a:r>
            <a:r>
              <a:rPr lang="en-US" sz="2800" b="0" i="1" dirty="0"/>
              <a:t> </a:t>
            </a:r>
            <a:r>
              <a:rPr lang="en-US" sz="2800" b="0" i="1" dirty="0" err="1"/>
              <a:t>ვსაქმობთ</a:t>
            </a:r>
            <a:r>
              <a:rPr lang="en-US" sz="2800" b="0" i="1" dirty="0"/>
              <a:t> (</a:t>
            </a:r>
            <a:r>
              <a:rPr lang="en-US" sz="2800" b="0" i="1" dirty="0" err="1"/>
              <a:t>ბაზგ</a:t>
            </a:r>
            <a:r>
              <a:rPr lang="en-US" sz="2800" b="0" i="1" dirty="0"/>
              <a:t>.); </a:t>
            </a:r>
            <a:r>
              <a:rPr lang="en-US" sz="2800" b="0" i="1" dirty="0" err="1"/>
              <a:t>კარზე</a:t>
            </a:r>
            <a:r>
              <a:rPr lang="en-US" sz="2800" b="0" i="1" dirty="0"/>
              <a:t> </a:t>
            </a:r>
            <a:r>
              <a:rPr lang="en-US" sz="2800" b="0" i="1" dirty="0" err="1"/>
              <a:t>მი</a:t>
            </a:r>
            <a:r>
              <a:rPr lang="ka-GE" sz="2800" b="0" i="1" dirty="0"/>
              <a:t>უ</a:t>
            </a:r>
            <a:r>
              <a:rPr lang="en-US" sz="2800" b="0" i="1" dirty="0" err="1"/>
              <a:t>დენ</a:t>
            </a:r>
            <a:r>
              <a:rPr lang="en-US" sz="2800" b="0" i="1" dirty="0"/>
              <a:t>, </a:t>
            </a:r>
            <a:r>
              <a:rPr lang="en-US" sz="2800" b="0" i="1" dirty="0" err="1"/>
              <a:t>ნობეთჩებმა</a:t>
            </a:r>
            <a:r>
              <a:rPr lang="en-US" sz="2800" b="0" i="1" dirty="0"/>
              <a:t> </a:t>
            </a:r>
            <a:r>
              <a:rPr lang="en-US" sz="2800" b="0" i="1" dirty="0" err="1"/>
              <a:t>არ</a:t>
            </a:r>
            <a:r>
              <a:rPr lang="en-US" sz="2800" b="0" i="1" dirty="0"/>
              <a:t> </a:t>
            </a:r>
            <a:r>
              <a:rPr lang="en-US" sz="2800" b="0" i="1" dirty="0" err="1"/>
              <a:t>შეუშვეს</a:t>
            </a:r>
            <a:r>
              <a:rPr lang="en-US" sz="2800" b="0" i="1" dirty="0"/>
              <a:t>...(</a:t>
            </a:r>
            <a:r>
              <a:rPr lang="en-US" sz="2800" b="0" i="1" dirty="0" err="1"/>
              <a:t>ქდ</a:t>
            </a:r>
            <a:r>
              <a:rPr lang="en-US" sz="2800" b="0" i="1" dirty="0"/>
              <a:t> 384); </a:t>
            </a:r>
            <a:r>
              <a:rPr lang="en-US" sz="2800" b="0" i="1" dirty="0" err="1"/>
              <a:t>ბიჭმა</a:t>
            </a:r>
            <a:r>
              <a:rPr lang="en-US" sz="2800" b="0" i="1" dirty="0"/>
              <a:t> </a:t>
            </a:r>
            <a:r>
              <a:rPr lang="en-US" sz="2800" b="0" i="1" dirty="0" err="1"/>
              <a:t>წყალი</a:t>
            </a:r>
            <a:r>
              <a:rPr lang="en-US" sz="2800" b="0" i="1" dirty="0"/>
              <a:t> ს</a:t>
            </a:r>
            <a:r>
              <a:rPr lang="ka-GE" sz="2800" b="0" i="1" dirty="0"/>
              <a:t>უ</a:t>
            </a:r>
            <a:r>
              <a:rPr lang="en-US" sz="2800" b="0" i="1" dirty="0"/>
              <a:t>ა (</a:t>
            </a:r>
            <a:r>
              <a:rPr lang="en-US" sz="2800" b="0" i="1" dirty="0" err="1"/>
              <a:t>ბსკიფ</a:t>
            </a:r>
            <a:r>
              <a:rPr lang="en-US" sz="2800" b="0" i="1" dirty="0"/>
              <a:t> 47)...</a:t>
            </a:r>
            <a:endParaRPr lang="ka-GE" sz="2800" b="0" i="1" dirty="0"/>
          </a:p>
          <a:p>
            <a:pPr algn="ctr"/>
            <a:r>
              <a:rPr lang="en-US" sz="3200" dirty="0">
                <a:solidFill>
                  <a:srgbClr val="C00000"/>
                </a:solidFill>
              </a:rPr>
              <a:t>ჴ</a:t>
            </a:r>
            <a:r>
              <a:rPr lang="ka-GE" sz="3200" dirty="0">
                <a:solidFill>
                  <a:srgbClr val="C00000"/>
                </a:solidFill>
              </a:rPr>
              <a:t>: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endParaRPr lang="ru-RU" sz="3200" b="0" i="1" dirty="0">
              <a:solidFill>
                <a:srgbClr val="C00000"/>
              </a:solidFill>
            </a:endParaRPr>
          </a:p>
          <a:p>
            <a:r>
              <a:rPr lang="en-US" sz="2800" b="0" i="1" dirty="0" err="1"/>
              <a:t>ჴარები</a:t>
            </a:r>
            <a:r>
              <a:rPr lang="en-US" sz="2800" b="0" i="1" dirty="0"/>
              <a:t> </a:t>
            </a:r>
            <a:r>
              <a:rPr lang="en-US" sz="2800" b="0" i="1" dirty="0" err="1"/>
              <a:t>შევდოდენ</a:t>
            </a:r>
            <a:r>
              <a:rPr lang="en-US" sz="2800" b="0" i="1" dirty="0"/>
              <a:t> </a:t>
            </a:r>
            <a:r>
              <a:rPr lang="en-US" sz="2800" b="0" i="1" dirty="0" err="1"/>
              <a:t>მაღარაში</a:t>
            </a:r>
            <a:r>
              <a:rPr lang="en-US" sz="2800" b="0" i="1" dirty="0"/>
              <a:t> (ზ.); </a:t>
            </a:r>
            <a:r>
              <a:rPr lang="en-US" sz="2800" b="0" i="1" dirty="0" err="1"/>
              <a:t>ჴარ</a:t>
            </a:r>
            <a:r>
              <a:rPr lang="en-US" sz="2800" b="0" i="1" dirty="0"/>
              <a:t> </a:t>
            </a:r>
            <a:r>
              <a:rPr lang="en-US" sz="2800" b="0" i="1" dirty="0" err="1"/>
              <a:t>აღარ</a:t>
            </a:r>
            <a:r>
              <a:rPr lang="en-US" sz="2800" b="0" i="1" dirty="0"/>
              <a:t> </a:t>
            </a:r>
            <a:r>
              <a:rPr lang="en-US" sz="2800" b="0" i="1" dirty="0" err="1"/>
              <a:t>ვინახავთ</a:t>
            </a:r>
            <a:r>
              <a:rPr lang="en-US" sz="2800" b="0" i="1" dirty="0"/>
              <a:t> (უ.); </a:t>
            </a:r>
            <a:r>
              <a:rPr lang="en-US" sz="2800" b="0" i="1" dirty="0" err="1"/>
              <a:t>დაბლა</a:t>
            </a:r>
            <a:r>
              <a:rPr lang="en-US" sz="2800" b="0" i="1" dirty="0"/>
              <a:t> </a:t>
            </a:r>
            <a:r>
              <a:rPr lang="en-US" sz="2800" b="0" i="1" dirty="0" err="1"/>
              <a:t>ჴიდია</a:t>
            </a:r>
            <a:r>
              <a:rPr lang="en-US" sz="2800" b="0" i="1" dirty="0"/>
              <a:t>, </a:t>
            </a:r>
            <a:r>
              <a:rPr lang="en-US" sz="2800" b="0" i="1" dirty="0" err="1"/>
              <a:t>ქემერიანი</a:t>
            </a:r>
            <a:r>
              <a:rPr lang="en-US" sz="2800" b="0" i="1" dirty="0"/>
              <a:t> </a:t>
            </a:r>
            <a:r>
              <a:rPr lang="en-US" sz="2800" b="0" i="1" dirty="0" err="1"/>
              <a:t>ჴიდი</a:t>
            </a:r>
            <a:r>
              <a:rPr lang="en-US" sz="2800" b="0" i="1" dirty="0"/>
              <a:t> (უ.); [</a:t>
            </a:r>
            <a:r>
              <a:rPr lang="en-US" sz="2800" b="0" i="1" dirty="0" err="1"/>
              <a:t>მეჰმედამ</a:t>
            </a:r>
            <a:r>
              <a:rPr lang="en-US" sz="2800" b="0" i="1" dirty="0"/>
              <a:t>] ... </a:t>
            </a:r>
            <a:r>
              <a:rPr lang="en-US" sz="2800" b="0" i="1" dirty="0" err="1"/>
              <a:t>იკითხა</a:t>
            </a:r>
            <a:r>
              <a:rPr lang="en-US" sz="2800" b="0" i="1" dirty="0"/>
              <a:t>, </a:t>
            </a:r>
            <a:r>
              <a:rPr lang="en-US" sz="2800" b="0" i="1" dirty="0" err="1"/>
              <a:t>იკითხა</a:t>
            </a:r>
            <a:r>
              <a:rPr lang="en-US" sz="2800" b="0" i="1" dirty="0"/>
              <a:t>, </a:t>
            </a:r>
            <a:r>
              <a:rPr lang="en-US" sz="2800" b="0" i="1" dirty="0" err="1"/>
              <a:t>დოხტორი</a:t>
            </a:r>
            <a:r>
              <a:rPr lang="en-US" sz="2800" b="0" i="1" dirty="0"/>
              <a:t> </a:t>
            </a:r>
            <a:r>
              <a:rPr lang="en-US" sz="2800" b="0" i="1" dirty="0" err="1"/>
              <a:t>გაჴდა</a:t>
            </a:r>
            <a:r>
              <a:rPr lang="en-US" sz="2800" b="0" i="1" dirty="0"/>
              <a:t> (უ.); </a:t>
            </a:r>
            <a:r>
              <a:rPr lang="en-US" sz="2800" b="0" i="1" dirty="0" err="1"/>
              <a:t>ჴარ</a:t>
            </a:r>
            <a:r>
              <a:rPr lang="en-US" sz="2800" b="0" i="1" dirty="0"/>
              <a:t> </a:t>
            </a:r>
            <a:r>
              <a:rPr lang="en-US" sz="2800" b="0" i="1" dirty="0" err="1"/>
              <a:t>აღარ</a:t>
            </a:r>
            <a:r>
              <a:rPr lang="en-US" sz="2800" b="0" i="1" dirty="0"/>
              <a:t> </a:t>
            </a:r>
            <a:r>
              <a:rPr lang="en-US" sz="2800" b="0" i="1" dirty="0" err="1"/>
              <a:t>ვინახავთ</a:t>
            </a:r>
            <a:r>
              <a:rPr lang="en-US" sz="2800" b="0" i="1" dirty="0"/>
              <a:t>, </a:t>
            </a:r>
            <a:r>
              <a:rPr lang="en-US" sz="2800" b="0" i="1" dirty="0" err="1"/>
              <a:t>მოვჴნავთ</a:t>
            </a:r>
            <a:r>
              <a:rPr lang="en-US" sz="2800" b="0" i="1" dirty="0"/>
              <a:t>, </a:t>
            </a:r>
            <a:r>
              <a:rPr lang="en-US" sz="2800" b="0" i="1" dirty="0" err="1"/>
              <a:t>ყანეები</a:t>
            </a:r>
            <a:r>
              <a:rPr lang="en-US" sz="2800" b="0" i="1" dirty="0"/>
              <a:t> </a:t>
            </a:r>
            <a:r>
              <a:rPr lang="en-US" sz="2800" b="0" i="1" dirty="0" err="1"/>
              <a:t>წვრილია</a:t>
            </a:r>
            <a:r>
              <a:rPr lang="en-US" sz="2800" b="0" i="1" dirty="0"/>
              <a:t>... (</a:t>
            </a:r>
            <a:r>
              <a:rPr lang="en-US" sz="2800" b="0" i="1" dirty="0" err="1"/>
              <a:t>ნიოლ</a:t>
            </a:r>
            <a:r>
              <a:rPr lang="en-US" sz="2800" b="0" i="1" dirty="0"/>
              <a:t>.); </a:t>
            </a:r>
            <a:endParaRPr lang="ru-RU" sz="2800" b="0" i="1" dirty="0"/>
          </a:p>
        </p:txBody>
      </p:sp>
    </p:spTree>
    <p:extLst>
      <p:ext uri="{BB962C8B-B14F-4D97-AF65-F5344CB8AC3E}">
        <p14:creationId xmlns:p14="http://schemas.microsoft.com/office/powerpoint/2010/main" val="3614080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ჷ</a:t>
            </a:r>
            <a:r>
              <a:rPr lang="ka-GE" b="1" dirty="0"/>
              <a:t>:</a:t>
            </a:r>
            <a:r>
              <a:rPr lang="en-US" b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280920" cy="4373563"/>
          </a:xfrm>
        </p:spPr>
        <p:txBody>
          <a:bodyPr>
            <a:noAutofit/>
          </a:bodyPr>
          <a:lstStyle/>
          <a:p>
            <a:pPr algn="just"/>
            <a:r>
              <a:rPr lang="en-US" sz="2800" b="0" i="1" dirty="0" err="1"/>
              <a:t>გურჯისტანი</a:t>
            </a:r>
            <a:r>
              <a:rPr lang="en-US" sz="2800" b="0" i="1" dirty="0"/>
              <a:t> </a:t>
            </a:r>
            <a:r>
              <a:rPr lang="en-US" sz="2800" b="0" i="1" dirty="0" err="1"/>
              <a:t>თჷლათ</a:t>
            </a:r>
            <a:r>
              <a:rPr lang="en-US" sz="2800" b="0" i="1" dirty="0"/>
              <a:t> </a:t>
            </a:r>
            <a:r>
              <a:rPr lang="en-US" sz="2800" b="0" i="1" dirty="0" err="1"/>
              <a:t>ოსმანლისა</a:t>
            </a:r>
            <a:r>
              <a:rPr lang="en-US" sz="2800" b="0" i="1" dirty="0"/>
              <a:t> </a:t>
            </a:r>
            <a:r>
              <a:rPr lang="en-US" sz="2800" b="0" i="1" dirty="0" err="1"/>
              <a:t>იყო</a:t>
            </a:r>
            <a:r>
              <a:rPr lang="en-US" sz="2800" b="0" i="1" dirty="0"/>
              <a:t> (უ.); </a:t>
            </a:r>
            <a:r>
              <a:rPr lang="en-US" sz="2800" b="0" i="1" dirty="0" err="1"/>
              <a:t>მაღარა</a:t>
            </a:r>
            <a:r>
              <a:rPr lang="en-US" sz="2800" b="0" i="1" dirty="0"/>
              <a:t> </a:t>
            </a:r>
            <a:r>
              <a:rPr lang="en-US" sz="2800" b="0" i="1" dirty="0" err="1"/>
              <a:t>ასე</a:t>
            </a:r>
            <a:r>
              <a:rPr lang="en-US" sz="2800" b="0" i="1" dirty="0"/>
              <a:t> </a:t>
            </a:r>
            <a:r>
              <a:rPr lang="en-US" sz="2800" b="0" i="1" dirty="0" err="1"/>
              <a:t>დაფლატულა</a:t>
            </a:r>
            <a:r>
              <a:rPr lang="en-US" sz="2800" b="0" i="1" dirty="0"/>
              <a:t>, </a:t>
            </a:r>
            <a:r>
              <a:rPr lang="en-US" sz="2800" b="0" i="1" dirty="0" err="1"/>
              <a:t>კჷლდეები</a:t>
            </a:r>
            <a:r>
              <a:rPr lang="en-US" sz="2800" b="0" i="1" dirty="0"/>
              <a:t> </a:t>
            </a:r>
            <a:r>
              <a:rPr lang="en-US" sz="2800" b="0" i="1" dirty="0" err="1"/>
              <a:t>დაყაფანებულა</a:t>
            </a:r>
            <a:r>
              <a:rPr lang="en-US" sz="2800" b="0" i="1" dirty="0"/>
              <a:t> (უ.); </a:t>
            </a:r>
            <a:r>
              <a:rPr lang="en-US" sz="2800" b="0" i="1" dirty="0" err="1"/>
              <a:t>ჩვენი</a:t>
            </a:r>
            <a:r>
              <a:rPr lang="en-US" sz="2800" b="0" i="1" dirty="0"/>
              <a:t> </a:t>
            </a:r>
            <a:r>
              <a:rPr lang="en-US" sz="2800" b="0" i="1" dirty="0" err="1"/>
              <a:t>გვარი</a:t>
            </a:r>
            <a:r>
              <a:rPr lang="en-US" sz="2800" b="0" i="1" dirty="0"/>
              <a:t>, </a:t>
            </a:r>
            <a:r>
              <a:rPr lang="en-US" sz="2800" b="0" i="1" dirty="0" err="1"/>
              <a:t>დათუნაშვილი</a:t>
            </a:r>
            <a:r>
              <a:rPr lang="en-US" sz="2800" b="0" i="1" dirty="0"/>
              <a:t> </a:t>
            </a:r>
            <a:r>
              <a:rPr lang="en-US" sz="2800" b="0" i="1" dirty="0" err="1"/>
              <a:t>ქობჷლეთ</a:t>
            </a:r>
            <a:r>
              <a:rPr lang="en-US" sz="2800" b="0" i="1" dirty="0"/>
              <a:t> </a:t>
            </a:r>
            <a:r>
              <a:rPr lang="en-US" sz="2800" b="0" i="1" dirty="0" err="1"/>
              <a:t>ყოფილა</a:t>
            </a:r>
            <a:r>
              <a:rPr lang="en-US" sz="2800" b="0" i="1" dirty="0"/>
              <a:t> (</a:t>
            </a:r>
            <a:r>
              <a:rPr lang="en-US" sz="2800" b="0" i="1" dirty="0" err="1"/>
              <a:t>სვირ</a:t>
            </a:r>
            <a:r>
              <a:rPr lang="en-US" sz="2800" b="0" i="1" dirty="0"/>
              <a:t>.); ... </a:t>
            </a:r>
            <a:r>
              <a:rPr lang="en-US" sz="2800" b="0" i="1" dirty="0" err="1"/>
              <a:t>გაღმა</a:t>
            </a:r>
            <a:r>
              <a:rPr lang="en-US" sz="2800" b="0" i="1" dirty="0"/>
              <a:t> </a:t>
            </a:r>
            <a:r>
              <a:rPr lang="en-US" sz="2800" b="0" i="1" dirty="0" err="1"/>
              <a:t>კჷლდეები</a:t>
            </a:r>
            <a:r>
              <a:rPr lang="en-US" sz="2800" b="0" i="1" dirty="0"/>
              <a:t> </a:t>
            </a:r>
            <a:r>
              <a:rPr lang="en-US" sz="2800" b="0" i="1" dirty="0" err="1"/>
              <a:t>რომაა</a:t>
            </a:r>
            <a:r>
              <a:rPr lang="en-US" sz="2800" b="0" i="1" dirty="0"/>
              <a:t>, </a:t>
            </a:r>
            <a:r>
              <a:rPr lang="en-US" sz="2800" b="0" i="1" dirty="0" err="1"/>
              <a:t>იქ</a:t>
            </a:r>
            <a:r>
              <a:rPr lang="en-US" sz="2800" b="0" i="1" dirty="0"/>
              <a:t> </a:t>
            </a:r>
            <a:r>
              <a:rPr lang="en-US" sz="2800" b="0" i="1" dirty="0" err="1"/>
              <a:t>დადგებიან</a:t>
            </a:r>
            <a:r>
              <a:rPr lang="en-US" sz="2800" b="0" i="1" dirty="0"/>
              <a:t> (</a:t>
            </a:r>
            <a:r>
              <a:rPr lang="en-US" sz="2800" b="0" i="1" dirty="0" err="1"/>
              <a:t>ჩაქ</a:t>
            </a:r>
            <a:r>
              <a:rPr lang="en-US" sz="2800" b="0" i="1" dirty="0"/>
              <a:t>.); </a:t>
            </a:r>
            <a:endParaRPr lang="ka-GE" sz="2800" b="0" i="1" dirty="0"/>
          </a:p>
          <a:p>
            <a:pPr algn="just"/>
            <a:r>
              <a:rPr lang="en-US" sz="2800" b="0" i="1" dirty="0" err="1"/>
              <a:t>ზარმელი</a:t>
            </a:r>
            <a:r>
              <a:rPr lang="en-US" sz="2800" b="0" i="1" dirty="0"/>
              <a:t> </a:t>
            </a:r>
            <a:r>
              <a:rPr lang="en-US" sz="2800" b="0" i="1" dirty="0" err="1"/>
              <a:t>არი</a:t>
            </a:r>
            <a:r>
              <a:rPr lang="en-US" sz="2800" b="0" i="1" dirty="0"/>
              <a:t> </a:t>
            </a:r>
            <a:r>
              <a:rPr lang="en-US" sz="2800" b="0" i="1" dirty="0" err="1"/>
              <a:t>ახლა</a:t>
            </a:r>
            <a:r>
              <a:rPr lang="en-US" sz="2800" b="0" i="1" dirty="0"/>
              <a:t>, </a:t>
            </a:r>
            <a:r>
              <a:rPr lang="en-US" sz="2800" b="0" i="1" dirty="0" err="1"/>
              <a:t>ჰა</a:t>
            </a:r>
            <a:r>
              <a:rPr lang="en-US" sz="2800" b="0" i="1" dirty="0"/>
              <a:t>! </a:t>
            </a:r>
            <a:r>
              <a:rPr lang="en-US" sz="2800" b="0" i="1" dirty="0" err="1"/>
              <a:t>აირანიც</a:t>
            </a:r>
            <a:r>
              <a:rPr lang="en-US" sz="2800" b="0" i="1" dirty="0"/>
              <a:t> </a:t>
            </a:r>
            <a:r>
              <a:rPr lang="en-US" sz="2800" b="0" i="1" dirty="0" err="1"/>
              <a:t>არ</a:t>
            </a:r>
            <a:r>
              <a:rPr lang="en-US" sz="2800" b="0" i="1" dirty="0"/>
              <a:t>ჷ (&lt;</a:t>
            </a:r>
            <a:r>
              <a:rPr lang="en-US" sz="2800" b="0" i="1" dirty="0" err="1"/>
              <a:t>არი</a:t>
            </a:r>
            <a:r>
              <a:rPr lang="en-US" sz="2800" b="0" i="1" dirty="0"/>
              <a:t>&lt;</a:t>
            </a:r>
            <a:r>
              <a:rPr lang="en-US" sz="2800" b="0" i="1" dirty="0" err="1"/>
              <a:t>არის</a:t>
            </a:r>
            <a:r>
              <a:rPr lang="en-US" sz="2800" b="0" i="1" dirty="0"/>
              <a:t>) (უ.); </a:t>
            </a:r>
            <a:r>
              <a:rPr lang="en-US" sz="2800" b="0" i="1" dirty="0" err="1"/>
              <a:t>ნაზლიჯან</a:t>
            </a:r>
            <a:r>
              <a:rPr lang="en-US" sz="2800" b="0" i="1" dirty="0"/>
              <a:t>, </a:t>
            </a:r>
            <a:r>
              <a:rPr lang="en-US" sz="2800" b="0" i="1" dirty="0" err="1"/>
              <a:t>ნაზლიჯან</a:t>
            </a:r>
            <a:r>
              <a:rPr lang="en-US" sz="2800" b="0" i="1" dirty="0"/>
              <a:t>, </a:t>
            </a:r>
            <a:r>
              <a:rPr lang="en-US" sz="2800" b="0" i="1" dirty="0" err="1"/>
              <a:t>ვეტყო-დით</a:t>
            </a:r>
            <a:r>
              <a:rPr lang="en-US" sz="2800" b="0" i="1" dirty="0"/>
              <a:t> ...</a:t>
            </a:r>
            <a:r>
              <a:rPr lang="en-US" sz="2800" b="0" i="1" dirty="0" err="1"/>
              <a:t>ჩჷმოყრიდა</a:t>
            </a:r>
            <a:r>
              <a:rPr lang="en-US" sz="2800" b="0" i="1" dirty="0"/>
              <a:t> (</a:t>
            </a:r>
            <a:r>
              <a:rPr lang="en-US" sz="2800" b="0" i="1" dirty="0" err="1"/>
              <a:t>მაჩხ</a:t>
            </a:r>
            <a:r>
              <a:rPr lang="en-US" sz="2800" b="0" i="1" dirty="0"/>
              <a:t>.); </a:t>
            </a:r>
            <a:r>
              <a:rPr lang="en-US" sz="2800" b="0" i="1" dirty="0" err="1"/>
              <a:t>ჩჷხორ</a:t>
            </a:r>
            <a:r>
              <a:rPr lang="en-US" sz="2800" b="0" i="1" dirty="0"/>
              <a:t> (&lt;</a:t>
            </a:r>
            <a:r>
              <a:rPr lang="en-US" sz="2800" b="0" i="1" dirty="0" err="1"/>
              <a:t>ჩიხორ</a:t>
            </a:r>
            <a:r>
              <a:rPr lang="en-US" sz="2800" b="0" i="1" dirty="0"/>
              <a:t>) </a:t>
            </a:r>
            <a:r>
              <a:rPr lang="en-US" sz="2800" b="0" i="1" dirty="0" err="1"/>
              <a:t>აღარ</a:t>
            </a:r>
            <a:r>
              <a:rPr lang="en-US" sz="2800" b="0" i="1" dirty="0"/>
              <a:t> </a:t>
            </a:r>
            <a:r>
              <a:rPr lang="en-US" sz="2800" b="0" i="1" dirty="0" err="1"/>
              <a:t>წავდივარ</a:t>
            </a:r>
            <a:r>
              <a:rPr lang="en-US" sz="2800" b="0" i="1" dirty="0"/>
              <a:t> (</a:t>
            </a:r>
            <a:r>
              <a:rPr lang="en-US" sz="2800" b="0" i="1" dirty="0" err="1"/>
              <a:t>ნიოლ</a:t>
            </a:r>
            <a:r>
              <a:rPr lang="en-US" sz="2800" b="0" i="1" dirty="0"/>
              <a:t>.); </a:t>
            </a:r>
            <a:r>
              <a:rPr lang="en-US" sz="2800" b="0" i="1" dirty="0" err="1"/>
              <a:t>ჩჷხისხევის</a:t>
            </a:r>
            <a:r>
              <a:rPr lang="en-US" sz="2800" b="0" i="1" dirty="0"/>
              <a:t> (&lt;</a:t>
            </a:r>
            <a:r>
              <a:rPr lang="en-US" sz="2800" b="0" i="1" dirty="0" err="1"/>
              <a:t>ჩიხისხევის</a:t>
            </a:r>
            <a:r>
              <a:rPr lang="en-US" sz="2800" b="0" i="1" dirty="0"/>
              <a:t>) </a:t>
            </a:r>
            <a:r>
              <a:rPr lang="en-US" sz="2800" b="0" i="1" dirty="0" err="1"/>
              <a:t>ადგილებია</a:t>
            </a:r>
            <a:r>
              <a:rPr lang="en-US" sz="2800" b="0" i="1" dirty="0"/>
              <a:t>... (</a:t>
            </a:r>
            <a:r>
              <a:rPr lang="en-US" sz="2800" b="0" i="1" dirty="0" err="1"/>
              <a:t>ჩიხ</a:t>
            </a:r>
            <a:r>
              <a:rPr lang="en-US" sz="2800" b="0" i="1" dirty="0"/>
              <a:t>.).</a:t>
            </a:r>
            <a:endParaRPr lang="ru-RU" sz="2800" b="0" i="1" dirty="0"/>
          </a:p>
          <a:p>
            <a:pPr algn="just"/>
            <a:endParaRPr lang="ru-RU" sz="2800" b="0" i="1" dirty="0"/>
          </a:p>
        </p:txBody>
      </p:sp>
    </p:spTree>
    <p:extLst>
      <p:ext uri="{BB962C8B-B14F-4D97-AF65-F5344CB8AC3E}">
        <p14:creationId xmlns:p14="http://schemas.microsoft.com/office/powerpoint/2010/main" val="2743711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5791200" cy="1371600"/>
          </a:xfrm>
        </p:spPr>
        <p:txBody>
          <a:bodyPr/>
          <a:lstStyle/>
          <a:p>
            <a:pPr algn="ctr"/>
            <a:r>
              <a:rPr lang="en-US" b="1" dirty="0" err="1"/>
              <a:t>უმლაუტი</a:t>
            </a:r>
            <a:r>
              <a:rPr lang="ka-GE" b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i="1" dirty="0" err="1">
                <a:latin typeface="Sylfaen" panose="010A0502050306030303" pitchFamily="18" charset="0"/>
              </a:rPr>
              <a:t>ვი</a:t>
            </a:r>
            <a:r>
              <a:rPr lang="en-US" sz="2800" i="1" dirty="0">
                <a:latin typeface="Sylfaen" panose="010A0502050306030303" pitchFamily="18" charset="0"/>
              </a:rPr>
              <a:t>&gt;</a:t>
            </a:r>
            <a:r>
              <a:rPr lang="ka-GE" sz="2800" i="1" dirty="0">
                <a:latin typeface="Sylfaen" panose="010A0502050306030303" pitchFamily="18" charset="0"/>
              </a:rPr>
              <a:t>უ</a:t>
            </a:r>
            <a:r>
              <a:rPr lang="en-US" sz="2800" i="1" dirty="0">
                <a:latin typeface="Sylfaen" panose="010A0502050306030303" pitchFamily="18" charset="0"/>
              </a:rPr>
              <a:t>:</a:t>
            </a:r>
            <a:endParaRPr lang="ru-RU" sz="2800" i="1" dirty="0">
              <a:latin typeface="Sylfaen" panose="010A0502050306030303" pitchFamily="18" charset="0"/>
            </a:endParaRPr>
          </a:p>
          <a:p>
            <a:r>
              <a:rPr lang="en-US" sz="2800" i="1" dirty="0">
                <a:latin typeface="Sylfaen" panose="010A0502050306030303" pitchFamily="18" charset="0"/>
              </a:rPr>
              <a:t> </a:t>
            </a:r>
            <a:r>
              <a:rPr lang="en-US" sz="2800" i="1" dirty="0" err="1">
                <a:latin typeface="Sylfaen" panose="010A0502050306030303" pitchFamily="18" charset="0"/>
              </a:rPr>
              <a:t>ჩხოკობიხან</a:t>
            </a:r>
            <a:r>
              <a:rPr lang="en-US" sz="2800" i="1" dirty="0">
                <a:latin typeface="Sylfaen" panose="010A0502050306030303" pitchFamily="18" charset="0"/>
              </a:rPr>
              <a:t> </a:t>
            </a:r>
            <a:r>
              <a:rPr lang="en-US" sz="2800" i="1" dirty="0" err="1">
                <a:latin typeface="Sylfaen" panose="010A0502050306030303" pitchFamily="18" charset="0"/>
              </a:rPr>
              <a:t>ღმერთისთ</a:t>
            </a:r>
            <a:r>
              <a:rPr lang="ka-GE" sz="2800" i="1" dirty="0">
                <a:latin typeface="Sylfaen" panose="010A0502050306030303" pitchFamily="18" charset="0"/>
              </a:rPr>
              <a:t>უ</a:t>
            </a:r>
            <a:r>
              <a:rPr lang="en-US" sz="2800" i="1" dirty="0">
                <a:latin typeface="Sylfaen" panose="010A0502050306030303" pitchFamily="18" charset="0"/>
              </a:rPr>
              <a:t>ნ, </a:t>
            </a:r>
            <a:r>
              <a:rPr lang="en-US" sz="2800" i="1" dirty="0" err="1">
                <a:latin typeface="Sylfaen" panose="010A0502050306030303" pitchFamily="18" charset="0"/>
              </a:rPr>
              <a:t>ბატონისთ</a:t>
            </a:r>
            <a:r>
              <a:rPr lang="ka-GE" sz="2800" i="1" dirty="0">
                <a:latin typeface="Sylfaen" panose="010A0502050306030303" pitchFamily="18" charset="0"/>
              </a:rPr>
              <a:t>უ</a:t>
            </a:r>
            <a:r>
              <a:rPr lang="en-US" sz="2800" i="1" dirty="0">
                <a:latin typeface="Sylfaen" panose="010A0502050306030303" pitchFamily="18" charset="0"/>
              </a:rPr>
              <a:t>ნ </a:t>
            </a:r>
            <a:r>
              <a:rPr lang="en-US" sz="2800" i="1" dirty="0" err="1">
                <a:latin typeface="Sylfaen" panose="010A0502050306030303" pitchFamily="18" charset="0"/>
              </a:rPr>
              <a:t>შეპირობია</a:t>
            </a:r>
            <a:r>
              <a:rPr lang="en-US" sz="2800" i="1" dirty="0">
                <a:latin typeface="Sylfaen" panose="010A0502050306030303" pitchFamily="18" charset="0"/>
              </a:rPr>
              <a:t> </a:t>
            </a:r>
            <a:endParaRPr lang="ka-GE" sz="2800" i="1" dirty="0">
              <a:latin typeface="Sylfaen" panose="010A0502050306030303" pitchFamily="18" charset="0"/>
            </a:endParaRPr>
          </a:p>
          <a:p>
            <a:r>
              <a:rPr lang="en-US" sz="2800" i="1" dirty="0" err="1">
                <a:latin typeface="Sylfaen" panose="010A0502050306030303" pitchFamily="18" charset="0"/>
              </a:rPr>
              <a:t>ხემწრ</a:t>
            </a:r>
            <a:r>
              <a:rPr lang="ka-GE" sz="2800" i="1" dirty="0">
                <a:latin typeface="Sylfaen" panose="010A0502050306030303" pitchFamily="18" charset="0"/>
              </a:rPr>
              <a:t>უ</a:t>
            </a:r>
            <a:r>
              <a:rPr lang="en-US" sz="2800" i="1" dirty="0" err="1">
                <a:latin typeface="Sylfaen" panose="010A0502050306030303" pitchFamily="18" charset="0"/>
              </a:rPr>
              <a:t>ლი</a:t>
            </a:r>
            <a:r>
              <a:rPr lang="en-US" sz="2800" i="1" dirty="0">
                <a:latin typeface="Sylfaen" panose="010A0502050306030303" pitchFamily="18" charset="0"/>
              </a:rPr>
              <a:t> </a:t>
            </a:r>
            <a:r>
              <a:rPr lang="en-US" sz="2800" i="1" dirty="0" err="1">
                <a:latin typeface="Sylfaen" panose="010A0502050306030303" pitchFamily="18" charset="0"/>
              </a:rPr>
              <a:t>ჲაილის</a:t>
            </a:r>
            <a:r>
              <a:rPr lang="en-US" sz="2800" i="1" dirty="0">
                <a:latin typeface="Sylfaen" panose="010A0502050306030303" pitchFamily="18" charset="0"/>
              </a:rPr>
              <a:t> </a:t>
            </a:r>
            <a:r>
              <a:rPr lang="en-US" sz="2800" i="1" dirty="0" err="1">
                <a:latin typeface="Sylfaen" panose="010A0502050306030303" pitchFamily="18" charset="0"/>
              </a:rPr>
              <a:t>უკნედამ</a:t>
            </a:r>
            <a:r>
              <a:rPr lang="en-US" sz="2800" i="1" dirty="0">
                <a:latin typeface="Sylfaen" panose="010A0502050306030303" pitchFamily="18" charset="0"/>
              </a:rPr>
              <a:t> </a:t>
            </a:r>
            <a:r>
              <a:rPr lang="en-US" sz="2800" i="1" dirty="0" err="1">
                <a:latin typeface="Sylfaen" panose="010A0502050306030303" pitchFamily="18" charset="0"/>
              </a:rPr>
              <a:t>ერთი</a:t>
            </a:r>
            <a:r>
              <a:rPr lang="en-US" sz="2800" i="1" dirty="0">
                <a:latin typeface="Sylfaen" panose="010A0502050306030303" pitchFamily="18" charset="0"/>
              </a:rPr>
              <a:t> </a:t>
            </a:r>
            <a:r>
              <a:rPr lang="en-US" sz="2800" i="1" dirty="0" err="1">
                <a:latin typeface="Sylfaen" panose="010A0502050306030303" pitchFamily="18" charset="0"/>
              </a:rPr>
              <a:t>ჩვენი</a:t>
            </a:r>
            <a:r>
              <a:rPr lang="en-US" sz="2800" i="1" dirty="0">
                <a:latin typeface="Sylfaen" panose="010A0502050306030303" pitchFamily="18" charset="0"/>
              </a:rPr>
              <a:t> </a:t>
            </a:r>
            <a:r>
              <a:rPr lang="en-US" sz="2800" i="1" dirty="0" err="1">
                <a:latin typeface="Sylfaen" panose="010A0502050306030303" pitchFamily="18" charset="0"/>
              </a:rPr>
              <a:t>რუ</a:t>
            </a:r>
            <a:r>
              <a:rPr lang="en-US" sz="2800" i="1" dirty="0">
                <a:latin typeface="Sylfaen" panose="010A0502050306030303" pitchFamily="18" charset="0"/>
              </a:rPr>
              <a:t> </a:t>
            </a:r>
            <a:r>
              <a:rPr lang="en-US" sz="2800" i="1" dirty="0" err="1">
                <a:latin typeface="Sylfaen" panose="010A0502050306030303" pitchFamily="18" charset="0"/>
              </a:rPr>
              <a:t>არი</a:t>
            </a:r>
            <a:r>
              <a:rPr lang="en-US" sz="2800" i="1" dirty="0">
                <a:latin typeface="Sylfaen" panose="010A0502050306030303" pitchFamily="18" charset="0"/>
              </a:rPr>
              <a:t> (უ.); </a:t>
            </a:r>
            <a:r>
              <a:rPr lang="en-US" sz="2800" i="1" dirty="0" err="1">
                <a:latin typeface="Sylfaen" panose="010A0502050306030303" pitchFamily="18" charset="0"/>
              </a:rPr>
              <a:t>ახალდაბა</a:t>
            </a:r>
            <a:r>
              <a:rPr lang="en-US" sz="2800" i="1" dirty="0">
                <a:latin typeface="Sylfaen" panose="010A0502050306030303" pitchFamily="18" charset="0"/>
              </a:rPr>
              <a:t> ჩ</a:t>
            </a:r>
            <a:r>
              <a:rPr lang="ka-GE" sz="2800" i="1" dirty="0">
                <a:latin typeface="Sylfaen" panose="010A0502050306030303" pitchFamily="18" charset="0"/>
              </a:rPr>
              <a:t>ო</a:t>
            </a:r>
            <a:r>
              <a:rPr lang="en-US" sz="2800" i="1" dirty="0" err="1">
                <a:latin typeface="Sylfaen" panose="010A0502050306030303" pitchFamily="18" charset="0"/>
              </a:rPr>
              <a:t>ნი</a:t>
            </a:r>
            <a:r>
              <a:rPr lang="en-US" sz="2800" i="1" dirty="0">
                <a:latin typeface="Sylfaen" panose="010A0502050306030303" pitchFamily="18" charset="0"/>
              </a:rPr>
              <a:t> </a:t>
            </a:r>
            <a:r>
              <a:rPr lang="en-US" sz="2800" i="1" dirty="0" err="1">
                <a:latin typeface="Sylfaen" panose="010A0502050306030303" pitchFamily="18" charset="0"/>
              </a:rPr>
              <a:t>სოფელია</a:t>
            </a:r>
            <a:r>
              <a:rPr lang="en-US" sz="2800" i="1" dirty="0">
                <a:latin typeface="Sylfaen" panose="010A0502050306030303" pitchFamily="18" charset="0"/>
              </a:rPr>
              <a:t> (</a:t>
            </a:r>
            <a:r>
              <a:rPr lang="en-US" sz="2800" i="1" dirty="0" err="1">
                <a:latin typeface="Sylfaen" panose="010A0502050306030303" pitchFamily="18" charset="0"/>
              </a:rPr>
              <a:t>ახალდ</a:t>
            </a:r>
            <a:r>
              <a:rPr lang="en-US" sz="2800" i="1" dirty="0">
                <a:latin typeface="Sylfaen" panose="010A0502050306030303" pitchFamily="18" charset="0"/>
              </a:rPr>
              <a:t>.).</a:t>
            </a:r>
            <a:endParaRPr lang="ru-RU" sz="2800" i="1" dirty="0">
              <a:latin typeface="Sylfaen" panose="010A0502050306030303" pitchFamily="18" charset="0"/>
            </a:endParaRPr>
          </a:p>
          <a:p>
            <a:r>
              <a:rPr lang="en-US" sz="2800" i="1" dirty="0">
                <a:latin typeface="Sylfaen" panose="010A0502050306030303" pitchFamily="18" charset="0"/>
              </a:rPr>
              <a:t>ჩ</a:t>
            </a:r>
            <a:r>
              <a:rPr lang="ka-GE" sz="2800" i="1" dirty="0">
                <a:latin typeface="Sylfaen" panose="010A0502050306030303" pitchFamily="18" charset="0"/>
              </a:rPr>
              <a:t>ო</a:t>
            </a:r>
            <a:r>
              <a:rPr lang="en-US" sz="2800" i="1" dirty="0" err="1">
                <a:latin typeface="Sylfaen" panose="010A0502050306030303" pitchFamily="18" charset="0"/>
              </a:rPr>
              <a:t>ნჩხერი</a:t>
            </a:r>
            <a:r>
              <a:rPr lang="en-US" sz="2800" i="1" dirty="0">
                <a:latin typeface="Sylfaen" panose="010A0502050306030303" pitchFamily="18" charset="0"/>
              </a:rPr>
              <a:t> (&lt;</a:t>
            </a:r>
            <a:r>
              <a:rPr lang="en-US" sz="2800" i="1" dirty="0" err="1">
                <a:latin typeface="Sylfaen" panose="010A0502050306030303" pitchFamily="18" charset="0"/>
              </a:rPr>
              <a:t>ჩანჩქერი</a:t>
            </a:r>
            <a:r>
              <a:rPr lang="en-US" sz="2800" i="1" dirty="0">
                <a:latin typeface="Sylfaen" panose="010A0502050306030303" pitchFamily="18" charset="0"/>
              </a:rPr>
              <a:t>), </a:t>
            </a:r>
            <a:r>
              <a:rPr lang="en-US" sz="2800" i="1" dirty="0" err="1">
                <a:latin typeface="Sylfaen" panose="010A0502050306030303" pitchFamily="18" charset="0"/>
              </a:rPr>
              <a:t>რგ</a:t>
            </a:r>
            <a:r>
              <a:rPr lang="ka-GE" sz="2800" i="1" dirty="0">
                <a:latin typeface="Sylfaen" panose="010A0502050306030303" pitchFamily="18" charset="0"/>
              </a:rPr>
              <a:t>ო</a:t>
            </a:r>
            <a:r>
              <a:rPr lang="en-US" sz="2800" i="1" dirty="0" err="1">
                <a:latin typeface="Sylfaen" panose="010A0502050306030303" pitchFamily="18" charset="0"/>
              </a:rPr>
              <a:t>ვდენ</a:t>
            </a:r>
            <a:r>
              <a:rPr lang="en-US" sz="2800" i="1" dirty="0">
                <a:latin typeface="Sylfaen" panose="010A0502050306030303" pitchFamily="18" charset="0"/>
              </a:rPr>
              <a:t> (&lt;</a:t>
            </a:r>
            <a:r>
              <a:rPr lang="en-US" sz="2800" i="1" dirty="0" err="1">
                <a:latin typeface="Sylfaen" panose="010A0502050306030303" pitchFamily="18" charset="0"/>
              </a:rPr>
              <a:t>რგავდენ</a:t>
            </a:r>
            <a:r>
              <a:rPr lang="en-US" sz="2800" i="1" dirty="0">
                <a:latin typeface="Sylfaen" panose="010A0502050306030303" pitchFamily="18" charset="0"/>
              </a:rPr>
              <a:t>).</a:t>
            </a:r>
            <a:endParaRPr lang="ru-RU" sz="2800" i="1" dirty="0">
              <a:latin typeface="Sylfaen" panose="010A0502050306030303" pitchFamily="18" charset="0"/>
            </a:endParaRPr>
          </a:p>
          <a:p>
            <a:r>
              <a:rPr lang="en-US" sz="2800" i="1" dirty="0">
                <a:latin typeface="Sylfaen" panose="010A0502050306030303" pitchFamily="18" charset="0"/>
              </a:rPr>
              <a:t> </a:t>
            </a:r>
            <a:endParaRPr lang="ru-RU" sz="2800" i="1" dirty="0">
              <a:latin typeface="Sylfaen" panose="010A0502050306030303" pitchFamily="18" charset="0"/>
            </a:endParaRPr>
          </a:p>
          <a:p>
            <a:endParaRPr lang="ru-RU" sz="28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37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6923112" cy="1371600"/>
          </a:xfrm>
        </p:spPr>
        <p:txBody>
          <a:bodyPr/>
          <a:lstStyle/>
          <a:p>
            <a:pPr algn="ctr"/>
            <a:r>
              <a:rPr lang="en-US" b="1" dirty="0" err="1"/>
              <a:t>ფონეტიკური</a:t>
            </a:r>
            <a:r>
              <a:rPr lang="en-US" b="1" dirty="0"/>
              <a:t> </a:t>
            </a:r>
            <a:r>
              <a:rPr lang="en-US" b="1" dirty="0" err="1"/>
              <a:t>მოვლენები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700736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ასიმილაცია</a:t>
            </a:r>
            <a:r>
              <a:rPr lang="ka-GE" sz="2400" dirty="0"/>
              <a:t>:</a:t>
            </a:r>
          </a:p>
          <a:p>
            <a:r>
              <a:rPr lang="en-US" sz="2400" b="0" i="1" dirty="0" err="1"/>
              <a:t>აქ</a:t>
            </a:r>
            <a:r>
              <a:rPr lang="en-US" sz="2400" b="0" i="1" dirty="0"/>
              <a:t> </a:t>
            </a:r>
            <a:r>
              <a:rPr lang="en-US" sz="2400" b="0" i="1" dirty="0" err="1"/>
              <a:t>უწინ</a:t>
            </a:r>
            <a:r>
              <a:rPr lang="en-US" sz="2400" b="0" i="1" dirty="0"/>
              <a:t> </a:t>
            </a:r>
            <a:r>
              <a:rPr lang="en-US" sz="2400" b="0" i="1" dirty="0" err="1"/>
              <a:t>გოგოს</a:t>
            </a:r>
            <a:r>
              <a:rPr lang="en-US" sz="2400" b="0" i="1" dirty="0"/>
              <a:t> </a:t>
            </a:r>
            <a:r>
              <a:rPr lang="en-US" sz="2400" b="0" i="1" dirty="0" err="1"/>
              <a:t>ვერ</a:t>
            </a:r>
            <a:r>
              <a:rPr lang="en-US" sz="2400" b="0" i="1" dirty="0"/>
              <a:t> </a:t>
            </a:r>
            <a:r>
              <a:rPr lang="en-US" sz="2400" b="0" i="1" dirty="0" err="1"/>
              <a:t>დეელაპარიკებოდი</a:t>
            </a:r>
            <a:r>
              <a:rPr lang="en-US" sz="2400" b="0" i="1" dirty="0"/>
              <a:t> </a:t>
            </a:r>
            <a:r>
              <a:rPr lang="ka-GE" sz="2400" b="0" i="1" dirty="0"/>
              <a:t>; </a:t>
            </a:r>
            <a:r>
              <a:rPr lang="en-US" sz="2400" b="0" i="1" dirty="0" err="1"/>
              <a:t>იქ</a:t>
            </a:r>
            <a:r>
              <a:rPr lang="en-US" sz="2400" b="0" i="1" dirty="0"/>
              <a:t> </a:t>
            </a:r>
            <a:r>
              <a:rPr lang="en-US" sz="2400" b="0" i="1" dirty="0" err="1"/>
              <a:t>წევედი</a:t>
            </a:r>
            <a:r>
              <a:rPr lang="en-US" sz="2400" b="0" i="1" dirty="0"/>
              <a:t> </a:t>
            </a:r>
            <a:r>
              <a:rPr lang="ka-GE" sz="2400" b="0" i="1" dirty="0"/>
              <a:t>; </a:t>
            </a:r>
            <a:r>
              <a:rPr lang="en-US" sz="2400" b="0" i="1" dirty="0" err="1"/>
              <a:t>დეჲნახე</a:t>
            </a:r>
            <a:r>
              <a:rPr lang="en-US" sz="2400" b="0" i="1" dirty="0"/>
              <a:t> </a:t>
            </a:r>
            <a:r>
              <a:rPr lang="en-US" sz="2400" b="0" i="1" dirty="0" err="1"/>
              <a:t>მოტანილი</a:t>
            </a:r>
            <a:r>
              <a:rPr lang="en-US" sz="2400" b="0" i="1" dirty="0"/>
              <a:t> </a:t>
            </a:r>
            <a:r>
              <a:rPr lang="en-US" sz="2400" b="0" i="1" dirty="0" err="1"/>
              <a:t>თივა</a:t>
            </a:r>
            <a:r>
              <a:rPr lang="en-US" sz="2400" b="0" i="1" dirty="0"/>
              <a:t>? </a:t>
            </a:r>
            <a:r>
              <a:rPr lang="en-US" sz="2400" b="0" i="1" dirty="0" err="1"/>
              <a:t>ამათ</a:t>
            </a:r>
            <a:r>
              <a:rPr lang="en-US" sz="2400" b="0" i="1" dirty="0"/>
              <a:t> </a:t>
            </a:r>
            <a:r>
              <a:rPr lang="en-US" sz="2400" b="0" i="1" dirty="0" err="1"/>
              <a:t>ვიზე</a:t>
            </a:r>
            <a:r>
              <a:rPr lang="en-US" sz="2400" b="0" i="1" dirty="0"/>
              <a:t> </a:t>
            </a:r>
            <a:r>
              <a:rPr lang="en-US" sz="2400" b="0" i="1" dirty="0" err="1"/>
              <a:t>გოუკეთა</a:t>
            </a:r>
            <a:r>
              <a:rPr lang="en-US" sz="2400" b="0" i="1" dirty="0"/>
              <a:t> </a:t>
            </a:r>
            <a:r>
              <a:rPr lang="ka-GE" sz="2400" b="0" i="1" dirty="0"/>
              <a:t>; </a:t>
            </a:r>
            <a:r>
              <a:rPr lang="en-US" sz="2400" b="0" i="1" dirty="0" err="1"/>
              <a:t>ურბას</a:t>
            </a:r>
            <a:r>
              <a:rPr lang="en-US" sz="2400" b="0" i="1" dirty="0"/>
              <a:t> </a:t>
            </a:r>
            <a:r>
              <a:rPr lang="en-US" sz="2400" b="0" i="1" dirty="0" err="1"/>
              <a:t>უუღებენ</a:t>
            </a:r>
            <a:r>
              <a:rPr lang="en-US" sz="2400" b="0" i="1" dirty="0"/>
              <a:t> </a:t>
            </a:r>
            <a:r>
              <a:rPr lang="ka-GE" sz="2400" b="0" i="1" dirty="0"/>
              <a:t>;</a:t>
            </a:r>
          </a:p>
          <a:p>
            <a:pPr algn="just"/>
            <a:r>
              <a:rPr lang="ka-GE" sz="2400" b="0" i="1" dirty="0"/>
              <a:t>ნიორი ილაჯია, ბაბოჲ შჭამდა; წამოკყვეს და პასუხი მოგე; კაცი მოკტა ოთხმოცდაჩვიდმეტი წლისა (ბაზგ.); ციხევ, მოგიკტეს ამშენებელი (მაჩხ.).</a:t>
            </a:r>
            <a:endParaRPr lang="ru-RU" sz="2400" b="0" i="1" dirty="0"/>
          </a:p>
          <a:p>
            <a:r>
              <a:rPr lang="ka-GE" sz="2400" dirty="0"/>
              <a:t>დისიმილაცია:</a:t>
            </a:r>
          </a:p>
          <a:p>
            <a:r>
              <a:rPr lang="ka-GE" sz="2400" b="0" i="1" dirty="0"/>
              <a:t>გოგო მელაპარიკება ტელეფონზე (მან.); თელი მიხდებიან, ვერ ილაპარიკებენ ;</a:t>
            </a:r>
          </a:p>
          <a:p>
            <a:r>
              <a:rPr lang="ka-GE" sz="2400" b="0" i="1" dirty="0"/>
              <a:t>შინ არალიან (ზ.მ.); ჰალა არალი არაფერი (ხოხ.).</a:t>
            </a:r>
            <a:endParaRPr lang="ru-RU" sz="2400" b="0" i="1" dirty="0"/>
          </a:p>
          <a:p>
            <a:endParaRPr lang="ka-GE" sz="2400" dirty="0"/>
          </a:p>
          <a:p>
            <a:endParaRPr lang="ru-RU" sz="2400" dirty="0"/>
          </a:p>
          <a:p>
            <a:endParaRPr lang="ru-RU" sz="2400" b="0" i="1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36965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92696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400" b="1" dirty="0">
                <a:solidFill>
                  <a:srgbClr val="C00000"/>
                </a:solidFill>
              </a:rPr>
              <a:t>ბგერის დაკარგვა:</a:t>
            </a:r>
          </a:p>
          <a:p>
            <a:r>
              <a:rPr lang="ka-GE" sz="2400" i="1" dirty="0"/>
              <a:t>  იქ ჭამ </a:t>
            </a:r>
            <a:r>
              <a:rPr lang="ka-GE" sz="2400" b="1" i="1" dirty="0"/>
              <a:t>პურ</a:t>
            </a:r>
            <a:r>
              <a:rPr lang="ka-GE" sz="2400" i="1" dirty="0"/>
              <a:t> (ჩაქ.); ჩემ </a:t>
            </a:r>
            <a:r>
              <a:rPr lang="ka-GE" sz="2400" b="1" i="1" dirty="0"/>
              <a:t>შვილ</a:t>
            </a:r>
            <a:r>
              <a:rPr lang="ka-GE" sz="2400" i="1" dirty="0"/>
              <a:t> ჰამერი ყავს; თქვენ </a:t>
            </a:r>
            <a:r>
              <a:rPr lang="ka-GE" sz="2400" b="1" i="1" dirty="0"/>
              <a:t>ღარჭებ</a:t>
            </a:r>
            <a:r>
              <a:rPr lang="ka-GE" sz="2400" i="1" dirty="0"/>
              <a:t> ასწავლით, არა? </a:t>
            </a:r>
            <a:r>
              <a:rPr lang="ka-GE" sz="2400" b="1" i="1" dirty="0">
                <a:solidFill>
                  <a:srgbClr val="C00000"/>
                </a:solidFill>
              </a:rPr>
              <a:t/>
            </a:r>
            <a:br>
              <a:rPr lang="ka-GE" sz="2400" b="1" i="1" dirty="0">
                <a:solidFill>
                  <a:srgbClr val="C00000"/>
                </a:solidFill>
              </a:rPr>
            </a:br>
            <a:r>
              <a:rPr lang="ka-GE" sz="2400" b="1" i="1" dirty="0"/>
              <a:t>ჯამეთან</a:t>
            </a:r>
            <a:r>
              <a:rPr lang="ka-GE" sz="2400" i="1" dirty="0"/>
              <a:t> (&lt;ჯამესთან) რომ იყო, ის არი (უ.); </a:t>
            </a:r>
            <a:r>
              <a:rPr lang="ka-GE" sz="2400" b="1" i="1" dirty="0"/>
              <a:t>მუსათან</a:t>
            </a:r>
            <a:r>
              <a:rPr lang="ka-GE" sz="2400" i="1" dirty="0"/>
              <a:t> (&lt;მუსასთან) ვერაფერ ვერ დამახსენებს (ხევწ.);</a:t>
            </a:r>
          </a:p>
          <a:p>
            <a:r>
              <a:rPr lang="ka-GE" sz="2400" i="1" dirty="0"/>
              <a:t>ოთხი წელწადია არ ავსულვარ </a:t>
            </a:r>
            <a:r>
              <a:rPr lang="ka-GE" sz="2400" b="1" i="1" dirty="0"/>
              <a:t>თაზე</a:t>
            </a:r>
            <a:r>
              <a:rPr lang="ka-GE" sz="2400" i="1" dirty="0"/>
              <a:t> (ზაქ.); </a:t>
            </a:r>
          </a:p>
          <a:p>
            <a:r>
              <a:rPr lang="ka-GE" sz="2400" i="1" dirty="0"/>
              <a:t>ზემოთ ახვალ </a:t>
            </a:r>
            <a:r>
              <a:rPr lang="ka-GE" sz="2400" b="1" i="1" dirty="0"/>
              <a:t>კოც </a:t>
            </a:r>
            <a:r>
              <a:rPr lang="ka-GE" sz="2400" i="1" dirty="0"/>
              <a:t>არი (უ.); შენ </a:t>
            </a:r>
            <a:r>
              <a:rPr lang="ka-GE" sz="2400" b="1" i="1" dirty="0"/>
              <a:t>ძალი</a:t>
            </a:r>
            <a:r>
              <a:rPr lang="ka-GE" sz="2400" i="1" dirty="0"/>
              <a:t> იქევრი გყავს? (უსტ.).</a:t>
            </a:r>
            <a:endParaRPr lang="ru-RU" sz="2400" i="1" dirty="0"/>
          </a:p>
          <a:p>
            <a:r>
              <a:rPr lang="ka-GE" sz="2400" i="1" dirty="0"/>
              <a:t>ძველი სახელი </a:t>
            </a:r>
            <a:r>
              <a:rPr lang="ka-GE" sz="2400" b="1" i="1" dirty="0"/>
              <a:t>გამოცლილია</a:t>
            </a:r>
            <a:r>
              <a:rPr lang="ka-GE" sz="2400" i="1" dirty="0"/>
              <a:t> (ჩაქ.); მექთების </a:t>
            </a:r>
            <a:r>
              <a:rPr lang="ka-GE" sz="2400" b="1" i="1" dirty="0"/>
              <a:t>მასწალებელი</a:t>
            </a:r>
            <a:r>
              <a:rPr lang="ka-GE" sz="2400" i="1" dirty="0"/>
              <a:t> ვარ (უ.); </a:t>
            </a:r>
            <a:r>
              <a:rPr lang="ka-GE" sz="2400" b="1" i="1" dirty="0"/>
              <a:t>ქრივი</a:t>
            </a:r>
            <a:r>
              <a:rPr lang="ka-GE" sz="2400" i="1" dirty="0"/>
              <a:t> იყო (ხევწ.); </a:t>
            </a:r>
            <a:r>
              <a:rPr lang="ka-GE" sz="2400" b="1" i="1" dirty="0"/>
              <a:t>ექსი </a:t>
            </a:r>
            <a:r>
              <a:rPr lang="ka-GE" sz="2400" i="1" dirty="0"/>
              <a:t>თვე აქ ვარ, </a:t>
            </a:r>
            <a:r>
              <a:rPr lang="ka-GE" sz="2400" b="1" i="1" dirty="0"/>
              <a:t>ექსი </a:t>
            </a:r>
            <a:r>
              <a:rPr lang="ka-GE" sz="2400" i="1" dirty="0"/>
              <a:t>თვე იქ ვარ (ივ.); </a:t>
            </a:r>
            <a:r>
              <a:rPr lang="ru-RU" sz="2400" i="1" dirty="0">
                <a:solidFill>
                  <a:srgbClr val="C00000"/>
                </a:solidFill>
              </a:rPr>
              <a:t/>
            </a:r>
            <a:br>
              <a:rPr lang="ru-RU" sz="2400" i="1" dirty="0">
                <a:solidFill>
                  <a:srgbClr val="C00000"/>
                </a:solidFill>
              </a:rPr>
            </a:br>
            <a:r>
              <a:rPr lang="ka-GE" sz="2400" b="1" dirty="0">
                <a:solidFill>
                  <a:srgbClr val="C00000"/>
                </a:solidFill>
              </a:rPr>
              <a:t>ბგერათა ჩართვა:</a:t>
            </a:r>
          </a:p>
          <a:p>
            <a:r>
              <a:rPr lang="ka-GE" sz="2400" i="1" dirty="0"/>
              <a:t>ზემოდან ასე </a:t>
            </a:r>
            <a:r>
              <a:rPr lang="ka-GE" sz="2400" b="1" i="1" dirty="0"/>
              <a:t>გაღობვილი</a:t>
            </a:r>
            <a:r>
              <a:rPr lang="ka-GE" sz="2400" i="1" dirty="0"/>
              <a:t> ყოფილა (უსტ.); </a:t>
            </a:r>
            <a:r>
              <a:rPr lang="ka-GE" sz="2400" b="1" i="1" dirty="0"/>
              <a:t>მდუღვარე</a:t>
            </a:r>
            <a:r>
              <a:rPr lang="ka-GE" sz="2400" i="1" dirty="0"/>
              <a:t> ამოდის ცხელი წყალი (ჩაქ.); </a:t>
            </a:r>
          </a:p>
          <a:p>
            <a:r>
              <a:rPr lang="ka-GE" sz="2400" b="1" i="1" dirty="0"/>
              <a:t>ყველამფერი</a:t>
            </a:r>
            <a:r>
              <a:rPr lang="ka-GE" sz="2400" i="1" dirty="0"/>
              <a:t> მავიწყდება (დავ.); იქ </a:t>
            </a:r>
            <a:r>
              <a:rPr lang="ka-GE" sz="2400" b="1" i="1" dirty="0"/>
              <a:t>რაცხამფერი</a:t>
            </a:r>
            <a:r>
              <a:rPr lang="ka-GE" sz="2400" i="1" dirty="0"/>
              <a:t> მიქონდენ (ჩაქ.)</a:t>
            </a:r>
            <a:endParaRPr lang="ru-RU" sz="2400" i="1" dirty="0">
              <a:solidFill>
                <a:srgbClr val="C00000"/>
              </a:solidFill>
            </a:endParaRPr>
          </a:p>
          <a:p>
            <a:endParaRPr lang="ru-RU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72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3B46580-116C-D086-85D3-E5C8AE704F07}"/>
              </a:ext>
            </a:extLst>
          </p:cNvPr>
          <p:cNvSpPr txBox="1"/>
          <p:nvPr/>
        </p:nvSpPr>
        <p:spPr>
          <a:xfrm>
            <a:off x="310952" y="692696"/>
            <a:ext cx="8005464" cy="513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400" b="1" dirty="0">
                <a:solidFill>
                  <a:srgbClr val="C00000"/>
                </a:solidFill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სუბსტიტუცია: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ბ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ka-GE" sz="2400" b="1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ბზემ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დამწვა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4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ხევწ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 </a:t>
            </a:r>
            <a:r>
              <a:rPr lang="ka-GE" sz="2400" b="1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ბზე</a:t>
            </a:r>
            <a:r>
              <a:rPr lang="ka-GE" sz="2400" b="1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ადგება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24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ბზათა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ქვია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4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წეთ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  <a:endParaRPr lang="en-US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ნ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არ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გაწვიმდება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2400" b="1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კანკამებს</a:t>
            </a:r>
            <a:r>
              <a:rPr lang="ka-GE" sz="2400" b="1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(&lt;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კამკამებს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(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უსტ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 </a:t>
            </a:r>
            <a:r>
              <a:rPr lang="ka-GE" sz="24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ღარჭმა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b="1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მეინდონა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4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იფხ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 </a:t>
            </a:r>
            <a:endParaRPr lang="en-US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შდრ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ka-GE" sz="2400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მეგემ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იმის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ბაჯოს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შვილი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მოინდომა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ჩვენმა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ღარჭმა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400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მაჩხ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ვ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ნ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ზოგი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b="1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მახსონს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უ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 </a:t>
            </a:r>
            <a:r>
              <a:rPr lang="ka-GE" sz="2400" b="1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კიდენ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დადიან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ესენი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ჩაქ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  <a:endParaRPr lang="en-US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ვ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ka-GE" sz="2400" b="1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სიმავრმა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ბარსამხან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არბენია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ჩაქ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 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შდრ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ესეც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ჩემი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სიმამრის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ზმაა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400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ნიოლ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ნ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ka-GE" sz="2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</a:t>
            </a: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ka-GE" sz="2400" b="1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ამამ</a:t>
            </a:r>
            <a:r>
              <a:rPr lang="ka-GE" sz="2400" b="1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(&lt;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ამან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არ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მამღერა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24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დიმიშალა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4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მაჩხ</a:t>
            </a:r>
            <a:r>
              <a:rPr lang="ka-GE" sz="24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  <a:endParaRPr lang="en-US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435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CF57CD6-A80A-E3BC-E833-12C022FAC535}"/>
              </a:ext>
            </a:extLst>
          </p:cNvPr>
          <p:cNvSpPr txBox="1"/>
          <p:nvPr/>
        </p:nvSpPr>
        <p:spPr>
          <a:xfrm>
            <a:off x="323528" y="476672"/>
            <a:ext cx="8280920" cy="6959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a-GE" sz="2800" b="1" dirty="0">
                <a:solidFill>
                  <a:srgbClr val="C00000"/>
                </a:solidFill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მეტათეზისი: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0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ხს</a:t>
            </a:r>
            <a:r>
              <a:rPr lang="ka-GE" sz="20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r>
              <a:rPr lang="ka-GE" sz="20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სხ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ka-GE" sz="2000" b="1" i="1" dirty="0" smtClean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გასხნა</a:t>
            </a:r>
            <a:r>
              <a:rPr lang="ka-GE" sz="2000" i="1" dirty="0" smtClean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კონსერი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შავშ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გზა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არ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b="1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გეჲსხნა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უსტ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 </a:t>
            </a:r>
            <a:r>
              <a:rPr lang="ka-GE" sz="2000" i="1" dirty="0" smtClean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დუქანი</a:t>
            </a:r>
            <a:r>
              <a:rPr lang="ka-GE" sz="2000" i="1" dirty="0" smtClean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მაქ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b="1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გასხნილი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სვირ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  <a:endParaRPr lang="en-US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000" i="1" dirty="0" smtClean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გათოვლდა</a:t>
            </a:r>
            <a:r>
              <a:rPr lang="ka-GE" sz="2000" i="1" dirty="0" smtClean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ამაღამ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ხვალ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b="1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გასხნის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გეგვისხნის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ჰუქუმეთი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2000" b="1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გეგვიხსნის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ჩაქ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  <a:endParaRPr lang="en-US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0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მღ</a:t>
            </a:r>
            <a:r>
              <a:rPr lang="ka-GE" sz="20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r>
              <a:rPr lang="ka-GE" sz="20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ღმ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ka-GE" sz="2000" b="1" i="1" dirty="0" smtClean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ღმერა</a:t>
            </a:r>
            <a:r>
              <a:rPr lang="ka-GE" sz="2000" i="1" dirty="0" smtClean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არ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არის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სვირ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აქ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იმდენ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b="1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იღმერებენ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ქი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ვერ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დაწერავ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ჩიხ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  <a:endParaRPr lang="en-US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შდრ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თქვენ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გურჯი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მღერა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გინდანან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000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ბაზგ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 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ამანაც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კაჲ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მღერა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იცის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უსტ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0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ზურ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(//&gt;</a:t>
            </a:r>
            <a:r>
              <a:rPr lang="ka-GE" sz="20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ზრუ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გავრცელებულია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მთელ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სამხრულ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მეტყველებაში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000" b="1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ზრუგზე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(&lt;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ზურგზე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ka-GE" sz="20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ევკიდებდით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უსტ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 </a:t>
            </a:r>
            <a:r>
              <a:rPr lang="ka-GE" sz="2000" b="1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ზრუგზე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მეჲკიდავ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ჩაქ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  <a:endParaRPr lang="en-US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სხვა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კილოებშიც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ცნობილი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ფორმებია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ka-GE" sz="20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თუთხმეტი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20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ღურბელი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2000" b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ძვილაჲ</a:t>
            </a:r>
            <a:r>
              <a:rPr lang="ka-GE" sz="20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a-GE" sz="2000" b="1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თუთხმეტი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(//</a:t>
            </a:r>
            <a:r>
              <a:rPr lang="ka-GE" sz="2000" b="1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თხუთმეტი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სოფლის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ქილისა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ყოფილა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ღმერთმა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აქევრი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b="1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ღურბელი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(//</a:t>
            </a:r>
            <a:r>
              <a:rPr lang="ka-GE" sz="2000" b="1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ღრუბელი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არ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დაგანახვოს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0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ხევწ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 </a:t>
            </a:r>
            <a:r>
              <a:rPr lang="ka-GE" sz="2000" b="1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ძვილაჲ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კალთით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000" i="1" dirty="0" err="1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მევტან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ხოხ</a:t>
            </a:r>
            <a:r>
              <a:rPr lang="ka-GE" sz="2000" i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.)....</a:t>
            </a:r>
            <a:endParaRPr lang="en-US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333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386</TotalTime>
  <Words>1421</Words>
  <Application>Microsoft Office PowerPoint</Application>
  <PresentationFormat>Экран (4:3)</PresentationFormat>
  <Paragraphs>111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Главная</vt:lpstr>
      <vt:lpstr>    ბათუმის შოთა რუსთაველის სახელმწიფო უნივერსიტეტი ჰუმანიტარულ მეცნიერებათა ფაკულტეტი ქართული ფილოლოგიის დეპარტამენტი  შავშური კილო:  შავშურის სტრუქტურა,  შავშეთის ონომასტიკა  </vt:lpstr>
      <vt:lpstr> ფონეტიკა </vt:lpstr>
      <vt:lpstr>უმარცვლო უ:</vt:lpstr>
      <vt:lpstr>ჷ: </vt:lpstr>
      <vt:lpstr>უმლაუტი:</vt:lpstr>
      <vt:lpstr>ფონეტიკური მოვლენები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გმადლობთ ყურადღებისათვის!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37</cp:revision>
  <dcterms:created xsi:type="dcterms:W3CDTF">2022-07-26T18:38:04Z</dcterms:created>
  <dcterms:modified xsi:type="dcterms:W3CDTF">2022-07-27T20:43:02Z</dcterms:modified>
</cp:coreProperties>
</file>