
<file path=[Content_Types].xml><?xml version="1.0" encoding="utf-8"?>
<Types xmlns="http://schemas.openxmlformats.org/package/2006/content-types">
  <Default Extension="bin" ContentType="application/vnd.ms-office.activeX"/>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79" r:id="rId3"/>
    <p:sldId id="258" r:id="rId4"/>
    <p:sldId id="259" r:id="rId5"/>
    <p:sldId id="262" r:id="rId6"/>
    <p:sldId id="263" r:id="rId7"/>
    <p:sldId id="307" r:id="rId8"/>
    <p:sldId id="303" r:id="rId9"/>
    <p:sldId id="257" r:id="rId10"/>
    <p:sldId id="277" r:id="rId11"/>
    <p:sldId id="278" r:id="rId12"/>
    <p:sldId id="281" r:id="rId13"/>
    <p:sldId id="284" r:id="rId14"/>
    <p:sldId id="285" r:id="rId15"/>
    <p:sldId id="286" r:id="rId16"/>
    <p:sldId id="287" r:id="rId17"/>
    <p:sldId id="288" r:id="rId18"/>
    <p:sldId id="290" r:id="rId19"/>
    <p:sldId id="291" r:id="rId20"/>
    <p:sldId id="292" r:id="rId21"/>
    <p:sldId id="289" r:id="rId22"/>
    <p:sldId id="283" r:id="rId23"/>
    <p:sldId id="280" r:id="rId24"/>
    <p:sldId id="282" r:id="rId25"/>
    <p:sldId id="305" r:id="rId26"/>
    <p:sldId id="306" r:id="rId27"/>
    <p:sldId id="293" r:id="rId28"/>
    <p:sldId id="273" r:id="rId29"/>
    <p:sldId id="294" r:id="rId30"/>
    <p:sldId id="268" r:id="rId31"/>
    <p:sldId id="304" r:id="rId32"/>
    <p:sldId id="295" r:id="rId33"/>
    <p:sldId id="296" r:id="rId34"/>
    <p:sldId id="297" r:id="rId35"/>
    <p:sldId id="300" r:id="rId36"/>
    <p:sldId id="301" r:id="rId37"/>
    <p:sldId id="302" r:id="rId38"/>
    <p:sldId id="298" r:id="rId39"/>
    <p:sldId id="299" r:id="rId40"/>
    <p:sldId id="260" r:id="rId41"/>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34B07C-8687-49F0-B22E-58B836BE5F86}" type="datetimeFigureOut">
              <a:rPr lang="ka-GE" smtClean="0"/>
              <a:t>22.06.2022</a:t>
            </a:fld>
            <a:endParaRPr lang="ka-GE"/>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195AB-5942-4F1D-A42B-7AF580431C4B}" type="slidenum">
              <a:rPr lang="ka-GE" smtClean="0"/>
              <a:t>‹#›</a:t>
            </a:fld>
            <a:endParaRPr lang="ka-GE"/>
          </a:p>
        </p:txBody>
      </p:sp>
    </p:spTree>
    <p:extLst>
      <p:ext uri="{BB962C8B-B14F-4D97-AF65-F5344CB8AC3E}">
        <p14:creationId xmlns:p14="http://schemas.microsoft.com/office/powerpoint/2010/main" val="30071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24000" y="1122363"/>
            <a:ext cx="9144000" cy="2387600"/>
          </a:xfrm>
        </p:spPr>
        <p:txBody>
          <a:bodyPr anchor="b"/>
          <a:lstStyle>
            <a:lvl1pPr algn="ctr">
              <a:defRPr sz="6000"/>
            </a:lvl1pPr>
          </a:lstStyle>
          <a:p>
            <a:r>
              <a:rPr lang="ka-GE"/>
              <a:t>დააწკაპ. მთ. სათაურის სტილის შეცვლისათვის</a:t>
            </a:r>
          </a:p>
        </p:txBody>
      </p:sp>
      <p:sp>
        <p:nvSpPr>
          <p:cNvPr id="3" name="სუბტიტრ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a:t>დააწკაპუნეთ მთავარი ქვესათაურის სტილის რედაქტირებისთვის</a:t>
            </a:r>
          </a:p>
        </p:txBody>
      </p:sp>
      <p:sp>
        <p:nvSpPr>
          <p:cNvPr id="4" name="თარიღის ჩანაცვლების ველი 3"/>
          <p:cNvSpPr>
            <a:spLocks noGrp="1"/>
          </p:cNvSpPr>
          <p:nvPr>
            <p:ph type="dt" sz="half" idx="10"/>
          </p:nvPr>
        </p:nvSpPr>
        <p:spPr/>
        <p:txBody>
          <a:body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79661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a:t>დააწკაპ. მთ. სათაურის სტილის შეცვლისათვის</a:t>
            </a:r>
          </a:p>
        </p:txBody>
      </p:sp>
      <p:sp>
        <p:nvSpPr>
          <p:cNvPr id="3" name="შვეული ტექსტის ჩანაცვლების ველი 2"/>
          <p:cNvSpPr>
            <a:spLocks noGrp="1"/>
          </p:cNvSpPr>
          <p:nvPr>
            <p:ph type="body" orient="vert" idx="1"/>
          </p:nvPr>
        </p:nvSpPr>
        <p:spPr/>
        <p:txBody>
          <a:bodyPr vert="eaVert"/>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თარიღის ჩანაცვლების ველი 3"/>
          <p:cNvSpPr>
            <a:spLocks noGrp="1"/>
          </p:cNvSpPr>
          <p:nvPr>
            <p:ph type="dt" sz="half" idx="10"/>
          </p:nvPr>
        </p:nvSpPr>
        <p:spPr/>
        <p:txBody>
          <a:body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196345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p:cNvSpPr>
            <a:spLocks noGrp="1"/>
          </p:cNvSpPr>
          <p:nvPr>
            <p:ph type="title" orient="vert"/>
          </p:nvPr>
        </p:nvSpPr>
        <p:spPr>
          <a:xfrm>
            <a:off x="8724900" y="365125"/>
            <a:ext cx="2628900" cy="5811838"/>
          </a:xfrm>
        </p:spPr>
        <p:txBody>
          <a:bodyPr vert="eaVert"/>
          <a:lstStyle/>
          <a:p>
            <a:r>
              <a:rPr lang="ka-GE"/>
              <a:t>დააწკაპ. მთ. სათაურის სტილის შეცვლისათვის</a:t>
            </a:r>
          </a:p>
        </p:txBody>
      </p:sp>
      <p:sp>
        <p:nvSpPr>
          <p:cNvPr id="3" name="შვეული ტექსტის ჩანაცვლების ველი 2"/>
          <p:cNvSpPr>
            <a:spLocks noGrp="1"/>
          </p:cNvSpPr>
          <p:nvPr>
            <p:ph type="body" orient="vert" idx="1"/>
          </p:nvPr>
        </p:nvSpPr>
        <p:spPr>
          <a:xfrm>
            <a:off x="838200" y="365125"/>
            <a:ext cx="7734300" cy="5811838"/>
          </a:xfrm>
        </p:spPr>
        <p:txBody>
          <a:bodyPr vert="eaVert"/>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თარიღის ჩანაცვლების ველი 3"/>
          <p:cNvSpPr>
            <a:spLocks noGrp="1"/>
          </p:cNvSpPr>
          <p:nvPr>
            <p:ph type="dt" sz="half" idx="10"/>
          </p:nvPr>
        </p:nvSpPr>
        <p:spPr/>
        <p:txBody>
          <a:body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493991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a:t>დააწკაპ. მთ. სათაურის სტილის შეცვლისათვის</a:t>
            </a:r>
          </a:p>
        </p:txBody>
      </p:sp>
      <p:sp>
        <p:nvSpPr>
          <p:cNvPr id="3" name="შიგთავსის ჩანაცვლების ველი 2"/>
          <p:cNvSpPr>
            <a:spLocks noGrp="1"/>
          </p:cNvSpPr>
          <p:nvPr>
            <p:ph idx="1"/>
          </p:nvPr>
        </p:nvSpPr>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თარიღის ჩანაცვლების ველი 3"/>
          <p:cNvSpPr>
            <a:spLocks noGrp="1"/>
          </p:cNvSpPr>
          <p:nvPr>
            <p:ph type="dt" sz="half" idx="10"/>
          </p:nvPr>
        </p:nvSpPr>
        <p:spPr/>
        <p:txBody>
          <a:body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399877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1850" y="1709738"/>
            <a:ext cx="10515600" cy="2852737"/>
          </a:xfrm>
        </p:spPr>
        <p:txBody>
          <a:bodyPr anchor="b"/>
          <a:lstStyle>
            <a:lvl1pPr>
              <a:defRPr sz="6000"/>
            </a:lvl1pPr>
          </a:lstStyle>
          <a:p>
            <a:r>
              <a:rPr lang="ka-GE"/>
              <a:t>დააწკაპ. მთ. სათაურის სტილის შეცვლისათვის</a:t>
            </a:r>
          </a:p>
        </p:txBody>
      </p:sp>
      <p:sp>
        <p:nvSpPr>
          <p:cNvPr id="3" name="ტექსტის ჩანაცვლების ველ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84608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a:t>დააწკაპ. მთ. სათაურის სტილის შეცვლისათვის</a:t>
            </a:r>
          </a:p>
        </p:txBody>
      </p:sp>
      <p:sp>
        <p:nvSpPr>
          <p:cNvPr id="3" name="შიგთავსის ჩანაცვლების ველი 2"/>
          <p:cNvSpPr>
            <a:spLocks noGrp="1"/>
          </p:cNvSpPr>
          <p:nvPr>
            <p:ph sz="half" idx="1"/>
          </p:nvPr>
        </p:nvSpPr>
        <p:spPr>
          <a:xfrm>
            <a:off x="838200" y="1825625"/>
            <a:ext cx="5181600" cy="4351338"/>
          </a:xfrm>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შიგთავსის ჩანაცვლების ველი 3"/>
          <p:cNvSpPr>
            <a:spLocks noGrp="1"/>
          </p:cNvSpPr>
          <p:nvPr>
            <p:ph sz="half" idx="2"/>
          </p:nvPr>
        </p:nvSpPr>
        <p:spPr>
          <a:xfrm>
            <a:off x="6172200" y="1825625"/>
            <a:ext cx="5181600" cy="4351338"/>
          </a:xfrm>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5" name="თარიღის ჩანაცვლების ველი 4"/>
          <p:cNvSpPr>
            <a:spLocks noGrp="1"/>
          </p:cNvSpPr>
          <p:nvPr>
            <p:ph type="dt" sz="half" idx="10"/>
          </p:nvPr>
        </p:nvSpPr>
        <p:spPr/>
        <p:txBody>
          <a:bodyPr/>
          <a:lstStyle/>
          <a:p>
            <a:fld id="{6724A720-8E86-4986-90A8-D44285DC9A9B}" type="datetimeFigureOut">
              <a:rPr lang="ka-GE" smtClean="0"/>
              <a:t>22.06.2022</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416974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365125"/>
            <a:ext cx="10515600" cy="1325563"/>
          </a:xfrm>
        </p:spPr>
        <p:txBody>
          <a:bodyPr/>
          <a:lstStyle/>
          <a:p>
            <a:r>
              <a:rPr lang="ka-GE"/>
              <a:t>დააწკაპ. მთ. სათაურის სტილის შეცვლისათვის</a:t>
            </a:r>
          </a:p>
        </p:txBody>
      </p:sp>
      <p:sp>
        <p:nvSpPr>
          <p:cNvPr id="3" name="ტექსტის ჩანაცვლების ველ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2"/>
          </p:nvPr>
        </p:nvSpPr>
        <p:spPr>
          <a:xfrm>
            <a:off x="839788" y="2505075"/>
            <a:ext cx="5157787" cy="3684588"/>
          </a:xfrm>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5" name="ტექსტის ჩანაცვლების ველ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 მთ. სათაურის სტილის შეცვლისათვის</a:t>
            </a:r>
          </a:p>
        </p:txBody>
      </p:sp>
      <p:sp>
        <p:nvSpPr>
          <p:cNvPr id="6" name="შიგთავსის ჩანაცვლების ველი 5"/>
          <p:cNvSpPr>
            <a:spLocks noGrp="1"/>
          </p:cNvSpPr>
          <p:nvPr>
            <p:ph sz="quarter" idx="4"/>
          </p:nvPr>
        </p:nvSpPr>
        <p:spPr>
          <a:xfrm>
            <a:off x="6172200" y="2505075"/>
            <a:ext cx="5183188" cy="3684588"/>
          </a:xfrm>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7" name="თარიღის ჩანაცვლების ველი 6"/>
          <p:cNvSpPr>
            <a:spLocks noGrp="1"/>
          </p:cNvSpPr>
          <p:nvPr>
            <p:ph type="dt" sz="half" idx="10"/>
          </p:nvPr>
        </p:nvSpPr>
        <p:spPr/>
        <p:txBody>
          <a:bodyPr/>
          <a:lstStyle/>
          <a:p>
            <a:fld id="{6724A720-8E86-4986-90A8-D44285DC9A9B}" type="datetimeFigureOut">
              <a:rPr lang="ka-GE" smtClean="0"/>
              <a:t>22.06.2022</a:t>
            </a:fld>
            <a:endParaRPr lang="ka-GE"/>
          </a:p>
        </p:txBody>
      </p:sp>
      <p:sp>
        <p:nvSpPr>
          <p:cNvPr id="8" name="ქვედა კოლონტიტულის ჩანაცვლების ველი 7"/>
          <p:cNvSpPr>
            <a:spLocks noGrp="1"/>
          </p:cNvSpPr>
          <p:nvPr>
            <p:ph type="ftr" sz="quarter" idx="11"/>
          </p:nvPr>
        </p:nvSpPr>
        <p:spPr/>
        <p:txBody>
          <a:bodyPr/>
          <a:lstStyle/>
          <a:p>
            <a:endParaRPr lang="ka-GE"/>
          </a:p>
        </p:txBody>
      </p:sp>
      <p:sp>
        <p:nvSpPr>
          <p:cNvPr id="9" name="სლაიდის რიცხვის ჩანაცვლების ველი 8"/>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74219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a:t>დააწკაპ. მთ. სათაურის სტილის შეცვლისათვის</a:t>
            </a:r>
          </a:p>
        </p:txBody>
      </p:sp>
      <p:sp>
        <p:nvSpPr>
          <p:cNvPr id="3" name="თარიღის ჩანაცვლების ველი 2"/>
          <p:cNvSpPr>
            <a:spLocks noGrp="1"/>
          </p:cNvSpPr>
          <p:nvPr>
            <p:ph type="dt" sz="half" idx="10"/>
          </p:nvPr>
        </p:nvSpPr>
        <p:spPr/>
        <p:txBody>
          <a:bodyPr/>
          <a:lstStyle/>
          <a:p>
            <a:fld id="{6724A720-8E86-4986-90A8-D44285DC9A9B}" type="datetimeFigureOut">
              <a:rPr lang="ka-GE" smtClean="0"/>
              <a:t>22.06.2022</a:t>
            </a:fld>
            <a:endParaRPr lang="ka-GE"/>
          </a:p>
        </p:txBody>
      </p:sp>
      <p:sp>
        <p:nvSpPr>
          <p:cNvPr id="4" name="ქვედა კოლონტიტულის ჩანაცვლების ველი 3"/>
          <p:cNvSpPr>
            <a:spLocks noGrp="1"/>
          </p:cNvSpPr>
          <p:nvPr>
            <p:ph type="ftr" sz="quarter" idx="11"/>
          </p:nvPr>
        </p:nvSpPr>
        <p:spPr/>
        <p:txBody>
          <a:bodyPr/>
          <a:lstStyle/>
          <a:p>
            <a:endParaRPr lang="ka-GE"/>
          </a:p>
        </p:txBody>
      </p:sp>
      <p:sp>
        <p:nvSpPr>
          <p:cNvPr id="5" name="სლაიდის რიცხვის ჩანაცვლების ველი 4"/>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49865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6724A720-8E86-4986-90A8-D44285DC9A9B}" type="datetimeFigureOut">
              <a:rPr lang="ka-GE" smtClean="0"/>
              <a:t>22.06.2022</a:t>
            </a:fld>
            <a:endParaRPr lang="ka-GE"/>
          </a:p>
        </p:txBody>
      </p:sp>
      <p:sp>
        <p:nvSpPr>
          <p:cNvPr id="3" name="ქვედა კოლონტიტულის ჩანაცვლების ველი 2"/>
          <p:cNvSpPr>
            <a:spLocks noGrp="1"/>
          </p:cNvSpPr>
          <p:nvPr>
            <p:ph type="ftr" sz="quarter" idx="11"/>
          </p:nvPr>
        </p:nvSpPr>
        <p:spPr/>
        <p:txBody>
          <a:bodyPr/>
          <a:lstStyle/>
          <a:p>
            <a:endParaRPr lang="ka-GE"/>
          </a:p>
        </p:txBody>
      </p:sp>
      <p:sp>
        <p:nvSpPr>
          <p:cNvPr id="4" name="სლაიდის რიცხვის ჩანაცვლების ველი 3"/>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219265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a:t>დააწკაპ. მთ. სათაურის სტილის შეცვლისათვის</a:t>
            </a:r>
          </a:p>
        </p:txBody>
      </p:sp>
      <p:sp>
        <p:nvSpPr>
          <p:cNvPr id="3" name="შიგთავსის ჩანაცვლების ველი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6724A720-8E86-4986-90A8-D44285DC9A9B}" type="datetimeFigureOut">
              <a:rPr lang="ka-GE" smtClean="0"/>
              <a:t>22.06.2022</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136501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a:t>დააწკაპ. მთ. სათაურის სტილის შეცვლისათვის</a:t>
            </a:r>
          </a:p>
        </p:txBody>
      </p:sp>
      <p:sp>
        <p:nvSpPr>
          <p:cNvPr id="3" name="სურათის ჩანაცვლების ველი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6724A720-8E86-4986-90A8-D44285DC9A9B}" type="datetimeFigureOut">
              <a:rPr lang="ka-GE" smtClean="0"/>
              <a:t>22.06.2022</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EFF8A7A4-6E3F-424C-86E9-D24B6773924D}" type="slidenum">
              <a:rPr lang="ka-GE" smtClean="0"/>
              <a:t>‹#›</a:t>
            </a:fld>
            <a:endParaRPr lang="ka-GE"/>
          </a:p>
        </p:txBody>
      </p:sp>
    </p:spTree>
    <p:extLst>
      <p:ext uri="{BB962C8B-B14F-4D97-AF65-F5344CB8AC3E}">
        <p14:creationId xmlns:p14="http://schemas.microsoft.com/office/powerpoint/2010/main" val="57683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a:t>დააწკაპ. მთ. სათაურის სტილის შეცვლისათვის</a:t>
            </a:r>
          </a:p>
        </p:txBody>
      </p:sp>
      <p:sp>
        <p:nvSpPr>
          <p:cNvPr id="3" name="ტექსტის ჩანაცვლების ველ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p>
        </p:txBody>
      </p:sp>
      <p:sp>
        <p:nvSpPr>
          <p:cNvPr id="4" name="თარიღის ჩანაცვლების ველი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24A720-8E86-4986-90A8-D44285DC9A9B}" type="datetimeFigureOut">
              <a:rPr lang="ka-GE" smtClean="0"/>
              <a:t>22.06.2022</a:t>
            </a:fld>
            <a:endParaRPr lang="ka-GE"/>
          </a:p>
        </p:txBody>
      </p:sp>
      <p:sp>
        <p:nvSpPr>
          <p:cNvPr id="5" name="ქვედა კოლონტიტულის ჩანაცვლების ველი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სლაიდის რიცხვის ჩანაცვლების ველი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8A7A4-6E3F-424C-86E9-D24B6773924D}" type="slidenum">
              <a:rPr lang="ka-GE" smtClean="0"/>
              <a:t>‹#›</a:t>
            </a:fld>
            <a:endParaRPr lang="ka-GE"/>
          </a:p>
        </p:txBody>
      </p:sp>
    </p:spTree>
    <p:extLst>
      <p:ext uri="{BB962C8B-B14F-4D97-AF65-F5344CB8AC3E}">
        <p14:creationId xmlns:p14="http://schemas.microsoft.com/office/powerpoint/2010/main" val="684945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atsne.gov.ge/ka/document/view/29248?publication=76#!"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matsne.gov.ge/ka/document/view/29248?publication=76#!"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control" Target="../activeX/activeX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406399" y="104931"/>
            <a:ext cx="11030857" cy="6011056"/>
          </a:xfrm>
        </p:spPr>
        <p:txBody>
          <a:bodyPr>
            <a:normAutofit/>
          </a:bodyPr>
          <a:lstStyle/>
          <a:p>
            <a:r>
              <a:rPr lang="ka-GE" sz="4400" b="1" dirty="0">
                <a:solidFill>
                  <a:srgbClr val="00B050"/>
                </a:solidFill>
                <a:effectLst>
                  <a:outerShdw blurRad="38100" dist="38100" dir="2700000" algn="tl">
                    <a:srgbClr val="000000">
                      <a:alpha val="43137"/>
                    </a:srgbClr>
                  </a:outerShdw>
                </a:effectLst>
              </a:rPr>
              <a:t>ასოც. პროფ. თემურ ავალიანი. სამეცნიერო სემინარი თემაზე: </a:t>
            </a:r>
            <a:br>
              <a:rPr lang="ka-GE" sz="4400" b="1" dirty="0">
                <a:solidFill>
                  <a:srgbClr val="00B050"/>
                </a:solidFill>
                <a:effectLst>
                  <a:outerShdw blurRad="38100" dist="38100" dir="2700000" algn="tl">
                    <a:srgbClr val="000000">
                      <a:alpha val="43137"/>
                    </a:srgbClr>
                  </a:outerShdw>
                </a:effectLst>
              </a:rPr>
            </a:br>
            <a:br>
              <a:rPr lang="ka-GE" sz="4400" b="1">
                <a:solidFill>
                  <a:srgbClr val="00B050"/>
                </a:solidFill>
                <a:effectLst>
                  <a:outerShdw blurRad="38100" dist="38100" dir="2700000" algn="tl">
                    <a:srgbClr val="000000">
                      <a:alpha val="43137"/>
                    </a:srgbClr>
                  </a:outerShdw>
                </a:effectLst>
              </a:rPr>
            </a:br>
            <a:r>
              <a:rPr lang="ka-GE" sz="4400" b="1">
                <a:solidFill>
                  <a:srgbClr val="FF0000"/>
                </a:solidFill>
                <a:effectLst>
                  <a:outerShdw blurRad="38100" dist="38100" dir="2700000" algn="tl">
                    <a:srgbClr val="000000">
                      <a:alpha val="43137"/>
                    </a:srgbClr>
                  </a:outerShdw>
                </a:effectLst>
              </a:rPr>
              <a:t>„საქართველოს კანონმდებლობა და ქართული ენობრივი პოლიტიკა“.</a:t>
            </a:r>
            <a:br>
              <a:rPr lang="ka-GE" sz="4400" b="1" dirty="0">
                <a:solidFill>
                  <a:srgbClr val="FF0000"/>
                </a:solidFill>
                <a:effectLst>
                  <a:outerShdw blurRad="38100" dist="38100" dir="2700000" algn="tl">
                    <a:srgbClr val="000000">
                      <a:alpha val="43137"/>
                    </a:srgbClr>
                  </a:outerShdw>
                </a:effectLst>
              </a:rPr>
            </a:br>
            <a:br>
              <a:rPr lang="ka-GE" sz="4400" b="1" dirty="0">
                <a:solidFill>
                  <a:srgbClr val="FF0000"/>
                </a:solidFill>
                <a:effectLst>
                  <a:outerShdw blurRad="38100" dist="38100" dir="2700000" algn="tl">
                    <a:srgbClr val="000000">
                      <a:alpha val="43137"/>
                    </a:srgbClr>
                  </a:outerShdw>
                </a:effectLst>
              </a:rPr>
            </a:br>
            <a:r>
              <a:rPr lang="ka-GE" sz="4400" b="1" dirty="0">
                <a:solidFill>
                  <a:srgbClr val="00B050"/>
                </a:solidFill>
                <a:effectLst>
                  <a:outerShdw blurRad="38100" dist="38100" dir="2700000" algn="tl">
                    <a:srgbClr val="000000">
                      <a:alpha val="43137"/>
                    </a:srgbClr>
                  </a:outerShdw>
                </a:effectLst>
              </a:rPr>
              <a:t>2022 წლის 28 ივნისი. ბსუ-ს </a:t>
            </a:r>
            <a:r>
              <a:rPr lang="en-US" sz="44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a:t>
            </a:r>
            <a:r>
              <a:rPr lang="ka-GE" sz="44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კორპუსი. </a:t>
            </a:r>
            <a:br>
              <a:rPr lang="ka-GE" sz="44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ka-GE" sz="44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43-ე აუდიტორია, 13 საათი</a:t>
            </a:r>
            <a:br>
              <a:rPr lang="ka-GE" b="1" dirty="0">
                <a:solidFill>
                  <a:srgbClr val="FF0000"/>
                </a:solidFill>
                <a:effectLst>
                  <a:outerShdw blurRad="38100" dist="38100" dir="2700000" algn="tl">
                    <a:srgbClr val="000000">
                      <a:alpha val="43137"/>
                    </a:srgbClr>
                  </a:outerShdw>
                </a:effectLst>
              </a:rPr>
            </a:br>
            <a:endParaRPr lang="ka-GE"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4857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25853" y="310646"/>
            <a:ext cx="11901714" cy="6055568"/>
          </a:xfrm>
          <a:prstGeom prst="rect">
            <a:avLst/>
          </a:prstGeom>
        </p:spPr>
        <p:txBody>
          <a:bodyPr wrap="square">
            <a:spAutoFit/>
          </a:bodyPr>
          <a:lstStyle/>
          <a:p>
            <a:pPr algn="ctr">
              <a:lnSpc>
                <a:spcPct val="107000"/>
              </a:lnSpc>
              <a:spcAft>
                <a:spcPts val="800"/>
              </a:spcAft>
            </a:pPr>
            <a:r>
              <a:rPr lang="ka-GE" sz="2600" b="1" i="1" dirty="0">
                <a:solidFill>
                  <a:srgbClr val="C00000"/>
                </a:solidFill>
                <a:ea typeface="Sylfaen" panose="010A0502050306030303" pitchFamily="18" charset="0"/>
                <a:cs typeface="Times New Roman" panose="02020603050405020304" pitchFamily="18" charset="0"/>
              </a:rPr>
              <a:t>კანონი ენის შესახებ. მუხლი 3. კანონში გამოყენებული ტერმინების განმარტება</a:t>
            </a:r>
          </a:p>
          <a:p>
            <a:pPr algn="ctr">
              <a:lnSpc>
                <a:spcPct val="107000"/>
              </a:lnSpc>
              <a:spcAft>
                <a:spcPts val="800"/>
              </a:spcAft>
            </a:pPr>
            <a:r>
              <a:rPr lang="ka-GE" sz="2600" b="1" dirty="0">
                <a:ea typeface="Sylfaen" panose="010A0502050306030303" pitchFamily="18" charset="0"/>
                <a:cs typeface="Times New Roman" panose="02020603050405020304" pitchFamily="18" charset="0"/>
              </a:rPr>
              <a:t>ამ კანონში გამოყენებულ ტერმინებს აქვს შემდეგი მნიშვნელობა:</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ა) სახელმწიფო ენა </a:t>
            </a:r>
            <a:r>
              <a:rPr lang="ka-GE" sz="2600" b="1" dirty="0">
                <a:ea typeface="Sylfaen" panose="010A0502050306030303" pitchFamily="18" charset="0"/>
                <a:cs typeface="Times New Roman" panose="02020603050405020304" pitchFamily="18" charset="0"/>
              </a:rPr>
              <a:t>– ენა (ენები), რომელსაც (რომლებსაც) ეს სტატუსი საქართველოს კონსტიტუციით აქვს მინიჭებული და რომელიც (რომლებიც), ისტორიული ტრადიციის შესაბამისად, სახელმწიფო ხელისუფლების განხორციელების და საქართველოს მოქალაქეების, სხვა ფიზიკური და იურიდიული პირების ურთიერთობის ძირითადი საშუალებაა;</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ბ) არასახელმწიფო ენა </a:t>
            </a:r>
            <a:r>
              <a:rPr lang="ka-GE" sz="2600" b="1" dirty="0">
                <a:ea typeface="Sylfaen" panose="010A0502050306030303" pitchFamily="18" charset="0"/>
                <a:cs typeface="Times New Roman" panose="02020603050405020304" pitchFamily="18" charset="0"/>
              </a:rPr>
              <a:t>– სახელმწიფო ენის გარდა, ნებისმიერი ენა, რომლითაც საქართველოს მოქალაქეები და საქართველოში მცხოვრები სხვა პირები პირად ცხოვრებაში თუ საჯაროდ სარგებლობენ;</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გ) ეროვნული უმცირესობის ენა </a:t>
            </a:r>
            <a:r>
              <a:rPr lang="ka-GE" sz="2600" b="1" dirty="0">
                <a:ea typeface="Sylfaen" panose="010A0502050306030303" pitchFamily="18" charset="0"/>
                <a:cs typeface="Times New Roman" panose="02020603050405020304" pitchFamily="18" charset="0"/>
              </a:rPr>
              <a:t>– არასახელმწიფო ენა, რომელსაც, ტრადიციულად, იყენებენ საქართველოს გარკვეულ ტერიტორიაზე კომპაქტურად მცხოვრები საქართველოს მოქალაქეები;</a:t>
            </a:r>
          </a:p>
        </p:txBody>
      </p:sp>
    </p:spTree>
    <p:extLst>
      <p:ext uri="{BB962C8B-B14F-4D97-AF65-F5344CB8AC3E}">
        <p14:creationId xmlns:p14="http://schemas.microsoft.com/office/powerpoint/2010/main" val="634967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7991" y="48764"/>
            <a:ext cx="11901714" cy="6809236"/>
          </a:xfrm>
          <a:prstGeom prst="rect">
            <a:avLst/>
          </a:prstGeom>
        </p:spPr>
        <p:txBody>
          <a:bodyPr wrap="square">
            <a:spAutoFit/>
          </a:bodyPr>
          <a:lstStyle/>
          <a:p>
            <a:pPr algn="ctr">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მუხლი 3. კანონში გამოყენებული ტერმინების განმარტება</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დ) სალიტერატურო ენა </a:t>
            </a:r>
            <a:r>
              <a:rPr lang="ka-GE" sz="2600" b="1" dirty="0">
                <a:ea typeface="Sylfaen" panose="010A0502050306030303" pitchFamily="18" charset="0"/>
                <a:cs typeface="Times New Roman" panose="02020603050405020304" pitchFamily="18" charset="0"/>
              </a:rPr>
              <a:t>– სახელმწიფო ენის მწიგნობრული, ნორმირებული სახე, რომელიც ემსახურება ოფიციალურ-საქმიანი ურთიერთობების, განათლების, მეცნიერების, კულტურის, მასობრივი კომუნიკაციის ყველა სფეროს;</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ე) სახელმწიფო ენის დეპარტამენტი </a:t>
            </a:r>
            <a:r>
              <a:rPr lang="ka-GE" sz="2600" b="1" dirty="0">
                <a:ea typeface="Sylfaen" panose="010A0502050306030303" pitchFamily="18" charset="0"/>
                <a:cs typeface="Times New Roman" panose="02020603050405020304" pitchFamily="18" charset="0"/>
              </a:rPr>
              <a:t>– საჯარო სამართლის იურიდიული პირი, ... რომელიც არის სახელმწიფო ენის კონსტიტუციური სტატუსის დაცვისა და პოპულარიზაციის, ქართული სალიტერატურო ენის ნორმებისა და სპეციალურ ტერმინთა დადგენისა და დამკვიდრების უზრუნველმყოფი და სახელმწიფო ენის ერთიანი პოლიტიკის განმახორციელებელი ორგანო;</a:t>
            </a:r>
          </a:p>
          <a:p>
            <a:pPr algn="just">
              <a:lnSpc>
                <a:spcPct val="107000"/>
              </a:lnSpc>
              <a:spcAft>
                <a:spcPts val="800"/>
              </a:spcAft>
            </a:pPr>
            <a:r>
              <a:rPr lang="ka-GE" sz="2600" b="1" dirty="0">
                <a:solidFill>
                  <a:srgbClr val="FF0000"/>
                </a:solidFill>
                <a:ea typeface="Sylfaen" panose="010A0502050306030303" pitchFamily="18" charset="0"/>
                <a:cs typeface="Times New Roman" panose="02020603050405020304" pitchFamily="18" charset="0"/>
              </a:rPr>
              <a:t>ვ) სახელმწიფო ენის ერთიანი პროგრამა </a:t>
            </a:r>
            <a:r>
              <a:rPr lang="ka-GE" sz="2600" b="1" dirty="0">
                <a:ea typeface="Sylfaen" panose="010A0502050306030303" pitchFamily="18" charset="0"/>
                <a:cs typeface="Times New Roman" panose="02020603050405020304" pitchFamily="18" charset="0"/>
              </a:rPr>
              <a:t>– სახელმწიფო ენის განვითარების, ტექნოლოგიური უზრუნველყოფის, ნორმალიზაციისა და სტანდარტიზაციის ძირითად მიმართულებათა განმსაზღვრელი ერთიანი დოკუმენტი, რომელსაც შეიმუშავებს </a:t>
            </a:r>
            <a:r>
              <a:rPr lang="ka-GE" sz="2600" b="1" i="1" dirty="0">
                <a:solidFill>
                  <a:srgbClr val="FF0000"/>
                </a:solidFill>
                <a:ea typeface="Sylfaen" panose="010A0502050306030303" pitchFamily="18" charset="0"/>
                <a:cs typeface="Times New Roman" panose="02020603050405020304" pitchFamily="18" charset="0"/>
              </a:rPr>
              <a:t>სახელმწიფო ენის ექსპერტთა კომისია </a:t>
            </a:r>
            <a:r>
              <a:rPr lang="ka-GE" sz="2600" b="1" dirty="0">
                <a:ea typeface="Sylfaen" panose="010A0502050306030303" pitchFamily="18" charset="0"/>
                <a:cs typeface="Times New Roman" panose="02020603050405020304" pitchFamily="18" charset="0"/>
              </a:rPr>
              <a:t>და სახელმწიფო ენის დეპარტამენტის წარდგინებით ამტკიცებს საქართველოს მთავრობა;</a:t>
            </a:r>
          </a:p>
        </p:txBody>
      </p:sp>
    </p:spTree>
    <p:extLst>
      <p:ext uri="{BB962C8B-B14F-4D97-AF65-F5344CB8AC3E}">
        <p14:creationId xmlns:p14="http://schemas.microsoft.com/office/powerpoint/2010/main" val="849719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669908" y="2031417"/>
            <a:ext cx="9144000" cy="1995151"/>
          </a:xfrm>
        </p:spPr>
        <p:txBody>
          <a:bodyPr>
            <a:normAutofit/>
          </a:bodyPr>
          <a:lstStyle/>
          <a:p>
            <a:r>
              <a:rPr lang="ka-GE" b="1" dirty="0">
                <a:solidFill>
                  <a:srgbClr val="FF0000"/>
                </a:solidFill>
                <a:effectLst>
                  <a:outerShdw blurRad="38100" dist="38100" dir="2700000" algn="tl">
                    <a:srgbClr val="000000">
                      <a:alpha val="43137"/>
                    </a:srgbClr>
                  </a:outerShdw>
                </a:effectLst>
              </a:rPr>
              <a:t>ენა და მოქალაქეობა</a:t>
            </a:r>
            <a:br>
              <a:rPr lang="ka-GE" b="1" dirty="0">
                <a:solidFill>
                  <a:srgbClr val="FF0000"/>
                </a:solidFill>
                <a:effectLst>
                  <a:outerShdw blurRad="38100" dist="38100" dir="2700000" algn="tl">
                    <a:srgbClr val="000000">
                      <a:alpha val="43137"/>
                    </a:srgbClr>
                  </a:outerShdw>
                </a:effectLst>
              </a:rPr>
            </a:br>
            <a:endParaRPr lang="ka-GE"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26211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62022" y="0"/>
            <a:ext cx="11929978" cy="5416868"/>
          </a:xfrm>
          <a:prstGeom prst="rect">
            <a:avLst/>
          </a:prstGeom>
        </p:spPr>
        <p:txBody>
          <a:bodyPr wrap="square">
            <a:spAutoFit/>
          </a:bodyPr>
          <a:lstStyle/>
          <a:p>
            <a:pPr algn="ctr">
              <a:lnSpc>
                <a:spcPct val="150000"/>
              </a:lnSpc>
            </a:pPr>
            <a:r>
              <a:rPr lang="ka-GE" sz="2800" b="1" dirty="0">
                <a:solidFill>
                  <a:srgbClr val="FF0000"/>
                </a:solidFill>
                <a:ea typeface="Sylfaen" panose="010A0502050306030303" pitchFamily="18" charset="0"/>
                <a:cs typeface="Times New Roman" panose="02020603050405020304" pitchFamily="18" charset="0"/>
              </a:rPr>
              <a:t>საქართველოს კონსტიტუცია. მუხლი 32. </a:t>
            </a:r>
          </a:p>
          <a:p>
            <a:pPr algn="ctr">
              <a:lnSpc>
                <a:spcPct val="150000"/>
              </a:lnSpc>
            </a:pPr>
            <a:r>
              <a:rPr lang="ka-GE" sz="2800" b="1" dirty="0">
                <a:solidFill>
                  <a:srgbClr val="FF0000"/>
                </a:solidFill>
                <a:ea typeface="Sylfaen" panose="010A0502050306030303" pitchFamily="18" charset="0"/>
                <a:cs typeface="Times New Roman" panose="02020603050405020304" pitchFamily="18" charset="0"/>
              </a:rPr>
              <a:t>საქართველოს მოქალაქეობა </a:t>
            </a:r>
          </a:p>
          <a:p>
            <a:pPr>
              <a:lnSpc>
                <a:spcPct val="150000"/>
              </a:lnSpc>
              <a:spcBef>
                <a:spcPts val="1200"/>
              </a:spcBef>
              <a:spcAft>
                <a:spcPts val="1200"/>
              </a:spcAft>
            </a:pPr>
            <a:r>
              <a:rPr lang="ka-GE" sz="2800" b="1" dirty="0">
                <a:ea typeface="Sylfaen" panose="010A0502050306030303" pitchFamily="18" charset="0"/>
                <a:cs typeface="Times New Roman" panose="02020603050405020304" pitchFamily="18" charset="0"/>
              </a:rPr>
              <a:t>2. საქართველოს მოქალაქეობა მოიპოვება დაბადებით ან ნატურალიზაციით. საქართველოს მოქალაქეობის მოპოვებისა და დაკარგვის წესი, სხვა სახელმწიფოს მოქალაქისთვის საქართველოს მოქალაქეობის მინიჭების პირობები და წესი და საქართველოს მოქალაქის მიერ სხვა სახელმწიფოს მოქალაქეობის ფლობის პირობები </a:t>
            </a:r>
            <a:r>
              <a:rPr lang="ka-GE" sz="2800" b="1" dirty="0">
                <a:solidFill>
                  <a:srgbClr val="FF0000"/>
                </a:solidFill>
                <a:ea typeface="Sylfaen" panose="010A0502050306030303" pitchFamily="18" charset="0"/>
                <a:cs typeface="Times New Roman" panose="02020603050405020304" pitchFamily="18" charset="0"/>
              </a:rPr>
              <a:t>განისაზღვრება ორგანული კანონით. </a:t>
            </a:r>
          </a:p>
        </p:txBody>
      </p:sp>
    </p:spTree>
    <p:extLst>
      <p:ext uri="{BB962C8B-B14F-4D97-AF65-F5344CB8AC3E}">
        <p14:creationId xmlns:p14="http://schemas.microsoft.com/office/powerpoint/2010/main" val="433329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01600" y="479981"/>
            <a:ext cx="12090400" cy="5693866"/>
          </a:xfrm>
          <a:prstGeom prst="rect">
            <a:avLst/>
          </a:prstGeom>
        </p:spPr>
        <p:txBody>
          <a:bodyPr wrap="square">
            <a:spAutoFit/>
          </a:bodyPr>
          <a:lstStyle/>
          <a:p>
            <a:pPr algn="ctr">
              <a:lnSpc>
                <a:spcPct val="150000"/>
              </a:lnSpc>
            </a:pPr>
            <a:r>
              <a:rPr lang="ka-GE" sz="2800" b="1" dirty="0">
                <a:ea typeface="Sylfaen" panose="010A0502050306030303" pitchFamily="18" charset="0"/>
                <a:cs typeface="Times New Roman" panose="02020603050405020304" pitchFamily="18" charset="0"/>
              </a:rPr>
              <a:t>   </a:t>
            </a:r>
            <a:r>
              <a:rPr lang="ka-GE" sz="3200" b="1" dirty="0">
                <a:solidFill>
                  <a:srgbClr val="FF0000"/>
                </a:solidFill>
                <a:ea typeface="Sylfaen" panose="010A0502050306030303" pitchFamily="18" charset="0"/>
                <a:cs typeface="Times New Roman" panose="02020603050405020304" pitchFamily="18" charset="0"/>
              </a:rPr>
              <a:t>საქართველოს კონსტიტუცია </a:t>
            </a:r>
          </a:p>
          <a:p>
            <a:pPr algn="ctr">
              <a:lnSpc>
                <a:spcPct val="150000"/>
              </a:lnSpc>
            </a:pPr>
            <a:r>
              <a:rPr lang="ka-GE" sz="3200" b="1" dirty="0">
                <a:solidFill>
                  <a:srgbClr val="FF0000"/>
                </a:solidFill>
                <a:ea typeface="Sylfaen" panose="010A0502050306030303" pitchFamily="18" charset="0"/>
                <a:cs typeface="Times New Roman" panose="02020603050405020304" pitchFamily="18" charset="0"/>
              </a:rPr>
              <a:t>მუხლი 33. </a:t>
            </a:r>
          </a:p>
          <a:p>
            <a:pPr algn="ctr">
              <a:lnSpc>
                <a:spcPct val="150000"/>
              </a:lnSpc>
            </a:pPr>
            <a:r>
              <a:rPr lang="ka-GE" sz="3200" b="1" dirty="0">
                <a:solidFill>
                  <a:srgbClr val="FF0000"/>
                </a:solidFill>
                <a:ea typeface="Sylfaen" panose="010A0502050306030303" pitchFamily="18" charset="0"/>
                <a:cs typeface="Times New Roman" panose="02020603050405020304" pitchFamily="18" charset="0"/>
              </a:rPr>
              <a:t>უცხოელთა და მოქალაქეობის არმქონე პირთა  უფლებები </a:t>
            </a:r>
          </a:p>
          <a:p>
            <a:pPr algn="ctr">
              <a:lnSpc>
                <a:spcPct val="150000"/>
              </a:lnSpc>
            </a:pPr>
            <a:r>
              <a:rPr lang="ka-GE" sz="2800" b="1" dirty="0">
                <a:solidFill>
                  <a:srgbClr val="FF0000"/>
                </a:solidFill>
                <a:ea typeface="Sylfaen" panose="010A0502050306030303" pitchFamily="18" charset="0"/>
                <a:cs typeface="Times New Roman" panose="02020603050405020304" pitchFamily="18" charset="0"/>
              </a:rPr>
              <a:t>(</a:t>
            </a:r>
            <a:r>
              <a:rPr lang="ka-GE" sz="2800" b="1" dirty="0">
                <a:solidFill>
                  <a:srgbClr val="C00000"/>
                </a:solidFill>
                <a:ea typeface="Sylfaen" panose="010A0502050306030303" pitchFamily="18" charset="0"/>
                <a:cs typeface="Times New Roman" panose="02020603050405020304" pitchFamily="18" charset="0"/>
              </a:rPr>
              <a:t>???)</a:t>
            </a:r>
            <a:endParaRPr lang="ka-GE" sz="2800" b="1" dirty="0">
              <a:solidFill>
                <a:srgbClr val="FF0000"/>
              </a:solidFill>
              <a:ea typeface="Sylfaen" panose="010A0502050306030303" pitchFamily="18" charset="0"/>
              <a:cs typeface="Times New Roman" panose="02020603050405020304" pitchFamily="18" charset="0"/>
            </a:endParaRPr>
          </a:p>
          <a:p>
            <a:pPr>
              <a:lnSpc>
                <a:spcPct val="150000"/>
              </a:lnSpc>
              <a:spcBef>
                <a:spcPts val="1200"/>
              </a:spcBef>
              <a:spcAft>
                <a:spcPts val="1200"/>
              </a:spcAft>
            </a:pPr>
            <a:r>
              <a:rPr lang="ka-GE" sz="2800" b="1" dirty="0">
                <a:ea typeface="Sylfaen" panose="010A0502050306030303" pitchFamily="18" charset="0"/>
                <a:cs typeface="Times New Roman" panose="02020603050405020304" pitchFamily="18" charset="0"/>
              </a:rPr>
              <a:t>1. საქართველოში მცხოვრებ სხვა სახელმწიფოს მოქალაქეებს და მოქალაქეობის არმქონე პირებს საქართველოს მოქალაქის თანაბარი უფლებანი და მოვალეობანი აქვთ, გარდა კონსტიტუციითა და კანონით გათვალისწინებული გამონაკლისებისა.</a:t>
            </a:r>
          </a:p>
        </p:txBody>
      </p:sp>
    </p:spTree>
    <p:extLst>
      <p:ext uri="{BB962C8B-B14F-4D97-AF65-F5344CB8AC3E}">
        <p14:creationId xmlns:p14="http://schemas.microsoft.com/office/powerpoint/2010/main" val="2732953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72716" y="775534"/>
            <a:ext cx="11919284" cy="5142562"/>
          </a:xfrm>
          <a:prstGeom prst="rect">
            <a:avLst/>
          </a:prstGeom>
        </p:spPr>
        <p:txBody>
          <a:bodyPr wrap="square">
            <a:spAutoFit/>
          </a:bodyPr>
          <a:lstStyle/>
          <a:p>
            <a:pPr algn="ctr">
              <a:lnSpc>
                <a:spcPct val="107000"/>
              </a:lnSpc>
              <a:spcAft>
                <a:spcPts val="800"/>
              </a:spcAft>
            </a:pPr>
            <a:r>
              <a:rPr lang="ka-GE" sz="3200" b="1" dirty="0">
                <a:highlight>
                  <a:srgbClr val="FFFF00"/>
                </a:highlight>
                <a:ea typeface="Sylfaen" panose="010A0502050306030303" pitchFamily="18" charset="0"/>
                <a:cs typeface="Times New Roman" panose="02020603050405020304" pitchFamily="18" charset="0"/>
              </a:rPr>
              <a:t>კანონი ენის შესახებ. მუხლი 9. </a:t>
            </a:r>
          </a:p>
          <a:p>
            <a:pPr algn="ctr">
              <a:lnSpc>
                <a:spcPct val="107000"/>
              </a:lnSpc>
              <a:spcAft>
                <a:spcPts val="800"/>
              </a:spcAft>
            </a:pPr>
            <a:r>
              <a:rPr lang="ka-GE" sz="3200" b="1" dirty="0">
                <a:highlight>
                  <a:srgbClr val="FFFF00"/>
                </a:highlight>
                <a:ea typeface="Sylfaen" panose="010A0502050306030303" pitchFamily="18" charset="0"/>
                <a:cs typeface="Times New Roman" panose="02020603050405020304" pitchFamily="18" charset="0"/>
              </a:rPr>
              <a:t>საქართველოს მოქალაქის უფლება-მოვალეობანი ენის გამოყენების სფეროში</a:t>
            </a:r>
            <a:endParaRPr lang="ka-GE" sz="3200" dirty="0">
              <a:ea typeface="Sylfaen" panose="010A0502050306030303" pitchFamily="18" charset="0"/>
              <a:cs typeface="Times New Roman" panose="02020603050405020304" pitchFamily="18" charset="0"/>
            </a:endParaRPr>
          </a:p>
          <a:p>
            <a:pPr algn="just">
              <a:lnSpc>
                <a:spcPct val="107000"/>
              </a:lnSpc>
              <a:spcAft>
                <a:spcPts val="800"/>
              </a:spcAft>
            </a:pPr>
            <a:r>
              <a:rPr lang="ka-GE" sz="3200" dirty="0">
                <a:ea typeface="Sylfaen" panose="010A0502050306030303" pitchFamily="18" charset="0"/>
                <a:cs typeface="Times New Roman" panose="02020603050405020304" pitchFamily="18" charset="0"/>
              </a:rPr>
              <a:t> </a:t>
            </a:r>
          </a:p>
          <a:p>
            <a:pPr algn="just">
              <a:lnSpc>
                <a:spcPct val="107000"/>
              </a:lnSpc>
              <a:spcAft>
                <a:spcPts val="800"/>
              </a:spcAft>
            </a:pPr>
            <a:r>
              <a:rPr lang="ka-GE" sz="3200" b="1" dirty="0">
                <a:solidFill>
                  <a:srgbClr val="0070C0"/>
                </a:solidFill>
                <a:highlight>
                  <a:srgbClr val="FFFF00"/>
                </a:highlight>
                <a:ea typeface="Sylfaen" panose="010A0502050306030303" pitchFamily="18" charset="0"/>
                <a:cs typeface="Times New Roman" panose="02020603050405020304" pitchFamily="18" charset="0"/>
              </a:rPr>
              <a:t>1. საქართველოს ყველა მოქალაქის უფლებაა, სახელმწიფოს მოსთხოვოს სახელმწიფო ენის დაცვისათვის</a:t>
            </a:r>
            <a:r>
              <a:rPr lang="ka-GE" sz="3200" b="1" dirty="0">
                <a:highlight>
                  <a:srgbClr val="FFFF00"/>
                </a:highlight>
                <a:ea typeface="Sylfaen" panose="010A0502050306030303" pitchFamily="18" charset="0"/>
                <a:cs typeface="Times New Roman" panose="02020603050405020304" pitchFamily="18" charset="0"/>
              </a:rPr>
              <a:t>,</a:t>
            </a:r>
            <a:r>
              <a:rPr lang="ka-GE" sz="3200" b="1" dirty="0">
                <a:ea typeface="Sylfaen" panose="010A0502050306030303" pitchFamily="18" charset="0"/>
                <a:cs typeface="Times New Roman" panose="02020603050405020304" pitchFamily="18" charset="0"/>
              </a:rPr>
              <a:t> შესწავლისა და განვითარებისათვის აუცილებელი პირობების შექმნა, ამ კანონითა და სხვა საკანონმდებლო აქტებით დადგენილი გარანტიების უზრუნველყოფა.</a:t>
            </a:r>
          </a:p>
        </p:txBody>
      </p:sp>
    </p:spTree>
    <p:extLst>
      <p:ext uri="{BB962C8B-B14F-4D97-AF65-F5344CB8AC3E}">
        <p14:creationId xmlns:p14="http://schemas.microsoft.com/office/powerpoint/2010/main" val="3373576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28337" y="178351"/>
            <a:ext cx="12063663" cy="6281848"/>
          </a:xfrm>
          <a:prstGeom prst="rect">
            <a:avLst/>
          </a:prstGeom>
        </p:spPr>
        <p:txBody>
          <a:bodyPr wrap="square">
            <a:spAutoFit/>
          </a:bodyPr>
          <a:lstStyle/>
          <a:p>
            <a:pPr algn="ctr">
              <a:lnSpc>
                <a:spcPct val="107000"/>
              </a:lnSpc>
              <a:spcAft>
                <a:spcPts val="800"/>
              </a:spcAft>
            </a:pPr>
            <a:r>
              <a:rPr lang="ka-GE" sz="2800" b="1" dirty="0">
                <a:highlight>
                  <a:srgbClr val="FFFF00"/>
                </a:highlight>
                <a:ea typeface="Sylfaen" panose="010A0502050306030303" pitchFamily="18" charset="0"/>
                <a:cs typeface="Times New Roman" panose="02020603050405020304" pitchFamily="18" charset="0"/>
              </a:rPr>
              <a:t>კანონი ენის შესახებ. მუხლი 9. </a:t>
            </a:r>
          </a:p>
          <a:p>
            <a:pPr algn="ctr">
              <a:lnSpc>
                <a:spcPct val="107000"/>
              </a:lnSpc>
              <a:spcAft>
                <a:spcPts val="800"/>
              </a:spcAft>
            </a:pPr>
            <a:r>
              <a:rPr lang="ka-GE" sz="2800" b="1" dirty="0">
                <a:highlight>
                  <a:srgbClr val="FFFF00"/>
                </a:highlight>
                <a:ea typeface="Sylfaen" panose="010A0502050306030303" pitchFamily="18" charset="0"/>
                <a:cs typeface="Times New Roman" panose="02020603050405020304" pitchFamily="18" charset="0"/>
              </a:rPr>
              <a:t>საქართველოს მოქალაქის უფლება-მოვალეობანი ენის გამოყენების სფეროში</a:t>
            </a:r>
            <a:endParaRPr lang="ka-GE" sz="2800" dirty="0">
              <a:ea typeface="Sylfaen" panose="010A0502050306030303" pitchFamily="18" charset="0"/>
              <a:cs typeface="Times New Roman" panose="02020603050405020304" pitchFamily="18" charset="0"/>
            </a:endParaRPr>
          </a:p>
          <a:p>
            <a:pPr>
              <a:spcBef>
                <a:spcPts val="600"/>
              </a:spcBef>
              <a:spcAft>
                <a:spcPts val="600"/>
              </a:spcAft>
            </a:pPr>
            <a:r>
              <a:rPr lang="ru-RU" sz="2800" b="1" dirty="0">
                <a:solidFill>
                  <a:srgbClr val="0070C0"/>
                </a:solidFill>
                <a:highlight>
                  <a:srgbClr val="FFFF00"/>
                </a:highlight>
                <a:cs typeface="Times New Roman" panose="02020603050405020304" pitchFamily="18" charset="0"/>
              </a:rPr>
              <a:t>2</a:t>
            </a:r>
            <a:r>
              <a:rPr lang="ka-GE" sz="2800" b="1" dirty="0">
                <a:solidFill>
                  <a:srgbClr val="0070C0"/>
                </a:solidFill>
                <a:highlight>
                  <a:srgbClr val="FFFF00"/>
                </a:highlight>
                <a:cs typeface="Times New Roman" panose="02020603050405020304" pitchFamily="18" charset="0"/>
              </a:rPr>
              <a:t>.  </a:t>
            </a:r>
            <a:r>
              <a:rPr lang="ka-GE" sz="2800" b="1" dirty="0"/>
              <a:t>საქართველოს ყველა მოქალაქე ვალდებულია,</a:t>
            </a:r>
            <a:r>
              <a:rPr lang="ka-GE" sz="2800" dirty="0"/>
              <a:t> საქართველოს ზოგადი ადმინისტრაციული კოდექსისა და ამ კანონის შესაბამისად, სახელმწიფო და ადგილობრივი </a:t>
            </a:r>
            <a:r>
              <a:rPr lang="ka-GE" sz="2800" b="1" dirty="0">
                <a:solidFill>
                  <a:srgbClr val="FF0000"/>
                </a:solidFill>
              </a:rPr>
              <a:t>თვითმმართველობის ორგანოებთან ურთიერთობა ჰქონდეს სახელმწიფო ენაზე,</a:t>
            </a:r>
            <a:r>
              <a:rPr lang="ka-GE" sz="2800" dirty="0">
                <a:solidFill>
                  <a:srgbClr val="FF0000"/>
                </a:solidFill>
              </a:rPr>
              <a:t> </a:t>
            </a:r>
            <a:r>
              <a:rPr lang="ka-GE" sz="2800" dirty="0"/>
              <a:t>გარდა საქართველოს კანონმდებლობით დადგენილი გამონაკლისი შემთხვევებისა.</a:t>
            </a:r>
          </a:p>
          <a:p>
            <a:pPr>
              <a:spcBef>
                <a:spcPts val="600"/>
              </a:spcBef>
              <a:spcAft>
                <a:spcPts val="600"/>
              </a:spcAft>
            </a:pPr>
            <a:r>
              <a:rPr lang="ka-GE" sz="2800" dirty="0"/>
              <a:t>3. იმ მუნიციპალიტეტში, სადაც ეროვნული უმცირესობის წარმომადგენლები კომპაქტურად ცხოვრობენ, სახელმწიფო უზრუნველყოფს ეროვნული უმცირესობისათვის მიკუთვნებული პირის სახელმწიფო და ადგილობრივი თვითმმართველობის ორგანოებთან ამ </a:t>
            </a:r>
            <a:r>
              <a:rPr lang="ka-GE" sz="2800" b="1" dirty="0">
                <a:solidFill>
                  <a:srgbClr val="FF0000"/>
                </a:solidFill>
              </a:rPr>
              <a:t>ეროვნული უმცირესობის ენაზე თარჯიმნის დახმარებით ურთიერთობას</a:t>
            </a:r>
            <a:r>
              <a:rPr lang="ka-GE" sz="3200" b="1" dirty="0">
                <a:solidFill>
                  <a:srgbClr val="FF0000"/>
                </a:solidFill>
              </a:rPr>
              <a:t>.</a:t>
            </a:r>
            <a:endParaRPr lang="ka-GE" sz="3200" dirty="0">
              <a:solidFill>
                <a:srgbClr val="FF0000"/>
              </a:solidFill>
            </a:endParaRPr>
          </a:p>
        </p:txBody>
      </p:sp>
    </p:spTree>
    <p:extLst>
      <p:ext uri="{BB962C8B-B14F-4D97-AF65-F5344CB8AC3E}">
        <p14:creationId xmlns:p14="http://schemas.microsoft.com/office/powerpoint/2010/main" val="4009118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28337" y="178351"/>
            <a:ext cx="12063663" cy="5804153"/>
          </a:xfrm>
          <a:prstGeom prst="rect">
            <a:avLst/>
          </a:prstGeom>
        </p:spPr>
        <p:txBody>
          <a:bodyPr wrap="square">
            <a:spAutoFit/>
          </a:bodyPr>
          <a:lstStyle/>
          <a:p>
            <a:pPr algn="ctr">
              <a:lnSpc>
                <a:spcPct val="107000"/>
              </a:lnSpc>
              <a:spcAft>
                <a:spcPts val="800"/>
              </a:spcAft>
            </a:pPr>
            <a:r>
              <a:rPr lang="ka-GE" sz="2800" b="1" dirty="0">
                <a:highlight>
                  <a:srgbClr val="FFFF00"/>
                </a:highlight>
                <a:ea typeface="Sylfaen" panose="010A0502050306030303" pitchFamily="18" charset="0"/>
                <a:cs typeface="Times New Roman" panose="02020603050405020304" pitchFamily="18" charset="0"/>
              </a:rPr>
              <a:t>კანონი ენის შესახებ. მუხლი 10.  </a:t>
            </a:r>
            <a:endParaRPr lang="ru-RU" sz="2800" b="1" dirty="0">
              <a:highlight>
                <a:srgbClr val="FFFF00"/>
              </a:highlight>
              <a:ea typeface="Sylfaen" panose="010A0502050306030303" pitchFamily="18" charset="0"/>
              <a:cs typeface="Times New Roman" panose="02020603050405020304" pitchFamily="18" charset="0"/>
            </a:endParaRPr>
          </a:p>
          <a:p>
            <a:pPr algn="ctr">
              <a:lnSpc>
                <a:spcPct val="107000"/>
              </a:lnSpc>
              <a:spcAft>
                <a:spcPts val="800"/>
              </a:spcAft>
            </a:pPr>
            <a:r>
              <a:rPr lang="ka-GE" sz="2800" b="1" dirty="0">
                <a:highlight>
                  <a:srgbClr val="FFFF00"/>
                </a:highlight>
                <a:ea typeface="Sylfaen" panose="010A0502050306030303" pitchFamily="18" charset="0"/>
                <a:cs typeface="Times New Roman" panose="02020603050405020304" pitchFamily="18" charset="0"/>
              </a:rPr>
              <a:t> ,,</a:t>
            </a:r>
            <a:r>
              <a:rPr lang="ka-GE" sz="2800" b="1" dirty="0">
                <a:solidFill>
                  <a:srgbClr val="FF0000"/>
                </a:solidFill>
              </a:rPr>
              <a:t>საქართველოს მოქალაქის უფლება, ოფიციალური დოკუმენტი და ინფორმაცია სახელმწიფო  ენაზე მიიღოს“</a:t>
            </a:r>
          </a:p>
          <a:p>
            <a:r>
              <a:rPr lang="ka-GE" sz="2800" dirty="0"/>
              <a:t> </a:t>
            </a:r>
          </a:p>
          <a:p>
            <a:pPr>
              <a:lnSpc>
                <a:spcPct val="150000"/>
              </a:lnSpc>
            </a:pPr>
            <a:r>
              <a:rPr lang="ka-GE" sz="2800" b="1" dirty="0"/>
              <a:t>საქართველოს ყველა მოქალაქის უფლებაა, მოითხოვოს და კანონით დადგენილი წესით მიიღოს სახელმწიფო და ადგილობრივი თვითმმართველობის ორგანოებში მის შესახებ არსებული ინფორმაცია და ოფიციალური </a:t>
            </a:r>
            <a:r>
              <a:rPr lang="ka-GE" sz="2800" b="1" dirty="0">
                <a:solidFill>
                  <a:srgbClr val="FF0000"/>
                </a:solidFill>
              </a:rPr>
              <a:t>დოკუმენტი სახელმწიფო ენაზე, გარდა იმ დოკუმენტის ასლისა, რომელიც დედნის ენაზე გაიცემა.  </a:t>
            </a:r>
          </a:p>
          <a:p>
            <a:pPr algn="ctr">
              <a:lnSpc>
                <a:spcPct val="107000"/>
              </a:lnSpc>
              <a:spcAft>
                <a:spcPts val="800"/>
              </a:spcAft>
            </a:pPr>
            <a:endParaRPr lang="ka-GE" sz="2800" b="1" dirty="0">
              <a:highlight>
                <a:srgbClr val="FFFF00"/>
              </a:highlight>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4178926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192505"/>
            <a:ext cx="11903242" cy="6264344"/>
          </a:xfrm>
          <a:prstGeom prst="rect">
            <a:avLst/>
          </a:prstGeom>
        </p:spPr>
        <p:txBody>
          <a:bodyPr wrap="square">
            <a:spAutoFit/>
          </a:bodyPr>
          <a:lstStyle/>
          <a:p>
            <a:pPr algn="ctr">
              <a:lnSpc>
                <a:spcPct val="107000"/>
              </a:lnSpc>
              <a:spcAft>
                <a:spcPts val="750"/>
              </a:spcAft>
            </a:pPr>
            <a:r>
              <a:rPr lang="ka-GE" sz="2800" b="1" dirty="0">
                <a:solidFill>
                  <a:srgbClr val="FF0000"/>
                </a:solidFill>
              </a:rPr>
              <a:t>კანონი საქართველოს მოქალაქეობის შესახებ</a:t>
            </a:r>
          </a:p>
          <a:p>
            <a:r>
              <a:rPr lang="ka-GE" sz="2400" b="1" dirty="0"/>
              <a:t>მუხლი 1. კანონის რეგულირების სფერო</a:t>
            </a:r>
            <a:endParaRPr lang="ka-GE" sz="2400" dirty="0"/>
          </a:p>
          <a:p>
            <a:r>
              <a:rPr lang="ka-GE" sz="2400" dirty="0"/>
              <a:t>ეს კანონი განსაზღვრავს საქართველოს მოქალაქეობის ძირითად პრინციპებს, ადგენს საქართველოს მოქალაქეების სამართლებრივ მდგომარეობას და საქართველოს მოქალაქეობის მოპოვებისა და შეწყვეტის საფუძვლებს. </a:t>
            </a:r>
          </a:p>
          <a:p>
            <a:r>
              <a:rPr lang="ka-GE" sz="2400" b="1" dirty="0"/>
              <a:t>მუხლი 3. საქართველოს მოქალაქეობა  -  </a:t>
            </a:r>
            <a:r>
              <a:rPr lang="ka-GE" sz="2400" b="1" dirty="0">
                <a:solidFill>
                  <a:srgbClr val="FF0000"/>
                </a:solidFill>
              </a:rPr>
              <a:t>???</a:t>
            </a:r>
          </a:p>
          <a:p>
            <a:pPr algn="just">
              <a:lnSpc>
                <a:spcPct val="107000"/>
              </a:lnSpc>
              <a:spcAft>
                <a:spcPts val="750"/>
              </a:spcAft>
            </a:pPr>
            <a:r>
              <a:rPr lang="ka-GE" sz="2400" b="1" dirty="0">
                <a:solidFill>
                  <a:srgbClr val="333333"/>
                </a:solidFill>
                <a:ea typeface="Times New Roman" panose="02020603050405020304" pitchFamily="18" charset="0"/>
                <a:cs typeface="Sylfaen" panose="010A0502050306030303" pitchFamily="18" charset="0"/>
              </a:rPr>
              <a:t>მუხლი</a:t>
            </a:r>
            <a:r>
              <a:rPr lang="ka-GE" sz="24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4. </a:t>
            </a:r>
            <a:r>
              <a:rPr lang="ka-GE" sz="2400" b="1" dirty="0">
                <a:solidFill>
                  <a:srgbClr val="333333"/>
                </a:solidFill>
                <a:ea typeface="Times New Roman" panose="02020603050405020304" pitchFamily="18" charset="0"/>
                <a:cs typeface="Sylfaen" panose="010A0502050306030303" pitchFamily="18" charset="0"/>
              </a:rPr>
              <a:t>საქართველოს</a:t>
            </a:r>
            <a:r>
              <a:rPr lang="ka-GE" sz="24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dirty="0">
                <a:solidFill>
                  <a:srgbClr val="333333"/>
                </a:solidFill>
                <a:ea typeface="Times New Roman" panose="02020603050405020304" pitchFamily="18" charset="0"/>
                <a:cs typeface="Sylfaen" panose="010A0502050306030303" pitchFamily="18" charset="0"/>
              </a:rPr>
              <a:t>მოქალაქეების</a:t>
            </a:r>
            <a:r>
              <a:rPr lang="ka-GE" sz="24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dirty="0">
                <a:solidFill>
                  <a:srgbClr val="333333"/>
                </a:solidFill>
                <a:ea typeface="Times New Roman" panose="02020603050405020304" pitchFamily="18" charset="0"/>
                <a:cs typeface="Sylfaen" panose="010A0502050306030303" pitchFamily="18" charset="0"/>
              </a:rPr>
              <a:t>სამართლებრივი</a:t>
            </a:r>
            <a:r>
              <a:rPr lang="ka-GE" sz="2400" b="1"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dirty="0">
                <a:solidFill>
                  <a:srgbClr val="333333"/>
                </a:solidFill>
                <a:ea typeface="Times New Roman" panose="02020603050405020304" pitchFamily="18" charset="0"/>
                <a:cs typeface="Sylfaen" panose="010A0502050306030303" pitchFamily="18" charset="0"/>
              </a:rPr>
              <a:t>მდგომარეობა</a:t>
            </a:r>
            <a:endParaRPr lang="ka-GE" sz="2000" dirty="0">
              <a:ea typeface="Sylfaen" panose="010A0502050306030303" pitchFamily="18" charset="0"/>
              <a:cs typeface="Times New Roman" panose="02020603050405020304" pitchFamily="18" charset="0"/>
            </a:endParaRPr>
          </a:p>
          <a:p>
            <a:pPr marL="457200" indent="-457200" algn="just">
              <a:lnSpc>
                <a:spcPct val="107000"/>
              </a:lnSpc>
              <a:spcAft>
                <a:spcPts val="750"/>
              </a:spcAft>
              <a:buAutoNum type="arabicPeriod"/>
            </a:pPr>
            <a:r>
              <a:rPr lang="ka-GE" sz="2400" dirty="0">
                <a:solidFill>
                  <a:srgbClr val="333333"/>
                </a:solidFill>
                <a:ea typeface="Times New Roman" panose="02020603050405020304" pitchFamily="18" charset="0"/>
                <a:cs typeface="Sylfaen" panose="010A0502050306030303" pitchFamily="18" charset="0"/>
              </a:rPr>
              <a:t>საქართველოს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მოქალაქეები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კანონის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წინაშე</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თანასწორი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არიან</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განურჩევლად</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რასისა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კანის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ფერისა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ენისა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სქესისა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რელიგიისა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პოლიტიკური</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და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სხვა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შეხედულებებისა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ეროვნული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ეთნიკური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სოციალური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კუთვნილებისა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წარმოშობისა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ქონებრივი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წოდებრივი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მდგომარეობისა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საცხოვრებელი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ადგილისა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ნებისმიერი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სხვა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ნიშნისა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p>
          <a:p>
            <a:pPr marL="546100" indent="-546100" algn="just">
              <a:lnSpc>
                <a:spcPct val="107000"/>
              </a:lnSpc>
              <a:spcAft>
                <a:spcPts val="750"/>
              </a:spcAft>
            </a:pPr>
            <a:r>
              <a:rPr lang="ka-GE" sz="2400" dirty="0">
                <a:solidFill>
                  <a:srgbClr val="333333"/>
                </a:solidFill>
                <a:ea typeface="Times New Roman" panose="02020603050405020304" pitchFamily="18" charset="0"/>
                <a:cs typeface="Times New Roman" panose="02020603050405020304" pitchFamily="18" charset="0"/>
              </a:rPr>
              <a:t>3. </a:t>
            </a:r>
            <a:r>
              <a:rPr lang="ka-GE" sz="2400" dirty="0">
                <a:solidFill>
                  <a:srgbClr val="333333"/>
                </a:solidFill>
                <a:ea typeface="Times New Roman" panose="02020603050405020304" pitchFamily="18" charset="0"/>
                <a:cs typeface="Sylfaen" panose="010A0502050306030303" pitchFamily="18" charset="0"/>
              </a:rPr>
              <a:t>საქართველოს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მოქალაქეები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ვალდებული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არიან</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დაიცვან</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საქართველოს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კონსტიტუცია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სხვა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ნორმატიული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აქტები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მისი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ტერიტორიული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მთლიანობა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და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იყვნენ</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საქართველოს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ინტერესების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ერთგული</a:t>
            </a:r>
            <a:r>
              <a:rPr lang="ka-GE" sz="2400" dirty="0">
                <a:solidFill>
                  <a:srgbClr val="333333"/>
                </a:solidFill>
                <a:ea typeface="Times New Roman" panose="02020603050405020304" pitchFamily="18" charset="0"/>
                <a:cs typeface="Times New Roman" panose="02020603050405020304" pitchFamily="18" charset="0"/>
              </a:rPr>
              <a:t> - </a:t>
            </a:r>
            <a:r>
              <a:rPr lang="ka-GE" sz="2400" b="1" dirty="0">
                <a:solidFill>
                  <a:srgbClr val="FF0000"/>
                </a:solidFill>
                <a:ea typeface="Times New Roman" panose="02020603050405020304" pitchFamily="18" charset="0"/>
                <a:cs typeface="Times New Roman" panose="02020603050405020304" pitchFamily="18" charset="0"/>
              </a:rPr>
              <a:t>???????</a:t>
            </a:r>
            <a:endParaRPr lang="ka-GE" sz="2000" b="1" dirty="0">
              <a:solidFill>
                <a:srgbClr val="FF0000"/>
              </a:solidFill>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232954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192505"/>
            <a:ext cx="11903242" cy="6287619"/>
          </a:xfrm>
          <a:prstGeom prst="rect">
            <a:avLst/>
          </a:prstGeom>
        </p:spPr>
        <p:txBody>
          <a:bodyPr wrap="square">
            <a:spAutoFit/>
          </a:bodyPr>
          <a:lstStyle/>
          <a:p>
            <a:pPr algn="ctr">
              <a:lnSpc>
                <a:spcPct val="107000"/>
              </a:lnSpc>
              <a:spcAft>
                <a:spcPts val="750"/>
              </a:spcAft>
            </a:pPr>
            <a:r>
              <a:rPr lang="ka-GE" sz="2800" b="1" dirty="0">
                <a:solidFill>
                  <a:srgbClr val="FF0000"/>
                </a:solidFill>
              </a:rPr>
              <a:t>კანონი საქართველოს მოქალაქეობის შესახებ</a:t>
            </a:r>
          </a:p>
          <a:p>
            <a:r>
              <a:rPr lang="ka-GE" sz="2800" dirty="0"/>
              <a:t> </a:t>
            </a:r>
            <a:r>
              <a:rPr lang="ka-GE" sz="2800" b="1" dirty="0"/>
              <a:t> მუხლი 8. </a:t>
            </a:r>
            <a:r>
              <a:rPr lang="ka-GE" sz="2800" b="1" dirty="0">
                <a:solidFill>
                  <a:srgbClr val="FF0000"/>
                </a:solidFill>
              </a:rPr>
              <a:t>საქართველოს მოქალაქის ფიცი</a:t>
            </a:r>
            <a:endParaRPr lang="ka-GE" sz="2800" dirty="0">
              <a:solidFill>
                <a:srgbClr val="FF0000"/>
              </a:solidFill>
            </a:endParaRPr>
          </a:p>
          <a:p>
            <a:r>
              <a:rPr lang="ka-GE" sz="2800" dirty="0"/>
              <a:t>   პირი, რომელმაც საქართველოს მოქალაქეობა ნატურალიზაციით მოიპოვა, გარდა ამ კანონის მე-12 მუხლის მე-2 და მე-3 პუნქტებით გათვალისწინებული შემთხვევებისა, ქართულ ენაზე დებს და ხელმოწერით ადასტურებს საქართველოს ერთგულების ფიცს: </a:t>
            </a:r>
            <a:r>
              <a:rPr lang="ka-GE" sz="2800" b="1" i="1" dirty="0"/>
              <a:t>„მე, (სახელი, გვარი), ვხდები საქართველოს მოქალაქე და ვფიცავ, ერთგულად ვემსახურო საქართველოს, დავიცვა მისი კონსტიტუცია და ყველა სხვა კანონი, საქართველოს დამოუკიდებლობა და ტერიტორიული მთლიანობა; </a:t>
            </a:r>
            <a:r>
              <a:rPr lang="ka-GE" sz="2800" b="1" i="1" dirty="0">
                <a:solidFill>
                  <a:srgbClr val="FF0000"/>
                </a:solidFill>
              </a:rPr>
              <a:t>საქართველოს სახელმწიფო ენად ვაღიარებ ქართულს, </a:t>
            </a:r>
            <a:r>
              <a:rPr lang="ka-GE" sz="2800" b="1" i="1" dirty="0"/>
              <a:t>ხოლო აფხაზეთის ავტონომიურ რესპუბლიკაში – აგრეთვე აფხაზურს; ვალდებულებას ვიღებ, პატივი ვცე საქართველოს კულტურასა და ეროვნულ ტრადიციებს.“.</a:t>
            </a:r>
          </a:p>
          <a:p>
            <a:pPr>
              <a:lnSpc>
                <a:spcPct val="107000"/>
              </a:lnSpc>
              <a:spcAft>
                <a:spcPts val="750"/>
              </a:spcAft>
            </a:pPr>
            <a:endParaRPr lang="ka-GE" sz="2800" b="1" dirty="0">
              <a:solidFill>
                <a:srgbClr val="FF0000"/>
              </a:solidFill>
            </a:endParaRPr>
          </a:p>
        </p:txBody>
      </p:sp>
    </p:spTree>
    <p:extLst>
      <p:ext uri="{BB962C8B-B14F-4D97-AF65-F5344CB8AC3E}">
        <p14:creationId xmlns:p14="http://schemas.microsoft.com/office/powerpoint/2010/main" val="429303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429275" y="924511"/>
            <a:ext cx="9144000" cy="2387600"/>
          </a:xfrm>
        </p:spPr>
        <p:txBody>
          <a:bodyPr>
            <a:normAutofit/>
          </a:bodyPr>
          <a:lstStyle/>
          <a:p>
            <a:r>
              <a:rPr lang="ka-GE" b="1" dirty="0">
                <a:solidFill>
                  <a:srgbClr val="FF0000"/>
                </a:solidFill>
                <a:effectLst>
                  <a:outerShdw blurRad="38100" dist="38100" dir="2700000" algn="tl">
                    <a:srgbClr val="000000">
                      <a:alpha val="43137"/>
                    </a:srgbClr>
                  </a:outerShdw>
                </a:effectLst>
              </a:rPr>
              <a:t>ზოგადი ნაწილი</a:t>
            </a:r>
          </a:p>
        </p:txBody>
      </p:sp>
    </p:spTree>
    <p:extLst>
      <p:ext uri="{BB962C8B-B14F-4D97-AF65-F5344CB8AC3E}">
        <p14:creationId xmlns:p14="http://schemas.microsoft.com/office/powerpoint/2010/main" val="3653196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130629"/>
            <a:ext cx="11887200" cy="6555256"/>
          </a:xfrm>
          <a:prstGeom prst="rect">
            <a:avLst/>
          </a:prstGeom>
        </p:spPr>
        <p:txBody>
          <a:bodyPr wrap="square">
            <a:spAutoFit/>
          </a:bodyPr>
          <a:lstStyle/>
          <a:p>
            <a:pPr algn="ctr">
              <a:lnSpc>
                <a:spcPct val="107000"/>
              </a:lnSpc>
              <a:spcBef>
                <a:spcPts val="1200"/>
              </a:spcBef>
              <a:spcAft>
                <a:spcPts val="1200"/>
              </a:spcAft>
            </a:pPr>
            <a:r>
              <a:rPr lang="ka-GE" sz="2800" b="1" dirty="0">
                <a:solidFill>
                  <a:srgbClr val="FF0000"/>
                </a:solidFill>
              </a:rPr>
              <a:t>კანონი საქართველოს მოქალაქეობის შესახებ</a:t>
            </a:r>
            <a:endParaRPr lang="ka-GE" sz="2800" b="1" dirty="0">
              <a:solidFill>
                <a:srgbClr val="FF0000"/>
              </a:solidFill>
              <a:ea typeface="Times New Roman" panose="02020603050405020304" pitchFamily="18" charset="0"/>
              <a:cs typeface="Sylfaen" panose="010A0502050306030303" pitchFamily="18" charset="0"/>
            </a:endParaRPr>
          </a:p>
          <a:p>
            <a:pPr algn="ctr">
              <a:lnSpc>
                <a:spcPct val="107000"/>
              </a:lnSpc>
              <a:spcBef>
                <a:spcPts val="1200"/>
              </a:spcBef>
              <a:spcAft>
                <a:spcPts val="1200"/>
              </a:spcAft>
            </a:pPr>
            <a:r>
              <a:rPr lang="ka-GE" sz="2800" b="1" dirty="0">
                <a:solidFill>
                  <a:srgbClr val="FF0000"/>
                </a:solidFill>
                <a:ea typeface="Times New Roman" panose="02020603050405020304" pitchFamily="18" charset="0"/>
                <a:cs typeface="Sylfaen" panose="010A0502050306030303" pitchFamily="18" charset="0"/>
              </a:rPr>
              <a:t>მუხლი</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12. </a:t>
            </a:r>
            <a:r>
              <a:rPr lang="ka-GE" sz="2800" b="1" dirty="0">
                <a:solidFill>
                  <a:srgbClr val="FF0000"/>
                </a:solidFill>
                <a:ea typeface="Times New Roman" panose="02020603050405020304" pitchFamily="18" charset="0"/>
                <a:cs typeface="Sylfaen" panose="010A0502050306030303" pitchFamily="18" charset="0"/>
              </a:rPr>
              <a:t>სრულწლოვანი</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პირისათვის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საქართველოს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მოქალაქეობის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ჩვეულებრივი</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წესით</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მინიჭება</a:t>
            </a:r>
            <a:endParaRPr lang="ka-GE" sz="2800" dirty="0">
              <a:solidFill>
                <a:srgbClr val="FF0000"/>
              </a:solidFill>
              <a:ea typeface="Sylfaen" panose="010A0502050306030303" pitchFamily="18" charset="0"/>
              <a:cs typeface="Times New Roman" panose="02020603050405020304" pitchFamily="18" charset="0"/>
            </a:endParaRPr>
          </a:p>
          <a:p>
            <a:pPr algn="just">
              <a:lnSpc>
                <a:spcPct val="107000"/>
              </a:lnSpc>
              <a:spcBef>
                <a:spcPts val="1200"/>
              </a:spcBef>
              <a:spcAft>
                <a:spcPts val="1200"/>
              </a:spcAft>
            </a:pP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1. </a:t>
            </a:r>
            <a:r>
              <a:rPr lang="ka-GE" sz="2400" dirty="0">
                <a:solidFill>
                  <a:srgbClr val="333333"/>
                </a:solidFill>
                <a:ea typeface="Times New Roman" panose="02020603050405020304" pitchFamily="18" charset="0"/>
                <a:cs typeface="Sylfaen" panose="010A0502050306030303" pitchFamily="18" charset="0"/>
              </a:rPr>
              <a:t>სრულწლოვან</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პირს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საქართველოს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მოქალაქეობა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ჩვეულებრივი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წესით</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მიენიჭება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თუ</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იგი</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აკმაყოფილებს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შემდეგ</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dirty="0">
                <a:solidFill>
                  <a:srgbClr val="333333"/>
                </a:solidFill>
                <a:ea typeface="Times New Roman" panose="02020603050405020304" pitchFamily="18" charset="0"/>
                <a:cs typeface="Sylfaen" panose="010A0502050306030303" pitchFamily="18" charset="0"/>
              </a:rPr>
              <a:t>მოთხოვნებს</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ka-GE" sz="2400" dirty="0">
              <a:ea typeface="Sylfaen" panose="010A0502050306030303" pitchFamily="18" charset="0"/>
              <a:cs typeface="Times New Roman" panose="02020603050405020304" pitchFamily="18" charset="0"/>
            </a:endParaRPr>
          </a:p>
          <a:p>
            <a:pPr algn="just">
              <a:lnSpc>
                <a:spcPct val="107000"/>
              </a:lnSpc>
              <a:spcBef>
                <a:spcPts val="1200"/>
              </a:spcBef>
              <a:spcAft>
                <a:spcPts val="1200"/>
              </a:spcAft>
            </a:pPr>
            <a:r>
              <a:rPr lang="ka-GE" sz="2400" b="1" i="1" dirty="0">
                <a:solidFill>
                  <a:srgbClr val="FF0000"/>
                </a:solidFill>
                <a:ea typeface="Times New Roman" panose="02020603050405020304" pitchFamily="18" charset="0"/>
                <a:cs typeface="Sylfaen" panose="010A0502050306030303" pitchFamily="18" charset="0"/>
              </a:rPr>
              <a:t>ბ</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დადგენილ</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ფარგლებში</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იცის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საქართველოს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სახელმწიფო</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ენა</a:t>
            </a:r>
            <a:r>
              <a:rPr lang="ka-GE" sz="240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ka-GE" sz="2400" dirty="0">
              <a:ea typeface="Sylfaen" panose="010A0502050306030303" pitchFamily="18" charset="0"/>
              <a:cs typeface="Times New Roman" panose="02020603050405020304" pitchFamily="18" charset="0"/>
            </a:endParaRPr>
          </a:p>
          <a:p>
            <a:pPr algn="just">
              <a:lnSpc>
                <a:spcPct val="107000"/>
              </a:lnSpc>
              <a:spcBef>
                <a:spcPts val="1200"/>
              </a:spcBef>
              <a:spcAft>
                <a:spcPts val="1200"/>
              </a:spcAft>
            </a:pPr>
            <a:r>
              <a:rPr lang="ka-GE" sz="2400" b="1" i="1" dirty="0">
                <a:solidFill>
                  <a:srgbClr val="FF0000"/>
                </a:solidFill>
                <a:ea typeface="Times New Roman" panose="02020603050405020304" pitchFamily="18" charset="0"/>
                <a:cs typeface="Sylfaen" panose="010A0502050306030303" pitchFamily="18" charset="0"/>
              </a:rPr>
              <a:t>გ</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დადგენილ</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ფარგლებში</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იცის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საქართველოს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ისტორია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და</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სამართლის</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ძირითადი</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400" b="1" i="1" dirty="0">
                <a:solidFill>
                  <a:srgbClr val="FF0000"/>
                </a:solidFill>
                <a:ea typeface="Times New Roman" panose="02020603050405020304" pitchFamily="18" charset="0"/>
                <a:cs typeface="Sylfaen" panose="010A0502050306030303" pitchFamily="18" charset="0"/>
              </a:rPr>
              <a:t>საფუძვლები</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p>
          <a:p>
            <a:pPr algn="just">
              <a:lnSpc>
                <a:spcPct val="107000"/>
              </a:lnSpc>
              <a:spcBef>
                <a:spcPts val="1200"/>
              </a:spcBef>
              <a:spcAft>
                <a:spcPts val="1200"/>
              </a:spcAft>
            </a:pP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5. </a:t>
            </a:r>
            <a:r>
              <a:rPr lang="ka-GE" sz="2400" dirty="0">
                <a:effectLst/>
                <a:latin typeface="Helvetica" panose="020B0604020202020204" pitchFamily="34" charset="0"/>
                <a:ea typeface="Times New Roman" panose="02020603050405020304" pitchFamily="18" charset="0"/>
                <a:cs typeface="Times New Roman" panose="02020603050405020304" pitchFamily="18" charset="0"/>
              </a:rPr>
              <a:t>ამ მუხლის პირველი პუნქტის „ბ“ და „გ“ ქვეპუნქტებით გათვალისწინებული </a:t>
            </a:r>
            <a:r>
              <a:rPr lang="ka-GE" sz="2400" b="1" i="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საქართველოს სახელმწიფო ენისა და საქართველოს ისტორიისა და სამართლის ძირითადი საფუძვლების ცოდნის </a:t>
            </a:r>
            <a:r>
              <a:rPr lang="ka-GE" sz="2400" dirty="0">
                <a:effectLst/>
                <a:latin typeface="Helvetica" panose="020B0604020202020204" pitchFamily="34" charset="0"/>
                <a:ea typeface="Times New Roman" panose="02020603050405020304" pitchFamily="18" charset="0"/>
                <a:cs typeface="Times New Roman" panose="02020603050405020304" pitchFamily="18" charset="0"/>
              </a:rPr>
              <a:t>ფარგლები დგინდება ამ კანონის 28-ე მუხლის პირველი პუნქტით გათვალისწინებული დებულებით.</a:t>
            </a:r>
            <a:endParaRPr lang="ka-GE" sz="24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136737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0"/>
            <a:ext cx="11903242" cy="6290825"/>
          </a:xfrm>
          <a:prstGeom prst="rect">
            <a:avLst/>
          </a:prstGeom>
        </p:spPr>
        <p:txBody>
          <a:bodyPr wrap="square">
            <a:spAutoFit/>
          </a:bodyPr>
          <a:lstStyle/>
          <a:p>
            <a:pPr algn="ctr">
              <a:lnSpc>
                <a:spcPct val="107000"/>
              </a:lnSpc>
              <a:spcAft>
                <a:spcPts val="750"/>
              </a:spcAft>
            </a:pPr>
            <a:r>
              <a:rPr lang="ka-GE" sz="2800" b="1" dirty="0">
                <a:solidFill>
                  <a:srgbClr val="FF0000"/>
                </a:solidFill>
              </a:rPr>
              <a:t>კანონი საქართველოს მოქალაქეობის შესახებ. მუხლი 24. </a:t>
            </a:r>
          </a:p>
          <a:p>
            <a:pPr algn="ctr">
              <a:lnSpc>
                <a:spcPct val="107000"/>
              </a:lnSpc>
              <a:spcAft>
                <a:spcPts val="750"/>
              </a:spcAft>
            </a:pPr>
            <a:r>
              <a:rPr lang="ka-GE" sz="2800" b="1" dirty="0">
                <a:solidFill>
                  <a:srgbClr val="FF0000"/>
                </a:solidFill>
              </a:rPr>
              <a:t>საქართველოს მოქალაქეობის საკითხის განხილვა</a:t>
            </a:r>
            <a:endParaRPr lang="ka-GE" sz="2800" b="1" dirty="0">
              <a:solidFill>
                <a:srgbClr val="FF0000"/>
              </a:solidFill>
              <a:latin typeface="Helvetica" panose="020B0604020202020204" pitchFamily="34" charset="0"/>
              <a:ea typeface="Times New Roman" panose="02020603050405020304" pitchFamily="18" charset="0"/>
              <a:cs typeface="Times New Roman" panose="02020603050405020304" pitchFamily="18" charset="0"/>
            </a:endParaRPr>
          </a:p>
          <a:p>
            <a:pPr marL="546100">
              <a:lnSpc>
                <a:spcPct val="107000"/>
              </a:lnSpc>
              <a:spcAft>
                <a:spcPts val="750"/>
              </a:spcAft>
              <a:tabLst>
                <a:tab pos="96838" algn="l"/>
              </a:tabLst>
            </a:pP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6. </a:t>
            </a:r>
            <a:r>
              <a:rPr lang="ka-GE" sz="2800" dirty="0">
                <a:solidFill>
                  <a:srgbClr val="000000"/>
                </a:solidFill>
                <a:ea typeface="Times New Roman" panose="02020603050405020304" pitchFamily="18" charset="0"/>
                <a:cs typeface="Sylfaen" panose="010A0502050306030303" pitchFamily="18" charset="0"/>
              </a:rPr>
              <a:t>კომისია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უზრუნველყოფს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საქართველოს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მოქალაქეობის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მინიჭების</a:t>
            </a:r>
            <a:r>
              <a:rPr lang="ru-RU" sz="2800" dirty="0">
                <a:solidFill>
                  <a:srgbClr val="000000"/>
                </a:solidFill>
                <a:ea typeface="Times New Roman" panose="02020603050405020304" pitchFamily="18" charset="0"/>
                <a:cs typeface="Sylfaen" panose="010A0502050306030303" pitchFamily="18" charset="0"/>
              </a:rPr>
              <a:t> </a:t>
            </a:r>
            <a:r>
              <a:rPr lang="ka-GE" sz="2800" dirty="0">
                <a:solidFill>
                  <a:srgbClr val="000000"/>
                </a:solidFill>
                <a:ea typeface="Times New Roman" panose="02020603050405020304" pitchFamily="18" charset="0"/>
                <a:cs typeface="Sylfaen" panose="010A0502050306030303" pitchFamily="18" charset="0"/>
              </a:rPr>
              <a:t> საკითხს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გარდა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ამ</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კანონის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მე</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-17 </a:t>
            </a:r>
            <a:r>
              <a:rPr lang="ka-GE" sz="2800" dirty="0">
                <a:solidFill>
                  <a:srgbClr val="000000"/>
                </a:solidFill>
                <a:ea typeface="Times New Roman" panose="02020603050405020304" pitchFamily="18" charset="0"/>
                <a:cs typeface="Sylfaen" panose="010A0502050306030303" pitchFamily="18" charset="0"/>
              </a:rPr>
              <a:t>მუხლის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მე</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-2 </a:t>
            </a:r>
            <a:r>
              <a:rPr lang="ka-GE" sz="2800" dirty="0">
                <a:solidFill>
                  <a:srgbClr val="000000"/>
                </a:solidFill>
                <a:ea typeface="Times New Roman" panose="02020603050405020304" pitchFamily="18" charset="0"/>
                <a:cs typeface="Sylfaen" panose="010A0502050306030303" pitchFamily="18" charset="0"/>
              </a:rPr>
              <a:t>პუნქტის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rPr>
              <a:t>„</a:t>
            </a:r>
            <a:r>
              <a:rPr lang="ka-GE" sz="2800" dirty="0">
                <a:solidFill>
                  <a:srgbClr val="000000"/>
                </a:solidFill>
                <a:ea typeface="Times New Roman" panose="02020603050405020304" pitchFamily="18" charset="0"/>
                <a:cs typeface="Sylfaen" panose="010A0502050306030303" pitchFamily="18" charset="0"/>
              </a:rPr>
              <a:t>ბ</a:t>
            </a:r>
            <a:r>
              <a:rPr lang="ka-GE" sz="2800"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rPr>
              <a:t>“</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და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rPr>
              <a:t>„</a:t>
            </a:r>
            <a:r>
              <a:rPr lang="ka-GE" sz="2800" dirty="0">
                <a:solidFill>
                  <a:srgbClr val="000000"/>
                </a:solidFill>
                <a:ea typeface="Times New Roman" panose="02020603050405020304" pitchFamily="18" charset="0"/>
                <a:cs typeface="Sylfaen" panose="010A0502050306030303" pitchFamily="18" charset="0"/>
              </a:rPr>
              <a:t>გ</a:t>
            </a:r>
            <a:r>
              <a:rPr lang="ka-GE" sz="2800"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rPr>
              <a:t>“</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ქვეპუნქტებით</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გათვალისწინებული</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პირებისათვის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საქართველოს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მოქალაქეობის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err="1">
                <a:solidFill>
                  <a:srgbClr val="000000"/>
                </a:solidFill>
                <a:ea typeface="Times New Roman" panose="02020603050405020304" pitchFamily="18" charset="0"/>
                <a:cs typeface="Sylfaen" panose="010A0502050306030303" pitchFamily="18" charset="0"/>
              </a:rPr>
              <a:t>საგამონაკლისო</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წესით</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მინიჭებისა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მსურველ</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პირთა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მიერ</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საქართველოს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სახელმწიფო</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ენის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საქართველოს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ისტორიისა</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და</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სამართლის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ძირითადი</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საფუძვლების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ცოდნის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დონის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b="1" dirty="0">
                <a:solidFill>
                  <a:srgbClr val="FF0000"/>
                </a:solidFill>
                <a:ea typeface="Times New Roman" panose="02020603050405020304" pitchFamily="18" charset="0"/>
                <a:cs typeface="Sylfaen" panose="010A0502050306030303" pitchFamily="18" charset="0"/>
              </a:rPr>
              <a:t>შემოწმებას</a:t>
            </a:r>
            <a:r>
              <a:rPr lang="ka-GE" sz="2800" b="1" dirty="0">
                <a:solidFill>
                  <a:srgbClr val="FF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აგრეთვე</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საქართველოს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მოქალაქეობის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შენარჩუნების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და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სხვა</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ქვეყნის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მოქალაქისათვის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საქართველოს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მოქალაქეობის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err="1">
                <a:solidFill>
                  <a:srgbClr val="000000"/>
                </a:solidFill>
                <a:ea typeface="Times New Roman" panose="02020603050405020304" pitchFamily="18" charset="0"/>
                <a:cs typeface="Sylfaen" panose="010A0502050306030303" pitchFamily="18" charset="0"/>
              </a:rPr>
              <a:t>საგამონაკლისო</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წესით</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მინიჭების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პირობების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არსებობის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დადგენას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კომისიის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გადაწყვეტილების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საფუძველზე</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შესაბამის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დასკვნას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ამზადებს</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ka-GE" sz="2800" dirty="0">
                <a:solidFill>
                  <a:srgbClr val="000000"/>
                </a:solidFill>
                <a:ea typeface="Times New Roman" panose="02020603050405020304" pitchFamily="18" charset="0"/>
                <a:cs typeface="Sylfaen" panose="010A0502050306030303" pitchFamily="18" charset="0"/>
              </a:rPr>
              <a:t>სააგენტო</a:t>
            </a:r>
            <a:r>
              <a:rPr lang="ka-GE" sz="2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ka-GE" sz="28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65219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669908" y="2031417"/>
            <a:ext cx="9144000" cy="1995151"/>
          </a:xfrm>
        </p:spPr>
        <p:txBody>
          <a:bodyPr>
            <a:normAutofit/>
          </a:bodyPr>
          <a:lstStyle/>
          <a:p>
            <a:r>
              <a:rPr lang="ka-GE" b="1" dirty="0">
                <a:solidFill>
                  <a:srgbClr val="FF0000"/>
                </a:solidFill>
                <a:effectLst>
                  <a:outerShdw blurRad="38100" dist="38100" dir="2700000" algn="tl">
                    <a:srgbClr val="000000">
                      <a:alpha val="43137"/>
                    </a:srgbClr>
                  </a:outerShdw>
                </a:effectLst>
              </a:rPr>
              <a:t>განათლების ენა</a:t>
            </a:r>
            <a:br>
              <a:rPr lang="ka-GE" b="1" dirty="0">
                <a:solidFill>
                  <a:srgbClr val="FF0000"/>
                </a:solidFill>
                <a:effectLst>
                  <a:outerShdw blurRad="38100" dist="38100" dir="2700000" algn="tl">
                    <a:srgbClr val="000000">
                      <a:alpha val="43137"/>
                    </a:srgbClr>
                  </a:outerShdw>
                </a:effectLst>
              </a:rPr>
            </a:br>
            <a:endParaRPr lang="ka-GE"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9865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4171" y="25360"/>
            <a:ext cx="12017829" cy="6832640"/>
          </a:xfrm>
          <a:prstGeom prst="rect">
            <a:avLst/>
          </a:prstGeom>
        </p:spPr>
        <p:txBody>
          <a:bodyPr wrap="square">
            <a:spAutoFit/>
          </a:bodyPr>
          <a:lstStyle/>
          <a:p>
            <a:pPr algn="ctr">
              <a:lnSpc>
                <a:spcPct val="150000"/>
              </a:lnSpc>
              <a:spcBef>
                <a:spcPts val="1200"/>
              </a:spcBef>
              <a:spcAft>
                <a:spcPts val="1200"/>
              </a:spcAft>
            </a:pPr>
            <a:r>
              <a:rPr lang="ka-GE" sz="2800" b="1" dirty="0">
                <a:solidFill>
                  <a:srgbClr val="FF0000"/>
                </a:solidFill>
                <a:ea typeface="Sylfaen" panose="010A0502050306030303" pitchFamily="18" charset="0"/>
                <a:cs typeface="Times New Roman" panose="02020603050405020304" pitchFamily="18" charset="0"/>
              </a:rPr>
              <a:t> </a:t>
            </a:r>
            <a:r>
              <a:rPr lang="ka-GE" sz="2800" b="1" dirty="0">
                <a:solidFill>
                  <a:srgbClr val="C0000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rPr>
              <a:t>საქართველოს კონსტიტუცია</a:t>
            </a:r>
            <a:r>
              <a:rPr lang="ka-GE" sz="2800" b="1" dirty="0">
                <a:solidFill>
                  <a:srgbClr val="00B05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rPr>
              <a:t>.</a:t>
            </a:r>
            <a:r>
              <a:rPr lang="ka-GE" sz="2800" b="1" dirty="0">
                <a:solidFill>
                  <a:srgbClr val="C0000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rPr>
              <a:t> მუხლი 27. </a:t>
            </a:r>
          </a:p>
          <a:p>
            <a:pPr algn="ctr">
              <a:lnSpc>
                <a:spcPct val="150000"/>
              </a:lnSpc>
              <a:spcBef>
                <a:spcPts val="1200"/>
              </a:spcBef>
              <a:spcAft>
                <a:spcPts val="1200"/>
              </a:spcAft>
            </a:pPr>
            <a:r>
              <a:rPr lang="ka-GE" sz="2800" b="1" dirty="0">
                <a:solidFill>
                  <a:srgbClr val="C0000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rPr>
              <a:t>განათლების უფლება და აკადემიური თავისუფლება</a:t>
            </a:r>
            <a:endParaRPr lang="ka-GE" sz="2800" b="1" dirty="0">
              <a:solidFill>
                <a:srgbClr val="FF0000"/>
              </a:solidFill>
              <a:ea typeface="Sylfaen" panose="010A0502050306030303" pitchFamily="18" charset="0"/>
              <a:cs typeface="Times New Roman" panose="02020603050405020304" pitchFamily="18" charset="0"/>
            </a:endParaRPr>
          </a:p>
          <a:p>
            <a:pPr>
              <a:lnSpc>
                <a:spcPct val="150000"/>
              </a:lnSpc>
              <a:spcBef>
                <a:spcPts val="1200"/>
              </a:spcBef>
              <a:spcAft>
                <a:spcPts val="1200"/>
              </a:spcAft>
            </a:pPr>
            <a:r>
              <a:rPr lang="ka-GE" sz="2800" b="1" dirty="0">
                <a:ea typeface="Sylfaen" panose="010A0502050306030303" pitchFamily="18" charset="0"/>
                <a:cs typeface="Times New Roman" panose="02020603050405020304" pitchFamily="18" charset="0"/>
              </a:rPr>
              <a:t>1. ყველას აქვს განათლების მიღებისა და მისი ფორმის არჩევის უფლება.</a:t>
            </a:r>
          </a:p>
          <a:p>
            <a:pPr>
              <a:lnSpc>
                <a:spcPct val="150000"/>
              </a:lnSpc>
              <a:spcBef>
                <a:spcPts val="1200"/>
              </a:spcBef>
              <a:spcAft>
                <a:spcPts val="1200"/>
              </a:spcAft>
            </a:pPr>
            <a:r>
              <a:rPr lang="ka-GE" sz="2800" b="1" dirty="0">
                <a:ea typeface="Sylfaen" panose="010A0502050306030303" pitchFamily="18" charset="0"/>
                <a:cs typeface="Times New Roman" panose="02020603050405020304" pitchFamily="18" charset="0"/>
              </a:rPr>
              <a:t>2. სკოლამდელი აღზრდა და განათლება უზრუნველყოფილია კანონით დადგენილი წესით. დაწყებითი და საბაზო განათლება სავალდებულოა. </a:t>
            </a:r>
            <a:r>
              <a:rPr lang="ka-GE" sz="2800" b="1" dirty="0">
                <a:solidFill>
                  <a:srgbClr val="FF0000"/>
                </a:solidFill>
                <a:ea typeface="Sylfaen" panose="010A0502050306030303" pitchFamily="18" charset="0"/>
                <a:cs typeface="Times New Roman" panose="02020603050405020304" pitchFamily="18" charset="0"/>
              </a:rPr>
              <a:t>ზოგად განათლებას კანონით დადგენილი წესით სრულად აფინანსებს სახელმწიფო. </a:t>
            </a:r>
            <a:r>
              <a:rPr lang="ka-GE" sz="2800" b="1" dirty="0">
                <a:ea typeface="Sylfaen" panose="010A0502050306030303" pitchFamily="18" charset="0"/>
                <a:cs typeface="Times New Roman" panose="02020603050405020304" pitchFamily="18" charset="0"/>
              </a:rPr>
              <a:t>მოქალაქეებს უფლება აქვთ კანონით დადგენილი წესით სახელმწიფოს დაფინანსებით მიიღონ პროფესიული და უმაღლესი განათლება.</a:t>
            </a:r>
            <a:r>
              <a:rPr lang="ka-GE" sz="2800" b="1" dirty="0">
                <a:solidFill>
                  <a:srgbClr val="FF0000"/>
                </a:solidFill>
                <a:ea typeface="Sylfaen" panose="010A0502050306030303" pitchFamily="18" charset="0"/>
                <a:cs typeface="Times New Roman" panose="02020603050405020304" pitchFamily="18" charset="0"/>
              </a:rPr>
              <a:t> </a:t>
            </a:r>
            <a:endParaRPr lang="ka-GE" sz="2800" b="1" dirty="0">
              <a:solidFill>
                <a:srgbClr val="C0000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353211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43542"/>
            <a:ext cx="12192000" cy="6887206"/>
          </a:xfrm>
          <a:prstGeom prst="rect">
            <a:avLst/>
          </a:prstGeom>
          <a:noFill/>
        </p:spPr>
        <p:txBody>
          <a:bodyPr wrap="square">
            <a:spAutoFit/>
          </a:bodyPr>
          <a:lstStyle/>
          <a:p>
            <a:pPr marL="273050" algn="ctr" defTabSz="890588">
              <a:lnSpc>
                <a:spcPct val="107000"/>
              </a:lnSpc>
              <a:spcBef>
                <a:spcPts val="600"/>
              </a:spcBef>
              <a:spcAft>
                <a:spcPts val="600"/>
              </a:spcAft>
              <a:tabLst>
                <a:tab pos="11839575" algn="l"/>
              </a:tabLst>
            </a:pPr>
            <a:r>
              <a:rPr lang="ka-GE" sz="3200" b="1" dirty="0">
                <a:highlight>
                  <a:srgbClr val="FFFF00"/>
                </a:highlight>
                <a:ea typeface="Sylfaen" panose="010A0502050306030303" pitchFamily="18" charset="0"/>
                <a:cs typeface="Times New Roman" panose="02020603050405020304" pitchFamily="18" charset="0"/>
              </a:rPr>
              <a:t>კანონი ენის შესახებ. </a:t>
            </a:r>
          </a:p>
          <a:p>
            <a:pPr marL="273050" algn="ctr" defTabSz="890588">
              <a:lnSpc>
                <a:spcPct val="107000"/>
              </a:lnSpc>
              <a:spcBef>
                <a:spcPts val="600"/>
              </a:spcBef>
              <a:spcAft>
                <a:spcPts val="600"/>
              </a:spcAft>
              <a:tabLst>
                <a:tab pos="11839575" algn="l"/>
              </a:tabLst>
            </a:pPr>
            <a:r>
              <a:rPr lang="ka-GE" sz="3200" b="1" dirty="0">
                <a:highlight>
                  <a:srgbClr val="FFFF00"/>
                </a:highlight>
                <a:ea typeface="Sylfaen" panose="010A0502050306030303" pitchFamily="18" charset="0"/>
                <a:cs typeface="Times New Roman" panose="02020603050405020304" pitchFamily="18" charset="0"/>
              </a:rPr>
              <a:t>მუხლი 7. განათლების ენა</a:t>
            </a:r>
            <a:endParaRPr lang="ka-GE" sz="3200" dirty="0">
              <a:ea typeface="Sylfaen" panose="010A0502050306030303" pitchFamily="18" charset="0"/>
              <a:cs typeface="Times New Roman" panose="02020603050405020304" pitchFamily="18" charset="0"/>
            </a:endParaRPr>
          </a:p>
          <a:p>
            <a:pPr marL="273050" algn="just" defTabSz="890588">
              <a:lnSpc>
                <a:spcPct val="107000"/>
              </a:lnSpc>
              <a:spcBef>
                <a:spcPts val="600"/>
              </a:spcBef>
              <a:spcAft>
                <a:spcPts val="600"/>
              </a:spcAft>
              <a:tabLst>
                <a:tab pos="11839575" algn="l"/>
              </a:tabLst>
            </a:pPr>
            <a:r>
              <a:rPr lang="ka-GE" sz="2400" b="1" dirty="0">
                <a:ea typeface="Sylfaen" panose="010A0502050306030303" pitchFamily="18" charset="0"/>
                <a:cs typeface="Times New Roman" panose="02020603050405020304" pitchFamily="18" charset="0"/>
              </a:rPr>
              <a:t>1. სახელმწიფო უზრუნველყოფს ადრეული და სკოლამდელი აღზრდისა და განათლების, ზოგადი, პროფესიული და უმაღლესი განათლების </a:t>
            </a:r>
            <a:r>
              <a:rPr lang="ka-GE" sz="2400" b="1" dirty="0">
                <a:solidFill>
                  <a:srgbClr val="FF0000"/>
                </a:solidFill>
                <a:highlight>
                  <a:srgbClr val="FFFF00"/>
                </a:highlight>
                <a:ea typeface="Sylfaen" panose="010A0502050306030303" pitchFamily="18" charset="0"/>
                <a:cs typeface="Times New Roman" panose="02020603050405020304" pitchFamily="18" charset="0"/>
              </a:rPr>
              <a:t>სახელმწიფო ენაზე მიღებას.</a:t>
            </a:r>
            <a:r>
              <a:rPr lang="ka-GE" sz="2400" b="1" dirty="0">
                <a:solidFill>
                  <a:srgbClr val="FF0000"/>
                </a:solidFill>
                <a:ea typeface="Sylfaen" panose="010A0502050306030303" pitchFamily="18" charset="0"/>
                <a:cs typeface="Times New Roman" panose="02020603050405020304" pitchFamily="18" charset="0"/>
              </a:rPr>
              <a:t> </a:t>
            </a:r>
            <a:r>
              <a:rPr lang="ka-GE" sz="2400" b="1" dirty="0">
                <a:ea typeface="Sylfaen" panose="010A0502050306030303" pitchFamily="18" charset="0"/>
                <a:cs typeface="Times New Roman" panose="02020603050405020304" pitchFamily="18" charset="0"/>
              </a:rPr>
              <a:t>განათლების </a:t>
            </a:r>
            <a:r>
              <a:rPr lang="ka-GE" sz="2400" b="1" i="1" dirty="0">
                <a:solidFill>
                  <a:srgbClr val="FF0000"/>
                </a:solidFill>
                <a:ea typeface="Sylfaen" panose="010A0502050306030303" pitchFamily="18" charset="0"/>
                <a:cs typeface="Times New Roman" panose="02020603050405020304" pitchFamily="18" charset="0"/>
              </a:rPr>
              <a:t>არასახელმწიფო და </a:t>
            </a:r>
            <a:r>
              <a:rPr lang="ka-GE" sz="2400" b="1" i="1" dirty="0">
                <a:solidFill>
                  <a:srgbClr val="0033CC"/>
                </a:solidFill>
                <a:ea typeface="Sylfaen" panose="010A0502050306030303" pitchFamily="18" charset="0"/>
                <a:cs typeface="Times New Roman" panose="02020603050405020304" pitchFamily="18" charset="0"/>
              </a:rPr>
              <a:t>ეროვნული უმცირესობის </a:t>
            </a:r>
            <a:r>
              <a:rPr lang="ka-GE" sz="2400" b="1" i="1" dirty="0">
                <a:solidFill>
                  <a:srgbClr val="FF0000"/>
                </a:solidFill>
                <a:ea typeface="Sylfaen" panose="010A0502050306030303" pitchFamily="18" charset="0"/>
                <a:cs typeface="Times New Roman" panose="02020603050405020304" pitchFamily="18" charset="0"/>
              </a:rPr>
              <a:t>ენებზე </a:t>
            </a:r>
            <a:r>
              <a:rPr lang="ka-GE" sz="2400" b="1" dirty="0">
                <a:ea typeface="Sylfaen" panose="010A0502050306030303" pitchFamily="18" charset="0"/>
                <a:cs typeface="Times New Roman" panose="02020603050405020304" pitchFamily="18" charset="0"/>
              </a:rPr>
              <a:t>მიღების საკითხი რეგულირდება საქართველოს კანონმდებლობით.</a:t>
            </a:r>
          </a:p>
          <a:p>
            <a:pPr marL="273050" algn="just" defTabSz="890588">
              <a:lnSpc>
                <a:spcPct val="107000"/>
              </a:lnSpc>
              <a:spcBef>
                <a:spcPts val="600"/>
              </a:spcBef>
              <a:spcAft>
                <a:spcPts val="600"/>
              </a:spcAft>
              <a:tabLst>
                <a:tab pos="11839575" algn="l"/>
              </a:tabLst>
            </a:pPr>
            <a:r>
              <a:rPr lang="ka-GE" sz="2400" b="1" dirty="0">
                <a:ea typeface="Sylfaen" panose="010A0502050306030303" pitchFamily="18" charset="0"/>
                <a:cs typeface="Times New Roman" panose="02020603050405020304" pitchFamily="18" charset="0"/>
              </a:rPr>
              <a:t>2. საქართველოს ტერიტორიაზე საქართველოს კანონმდებლობით დადგენილი წესით შექმნილ არაქართულენოვან ზოგადსაგანმანათლებლო დაწესებულებაში </a:t>
            </a:r>
            <a:r>
              <a:rPr lang="ka-GE" sz="2400" b="1" dirty="0">
                <a:highlight>
                  <a:srgbClr val="FFFF00"/>
                </a:highlight>
                <a:ea typeface="Sylfaen" panose="010A0502050306030303" pitchFamily="18" charset="0"/>
                <a:cs typeface="Times New Roman" panose="02020603050405020304" pitchFamily="18" charset="0"/>
              </a:rPr>
              <a:t>ქართული ენის</a:t>
            </a:r>
            <a:r>
              <a:rPr lang="ka-GE" sz="2400" b="1" dirty="0">
                <a:ea typeface="Sylfaen" panose="010A0502050306030303" pitchFamily="18" charset="0"/>
                <a:cs typeface="Times New Roman" panose="02020603050405020304" pitchFamily="18" charset="0"/>
              </a:rPr>
              <a:t> </a:t>
            </a:r>
            <a:r>
              <a:rPr lang="ka-GE" sz="2400" b="1" dirty="0">
                <a:highlight>
                  <a:srgbClr val="FFFF00"/>
                </a:highlight>
                <a:ea typeface="Sylfaen" panose="010A0502050306030303" pitchFamily="18" charset="0"/>
                <a:cs typeface="Times New Roman" panose="02020603050405020304" pitchFamily="18" charset="0"/>
              </a:rPr>
              <a:t>როგორც საგნის, სწავლება სავალდებულოა.</a:t>
            </a:r>
            <a:endParaRPr lang="ka-GE" sz="2400" b="1" dirty="0">
              <a:ea typeface="Sylfaen" panose="010A0502050306030303" pitchFamily="18" charset="0"/>
              <a:cs typeface="Times New Roman" panose="02020603050405020304" pitchFamily="18" charset="0"/>
            </a:endParaRPr>
          </a:p>
          <a:p>
            <a:pPr marL="273050" algn="just" defTabSz="890588">
              <a:lnSpc>
                <a:spcPct val="107000"/>
              </a:lnSpc>
              <a:spcBef>
                <a:spcPts val="600"/>
              </a:spcBef>
              <a:spcAft>
                <a:spcPts val="600"/>
              </a:spcAft>
              <a:tabLst>
                <a:tab pos="11839575" algn="l"/>
              </a:tabLst>
            </a:pPr>
            <a:r>
              <a:rPr lang="ka-GE" sz="2400" b="1" dirty="0">
                <a:ea typeface="Sylfaen" panose="010A0502050306030303" pitchFamily="18" charset="0"/>
                <a:cs typeface="Times New Roman" panose="02020603050405020304" pitchFamily="18" charset="0"/>
              </a:rPr>
              <a:t>3. საქართველოს ტერიტორიაზე საქართველოს კანონმდებლობით დადგენილი წესით შექმნილი </a:t>
            </a:r>
            <a:r>
              <a:rPr lang="ka-GE" sz="2400" b="1" dirty="0" err="1">
                <a:ea typeface="Sylfaen" panose="010A0502050306030303" pitchFamily="18" charset="0"/>
                <a:cs typeface="Times New Roman" panose="02020603050405020304" pitchFamily="18" charset="0"/>
              </a:rPr>
              <a:t>არასახელმწიფოენოვანი</a:t>
            </a:r>
            <a:r>
              <a:rPr lang="ka-GE" sz="2400" b="1" dirty="0">
                <a:ea typeface="Sylfaen" panose="010A0502050306030303" pitchFamily="18" charset="0"/>
                <a:cs typeface="Times New Roman" panose="02020603050405020304" pitchFamily="18" charset="0"/>
              </a:rPr>
              <a:t> უმაღლესი საგანმანათლებლო დაწესებულება </a:t>
            </a:r>
            <a:r>
              <a:rPr lang="ka-GE" sz="2400" b="1" dirty="0">
                <a:highlight>
                  <a:srgbClr val="FFFF00"/>
                </a:highlight>
                <a:ea typeface="Sylfaen" panose="010A0502050306030303" pitchFamily="18" charset="0"/>
                <a:cs typeface="Times New Roman" panose="02020603050405020304" pitchFamily="18" charset="0"/>
              </a:rPr>
              <a:t>ვალდებულია შესაბამის პირებს შესთავაზოს </a:t>
            </a:r>
            <a:r>
              <a:rPr lang="ka-GE" sz="2400" b="1" i="1" dirty="0">
                <a:solidFill>
                  <a:srgbClr val="0033CC"/>
                </a:solidFill>
                <a:highlight>
                  <a:srgbClr val="FFFF00"/>
                </a:highlight>
                <a:ea typeface="Sylfaen" panose="010A0502050306030303" pitchFamily="18" charset="0"/>
                <a:cs typeface="Times New Roman" panose="02020603050405020304" pitchFamily="18" charset="0"/>
              </a:rPr>
              <a:t>ქართული ენის სპეციალური კურსი</a:t>
            </a:r>
            <a:r>
              <a:rPr lang="ka-GE" sz="2400" b="1" dirty="0">
                <a:highlight>
                  <a:srgbClr val="FFFF00"/>
                </a:highlight>
                <a:ea typeface="Sylfaen" panose="010A0502050306030303" pitchFamily="18" charset="0"/>
                <a:cs typeface="Times New Roman" panose="02020603050405020304" pitchFamily="18" charset="0"/>
              </a:rPr>
              <a:t>,</a:t>
            </a:r>
            <a:r>
              <a:rPr lang="ka-GE" sz="2400" b="1" dirty="0">
                <a:ea typeface="Sylfaen" panose="010A0502050306030303" pitchFamily="18" charset="0"/>
                <a:cs typeface="Times New Roman" panose="02020603050405020304" pitchFamily="18" charset="0"/>
              </a:rPr>
              <a:t> ხოლო აფხაზეთის ავტონომიური რესპუბლიკის ტერიტორიაზე არსებული </a:t>
            </a:r>
            <a:r>
              <a:rPr lang="ka-GE" sz="2400" b="1" dirty="0" err="1">
                <a:ea typeface="Sylfaen" panose="010A0502050306030303" pitchFamily="18" charset="0"/>
                <a:cs typeface="Times New Roman" panose="02020603050405020304" pitchFamily="18" charset="0"/>
              </a:rPr>
              <a:t>არააფხაზურენოვანი</a:t>
            </a:r>
            <a:r>
              <a:rPr lang="ka-GE" sz="2400" b="1" dirty="0">
                <a:ea typeface="Sylfaen" panose="010A0502050306030303" pitchFamily="18" charset="0"/>
                <a:cs typeface="Times New Roman" panose="02020603050405020304" pitchFamily="18" charset="0"/>
              </a:rPr>
              <a:t> უმაღლესი საგანმანათლებლო დაწესებულება – აგრეთვე აფხაზური ენის სპეციალური კურსი</a:t>
            </a:r>
            <a:r>
              <a:rPr lang="ka-GE" b="1" dirty="0">
                <a:ea typeface="Sylfaen" panose="010A0502050306030303" pitchFamily="18" charset="0"/>
                <a:cs typeface="Times New Roman" panose="02020603050405020304" pitchFamily="18" charset="0"/>
              </a:rPr>
              <a:t>.</a:t>
            </a:r>
            <a:endParaRPr lang="ka-GE" sz="1400" b="1"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747212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0"/>
            <a:ext cx="11713028" cy="6818983"/>
          </a:xfrm>
          <a:prstGeom prst="rect">
            <a:avLst/>
          </a:prstGeom>
        </p:spPr>
        <p:txBody>
          <a:bodyPr wrap="square">
            <a:spAutoFit/>
          </a:bodyPr>
          <a:lstStyle/>
          <a:p>
            <a:pPr algn="ctr">
              <a:lnSpc>
                <a:spcPct val="107000"/>
              </a:lnSpc>
              <a:spcAft>
                <a:spcPts val="800"/>
              </a:spcAft>
            </a:pPr>
            <a:r>
              <a:rPr lang="ka-GE" sz="2000" b="1" dirty="0">
                <a:ea typeface="Sylfaen" panose="010A0502050306030303" pitchFamily="18" charset="0"/>
                <a:cs typeface="Times New Roman" panose="02020603050405020304" pitchFamily="18" charset="0"/>
              </a:rPr>
              <a:t>    </a:t>
            </a:r>
            <a:r>
              <a:rPr lang="ka-GE" sz="2400" b="1" u="sng" dirty="0">
                <a:solidFill>
                  <a:srgbClr val="FF0000"/>
                </a:solidFill>
                <a:ea typeface="Sylfaen" panose="010A0502050306030303" pitchFamily="18" charset="0"/>
                <a:cs typeface="Times New Roman" panose="02020603050405020304" pitchFamily="18" charset="0"/>
                <a:hlinkClick r:id="rId2"/>
              </a:rPr>
              <a:t>მუხლი 4. სწავლების ენა</a:t>
            </a:r>
            <a:endParaRPr lang="ka-GE" sz="2400" b="1" u="sng" dirty="0">
              <a:solidFill>
                <a:srgbClr val="FF0000"/>
              </a:solidFill>
              <a:ea typeface="Sylfaen" panose="010A0502050306030303" pitchFamily="18" charset="0"/>
              <a:cs typeface="Times New Roman" panose="02020603050405020304" pitchFamily="18" charset="0"/>
            </a:endParaRPr>
          </a:p>
          <a:p>
            <a:pPr algn="ctr">
              <a:lnSpc>
                <a:spcPct val="107000"/>
              </a:lnSpc>
              <a:spcAft>
                <a:spcPts val="800"/>
              </a:spcAft>
            </a:pPr>
            <a:r>
              <a:rPr lang="ka-GE" sz="2400" b="1" u="sng" dirty="0">
                <a:solidFill>
                  <a:srgbClr val="FF0000"/>
                </a:solidFill>
                <a:ea typeface="Sylfaen" panose="010A0502050306030303" pitchFamily="18" charset="0"/>
                <a:cs typeface="Times New Roman" panose="02020603050405020304" pitchFamily="18" charset="0"/>
              </a:rPr>
              <a:t> (კანონი ზოგადი განათლების შესახებ)</a:t>
            </a:r>
            <a:endParaRPr lang="ka-GE" sz="2000" dirty="0">
              <a:solidFill>
                <a:srgbClr val="FF0000"/>
              </a:solidFill>
              <a:ea typeface="Sylfaen" panose="010A0502050306030303" pitchFamily="18" charset="0"/>
              <a:cs typeface="Times New Roman" panose="02020603050405020304" pitchFamily="18" charset="0"/>
            </a:endParaRPr>
          </a:p>
          <a:p>
            <a:pPr>
              <a:lnSpc>
                <a:spcPct val="107000"/>
              </a:lnSpc>
              <a:spcAft>
                <a:spcPts val="800"/>
              </a:spcAft>
            </a:pPr>
            <a:r>
              <a:rPr lang="ka-GE" sz="2200" dirty="0">
                <a:ea typeface="Sylfaen" panose="010A0502050306030303" pitchFamily="18" charset="0"/>
                <a:cs typeface="Times New Roman" panose="02020603050405020304" pitchFamily="18" charset="0"/>
              </a:rPr>
              <a:t>1. ზოგადსაგანმანათლებლო დაწესებულებებში </a:t>
            </a:r>
            <a:r>
              <a:rPr lang="ka-GE" sz="2200" b="1" i="1" dirty="0">
                <a:solidFill>
                  <a:srgbClr val="0070C0"/>
                </a:solidFill>
                <a:ea typeface="Sylfaen" panose="010A0502050306030303" pitchFamily="18" charset="0"/>
                <a:cs typeface="Times New Roman" panose="02020603050405020304" pitchFamily="18" charset="0"/>
              </a:rPr>
              <a:t>სწავლების ენაა ქართული, </a:t>
            </a:r>
            <a:r>
              <a:rPr lang="ka-GE" sz="2200" dirty="0">
                <a:ea typeface="Sylfaen" panose="010A0502050306030303" pitchFamily="18" charset="0"/>
                <a:cs typeface="Times New Roman" panose="02020603050405020304" pitchFamily="18" charset="0"/>
              </a:rPr>
              <a:t>ხოლო აფხაზეთის ავტონომიურ რესპუბლიკაში – ქართული ან აფხაზური.</a:t>
            </a:r>
          </a:p>
          <a:p>
            <a:pPr>
              <a:lnSpc>
                <a:spcPct val="107000"/>
              </a:lnSpc>
              <a:spcAft>
                <a:spcPts val="800"/>
              </a:spcAft>
            </a:pPr>
            <a:r>
              <a:rPr lang="ka-GE" sz="2200" dirty="0">
                <a:ea typeface="Sylfaen" panose="010A0502050306030303" pitchFamily="18" charset="0"/>
                <a:cs typeface="Times New Roman" panose="02020603050405020304" pitchFamily="18" charset="0"/>
              </a:rPr>
              <a:t>2. აფხაზეთის ავტონომიურ რესპუბლიკაში იმ ზოგადსაგანმანათლებლო დაწესებულებებში, სადაც სწავლება ხორციელდება ერთ-ერთ სახელმწიფო ენაზე, </a:t>
            </a:r>
            <a:r>
              <a:rPr lang="ka-GE" sz="2200" b="1" i="1" dirty="0">
                <a:solidFill>
                  <a:srgbClr val="0070C0"/>
                </a:solidFill>
                <a:ea typeface="Sylfaen" panose="010A0502050306030303" pitchFamily="18" charset="0"/>
                <a:cs typeface="Times New Roman" panose="02020603050405020304" pitchFamily="18" charset="0"/>
              </a:rPr>
              <a:t>მეორე სახელმწიფო ენის სწავლება სავალდებულოა.</a:t>
            </a:r>
          </a:p>
          <a:p>
            <a:pPr>
              <a:lnSpc>
                <a:spcPct val="107000"/>
              </a:lnSpc>
              <a:spcAft>
                <a:spcPts val="800"/>
              </a:spcAft>
            </a:pPr>
            <a:r>
              <a:rPr lang="ka-GE" sz="2200" dirty="0">
                <a:ea typeface="Sylfaen" panose="010A0502050306030303" pitchFamily="18" charset="0"/>
                <a:cs typeface="Times New Roman" panose="02020603050405020304" pitchFamily="18" charset="0"/>
              </a:rPr>
              <a:t>3. საქართველოს მოქალაქეებს, რომლებისთვისაც ქართული ენა მშობლიური არ არის, უფლება აქვთ მიიღონ სრული ზოგადი განათლება</a:t>
            </a:r>
            <a:r>
              <a:rPr lang="ka-GE" sz="2200" b="1" i="1" dirty="0">
                <a:solidFill>
                  <a:srgbClr val="0070C0"/>
                </a:solidFill>
                <a:ea typeface="Sylfaen" panose="010A0502050306030303" pitchFamily="18" charset="0"/>
                <a:cs typeface="Times New Roman" panose="02020603050405020304" pitchFamily="18" charset="0"/>
              </a:rPr>
              <a:t> მათ მშობლიურ ენაზე</a:t>
            </a:r>
            <a:r>
              <a:rPr lang="ka-GE" sz="2200" dirty="0">
                <a:ea typeface="Sylfaen" panose="010A0502050306030303" pitchFamily="18" charset="0"/>
                <a:cs typeface="Times New Roman" panose="02020603050405020304" pitchFamily="18" charset="0"/>
              </a:rPr>
              <a:t>, ეროვნული სასწავლო გეგმის შესაბამისად, კანონმდებლობით დადგენილი წესით. ამ ზოგადსაგანმანათლებლო დაწესებულებაში </a:t>
            </a:r>
            <a:r>
              <a:rPr lang="ka-GE" sz="2200" b="1" i="1" dirty="0">
                <a:solidFill>
                  <a:srgbClr val="0070C0"/>
                </a:solidFill>
                <a:ea typeface="Sylfaen" panose="010A0502050306030303" pitchFamily="18" charset="0"/>
                <a:cs typeface="Times New Roman" panose="02020603050405020304" pitchFamily="18" charset="0"/>
              </a:rPr>
              <a:t>სავალდებულოა სახელმწიფო ენის სწავლება</a:t>
            </a:r>
            <a:r>
              <a:rPr lang="ka-GE" sz="2200" i="1" dirty="0">
                <a:ea typeface="Sylfaen" panose="010A0502050306030303" pitchFamily="18" charset="0"/>
                <a:cs typeface="Times New Roman" panose="02020603050405020304" pitchFamily="18" charset="0"/>
              </a:rPr>
              <a:t>, </a:t>
            </a:r>
            <a:r>
              <a:rPr lang="ka-GE" sz="2200" dirty="0">
                <a:ea typeface="Sylfaen" panose="010A0502050306030303" pitchFamily="18" charset="0"/>
                <a:cs typeface="Times New Roman" panose="02020603050405020304" pitchFamily="18" charset="0"/>
              </a:rPr>
              <a:t>ხოლო აფხაზეთის ავტონომიურ რესპუბლიკაში – ორივე სახელმწიფო ენისა. </a:t>
            </a:r>
          </a:p>
          <a:p>
            <a:pPr>
              <a:lnSpc>
                <a:spcPct val="107000"/>
              </a:lnSpc>
              <a:spcAft>
                <a:spcPts val="800"/>
              </a:spcAft>
            </a:pPr>
            <a:r>
              <a:rPr lang="ka-GE" sz="2200" dirty="0">
                <a:ea typeface="Sylfaen" panose="010A0502050306030303" pitchFamily="18" charset="0"/>
                <a:cs typeface="Times New Roman" panose="02020603050405020304" pitchFamily="18" charset="0"/>
              </a:rPr>
              <a:t>4. საქართველოს საერთაშორისო ხელშეკრულებებითა და შეთანხმებებით გათვალისწინებულ შემთხვევებში შესაძლებელია, ზოგადსაგანმანათლებლო დაწესებულებაში სწავლება განხორციელდეს </a:t>
            </a:r>
            <a:r>
              <a:rPr lang="ka-GE" sz="2200" b="1" i="1" dirty="0">
                <a:solidFill>
                  <a:srgbClr val="0070C0"/>
                </a:solidFill>
                <a:ea typeface="Sylfaen" panose="010A0502050306030303" pitchFamily="18" charset="0"/>
                <a:cs typeface="Times New Roman" panose="02020603050405020304" pitchFamily="18" charset="0"/>
              </a:rPr>
              <a:t>უცხოურ ენაზე. </a:t>
            </a:r>
            <a:r>
              <a:rPr lang="ka-GE" sz="2200" dirty="0">
                <a:ea typeface="Sylfaen" panose="010A0502050306030303" pitchFamily="18" charset="0"/>
                <a:cs typeface="Times New Roman" panose="02020603050405020304" pitchFamily="18" charset="0"/>
              </a:rPr>
              <a:t>ამ ზოგადსაგანმანათლებლო დაწესებულებაში სავალდებულოა სახელმწიფო ენის სწავლება, ხოლო აფხაზეთის ავტონომიურ რესპუბლიკაში – ორივე სახელმწიფო ენისა.</a:t>
            </a:r>
          </a:p>
        </p:txBody>
      </p:sp>
    </p:spTree>
    <p:extLst>
      <p:ext uri="{BB962C8B-B14F-4D97-AF65-F5344CB8AC3E}">
        <p14:creationId xmlns:p14="http://schemas.microsoft.com/office/powerpoint/2010/main" val="3337797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0"/>
            <a:ext cx="11916228" cy="6657528"/>
          </a:xfrm>
          <a:prstGeom prst="rect">
            <a:avLst/>
          </a:prstGeom>
        </p:spPr>
        <p:txBody>
          <a:bodyPr wrap="square">
            <a:spAutoFit/>
          </a:bodyPr>
          <a:lstStyle/>
          <a:p>
            <a:pPr algn="ctr">
              <a:lnSpc>
                <a:spcPct val="107000"/>
              </a:lnSpc>
              <a:spcAft>
                <a:spcPts val="800"/>
              </a:spcAft>
            </a:pPr>
            <a:r>
              <a:rPr lang="ka-GE" sz="2000" b="1" dirty="0">
                <a:ea typeface="Sylfaen" panose="010A0502050306030303" pitchFamily="18" charset="0"/>
                <a:cs typeface="Times New Roman" panose="02020603050405020304" pitchFamily="18" charset="0"/>
              </a:rPr>
              <a:t> </a:t>
            </a:r>
            <a:r>
              <a:rPr lang="ka-GE" sz="2400" b="1" dirty="0">
                <a:ea typeface="Sylfaen" panose="010A0502050306030303" pitchFamily="18" charset="0"/>
                <a:cs typeface="Times New Roman" panose="02020603050405020304" pitchFamily="18" charset="0"/>
              </a:rPr>
              <a:t>   </a:t>
            </a:r>
            <a:r>
              <a:rPr lang="ka-GE" sz="2400" b="1" u="sng" dirty="0">
                <a:solidFill>
                  <a:srgbClr val="FF0000"/>
                </a:solidFill>
                <a:ea typeface="Sylfaen" panose="010A0502050306030303" pitchFamily="18" charset="0"/>
                <a:cs typeface="Times New Roman" panose="02020603050405020304" pitchFamily="18" charset="0"/>
                <a:hlinkClick r:id="rId2"/>
              </a:rPr>
              <a:t>მუხლი 4. სწავლების ენა</a:t>
            </a:r>
            <a:r>
              <a:rPr lang="ka-GE" sz="2400" b="1" u="sng" dirty="0">
                <a:solidFill>
                  <a:srgbClr val="FF0000"/>
                </a:solidFill>
                <a:ea typeface="Sylfaen" panose="010A0502050306030303" pitchFamily="18" charset="0"/>
                <a:cs typeface="Times New Roman" panose="02020603050405020304" pitchFamily="18" charset="0"/>
              </a:rPr>
              <a:t> (კანონი ზოგადი განათლების შესახებ)</a:t>
            </a:r>
          </a:p>
          <a:p>
            <a:pPr>
              <a:lnSpc>
                <a:spcPct val="107000"/>
              </a:lnSpc>
              <a:spcAft>
                <a:spcPts val="800"/>
              </a:spcAft>
            </a:pPr>
            <a:r>
              <a:rPr lang="ka-GE" sz="2200" dirty="0">
                <a:ea typeface="Sylfaen" panose="010A0502050306030303" pitchFamily="18" charset="0"/>
                <a:cs typeface="Times New Roman" panose="02020603050405020304" pitchFamily="18" charset="0"/>
              </a:rPr>
              <a:t>4 </a:t>
            </a:r>
            <a:r>
              <a:rPr lang="ka-GE" sz="2200" dirty="0">
                <a:effectLst/>
                <a:latin typeface="Times New Roman" panose="02020603050405020304" pitchFamily="18" charset="0"/>
                <a:ea typeface="Sylfaen" panose="010A0502050306030303" pitchFamily="18" charset="0"/>
                <a:cs typeface="Times New Roman" panose="02020603050405020304" pitchFamily="18" charset="0"/>
              </a:rPr>
              <a:t>​</a:t>
            </a:r>
            <a:r>
              <a:rPr lang="ka-GE" sz="2200" dirty="0">
                <a:ea typeface="Sylfaen" panose="010A0502050306030303" pitchFamily="18" charset="0"/>
                <a:cs typeface="Sylfaen" panose="010A0502050306030303" pitchFamily="18" charset="0"/>
              </a:rPr>
              <a:t> </a:t>
            </a:r>
            <a:r>
              <a:rPr lang="ka-GE" sz="2200" baseline="30000" dirty="0">
                <a:effectLst/>
                <a:latin typeface="Times New Roman" panose="02020603050405020304" pitchFamily="18" charset="0"/>
                <a:ea typeface="Sylfaen" panose="010A0502050306030303" pitchFamily="18" charset="0"/>
                <a:cs typeface="Times New Roman" panose="02020603050405020304" pitchFamily="18" charset="0"/>
              </a:rPr>
              <a:t>​</a:t>
            </a:r>
            <a:r>
              <a:rPr lang="ka-GE" sz="2200" baseline="30000" dirty="0">
                <a:ea typeface="Sylfaen" panose="010A0502050306030303" pitchFamily="18" charset="0"/>
                <a:cs typeface="Times New Roman" panose="02020603050405020304" pitchFamily="18" charset="0"/>
              </a:rPr>
              <a:t>1</a:t>
            </a:r>
            <a:r>
              <a:rPr lang="ka-GE" sz="2200" b="1" i="1" dirty="0">
                <a:ea typeface="Sylfaen" panose="010A0502050306030303" pitchFamily="18" charset="0"/>
                <a:cs typeface="Times New Roman" panose="02020603050405020304" pitchFamily="18" charset="0"/>
              </a:rPr>
              <a:t>. უცხოურ ენაზე სწავლება </a:t>
            </a:r>
            <a:r>
              <a:rPr lang="ka-GE" sz="2200" dirty="0">
                <a:ea typeface="Sylfaen" panose="010A0502050306030303" pitchFamily="18" charset="0"/>
                <a:cs typeface="Times New Roman" panose="02020603050405020304" pitchFamily="18" charset="0"/>
              </a:rPr>
              <a:t>დასაშვებია ამ კანონის მე-2 მუხლის „</a:t>
            </a:r>
            <a:r>
              <a:rPr lang="ka-GE" sz="2200" dirty="0" err="1">
                <a:ea typeface="Sylfaen" panose="010A0502050306030303" pitchFamily="18" charset="0"/>
                <a:cs typeface="Times New Roman" panose="02020603050405020304" pitchFamily="18" charset="0"/>
              </a:rPr>
              <a:t>ჟ.ბ</a:t>
            </a:r>
            <a:r>
              <a:rPr lang="ka-GE" sz="2200" dirty="0">
                <a:ea typeface="Sylfaen" panose="010A0502050306030303" pitchFamily="18" charset="0"/>
                <a:cs typeface="Times New Roman" panose="02020603050405020304" pitchFamily="18" charset="0"/>
              </a:rPr>
              <a:t>“ ქვეპუნქტით გათვალისწინებულ ზოგადსაგანმანათლებლო დაწესებულებაში </a:t>
            </a:r>
            <a:r>
              <a:rPr lang="ka-GE" sz="2400" b="1" u="sng" dirty="0"/>
              <a:t>მუხლი 34</a:t>
            </a:r>
            <a:r>
              <a:rPr lang="ka-GE" sz="2400" b="1" u="sng" baseline="30000" dirty="0"/>
              <a:t>​1</a:t>
            </a:r>
            <a:r>
              <a:rPr lang="ka-GE" sz="2400" b="1" u="sng" dirty="0"/>
              <a:t>. საზღვარგარეთ აღიარებული ზოგადსაგანმანათლებლო პროგრამაში</a:t>
            </a:r>
            <a:r>
              <a:rPr lang="ka-GE" sz="2200" dirty="0">
                <a:cs typeface="Times New Roman" panose="02020603050405020304" pitchFamily="18" charset="0"/>
              </a:rPr>
              <a:t>)</a:t>
            </a:r>
            <a:r>
              <a:rPr lang="ka-GE" sz="2200" dirty="0">
                <a:ea typeface="Sylfaen" panose="010A0502050306030303" pitchFamily="18" charset="0"/>
                <a:cs typeface="Times New Roman" panose="02020603050405020304" pitchFamily="18" charset="0"/>
              </a:rPr>
              <a:t>, საქართველოს განათლების, მეცნიერების, კულტურისა და სპორტის სამინისტროსთან შეთანხმებით. ამ შემთხვევაში </a:t>
            </a:r>
            <a:r>
              <a:rPr lang="ka-GE" sz="2200" b="1" dirty="0">
                <a:solidFill>
                  <a:srgbClr val="FF0000"/>
                </a:solidFill>
                <a:ea typeface="Sylfaen" panose="010A0502050306030303" pitchFamily="18" charset="0"/>
                <a:cs typeface="Times New Roman" panose="02020603050405020304" pitchFamily="18" charset="0"/>
              </a:rPr>
              <a:t>სავალდებულოა სახელმწიფო ენის − ქართულის სწავლება</a:t>
            </a:r>
            <a:r>
              <a:rPr lang="ka-GE" sz="2200" dirty="0">
                <a:ea typeface="Sylfaen" panose="010A0502050306030303" pitchFamily="18" charset="0"/>
                <a:cs typeface="Times New Roman" panose="02020603050405020304" pitchFamily="18" charset="0"/>
              </a:rPr>
              <a:t>, ხოლო აფხაზეთის ავტონომიურ რესპუბლიკაში – აგრეთვე აფხაზურისა.</a:t>
            </a:r>
          </a:p>
          <a:p>
            <a:pPr>
              <a:lnSpc>
                <a:spcPct val="107000"/>
              </a:lnSpc>
              <a:spcAft>
                <a:spcPts val="800"/>
              </a:spcAft>
            </a:pPr>
            <a:r>
              <a:rPr lang="ka-GE" sz="2200" dirty="0">
                <a:ea typeface="Sylfaen" panose="010A0502050306030303" pitchFamily="18" charset="0"/>
                <a:cs typeface="Times New Roman" panose="02020603050405020304" pitchFamily="18" charset="0"/>
              </a:rPr>
              <a:t>5. ზოგადსაგანმანათლებლო დაწესებულებაში, საჭიროების შემთხვევაში, სმენის დარღვევის მქონე მოსწავლის </a:t>
            </a:r>
            <a:r>
              <a:rPr lang="ka-GE" sz="2200" b="1" i="1" dirty="0">
                <a:solidFill>
                  <a:srgbClr val="FF0000"/>
                </a:solidFill>
                <a:ea typeface="Sylfaen" panose="010A0502050306030303" pitchFamily="18" charset="0"/>
                <a:cs typeface="Times New Roman" panose="02020603050405020304" pitchFamily="18" charset="0"/>
              </a:rPr>
              <a:t>სწავლების ენად გამოიყენება ქართული </a:t>
            </a:r>
            <a:r>
              <a:rPr lang="ka-GE" sz="2200" b="1" i="1" dirty="0" err="1">
                <a:solidFill>
                  <a:srgbClr val="FF0000"/>
                </a:solidFill>
                <a:ea typeface="Sylfaen" panose="010A0502050306030303" pitchFamily="18" charset="0"/>
                <a:cs typeface="Times New Roman" panose="02020603050405020304" pitchFamily="18" charset="0"/>
              </a:rPr>
              <a:t>ჟესტური</a:t>
            </a:r>
            <a:r>
              <a:rPr lang="ka-GE" sz="2200" b="1" i="1" dirty="0">
                <a:solidFill>
                  <a:srgbClr val="FF0000"/>
                </a:solidFill>
                <a:ea typeface="Sylfaen" panose="010A0502050306030303" pitchFamily="18" charset="0"/>
                <a:cs typeface="Times New Roman" panose="02020603050405020304" pitchFamily="18" charset="0"/>
              </a:rPr>
              <a:t> ენა და </a:t>
            </a:r>
            <a:r>
              <a:rPr lang="ka-GE" sz="2200" b="1" i="1" dirty="0" err="1">
                <a:solidFill>
                  <a:srgbClr val="FF0000"/>
                </a:solidFill>
                <a:ea typeface="Sylfaen" panose="010A0502050306030303" pitchFamily="18" charset="0"/>
                <a:cs typeface="Times New Roman" panose="02020603050405020304" pitchFamily="18" charset="0"/>
              </a:rPr>
              <a:t>ბილინგვური</a:t>
            </a:r>
            <a:r>
              <a:rPr lang="ka-GE" sz="2200" b="1" i="1" dirty="0">
                <a:solidFill>
                  <a:srgbClr val="FF0000"/>
                </a:solidFill>
                <a:ea typeface="Sylfaen" panose="010A0502050306030303" pitchFamily="18" charset="0"/>
                <a:cs typeface="Times New Roman" panose="02020603050405020304" pitchFamily="18" charset="0"/>
              </a:rPr>
              <a:t> სწავლების პრინციპები</a:t>
            </a:r>
            <a:r>
              <a:rPr lang="ka-GE" sz="2200" dirty="0">
                <a:ea typeface="Sylfaen" panose="010A0502050306030303" pitchFamily="18" charset="0"/>
                <a:cs typeface="Times New Roman" panose="02020603050405020304" pitchFamily="18" charset="0"/>
              </a:rPr>
              <a:t>, ხოლო იმ ზოგადსაგანმანათლებლო დაწესებულებაში, სადაც განათლებას მხოლოდ სმენის დარღვევის მქონე მოსწავლეები იღებენ, </a:t>
            </a:r>
            <a:r>
              <a:rPr lang="ka-GE" sz="2200" b="1" i="1" dirty="0">
                <a:ea typeface="Sylfaen" panose="010A0502050306030303" pitchFamily="18" charset="0"/>
                <a:cs typeface="Times New Roman" panose="02020603050405020304" pitchFamily="18" charset="0"/>
              </a:rPr>
              <a:t>სავალდებულოა ქართული </a:t>
            </a:r>
            <a:r>
              <a:rPr lang="ka-GE" sz="2200" b="1" i="1" dirty="0" err="1">
                <a:ea typeface="Sylfaen" panose="010A0502050306030303" pitchFamily="18" charset="0"/>
                <a:cs typeface="Times New Roman" panose="02020603050405020304" pitchFamily="18" charset="0"/>
              </a:rPr>
              <a:t>ჟესტური</a:t>
            </a:r>
            <a:r>
              <a:rPr lang="ka-GE" sz="2200" b="1" i="1" dirty="0">
                <a:ea typeface="Sylfaen" panose="010A0502050306030303" pitchFamily="18" charset="0"/>
                <a:cs typeface="Times New Roman" panose="02020603050405020304" pitchFamily="18" charset="0"/>
              </a:rPr>
              <a:t> ენის ან/და </a:t>
            </a:r>
            <a:r>
              <a:rPr lang="ka-GE" sz="2200" b="1" i="1" dirty="0" err="1">
                <a:ea typeface="Sylfaen" panose="010A0502050306030303" pitchFamily="18" charset="0"/>
                <a:cs typeface="Times New Roman" panose="02020603050405020304" pitchFamily="18" charset="0"/>
              </a:rPr>
              <a:t>ბილინგვური</a:t>
            </a:r>
            <a:r>
              <a:rPr lang="ka-GE" sz="2200" b="1" i="1" dirty="0">
                <a:ea typeface="Sylfaen" panose="010A0502050306030303" pitchFamily="18" charset="0"/>
                <a:cs typeface="Times New Roman" panose="02020603050405020304" pitchFamily="18" charset="0"/>
              </a:rPr>
              <a:t> სწავლების </a:t>
            </a:r>
            <a:r>
              <a:rPr lang="ka-GE" sz="2200" dirty="0">
                <a:ea typeface="Sylfaen" panose="010A0502050306030303" pitchFamily="18" charset="0"/>
                <a:cs typeface="Times New Roman" panose="02020603050405020304" pitchFamily="18" charset="0"/>
              </a:rPr>
              <a:t>პრინციპების გამოყენება.</a:t>
            </a:r>
          </a:p>
          <a:p>
            <a:pPr>
              <a:lnSpc>
                <a:spcPct val="107000"/>
              </a:lnSpc>
              <a:spcAft>
                <a:spcPts val="800"/>
              </a:spcAft>
            </a:pPr>
            <a:r>
              <a:rPr lang="ka-GE" sz="2200" dirty="0">
                <a:ea typeface="Sylfaen" panose="010A0502050306030303" pitchFamily="18" charset="0"/>
                <a:cs typeface="Times New Roman" panose="02020603050405020304" pitchFamily="18" charset="0"/>
              </a:rPr>
              <a:t>6. ზოგადსაგანმანათლებლო დაწესებულებაში, საჭიროების შემთხვევაში, მხედველობის დარღვევის მქონე მოსწავლესთან გამოიყენება </a:t>
            </a:r>
            <a:r>
              <a:rPr lang="ka-GE" sz="2200" b="1" i="1" dirty="0">
                <a:solidFill>
                  <a:srgbClr val="FF0000"/>
                </a:solidFill>
                <a:ea typeface="Sylfaen" panose="010A0502050306030303" pitchFamily="18" charset="0"/>
                <a:cs typeface="Times New Roman" panose="02020603050405020304" pitchFamily="18" charset="0"/>
              </a:rPr>
              <a:t>ბრაილის სისტემა </a:t>
            </a:r>
            <a:r>
              <a:rPr lang="ka-GE" sz="2200" dirty="0">
                <a:ea typeface="Sylfaen" panose="010A0502050306030303" pitchFamily="18" charset="0"/>
                <a:cs typeface="Times New Roman" panose="02020603050405020304" pitchFamily="18" charset="0"/>
              </a:rPr>
              <a:t>ან/და შესაბამისი დამხმარე ტექნოლოგიები, ხოლო იმ ზოგადსაგანმანათლებლო დაწესებულებაში, სადაც განათლებას მხოლოდ მხედველობის დარღვევის მქონე მოსწავლეები იღებენ, სავალდებულოა ბრაილის სისტემის ან/და შესაბამისი დამხმარე ტექნოლოგიების გამოყენება</a:t>
            </a:r>
            <a:r>
              <a:rPr lang="ka-GE" sz="2000" dirty="0">
                <a:ea typeface="Sylfaen" panose="010A0502050306030303" pitchFamily="18" charset="0"/>
                <a:cs typeface="Times New Roman" panose="02020603050405020304" pitchFamily="18" charset="0"/>
              </a:rPr>
              <a:t>.</a:t>
            </a:r>
          </a:p>
        </p:txBody>
      </p:sp>
    </p:spTree>
    <p:extLst>
      <p:ext uri="{BB962C8B-B14F-4D97-AF65-F5344CB8AC3E}">
        <p14:creationId xmlns:p14="http://schemas.microsoft.com/office/powerpoint/2010/main" val="1425603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88685" y="1509487"/>
            <a:ext cx="11872685" cy="2517082"/>
          </a:xfrm>
        </p:spPr>
        <p:txBody>
          <a:bodyPr>
            <a:normAutofit fontScale="90000"/>
          </a:bodyPr>
          <a:lstStyle/>
          <a:p>
            <a:r>
              <a:rPr lang="ka-GE" b="1" dirty="0">
                <a:solidFill>
                  <a:srgbClr val="FF0000"/>
                </a:solidFill>
                <a:effectLst>
                  <a:outerShdw blurRad="38100" dist="38100" dir="2700000" algn="tl">
                    <a:srgbClr val="000000">
                      <a:alpha val="43137"/>
                    </a:srgbClr>
                  </a:outerShdw>
                </a:effectLst>
              </a:rPr>
              <a:t>ენა და სახელმწიფო მმართველობა</a:t>
            </a:r>
            <a:br>
              <a:rPr lang="ka-GE" b="1" dirty="0">
                <a:solidFill>
                  <a:srgbClr val="FF0000"/>
                </a:solidFill>
                <a:effectLst>
                  <a:outerShdw blurRad="38100" dist="38100" dir="2700000" algn="tl">
                    <a:srgbClr val="000000">
                      <a:alpha val="43137"/>
                    </a:srgbClr>
                  </a:outerShdw>
                </a:effectLst>
              </a:rPr>
            </a:br>
            <a:r>
              <a:rPr lang="ka-GE" b="1" dirty="0">
                <a:solidFill>
                  <a:schemeClr val="accent1">
                    <a:lumMod val="50000"/>
                  </a:schemeClr>
                </a:solidFill>
                <a:effectLst>
                  <a:outerShdw blurRad="38100" dist="38100" dir="2700000" algn="tl">
                    <a:srgbClr val="000000">
                      <a:alpha val="43137"/>
                    </a:srgbClr>
                  </a:outerShdw>
                </a:effectLst>
              </a:rPr>
              <a:t>(სამართალწარმოება, სამხედრო ძალები)</a:t>
            </a:r>
          </a:p>
        </p:txBody>
      </p:sp>
    </p:spTree>
    <p:extLst>
      <p:ext uri="{BB962C8B-B14F-4D97-AF65-F5344CB8AC3E}">
        <p14:creationId xmlns:p14="http://schemas.microsoft.com/office/powerpoint/2010/main" val="4225510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133009"/>
            <a:ext cx="12192000" cy="6991850"/>
          </a:xfrm>
          <a:prstGeom prst="rect">
            <a:avLst/>
          </a:prstGeom>
        </p:spPr>
        <p:txBody>
          <a:bodyPr wrap="square">
            <a:spAutoFit/>
          </a:bodyPr>
          <a:lstStyle/>
          <a:p>
            <a:pPr algn="ctr">
              <a:lnSpc>
                <a:spcPct val="107000"/>
              </a:lnSpc>
              <a:spcAft>
                <a:spcPts val="800"/>
              </a:spcAft>
            </a:pPr>
            <a:r>
              <a:rPr lang="ka-GE" sz="2000" b="1" dirty="0">
                <a:ea typeface="Sylfaen" panose="010A0502050306030303" pitchFamily="18" charset="0"/>
                <a:cs typeface="Times New Roman" panose="02020603050405020304" pitchFamily="18" charset="0"/>
              </a:rPr>
              <a:t> </a:t>
            </a:r>
            <a:r>
              <a:rPr lang="ka-GE" sz="2400" b="1" dirty="0">
                <a:solidFill>
                  <a:srgbClr val="FF0000"/>
                </a:solidFill>
                <a:ea typeface="Sylfaen" panose="010A0502050306030303" pitchFamily="18" charset="0"/>
                <a:cs typeface="Times New Roman" panose="02020603050405020304" pitchFamily="18" charset="0"/>
              </a:rPr>
              <a:t>კონსტიტუცია. მუხლი 62. სამართალწარმოება</a:t>
            </a:r>
            <a:endParaRPr lang="ka-GE" sz="2400" dirty="0">
              <a:ea typeface="Sylfaen" panose="010A0502050306030303" pitchFamily="18" charset="0"/>
              <a:cs typeface="Times New Roman" panose="02020603050405020304" pitchFamily="18" charset="0"/>
            </a:endParaRPr>
          </a:p>
          <a:p>
            <a:r>
              <a:rPr lang="ka-GE" sz="2000" b="1" dirty="0">
                <a:ea typeface="Sylfaen" panose="010A0502050306030303" pitchFamily="18" charset="0"/>
                <a:cs typeface="Times New Roman" panose="02020603050405020304" pitchFamily="18" charset="0"/>
              </a:rPr>
              <a:t>4. სამართალწარმოება ხორციელდება </a:t>
            </a:r>
            <a:r>
              <a:rPr lang="ka-GE" sz="2000" b="1" i="1" dirty="0">
                <a:solidFill>
                  <a:srgbClr val="FF0000"/>
                </a:solidFill>
                <a:ea typeface="Sylfaen" panose="010A0502050306030303" pitchFamily="18" charset="0"/>
                <a:cs typeface="Times New Roman" panose="02020603050405020304" pitchFamily="18" charset="0"/>
              </a:rPr>
              <a:t>სახელმწიფო ენაზე</a:t>
            </a:r>
            <a:r>
              <a:rPr lang="ka-GE" sz="2000" b="1" dirty="0">
                <a:solidFill>
                  <a:srgbClr val="FF0000"/>
                </a:solidFill>
                <a:ea typeface="Sylfaen" panose="010A0502050306030303" pitchFamily="18" charset="0"/>
                <a:cs typeface="Times New Roman" panose="02020603050405020304" pitchFamily="18" charset="0"/>
              </a:rPr>
              <a:t>. </a:t>
            </a:r>
            <a:r>
              <a:rPr lang="ka-GE" sz="2000" b="1" dirty="0">
                <a:ea typeface="Sylfaen" panose="010A0502050306030303" pitchFamily="18" charset="0"/>
                <a:cs typeface="Times New Roman" panose="02020603050405020304" pitchFamily="18" charset="0"/>
              </a:rPr>
              <a:t>პირს,</a:t>
            </a:r>
            <a:r>
              <a:rPr lang="ru-RU" sz="2000" b="1" dirty="0">
                <a:ea typeface="Sylfaen" panose="010A0502050306030303" pitchFamily="18" charset="0"/>
                <a:cs typeface="Times New Roman" panose="02020603050405020304" pitchFamily="18" charset="0"/>
              </a:rPr>
              <a:t> </a:t>
            </a:r>
            <a:r>
              <a:rPr lang="ka-GE" sz="2000" b="1" dirty="0">
                <a:ea typeface="Sylfaen" panose="010A0502050306030303" pitchFamily="18" charset="0"/>
                <a:cs typeface="Times New Roman" panose="02020603050405020304" pitchFamily="18" charset="0"/>
              </a:rPr>
              <a:t>რომელმაც სახელმწიფო ენა არ იცის, მიეჩინება თარჯიმანი.</a:t>
            </a:r>
            <a:r>
              <a:rPr lang="ka-GE" sz="2000" b="1" dirty="0"/>
              <a:t> </a:t>
            </a:r>
            <a:endParaRPr lang="ru-RU" sz="2400" b="1" dirty="0"/>
          </a:p>
          <a:p>
            <a:pPr algn="ctr"/>
            <a:r>
              <a:rPr lang="ka-GE" sz="2400" b="1" dirty="0">
                <a:solidFill>
                  <a:srgbClr val="FF0000"/>
                </a:solidFill>
              </a:rPr>
              <a:t>კანონი ენის შესახებ. მუხლი 12. სამართალშემოქმედებისა და საკანონმდებლო საქმიანობის ენა</a:t>
            </a:r>
            <a:endParaRPr lang="ka-GE" sz="2000" dirty="0">
              <a:solidFill>
                <a:srgbClr val="FF0000"/>
              </a:solidFill>
            </a:endParaRPr>
          </a:p>
          <a:p>
            <a:r>
              <a:rPr lang="ka-GE" sz="2000" dirty="0"/>
              <a:t>1. ნორმატიული აქტი უნდა მომზადდეს და გამოქვეყნდეს </a:t>
            </a:r>
            <a:r>
              <a:rPr lang="ka-GE" sz="2000" b="1" i="1" dirty="0">
                <a:solidFill>
                  <a:schemeClr val="accent1">
                    <a:lumMod val="50000"/>
                  </a:schemeClr>
                </a:solidFill>
              </a:rPr>
              <a:t>ქართულ ენაზე</a:t>
            </a:r>
            <a:r>
              <a:rPr lang="ka-GE" sz="2000" b="1" dirty="0">
                <a:solidFill>
                  <a:srgbClr val="FF0000"/>
                </a:solidFill>
              </a:rPr>
              <a:t>. </a:t>
            </a:r>
            <a:r>
              <a:rPr lang="ka-GE" sz="2000" dirty="0"/>
              <a:t>ნორმატიული აქტი შეიძლება </a:t>
            </a:r>
            <a:r>
              <a:rPr lang="ka-GE" sz="2000" b="1" i="1" dirty="0">
                <a:solidFill>
                  <a:schemeClr val="accent1">
                    <a:lumMod val="50000"/>
                  </a:schemeClr>
                </a:solidFill>
              </a:rPr>
              <a:t>არასახელმწიფო </a:t>
            </a:r>
            <a:r>
              <a:rPr lang="ka-GE" sz="2000" b="1" i="1" dirty="0" err="1">
                <a:solidFill>
                  <a:schemeClr val="accent1">
                    <a:lumMod val="50000"/>
                  </a:schemeClr>
                </a:solidFill>
              </a:rPr>
              <a:t>ენაზედაც</a:t>
            </a:r>
            <a:r>
              <a:rPr lang="ka-GE" sz="2000" b="1" i="1" dirty="0">
                <a:solidFill>
                  <a:schemeClr val="accent1">
                    <a:lumMod val="50000"/>
                  </a:schemeClr>
                </a:solidFill>
              </a:rPr>
              <a:t> </a:t>
            </a:r>
            <a:r>
              <a:rPr lang="ka-GE" sz="2000" dirty="0"/>
              <a:t>გამოქვეყნდეს, მაგრამ ასეთ ტექსტს ოფიციალური ძალა არა აქვს.</a:t>
            </a:r>
          </a:p>
          <a:p>
            <a:r>
              <a:rPr lang="ka-GE" sz="2000" dirty="0"/>
              <a:t>2. იმ მუნიციპალიტეტში, სადაც ეროვნული უმცირესობის წარმომადგენლები კომპაქტურად ცხოვრობენ, ადგილობრივი თვითმმართველობის ორგანო, საჭიროების შემთხვევაში, უზრუნველყოფს მის მიერ მიღებული ნორმატიული აქტის ამ ეროვნული </a:t>
            </a:r>
            <a:r>
              <a:rPr lang="ka-GE" sz="2000" b="1" i="1" dirty="0">
                <a:solidFill>
                  <a:schemeClr val="accent1">
                    <a:lumMod val="50000"/>
                  </a:schemeClr>
                </a:solidFill>
              </a:rPr>
              <a:t>უმცირესობის ენაზე თარგმნას</a:t>
            </a:r>
            <a:r>
              <a:rPr lang="ka-GE" sz="2000" b="1" dirty="0">
                <a:solidFill>
                  <a:srgbClr val="FF0000"/>
                </a:solidFill>
              </a:rPr>
              <a:t>.</a:t>
            </a:r>
            <a:r>
              <a:rPr lang="ka-GE" sz="2000" dirty="0">
                <a:solidFill>
                  <a:srgbClr val="FF0000"/>
                </a:solidFill>
              </a:rPr>
              <a:t> </a:t>
            </a:r>
            <a:r>
              <a:rPr lang="ka-GE" sz="2000" dirty="0"/>
              <a:t>ამასთანავე, ოფიციალური ძალა მხოლოდ შესაბამისი ტექსტის დედანს აქვს.</a:t>
            </a:r>
          </a:p>
          <a:p>
            <a:pPr algn="ctr"/>
            <a:r>
              <a:rPr lang="ka-GE" sz="2400" b="1" dirty="0">
                <a:solidFill>
                  <a:srgbClr val="FF0000"/>
                </a:solidFill>
              </a:rPr>
              <a:t>კანონი ენის შესახებ. მუხლი 14. ენის საქართველოს სამხედრო და სხვა გასამხედროებულ ძალებში გამოყენება</a:t>
            </a:r>
            <a:endParaRPr lang="ka-GE" sz="2400" dirty="0">
              <a:solidFill>
                <a:srgbClr val="FF0000"/>
              </a:solidFill>
            </a:endParaRPr>
          </a:p>
          <a:p>
            <a:r>
              <a:rPr lang="ka-GE" sz="2000" dirty="0"/>
              <a:t>3. საქართველოს პარლამენტს საკანონმდებლო ინიციატივის წესით კანონპროექტი და საკანონმდებლო წინადადება </a:t>
            </a:r>
            <a:r>
              <a:rPr lang="ka-GE" sz="2000" b="1" i="1" dirty="0">
                <a:solidFill>
                  <a:schemeClr val="accent1">
                    <a:lumMod val="50000"/>
                  </a:schemeClr>
                </a:solidFill>
              </a:rPr>
              <a:t>ქართულ ენაზე  </a:t>
            </a:r>
            <a:r>
              <a:rPr lang="ka-GE" sz="2000" dirty="0"/>
              <a:t>წარედგინება.</a:t>
            </a:r>
          </a:p>
          <a:p>
            <a:r>
              <a:rPr lang="ka-GE" sz="2000" dirty="0"/>
              <a:t>1. საქართველოს სამხედრო და სხვა გასამხედროებული ძალები ოფიციალურ საქმიანობას ახორციელებენ</a:t>
            </a:r>
            <a:r>
              <a:rPr lang="ka-GE" sz="2000" b="1" dirty="0"/>
              <a:t> </a:t>
            </a:r>
            <a:r>
              <a:rPr lang="ka-GE" sz="2000" b="1" i="1" dirty="0">
                <a:solidFill>
                  <a:schemeClr val="accent1">
                    <a:lumMod val="50000"/>
                  </a:schemeClr>
                </a:solidFill>
              </a:rPr>
              <a:t>ქართულ ენაზე, </a:t>
            </a:r>
            <a:r>
              <a:rPr lang="ka-GE" sz="2000" dirty="0"/>
              <a:t>გარდა იმ შემთხვევისა, როდესაც კანონით ან საქართველოს საერთაშორისო ხელშეკრულებით ან შეთანხმებით სხვა წესია დადგენილი.</a:t>
            </a:r>
          </a:p>
          <a:p>
            <a:r>
              <a:rPr lang="ka-GE" sz="2000" dirty="0"/>
              <a:t>2. საქართველოს სამხედრო და სხვა გასამხედროებულ ძალებში სამსახურისა და სამხედრო </a:t>
            </a:r>
            <a:r>
              <a:rPr lang="ka-GE" sz="2000" b="1" i="1" dirty="0">
                <a:solidFill>
                  <a:schemeClr val="accent1">
                    <a:lumMod val="50000"/>
                  </a:schemeClr>
                </a:solidFill>
                <a:effectLst>
                  <a:outerShdw blurRad="38100" dist="38100" dir="2700000" algn="tl">
                    <a:srgbClr val="000000">
                      <a:alpha val="43137"/>
                    </a:srgbClr>
                  </a:outerShdw>
                </a:effectLst>
              </a:rPr>
              <a:t>ბრძანებების ენა არის ქართული.</a:t>
            </a:r>
          </a:p>
          <a:p>
            <a:endParaRPr lang="ka-GE" sz="2000" dirty="0"/>
          </a:p>
        </p:txBody>
      </p:sp>
    </p:spTree>
    <p:extLst>
      <p:ext uri="{BB962C8B-B14F-4D97-AF65-F5344CB8AC3E}">
        <p14:creationId xmlns:p14="http://schemas.microsoft.com/office/powerpoint/2010/main" val="1386937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88685" y="1509487"/>
            <a:ext cx="11872685" cy="2517082"/>
          </a:xfrm>
        </p:spPr>
        <p:txBody>
          <a:bodyPr>
            <a:normAutofit fontScale="90000"/>
          </a:bodyPr>
          <a:lstStyle/>
          <a:p>
            <a:r>
              <a:rPr lang="ka-GE" b="1" dirty="0">
                <a:solidFill>
                  <a:srgbClr val="FF0000"/>
                </a:solidFill>
                <a:effectLst>
                  <a:outerShdw blurRad="38100" dist="38100" dir="2700000" algn="tl">
                    <a:srgbClr val="000000">
                      <a:alpha val="43137"/>
                    </a:srgbClr>
                  </a:outerShdw>
                </a:effectLst>
              </a:rPr>
              <a:t>ენა და სახელმწიფო მმართველობა</a:t>
            </a:r>
            <a:br>
              <a:rPr lang="ka-GE" b="1" dirty="0">
                <a:solidFill>
                  <a:srgbClr val="FF0000"/>
                </a:solidFill>
                <a:effectLst>
                  <a:outerShdw blurRad="38100" dist="38100" dir="2700000" algn="tl">
                    <a:srgbClr val="000000">
                      <a:alpha val="43137"/>
                    </a:srgbClr>
                  </a:outerShdw>
                </a:effectLst>
              </a:rPr>
            </a:br>
            <a:r>
              <a:rPr lang="ka-GE" b="1" dirty="0">
                <a:solidFill>
                  <a:schemeClr val="accent1">
                    <a:lumMod val="50000"/>
                  </a:schemeClr>
                </a:solidFill>
                <a:effectLst>
                  <a:outerShdw blurRad="38100" dist="38100" dir="2700000" algn="tl">
                    <a:srgbClr val="000000">
                      <a:alpha val="43137"/>
                    </a:srgbClr>
                  </a:outerShdw>
                </a:effectLst>
              </a:rPr>
              <a:t>(ცენტრალური და ადგილობრივი ორგანოები)</a:t>
            </a:r>
          </a:p>
        </p:txBody>
      </p:sp>
    </p:spTree>
    <p:extLst>
      <p:ext uri="{BB962C8B-B14F-4D97-AF65-F5344CB8AC3E}">
        <p14:creationId xmlns:p14="http://schemas.microsoft.com/office/powerpoint/2010/main" val="2750856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0" y="537313"/>
            <a:ext cx="11974286" cy="5447645"/>
          </a:xfrm>
          <a:prstGeom prst="rect">
            <a:avLst/>
          </a:prstGeom>
        </p:spPr>
        <p:txBody>
          <a:bodyPr wrap="square">
            <a:spAutoFit/>
          </a:bodyPr>
          <a:lstStyle/>
          <a:p>
            <a:pPr algn="ctr"/>
            <a:r>
              <a:rPr lang="ka-GE" sz="3200" b="1" dirty="0">
                <a:solidFill>
                  <a:srgbClr val="FF0000"/>
                </a:solidFill>
              </a:rPr>
              <a:t>სახელმწიფო ენის შესახებ საქართველოს კანონმდებლობა</a:t>
            </a:r>
          </a:p>
          <a:p>
            <a:pPr algn="ctr"/>
            <a:r>
              <a:rPr lang="ka-GE" sz="3200" b="1" i="1" dirty="0">
                <a:solidFill>
                  <a:srgbClr val="0070C0"/>
                </a:solidFill>
              </a:rPr>
              <a:t>(,,</a:t>
            </a:r>
            <a:r>
              <a:rPr lang="ka-GE" sz="2800" b="1" i="1" dirty="0">
                <a:solidFill>
                  <a:srgbClr val="0070C0"/>
                </a:solidFill>
                <a:effectLst>
                  <a:outerShdw blurRad="38100" dist="38100" dir="2700000" algn="tl">
                    <a:srgbClr val="000000">
                      <a:alpha val="43137"/>
                    </a:srgbClr>
                  </a:outerShdw>
                </a:effectLst>
              </a:rPr>
              <a:t>კანონი ენის შესახებ“. მუხლი 2.) </a:t>
            </a:r>
          </a:p>
          <a:p>
            <a:endParaRPr lang="ka-GE" sz="2800" dirty="0"/>
          </a:p>
          <a:p>
            <a:pPr marL="514350" indent="-514350">
              <a:buFont typeface="+mj-lt"/>
              <a:buAutoNum type="arabicPeriod"/>
            </a:pPr>
            <a:r>
              <a:rPr lang="ka-GE" sz="2800" b="1" dirty="0"/>
              <a:t>სახელმწიფო ენის შესახებ საქართველოს კანონმდებლობა შედგება: </a:t>
            </a:r>
          </a:p>
          <a:p>
            <a:pPr marL="987425" indent="-450850">
              <a:buFont typeface="Wingdings" panose="05000000000000000000" pitchFamily="2" charset="2"/>
              <a:buChar char="v"/>
            </a:pPr>
            <a:r>
              <a:rPr lang="ka-GE" sz="2800" b="1" dirty="0"/>
              <a:t>საქართველოს კონსტიტუციისაგან; </a:t>
            </a:r>
          </a:p>
          <a:p>
            <a:pPr marL="987425" indent="-450850">
              <a:buFont typeface="Wingdings" panose="05000000000000000000" pitchFamily="2" charset="2"/>
              <a:buChar char="v"/>
            </a:pPr>
            <a:r>
              <a:rPr lang="ka-GE" sz="2800" b="1" dirty="0"/>
              <a:t>საქართველოს საერთაშორისო ხელშეკრულებებისა და შეთანხმებებისაგან;</a:t>
            </a:r>
          </a:p>
          <a:p>
            <a:pPr marL="987425" indent="-450850">
              <a:buFont typeface="Wingdings" panose="05000000000000000000" pitchFamily="2" charset="2"/>
              <a:buChar char="v"/>
            </a:pPr>
            <a:r>
              <a:rPr lang="ka-GE" sz="2800" b="1" dirty="0"/>
              <a:t>ამ კანონისა და სხვა საკანონმდებლო და კანონქვემდებარე ნორმატიული აქტებისაგან.</a:t>
            </a:r>
          </a:p>
          <a:p>
            <a:pPr marL="514350" indent="-514350">
              <a:buFont typeface="+mj-lt"/>
              <a:buAutoNum type="arabicPeriod"/>
            </a:pPr>
            <a:endParaRPr lang="ka-GE" sz="2800" b="1" dirty="0"/>
          </a:p>
          <a:p>
            <a:r>
              <a:rPr lang="ka-GE" sz="2800" b="1" dirty="0"/>
              <a:t>2. სახელმწიფო </a:t>
            </a:r>
            <a:r>
              <a:rPr lang="ka-GE" sz="2800" b="1" i="1" dirty="0">
                <a:solidFill>
                  <a:srgbClr val="FF0000"/>
                </a:solidFill>
              </a:rPr>
              <a:t>ენობრივი პოლიტიკის </a:t>
            </a:r>
            <a:r>
              <a:rPr lang="ka-GE" sz="2800" b="1" dirty="0"/>
              <a:t>ძირითად მიმართულებებს განსაზღვრავს საქართველოს პარლამენტი</a:t>
            </a:r>
            <a:r>
              <a:rPr lang="ka-GE" sz="3200" dirty="0">
                <a:solidFill>
                  <a:srgbClr val="0070C0"/>
                </a:solidFill>
              </a:rPr>
              <a:t>.</a:t>
            </a:r>
            <a:r>
              <a:rPr lang="ka-GE" sz="3200" b="1" i="1" dirty="0">
                <a:solidFill>
                  <a:srgbClr val="0070C0"/>
                </a:solidFill>
              </a:rPr>
              <a:t> </a:t>
            </a:r>
            <a:endParaRPr lang="ka-GE" sz="2800" dirty="0"/>
          </a:p>
        </p:txBody>
      </p:sp>
    </p:spTree>
    <p:extLst>
      <p:ext uri="{BB962C8B-B14F-4D97-AF65-F5344CB8AC3E}">
        <p14:creationId xmlns:p14="http://schemas.microsoft.com/office/powerpoint/2010/main" val="243027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19314" y="346318"/>
            <a:ext cx="11872686" cy="5661165"/>
          </a:xfrm>
          <a:prstGeom prst="rect">
            <a:avLst/>
          </a:prstGeom>
        </p:spPr>
        <p:txBody>
          <a:bodyPr wrap="square">
            <a:spAutoFit/>
          </a:bodyPr>
          <a:lstStyle/>
          <a:p>
            <a:pPr algn="ctr">
              <a:lnSpc>
                <a:spcPct val="107000"/>
              </a:lnSpc>
              <a:spcAft>
                <a:spcPts val="800"/>
              </a:spcAft>
            </a:pPr>
            <a:r>
              <a:rPr lang="ka-GE" sz="2800" b="1" dirty="0" err="1">
                <a:solidFill>
                  <a:srgbClr val="FF0000"/>
                </a:solidFill>
                <a:ea typeface="Sylfaen" panose="010A0502050306030303" pitchFamily="18" charset="0"/>
                <a:cs typeface="Times New Roman" panose="02020603050405020304" pitchFamily="18" charset="0"/>
              </a:rPr>
              <a:t>საქ</a:t>
            </a:r>
            <a:r>
              <a:rPr lang="ka-GE" sz="2800" b="1" dirty="0">
                <a:solidFill>
                  <a:srgbClr val="FF0000"/>
                </a:solidFill>
                <a:ea typeface="Sylfaen" panose="010A0502050306030303" pitchFamily="18" charset="0"/>
                <a:cs typeface="Times New Roman" panose="02020603050405020304" pitchFamily="18" charset="0"/>
              </a:rPr>
              <a:t>. კონსტიტუცია. მუხლი 36. </a:t>
            </a:r>
          </a:p>
          <a:p>
            <a:pPr algn="ctr">
              <a:lnSpc>
                <a:spcPct val="107000"/>
              </a:lnSpc>
              <a:spcAft>
                <a:spcPts val="800"/>
              </a:spcAft>
            </a:pPr>
            <a:r>
              <a:rPr lang="ka-GE" sz="2800" b="1" dirty="0">
                <a:solidFill>
                  <a:srgbClr val="FF0000"/>
                </a:solidFill>
                <a:ea typeface="Sylfaen" panose="010A0502050306030303" pitchFamily="18" charset="0"/>
                <a:cs typeface="Times New Roman" panose="02020603050405020304" pitchFamily="18" charset="0"/>
              </a:rPr>
              <a:t>პარლამენტის სტატუსი და უფლებამოსილება</a:t>
            </a:r>
          </a:p>
          <a:p>
            <a:pPr algn="ctr">
              <a:lnSpc>
                <a:spcPct val="107000"/>
              </a:lnSpc>
              <a:spcAft>
                <a:spcPts val="800"/>
              </a:spcAft>
            </a:pPr>
            <a:endParaRPr lang="ka-GE" sz="2800" dirty="0">
              <a:ea typeface="Sylfaen" panose="010A0502050306030303" pitchFamily="18" charset="0"/>
              <a:cs typeface="Times New Roman" panose="02020603050405020304" pitchFamily="18" charset="0"/>
            </a:endParaRPr>
          </a:p>
          <a:p>
            <a:pPr>
              <a:lnSpc>
                <a:spcPct val="150000"/>
              </a:lnSpc>
              <a:spcAft>
                <a:spcPts val="800"/>
              </a:spcAft>
            </a:pPr>
            <a:r>
              <a:rPr lang="ka-GE" sz="2800" b="1" dirty="0">
                <a:ea typeface="Sylfaen" panose="010A0502050306030303" pitchFamily="18" charset="0"/>
                <a:cs typeface="Times New Roman" panose="02020603050405020304" pitchFamily="18" charset="0"/>
              </a:rPr>
              <a:t>2. პარლამენტის მუშაობის წესი განისაზღვრება პარლამენტის რეგლამენტით, რომელსაც პარლამენტის წევრის, კომიტეტის ან საპარლამენტო ფრაქციის ინიციატივის საფუძველზე სრული შემადგენლობის უმრავლესობით იღებს პარლამენტი. </a:t>
            </a:r>
            <a:r>
              <a:rPr lang="ka-GE" sz="2800" b="1" dirty="0">
                <a:solidFill>
                  <a:srgbClr val="FF0000"/>
                </a:solidFill>
                <a:ea typeface="Sylfaen" panose="010A0502050306030303" pitchFamily="18" charset="0"/>
                <a:cs typeface="Times New Roman" panose="02020603050405020304" pitchFamily="18" charset="0"/>
              </a:rPr>
              <a:t>რეგლამენტს აქვს კანონის ძალა </a:t>
            </a:r>
            <a:r>
              <a:rPr lang="ka-GE" sz="2800" b="1" dirty="0">
                <a:ea typeface="Sylfaen" panose="010A0502050306030303" pitchFamily="18" charset="0"/>
                <a:cs typeface="Times New Roman" panose="02020603050405020304" pitchFamily="18" charset="0"/>
              </a:rPr>
              <a:t>და მას ხელს აწერს და აქვეყნებს პარლამენტის თავმჯდომარე.</a:t>
            </a:r>
          </a:p>
        </p:txBody>
      </p:sp>
    </p:spTree>
    <p:extLst>
      <p:ext uri="{BB962C8B-B14F-4D97-AF65-F5344CB8AC3E}">
        <p14:creationId xmlns:p14="http://schemas.microsoft.com/office/powerpoint/2010/main" val="2262020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62857" y="1734848"/>
            <a:ext cx="12003314" cy="3600986"/>
          </a:xfrm>
          <a:prstGeom prst="rect">
            <a:avLst/>
          </a:prstGeom>
        </p:spPr>
        <p:txBody>
          <a:bodyPr wrap="square">
            <a:spAutoFit/>
          </a:bodyPr>
          <a:lstStyle/>
          <a:p>
            <a:pPr algn="ctr">
              <a:spcBef>
                <a:spcPts val="1200"/>
              </a:spcBef>
              <a:spcAft>
                <a:spcPts val="1200"/>
              </a:spcAft>
            </a:pPr>
            <a:r>
              <a:rPr lang="ka-GE" sz="3200" dirty="0"/>
              <a:t> </a:t>
            </a:r>
            <a:r>
              <a:rPr lang="ka-GE" sz="3200" b="1" dirty="0">
                <a:solidFill>
                  <a:srgbClr val="FF0000"/>
                </a:solidFill>
              </a:rPr>
              <a:t>საქართველოს პარლამენტის რეგლამენტი</a:t>
            </a:r>
          </a:p>
          <a:p>
            <a:pPr>
              <a:spcBef>
                <a:spcPts val="1200"/>
              </a:spcBef>
              <a:spcAft>
                <a:spcPts val="1200"/>
              </a:spcAft>
            </a:pPr>
            <a:r>
              <a:rPr lang="ka-GE" sz="3200" b="1" dirty="0"/>
              <a:t>მუხლი 1. საქართველოს პარლამენტი, </a:t>
            </a:r>
            <a:r>
              <a:rPr lang="ka-GE" sz="3200" dirty="0"/>
              <a:t>საქართველოს პარლამენტის საქმიანობის პრინციპები და საქართველოს პარლამენტის რეგლამენტი</a:t>
            </a:r>
          </a:p>
          <a:p>
            <a:pPr>
              <a:spcBef>
                <a:spcPts val="1200"/>
              </a:spcBef>
              <a:spcAft>
                <a:spcPts val="1200"/>
              </a:spcAft>
            </a:pPr>
            <a:r>
              <a:rPr lang="ka-GE" sz="3200" dirty="0"/>
              <a:t>3. </a:t>
            </a:r>
            <a:r>
              <a:rPr lang="ka-GE" sz="3200" b="1" i="1" dirty="0">
                <a:solidFill>
                  <a:srgbClr val="0070C0"/>
                </a:solidFill>
              </a:rPr>
              <a:t>პარლამენტის სამუშაო ენა არის ქართული</a:t>
            </a:r>
          </a:p>
          <a:p>
            <a:endParaRPr lang="ka-GE" dirty="0"/>
          </a:p>
        </p:txBody>
      </p:sp>
    </p:spTree>
    <p:extLst>
      <p:ext uri="{BB962C8B-B14F-4D97-AF65-F5344CB8AC3E}">
        <p14:creationId xmlns:p14="http://schemas.microsoft.com/office/powerpoint/2010/main" val="3036105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32229" y="226168"/>
            <a:ext cx="11959771" cy="6782434"/>
          </a:xfrm>
          <a:prstGeom prst="rect">
            <a:avLst/>
          </a:prstGeom>
        </p:spPr>
        <p:txBody>
          <a:bodyPr wrap="square">
            <a:spAutoFit/>
          </a:bodyPr>
          <a:lstStyle/>
          <a:p>
            <a:pPr algn="ctr">
              <a:lnSpc>
                <a:spcPct val="107000"/>
              </a:lnSpc>
              <a:spcAft>
                <a:spcPts val="800"/>
              </a:spcAft>
            </a:pPr>
            <a:r>
              <a:rPr lang="ka-GE" sz="2800" dirty="0">
                <a:ea typeface="Sylfaen" panose="010A0502050306030303" pitchFamily="18" charset="0"/>
                <a:cs typeface="Times New Roman" panose="02020603050405020304" pitchFamily="18" charset="0"/>
              </a:rPr>
              <a:t> </a:t>
            </a: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მუხლი 11. </a:t>
            </a:r>
          </a:p>
          <a:p>
            <a:pPr algn="ctr">
              <a:lnSpc>
                <a:spcPct val="107000"/>
              </a:lnSpc>
              <a:spcAft>
                <a:spcPts val="800"/>
              </a:spcAft>
            </a:pPr>
            <a:r>
              <a:rPr lang="ka-GE" sz="2800" b="1" dirty="0">
                <a:solidFill>
                  <a:srgbClr val="00B050"/>
                </a:solidFill>
                <a:ea typeface="Sylfaen" panose="010A0502050306030303" pitchFamily="18" charset="0"/>
                <a:cs typeface="Times New Roman" panose="02020603050405020304" pitchFamily="18" charset="0"/>
              </a:rPr>
              <a:t>-,,სახელმწიფო და ადგილობრივი თვითმმართველობის ორგანოების ოფიციალური საქმისწარმოების ენა“</a:t>
            </a:r>
          </a:p>
          <a:p>
            <a:pPr algn="just">
              <a:lnSpc>
                <a:spcPct val="107000"/>
              </a:lnSpc>
              <a:spcAft>
                <a:spcPts val="800"/>
              </a:spcAft>
            </a:pPr>
            <a:r>
              <a:rPr lang="ka-GE" sz="2600" b="1" dirty="0">
                <a:ea typeface="Sylfaen" panose="010A0502050306030303" pitchFamily="18" charset="0"/>
                <a:cs typeface="Times New Roman" panose="02020603050405020304" pitchFamily="18" charset="0"/>
              </a:rPr>
              <a:t> </a:t>
            </a:r>
          </a:p>
          <a:p>
            <a:pPr algn="just">
              <a:lnSpc>
                <a:spcPct val="107000"/>
              </a:lnSpc>
              <a:spcAft>
                <a:spcPts val="800"/>
              </a:spcAft>
            </a:pPr>
            <a:r>
              <a:rPr lang="ka-GE" sz="2600" b="1" dirty="0">
                <a:ea typeface="Sylfaen" panose="010A0502050306030303" pitchFamily="18" charset="0"/>
                <a:cs typeface="Times New Roman" panose="02020603050405020304" pitchFamily="18" charset="0"/>
              </a:rPr>
              <a:t>1. სახელმწიფო და ადგილობრივი თვითმმართველობის ორგანოები ოფიციალურ საქმისწარმოებას </a:t>
            </a:r>
            <a:r>
              <a:rPr lang="ka-GE" sz="2600" b="1" dirty="0">
                <a:highlight>
                  <a:srgbClr val="FFFF00"/>
                </a:highlight>
                <a:ea typeface="Sylfaen" panose="010A0502050306030303" pitchFamily="18" charset="0"/>
                <a:cs typeface="Times New Roman" panose="02020603050405020304" pitchFamily="18" charset="0"/>
              </a:rPr>
              <a:t>ახორციელებენ სახელმწიფო ენაზე,</a:t>
            </a:r>
            <a:r>
              <a:rPr lang="ka-GE" sz="2600" b="1" dirty="0">
                <a:ea typeface="Sylfaen" panose="010A0502050306030303" pitchFamily="18" charset="0"/>
                <a:cs typeface="Times New Roman" panose="02020603050405020304" pitchFamily="18" charset="0"/>
              </a:rPr>
              <a:t> გარდა ამ მუხლის მე-4 პუნქტით გათვალისწინებული შემთხვევისა.</a:t>
            </a:r>
          </a:p>
          <a:p>
            <a:r>
              <a:rPr lang="ka-GE" sz="2600" dirty="0"/>
              <a:t>2. სახელმწიფო და ადგილობრივი თვითმმართველობის ორგანოებს შორის ურთიერთობა და მიმოწერა</a:t>
            </a:r>
            <a:r>
              <a:rPr lang="ka-GE" sz="2600" b="1" i="1" dirty="0">
                <a:solidFill>
                  <a:schemeClr val="accent6">
                    <a:lumMod val="50000"/>
                  </a:schemeClr>
                </a:solidFill>
              </a:rPr>
              <a:t> </a:t>
            </a:r>
            <a:r>
              <a:rPr lang="ka-GE" sz="2600" b="1" i="1" dirty="0">
                <a:solidFill>
                  <a:srgbClr val="FF0000"/>
                </a:solidFill>
              </a:rPr>
              <a:t>სახელმწიფო ენაზე</a:t>
            </a:r>
            <a:r>
              <a:rPr lang="ka-GE" sz="2600" b="1" i="1" dirty="0">
                <a:solidFill>
                  <a:schemeClr val="accent6">
                    <a:lumMod val="50000"/>
                  </a:schemeClr>
                </a:solidFill>
              </a:rPr>
              <a:t> </a:t>
            </a:r>
            <a:r>
              <a:rPr lang="ka-GE" sz="2600" dirty="0"/>
              <a:t>ხორციელდება.</a:t>
            </a:r>
          </a:p>
          <a:p>
            <a:r>
              <a:rPr lang="ka-GE" sz="2600" dirty="0"/>
              <a:t> </a:t>
            </a:r>
          </a:p>
          <a:p>
            <a:r>
              <a:rPr lang="ka-GE" sz="2600" dirty="0"/>
              <a:t>3. სახელმწიფო და ადგილობრივი თვითმმართველობის ორგანოები ფიზიკური და იურიდიული პირების განცხადებებს, საჩივრებსა და წინადადებებს იღებენ, განიხილავენ და პასუხს სცემენ </a:t>
            </a:r>
            <a:r>
              <a:rPr lang="ka-GE" sz="2600" b="1" i="1" dirty="0">
                <a:solidFill>
                  <a:srgbClr val="FF0000"/>
                </a:solidFill>
                <a:effectLst>
                  <a:outerShdw blurRad="38100" dist="38100" dir="2700000" algn="tl">
                    <a:srgbClr val="000000">
                      <a:alpha val="43137"/>
                    </a:srgbClr>
                  </a:outerShdw>
                </a:effectLst>
              </a:rPr>
              <a:t>სახელმწიფო ენაზე, </a:t>
            </a:r>
            <a:r>
              <a:rPr lang="ka-GE" sz="2600" dirty="0"/>
              <a:t>გარდა საქართველოს კანონმდებლობით დადგენილი შემთხვევებისა.</a:t>
            </a:r>
          </a:p>
          <a:p>
            <a:pPr algn="just">
              <a:lnSpc>
                <a:spcPct val="107000"/>
              </a:lnSpc>
              <a:spcAft>
                <a:spcPts val="800"/>
              </a:spcAft>
            </a:pPr>
            <a:endParaRPr lang="ka-GE" sz="2400" b="1"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924713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32229" y="226168"/>
            <a:ext cx="11959771" cy="6277039"/>
          </a:xfrm>
          <a:prstGeom prst="rect">
            <a:avLst/>
          </a:prstGeom>
        </p:spPr>
        <p:txBody>
          <a:bodyPr wrap="square">
            <a:spAutoFit/>
          </a:bodyPr>
          <a:lstStyle/>
          <a:p>
            <a:pPr algn="ctr">
              <a:lnSpc>
                <a:spcPct val="107000"/>
              </a:lnSpc>
              <a:spcAft>
                <a:spcPts val="800"/>
              </a:spcAft>
            </a:pPr>
            <a:r>
              <a:rPr lang="ka-GE" sz="2800" dirty="0">
                <a:ea typeface="Sylfaen" panose="010A0502050306030303" pitchFamily="18" charset="0"/>
                <a:cs typeface="Times New Roman" panose="02020603050405020304" pitchFamily="18" charset="0"/>
              </a:rPr>
              <a:t> </a:t>
            </a: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მუხლი 11 (პუნქტი მე-12). </a:t>
            </a:r>
          </a:p>
          <a:p>
            <a:pPr algn="ctr">
              <a:lnSpc>
                <a:spcPct val="107000"/>
              </a:lnSpc>
              <a:spcAft>
                <a:spcPts val="800"/>
              </a:spcAft>
            </a:pPr>
            <a:r>
              <a:rPr lang="ka-GE" sz="2800" b="1" dirty="0">
                <a:solidFill>
                  <a:srgbClr val="0070C0"/>
                </a:solidFill>
                <a:ea typeface="Sylfaen" panose="010A0502050306030303" pitchFamily="18" charset="0"/>
                <a:cs typeface="Times New Roman" panose="02020603050405020304" pitchFamily="18" charset="0"/>
              </a:rPr>
              <a:t>,,სახელმწიფო და ადგილობრივი თვითმმართველობის ორგანოების ოფიციალური საქმისწარმოების ენა“</a:t>
            </a:r>
            <a:endParaRPr lang="ka-GE" sz="2600" b="1" dirty="0">
              <a:ea typeface="Sylfaen" panose="010A0502050306030303" pitchFamily="18" charset="0"/>
              <a:cs typeface="Times New Roman" panose="02020603050405020304" pitchFamily="18" charset="0"/>
            </a:endParaRPr>
          </a:p>
          <a:p>
            <a:pPr algn="just">
              <a:lnSpc>
                <a:spcPct val="107000"/>
              </a:lnSpc>
              <a:spcAft>
                <a:spcPts val="800"/>
              </a:spcAft>
            </a:pPr>
            <a:r>
              <a:rPr lang="ka-GE" sz="2800" dirty="0"/>
              <a:t>4. იმ მუნიციპალიტეტში, სადაც ეროვნული უმცირესობის წარმომადგენლები კომპაქტურად ცხოვრობენ, სახელმწიფო და ადგილობრივი თვითმმართველობის ორგანოები უფლებამოსილი არიან, დაადგინონ საქართველოს ზოგადი ადმინისტრაციული კოდექსით </a:t>
            </a:r>
            <a:r>
              <a:rPr lang="ka-GE" sz="2800" b="1" i="1" dirty="0" err="1">
                <a:solidFill>
                  <a:schemeClr val="accent1">
                    <a:lumMod val="50000"/>
                  </a:schemeClr>
                </a:solidFill>
                <a:effectLst>
                  <a:outerShdw blurRad="38100" dist="38100" dir="2700000" algn="tl">
                    <a:srgbClr val="000000">
                      <a:alpha val="43137"/>
                    </a:srgbClr>
                  </a:outerShdw>
                </a:effectLst>
              </a:rPr>
              <a:t>გათვალისწინებულისაგან</a:t>
            </a:r>
            <a:r>
              <a:rPr lang="ka-GE" sz="2800" b="1" i="1" dirty="0">
                <a:solidFill>
                  <a:schemeClr val="accent1">
                    <a:lumMod val="50000"/>
                  </a:schemeClr>
                </a:solidFill>
                <a:effectLst>
                  <a:outerShdw blurRad="38100" dist="38100" dir="2700000" algn="tl">
                    <a:srgbClr val="000000">
                      <a:alpha val="43137"/>
                    </a:srgbClr>
                  </a:outerShdw>
                </a:effectLst>
              </a:rPr>
              <a:t> განსხვავებული წესი, </a:t>
            </a:r>
            <a:r>
              <a:rPr lang="ka-GE" sz="2800" dirty="0"/>
              <a:t>რომელიც გულისხმობს, საჭიროების შემთხვევაში, ეროვნული უმცირესობისათვის მიკუთვნებული პირის მიერ ადგილობრივი თვითმმართველობის ორგანოში ამ </a:t>
            </a:r>
            <a:r>
              <a:rPr lang="ka-GE" sz="2800" b="1" dirty="0"/>
              <a:t>ეროვნული </a:t>
            </a:r>
            <a:r>
              <a:rPr lang="ka-GE" sz="2800" b="1" dirty="0">
                <a:solidFill>
                  <a:srgbClr val="FF0000"/>
                </a:solidFill>
              </a:rPr>
              <a:t>უმცირესობის ენაზე </a:t>
            </a:r>
            <a:r>
              <a:rPr lang="ka-GE" sz="2800" b="1" dirty="0"/>
              <a:t>წარდგენილი განცხადების, საჩივრის, მასზე გაცემული პასუხის </a:t>
            </a:r>
            <a:r>
              <a:rPr lang="ka-GE" sz="2800" b="1" dirty="0">
                <a:solidFill>
                  <a:srgbClr val="FF0000"/>
                </a:solidFill>
              </a:rPr>
              <a:t>თარგმნას. </a:t>
            </a:r>
            <a:r>
              <a:rPr lang="ka-GE" sz="2800" dirty="0"/>
              <a:t>ამასთანავე, ოფიციალური ძალა მხოლოდ შესაბამისი ტექსტის დედანს აქვს.</a:t>
            </a:r>
          </a:p>
        </p:txBody>
      </p:sp>
    </p:spTree>
    <p:extLst>
      <p:ext uri="{BB962C8B-B14F-4D97-AF65-F5344CB8AC3E}">
        <p14:creationId xmlns:p14="http://schemas.microsoft.com/office/powerpoint/2010/main" val="2621869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1180389"/>
            <a:ext cx="11872685" cy="3613490"/>
          </a:xfrm>
          <a:prstGeom prst="rect">
            <a:avLst/>
          </a:prstGeom>
        </p:spPr>
        <p:txBody>
          <a:bodyPr wrap="square">
            <a:spAutoFit/>
          </a:bodyPr>
          <a:lstStyle/>
          <a:p>
            <a:pPr algn="ctr">
              <a:lnSpc>
                <a:spcPct val="107000"/>
              </a:lnSpc>
              <a:spcAft>
                <a:spcPts val="800"/>
              </a:spcAft>
            </a:pP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a:t>
            </a:r>
          </a:p>
          <a:p>
            <a:pPr algn="ctr">
              <a:lnSpc>
                <a:spcPct val="107000"/>
              </a:lnSpc>
              <a:spcAft>
                <a:spcPts val="800"/>
              </a:spcAft>
            </a:pPr>
            <a:r>
              <a:rPr lang="ka-GE" sz="2800" b="1" dirty="0">
                <a:highlight>
                  <a:srgbClr val="FFFF00"/>
                </a:highlight>
                <a:ea typeface="Sylfaen" panose="010A0502050306030303" pitchFamily="18" charset="0"/>
                <a:cs typeface="Times New Roman" panose="02020603050405020304" pitchFamily="18" charset="0"/>
              </a:rPr>
              <a:t>მუხლი 15. ბეჭდის, შტამპის, შტემპელის, ბლანკის ტექსტის ენა</a:t>
            </a:r>
            <a:endParaRPr lang="ka-GE" sz="2800" dirty="0">
              <a:ea typeface="Sylfaen" panose="010A0502050306030303" pitchFamily="18" charset="0"/>
              <a:cs typeface="Times New Roman" panose="02020603050405020304" pitchFamily="18" charset="0"/>
            </a:endParaRPr>
          </a:p>
          <a:p>
            <a:pPr algn="just">
              <a:lnSpc>
                <a:spcPct val="107000"/>
              </a:lnSpc>
              <a:spcAft>
                <a:spcPts val="800"/>
              </a:spcAft>
            </a:pPr>
            <a:r>
              <a:rPr lang="ka-GE" sz="2800" dirty="0">
                <a:ea typeface="Sylfaen" panose="010A0502050306030303" pitchFamily="18" charset="0"/>
                <a:cs typeface="Times New Roman" panose="02020603050405020304" pitchFamily="18" charset="0"/>
              </a:rPr>
              <a:t> </a:t>
            </a:r>
          </a:p>
          <a:p>
            <a:pPr algn="just">
              <a:lnSpc>
                <a:spcPct val="107000"/>
              </a:lnSpc>
              <a:spcAft>
                <a:spcPts val="800"/>
              </a:spcAft>
            </a:pPr>
            <a:r>
              <a:rPr lang="ka-GE" sz="2800" dirty="0">
                <a:ea typeface="Sylfaen" panose="010A0502050306030303" pitchFamily="18" charset="0"/>
                <a:cs typeface="Times New Roman" panose="02020603050405020304" pitchFamily="18" charset="0"/>
              </a:rPr>
              <a:t>1. სახელმწიფო ორგანო, ადგილობრივი თვითმმართველობის ორგანო ბეჭდის, შტამპის, შტემპელის, ბლანკის ტექსტს </a:t>
            </a:r>
            <a:r>
              <a:rPr lang="ka-GE" sz="2800" b="1" dirty="0">
                <a:highlight>
                  <a:srgbClr val="FFFF00"/>
                </a:highlight>
                <a:ea typeface="Sylfaen" panose="010A0502050306030303" pitchFamily="18" charset="0"/>
                <a:cs typeface="Times New Roman" panose="02020603050405020304" pitchFamily="18" charset="0"/>
              </a:rPr>
              <a:t>სახელმწიფო ენაზე ადგენს.</a:t>
            </a:r>
            <a:r>
              <a:rPr lang="ka-GE" sz="2800" dirty="0">
                <a:ea typeface="Sylfaen" panose="010A0502050306030303" pitchFamily="18" charset="0"/>
                <a:cs typeface="Times New Roman" panose="02020603050405020304" pitchFamily="18" charset="0"/>
              </a:rPr>
              <a:t> საჭიროების შემთხვევაში, შესაბამისი ტექსტი შეიძლება ერთ-ერთ არასახელმწიფო </a:t>
            </a:r>
            <a:r>
              <a:rPr lang="ka-GE" sz="2800" dirty="0" err="1">
                <a:ea typeface="Sylfaen" panose="010A0502050306030303" pitchFamily="18" charset="0"/>
                <a:cs typeface="Times New Roman" panose="02020603050405020304" pitchFamily="18" charset="0"/>
              </a:rPr>
              <a:t>ენაზედაც</a:t>
            </a:r>
            <a:r>
              <a:rPr lang="ka-GE" sz="2800" dirty="0">
                <a:ea typeface="Sylfaen" panose="010A0502050306030303" pitchFamily="18" charset="0"/>
                <a:cs typeface="Times New Roman" panose="02020603050405020304" pitchFamily="18" charset="0"/>
              </a:rPr>
              <a:t> მიეთითოს</a:t>
            </a:r>
            <a:r>
              <a:rPr lang="ka-GE" dirty="0">
                <a:ea typeface="Sylfaen" panose="010A0502050306030303" pitchFamily="18" charset="0"/>
                <a:cs typeface="Times New Roman" panose="02020603050405020304" pitchFamily="18" charset="0"/>
              </a:rPr>
              <a:t>.</a:t>
            </a:r>
            <a:endParaRPr lang="ka-GE" sz="14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795709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406400"/>
            <a:ext cx="12061371" cy="6160982"/>
          </a:xfrm>
          <a:prstGeom prst="rect">
            <a:avLst/>
          </a:prstGeom>
        </p:spPr>
        <p:txBody>
          <a:bodyPr wrap="square">
            <a:spAutoFit/>
          </a:bodyPr>
          <a:lstStyle/>
          <a:p>
            <a:pPr algn="ctr">
              <a:lnSpc>
                <a:spcPct val="107000"/>
              </a:lnSpc>
              <a:spcAft>
                <a:spcPts val="800"/>
              </a:spcAft>
            </a:pP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a:t>
            </a:r>
          </a:p>
          <a:p>
            <a:pPr algn="ctr">
              <a:lnSpc>
                <a:spcPct val="107000"/>
              </a:lnSpc>
              <a:spcAft>
                <a:spcPts val="800"/>
              </a:spcAft>
            </a:pPr>
            <a:r>
              <a:rPr lang="ka-GE" sz="2400" b="1" dirty="0">
                <a:ea typeface="Sylfaen" panose="010A0502050306030303" pitchFamily="18" charset="0"/>
                <a:cs typeface="Times New Roman" panose="02020603050405020304" pitchFamily="18" charset="0"/>
              </a:rPr>
              <a:t>მუხლი 17. არჩევნების ენა</a:t>
            </a:r>
            <a:endParaRPr lang="ka-GE" sz="2400" dirty="0">
              <a:ea typeface="Sylfaen" panose="010A0502050306030303" pitchFamily="18" charset="0"/>
              <a:cs typeface="Times New Roman" panose="02020603050405020304" pitchFamily="18" charset="0"/>
            </a:endParaRPr>
          </a:p>
          <a:p>
            <a:pPr marL="514350" indent="-514350">
              <a:lnSpc>
                <a:spcPct val="107000"/>
              </a:lnSpc>
              <a:spcAft>
                <a:spcPts val="800"/>
              </a:spcAft>
              <a:buAutoNum type="arabicPeriod"/>
            </a:pPr>
            <a:r>
              <a:rPr lang="ka-GE" sz="2400" dirty="0">
                <a:ea typeface="Sylfaen" panose="010A0502050306030303" pitchFamily="18" charset="0"/>
                <a:cs typeface="Times New Roman" panose="02020603050405020304" pitchFamily="18" charset="0"/>
              </a:rPr>
              <a:t>არჩევნების პროცესში კანდიდატები რეგისტრირდებიან, სათანადო დოკუმენტაცია დგება და საარჩევნო პროცედურები ხორციელდება </a:t>
            </a:r>
            <a:r>
              <a:rPr lang="ka-GE" sz="2400" b="1" dirty="0">
                <a:highlight>
                  <a:srgbClr val="FFFF00"/>
                </a:highlight>
                <a:ea typeface="Sylfaen" panose="010A0502050306030303" pitchFamily="18" charset="0"/>
                <a:cs typeface="Times New Roman" panose="02020603050405020304" pitchFamily="18" charset="0"/>
              </a:rPr>
              <a:t>სახელმწიფო ენაზე,</a:t>
            </a:r>
            <a:r>
              <a:rPr lang="ka-GE" sz="2400" dirty="0">
                <a:ea typeface="Sylfaen" panose="010A0502050306030303" pitchFamily="18" charset="0"/>
                <a:cs typeface="Times New Roman" panose="02020603050405020304" pitchFamily="18" charset="0"/>
              </a:rPr>
              <a:t> გარდა საქართველოს ორგანული კანონით „საქართველოს საარჩევნო კოდექსი“ დადგენილი შემთხვევებისა.</a:t>
            </a:r>
            <a:endParaRPr lang="ka-GE" sz="2400" b="1" dirty="0">
              <a:ea typeface="Sylfaen" panose="010A0502050306030303" pitchFamily="18" charset="0"/>
              <a:cs typeface="Times New Roman" panose="02020603050405020304" pitchFamily="18" charset="0"/>
            </a:endParaRPr>
          </a:p>
          <a:p>
            <a:pPr algn="ctr"/>
            <a:r>
              <a:rPr lang="ka-GE" sz="2400" b="1" dirty="0"/>
              <a:t>მუხლი 18. რეფერენდუმისა და პლებისციტის ენა</a:t>
            </a:r>
            <a:endParaRPr lang="ka-GE" sz="2400" dirty="0"/>
          </a:p>
          <a:p>
            <a:r>
              <a:rPr lang="ka-GE" sz="2400" dirty="0"/>
              <a:t>1. რეფერენდუმი და პლებისციტი მზადდება და ტარდება </a:t>
            </a:r>
            <a:r>
              <a:rPr lang="ka-GE" sz="2400" b="1" i="1" dirty="0">
                <a:solidFill>
                  <a:srgbClr val="FF0000"/>
                </a:solidFill>
              </a:rPr>
              <a:t>სახელმწიფო ენაზე,</a:t>
            </a:r>
            <a:r>
              <a:rPr lang="ka-GE" sz="2400" i="1" dirty="0">
                <a:solidFill>
                  <a:srgbClr val="FF0000"/>
                </a:solidFill>
              </a:rPr>
              <a:t> </a:t>
            </a:r>
            <a:r>
              <a:rPr lang="ka-GE" sz="2400" dirty="0"/>
              <a:t>გარდა საქართველოს ორგანული კანონით „საქართველოს საარჩევნო კოდექსი“ დადგენილი შემთხვევებისა.</a:t>
            </a:r>
          </a:p>
          <a:p>
            <a:r>
              <a:rPr lang="ka-GE" sz="2400" dirty="0"/>
              <a:t> </a:t>
            </a:r>
          </a:p>
          <a:p>
            <a:r>
              <a:rPr lang="ka-GE" sz="2400" dirty="0"/>
              <a:t>2. რეფერენდუმისა და პლებისციტის ჩასატარებელი ბიულეტენები და რეფერენდუმისა და პლებისციტის შედეგად მიღებული გადაწყვეტილებები ფორმდება </a:t>
            </a:r>
            <a:r>
              <a:rPr lang="ka-GE" sz="2400" b="1" i="1" dirty="0">
                <a:solidFill>
                  <a:srgbClr val="FF0000"/>
                </a:solidFill>
                <a:effectLst>
                  <a:outerShdw blurRad="38100" dist="38100" dir="2700000" algn="tl">
                    <a:srgbClr val="000000">
                      <a:alpha val="43137"/>
                    </a:srgbClr>
                  </a:outerShdw>
                </a:effectLst>
              </a:rPr>
              <a:t>სახელმწიფო ენაზე,</a:t>
            </a:r>
            <a:r>
              <a:rPr lang="ka-GE" sz="2400" i="1" dirty="0">
                <a:solidFill>
                  <a:srgbClr val="FF0000"/>
                </a:solidFill>
                <a:effectLst>
                  <a:outerShdw blurRad="38100" dist="38100" dir="2700000" algn="tl">
                    <a:srgbClr val="000000">
                      <a:alpha val="43137"/>
                    </a:srgbClr>
                  </a:outerShdw>
                </a:effectLst>
              </a:rPr>
              <a:t> </a:t>
            </a:r>
            <a:r>
              <a:rPr lang="ka-GE" sz="2400" dirty="0"/>
              <a:t>გარდა საქართველოს ორგანული კანონით „საქართველოს საარჩევნო კოდექსი“ დადგენილი შემთხვევებისა.</a:t>
            </a:r>
          </a:p>
        </p:txBody>
      </p:sp>
    </p:spTree>
    <p:extLst>
      <p:ext uri="{BB962C8B-B14F-4D97-AF65-F5344CB8AC3E}">
        <p14:creationId xmlns:p14="http://schemas.microsoft.com/office/powerpoint/2010/main" val="4004189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0"/>
            <a:ext cx="12061371" cy="6693692"/>
          </a:xfrm>
          <a:prstGeom prst="rect">
            <a:avLst/>
          </a:prstGeom>
        </p:spPr>
        <p:txBody>
          <a:bodyPr wrap="square">
            <a:spAutoFit/>
          </a:bodyPr>
          <a:lstStyle/>
          <a:p>
            <a:pPr algn="ctr">
              <a:lnSpc>
                <a:spcPct val="107000"/>
              </a:lnSpc>
              <a:spcAft>
                <a:spcPts val="800"/>
              </a:spcAft>
            </a:pP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a:t>
            </a:r>
          </a:p>
          <a:p>
            <a:pPr algn="ctr">
              <a:lnSpc>
                <a:spcPct val="107000"/>
              </a:lnSpc>
              <a:spcAft>
                <a:spcPts val="800"/>
              </a:spcAft>
            </a:pPr>
            <a:r>
              <a:rPr lang="ka-GE" sz="2400" b="1" i="1" dirty="0">
                <a:solidFill>
                  <a:srgbClr val="0070C0"/>
                </a:solidFill>
                <a:ea typeface="Sylfaen" panose="010A0502050306030303" pitchFamily="18" charset="0"/>
                <a:cs typeface="Times New Roman" panose="02020603050405020304" pitchFamily="18" charset="0"/>
              </a:rPr>
              <a:t>მუხლი </a:t>
            </a:r>
            <a:r>
              <a:rPr lang="ka-GE" sz="2400" b="1" i="1" dirty="0">
                <a:solidFill>
                  <a:srgbClr val="0070C0"/>
                </a:solidFill>
              </a:rPr>
              <a:t>19. კონკურსისა და ატესტაციის ენა</a:t>
            </a:r>
            <a:endParaRPr lang="ka-GE" sz="2400" i="1" dirty="0"/>
          </a:p>
          <a:p>
            <a:r>
              <a:rPr lang="ka-GE" sz="2400" dirty="0"/>
              <a:t>1. სახელმწიფო და ადგილობრივი თვითმმართველობის ორგანოები „საჯარო სამსახურის შესახებ“ საქართველოს კანონით გათვალისწინებულ კონკურსსა და ატესტაციას ატარებენ და მათთან დაკავშირებულ დოკუმენტაციას ადგენენ </a:t>
            </a:r>
            <a:r>
              <a:rPr lang="ka-GE" sz="2400" b="1" i="1" dirty="0">
                <a:solidFill>
                  <a:srgbClr val="0070C0"/>
                </a:solidFill>
              </a:rPr>
              <a:t>სახელმწიფო ენაზე.</a:t>
            </a:r>
            <a:endParaRPr lang="ka-GE" sz="2400" i="1" dirty="0">
              <a:solidFill>
                <a:srgbClr val="0070C0"/>
              </a:solidFill>
            </a:endParaRPr>
          </a:p>
          <a:p>
            <a:pPr algn="ctr"/>
            <a:r>
              <a:rPr lang="ka-GE" sz="2400" b="1" i="1" dirty="0">
                <a:solidFill>
                  <a:srgbClr val="0070C0"/>
                </a:solidFill>
              </a:rPr>
              <a:t>მუხლი 20. ოფიციალური ღონისძიების ენა</a:t>
            </a:r>
            <a:endParaRPr lang="ka-GE" sz="2400" dirty="0"/>
          </a:p>
          <a:p>
            <a:r>
              <a:rPr lang="ka-GE" sz="2400" dirty="0"/>
              <a:t>1.სახელმწიფო ორგანოს, ადგილობრივი თვითმმართველობის ორგანოს, დაწესებულების, ორგანიზაციის, საწარმოს ოფიციალური ღონისძიება ტარდება </a:t>
            </a:r>
            <a:r>
              <a:rPr lang="ka-GE" sz="2400" b="1" i="1" dirty="0">
                <a:solidFill>
                  <a:srgbClr val="0070C0"/>
                </a:solidFill>
              </a:rPr>
              <a:t>სახელმწიფო ენაზე,</a:t>
            </a:r>
            <a:r>
              <a:rPr lang="ka-GE" sz="2400" dirty="0"/>
              <a:t> თუ საქართველოს კანონმდებლობით სხვა რამ არ არის დადგენილი. თუ ოფიციალურ ღონისძიებაზე გამომსვლელი არასახელმწიფო ენას იყენებს, </a:t>
            </a:r>
            <a:r>
              <a:rPr lang="ka-GE" sz="2400" b="1" i="1" dirty="0">
                <a:solidFill>
                  <a:srgbClr val="0070C0"/>
                </a:solidFill>
              </a:rPr>
              <a:t>მისი გამოსვლა სახელმწიფო ენაზე ითარგმნება.</a:t>
            </a:r>
          </a:p>
          <a:p>
            <a:pPr algn="ctr"/>
            <a:endParaRPr lang="ka-GE" sz="2400" b="1" i="1" dirty="0">
              <a:solidFill>
                <a:srgbClr val="FF0000"/>
              </a:solidFill>
            </a:endParaRPr>
          </a:p>
          <a:p>
            <a:pPr algn="ctr"/>
            <a:r>
              <a:rPr lang="ka-GE" sz="2400" b="1" i="1" dirty="0">
                <a:solidFill>
                  <a:srgbClr val="FF0000"/>
                </a:solidFill>
              </a:rPr>
              <a:t>მუხლი 21. გეოგრაფიული ობიექტის სახელდება</a:t>
            </a:r>
            <a:endParaRPr lang="ka-GE" sz="2400" dirty="0"/>
          </a:p>
          <a:p>
            <a:r>
              <a:rPr lang="ka-GE" sz="2400" dirty="0"/>
              <a:t>1. გეოგრაფიული ობიექტის </a:t>
            </a:r>
            <a:r>
              <a:rPr lang="ka-GE" sz="2400" dirty="0" err="1"/>
              <a:t>სახელდებასთან</a:t>
            </a:r>
            <a:r>
              <a:rPr lang="ka-GE" sz="2400" dirty="0"/>
              <a:t> დაკავშირებული საკითხები რეგულირდება </a:t>
            </a:r>
            <a:r>
              <a:rPr lang="ka-GE" sz="2400" b="1" i="1" dirty="0">
                <a:solidFill>
                  <a:schemeClr val="accent1">
                    <a:lumMod val="75000"/>
                  </a:schemeClr>
                </a:solidFill>
                <a:effectLst>
                  <a:outerShdw blurRad="38100" dist="38100" dir="2700000" algn="tl">
                    <a:srgbClr val="000000">
                      <a:alpha val="43137"/>
                    </a:srgbClr>
                  </a:outerShdw>
                </a:effectLst>
              </a:rPr>
              <a:t>„გეოგრაფიული ობიექტების სახელდების</a:t>
            </a:r>
            <a:r>
              <a:rPr lang="ka-GE" sz="2400" i="1" dirty="0">
                <a:solidFill>
                  <a:schemeClr val="accent1">
                    <a:lumMod val="75000"/>
                  </a:schemeClr>
                </a:solidFill>
                <a:effectLst>
                  <a:outerShdw blurRad="38100" dist="38100" dir="2700000" algn="tl">
                    <a:srgbClr val="000000">
                      <a:alpha val="43137"/>
                    </a:srgbClr>
                  </a:outerShdw>
                </a:effectLst>
              </a:rPr>
              <a:t> შესახებ“ </a:t>
            </a:r>
            <a:r>
              <a:rPr lang="ka-GE" sz="2400" dirty="0"/>
              <a:t>საქართველოს კანონით.</a:t>
            </a:r>
            <a:endParaRPr lang="ka-GE" sz="2400" i="1" dirty="0">
              <a:solidFill>
                <a:srgbClr val="0070C0"/>
              </a:solidFill>
            </a:endParaRPr>
          </a:p>
        </p:txBody>
      </p:sp>
    </p:spTree>
    <p:extLst>
      <p:ext uri="{BB962C8B-B14F-4D97-AF65-F5344CB8AC3E}">
        <p14:creationId xmlns:p14="http://schemas.microsoft.com/office/powerpoint/2010/main" val="1261565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30629" y="0"/>
            <a:ext cx="12061371" cy="6934591"/>
          </a:xfrm>
          <a:prstGeom prst="rect">
            <a:avLst/>
          </a:prstGeom>
        </p:spPr>
        <p:txBody>
          <a:bodyPr wrap="square">
            <a:spAutoFit/>
          </a:bodyPr>
          <a:lstStyle/>
          <a:p>
            <a:pPr algn="ctr">
              <a:lnSpc>
                <a:spcPct val="107000"/>
              </a:lnSpc>
              <a:spcAft>
                <a:spcPts val="800"/>
              </a:spcAft>
            </a:pPr>
            <a:r>
              <a:rPr lang="ka-GE" sz="2800" b="1" dirty="0">
                <a:solidFill>
                  <a:srgbClr val="FF0000"/>
                </a:solidFill>
                <a:ea typeface="Sylfaen" panose="010A0502050306030303" pitchFamily="18" charset="0"/>
                <a:cs typeface="Times New Roman" panose="02020603050405020304" pitchFamily="18" charset="0"/>
              </a:rPr>
              <a:t>კანონი ენის შესახებ </a:t>
            </a:r>
          </a:p>
          <a:p>
            <a:pPr algn="ctr"/>
            <a:r>
              <a:rPr lang="ka-GE" sz="2400" b="1" i="1" dirty="0">
                <a:solidFill>
                  <a:schemeClr val="accent1">
                    <a:lumMod val="75000"/>
                  </a:schemeClr>
                </a:solidFill>
              </a:rPr>
              <a:t>მუხლი 22. სახელის, მამის სახელისა და გვარის დაწერილობა </a:t>
            </a:r>
            <a:endParaRPr lang="ka-GE" sz="2400" dirty="0"/>
          </a:p>
          <a:p>
            <a:r>
              <a:rPr lang="ka-GE" sz="2400" dirty="0"/>
              <a:t>1. საქართველოს მოქალაქის, საქართველოში მუდმივად მცხოვრები პირის სახელის, მამის სახელისა და გვარის ოფიციალური რეგისტრაცია ხორციელდება </a:t>
            </a:r>
            <a:r>
              <a:rPr lang="ka-GE" sz="2400" b="1" dirty="0">
                <a:solidFill>
                  <a:srgbClr val="FF0000"/>
                </a:solidFill>
              </a:rPr>
              <a:t>სახელმწიფო ენაზე,</a:t>
            </a:r>
            <a:r>
              <a:rPr lang="ka-GE" sz="2400" dirty="0">
                <a:solidFill>
                  <a:srgbClr val="FF0000"/>
                </a:solidFill>
              </a:rPr>
              <a:t> </a:t>
            </a:r>
            <a:r>
              <a:rPr lang="ka-GE" sz="2400" dirty="0"/>
              <a:t>საქართველოს კანონმდებლობით დადგენილი წესით.</a:t>
            </a:r>
          </a:p>
          <a:p>
            <a:endParaRPr lang="ka-GE" sz="2400" dirty="0"/>
          </a:p>
          <a:p>
            <a:r>
              <a:rPr lang="ka-GE" sz="2400" dirty="0"/>
              <a:t>2. სახელი, მამის სახელი და გვარი სახელმწიფო ენიდან სხვა ენაზე და სხვა ენიდან სახელმწიფო ენაზე შესაბამისი </a:t>
            </a:r>
            <a:r>
              <a:rPr lang="ka-GE" sz="2400" b="1" dirty="0">
                <a:solidFill>
                  <a:srgbClr val="FF0000"/>
                </a:solidFill>
              </a:rPr>
              <a:t>სალიტერატურო ენის </a:t>
            </a:r>
            <a:r>
              <a:rPr lang="ka-GE" sz="2400" dirty="0"/>
              <a:t>ნორმებით დადგენილი ტრანსლიტერაციის წესების დაცვით გადმოიცემა.</a:t>
            </a:r>
          </a:p>
          <a:p>
            <a:r>
              <a:rPr lang="ka-GE" sz="2400" dirty="0"/>
              <a:t> </a:t>
            </a:r>
          </a:p>
          <a:p>
            <a:pPr algn="ctr"/>
            <a:r>
              <a:rPr lang="ka-GE" sz="2400" b="1" i="1" dirty="0">
                <a:solidFill>
                  <a:schemeClr val="accent1">
                    <a:lumMod val="75000"/>
                  </a:schemeClr>
                </a:solidFill>
              </a:rPr>
              <a:t>მუხლი 23. სახელმწიფო ორგანოს, ადგილობრივი თვითმმართველობის ორგანოს, დაწესებულების, ორგანიზაციის, საწარმოს სახელწოდების ენა </a:t>
            </a:r>
          </a:p>
          <a:p>
            <a:r>
              <a:rPr lang="ka-GE" sz="2400" dirty="0"/>
              <a:t>1. სახელმწიფო ორგანოს, ადგილობრივი თვითმმართველობის ორგანოს ოფიციალური სახელწოდება </a:t>
            </a:r>
            <a:r>
              <a:rPr lang="ka-GE" sz="2400" b="1" dirty="0">
                <a:solidFill>
                  <a:srgbClr val="FF0000"/>
                </a:solidFill>
              </a:rPr>
              <a:t>იქმნება და გამოიყენება სახელმწიფო ენაზე</a:t>
            </a:r>
            <a:r>
              <a:rPr lang="ka-GE" sz="2400" dirty="0"/>
              <a:t>. ეს სახელწოდება სახელმწიფო ენასთან ერთად შეიძლება გამოყენებულ იქნეს ერთ-ერთ არასახელმწიფო </a:t>
            </a:r>
            <a:r>
              <a:rPr lang="ka-GE" sz="2400" dirty="0" err="1"/>
              <a:t>ენაზედაც</a:t>
            </a:r>
            <a:r>
              <a:rPr lang="ka-GE" sz="2400" dirty="0"/>
              <a:t>, ხოლო იმ მუნიციპალიტეტში, სადაც ეროვნული უმცირესობის წარმომადგენლები კომპაქტურად ცხოვრობენ, – აგრეთვე ამ ეროვნული უმცირესობის ენაზე.</a:t>
            </a:r>
          </a:p>
        </p:txBody>
      </p:sp>
    </p:spTree>
    <p:extLst>
      <p:ext uri="{BB962C8B-B14F-4D97-AF65-F5344CB8AC3E}">
        <p14:creationId xmlns:p14="http://schemas.microsoft.com/office/powerpoint/2010/main" val="1095028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88685" y="1509487"/>
            <a:ext cx="11872685" cy="2517082"/>
          </a:xfrm>
        </p:spPr>
        <p:txBody>
          <a:bodyPr>
            <a:normAutofit/>
          </a:bodyPr>
          <a:lstStyle/>
          <a:p>
            <a:r>
              <a:rPr lang="ka-GE" b="1" dirty="0">
                <a:solidFill>
                  <a:srgbClr val="FF0000"/>
                </a:solidFill>
                <a:effectLst>
                  <a:outerShdw blurRad="38100" dist="38100" dir="2700000" algn="tl">
                    <a:srgbClr val="000000">
                      <a:alpha val="43137"/>
                    </a:srgbClr>
                  </a:outerShdw>
                </a:effectLst>
              </a:rPr>
              <a:t>საგარეო ურთიერთობების ენა</a:t>
            </a:r>
            <a:endParaRPr lang="ka-GE" b="1"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0305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მართკუთხედი 2"/>
          <p:cNvSpPr/>
          <p:nvPr/>
        </p:nvSpPr>
        <p:spPr>
          <a:xfrm>
            <a:off x="261257" y="1546284"/>
            <a:ext cx="11800114" cy="4088683"/>
          </a:xfrm>
          <a:prstGeom prst="rect">
            <a:avLst/>
          </a:prstGeom>
        </p:spPr>
        <p:txBody>
          <a:bodyPr wrap="square">
            <a:spAutoFit/>
          </a:bodyPr>
          <a:lstStyle/>
          <a:p>
            <a:pPr algn="ctr">
              <a:lnSpc>
                <a:spcPct val="107000"/>
              </a:lnSpc>
              <a:spcAft>
                <a:spcPts val="800"/>
              </a:spcAft>
            </a:pPr>
            <a:r>
              <a:rPr lang="ka-GE" sz="3200" b="1" dirty="0">
                <a:solidFill>
                  <a:srgbClr val="FF0000"/>
                </a:solidFill>
                <a:ea typeface="Sylfaen" panose="010A0502050306030303" pitchFamily="18" charset="0"/>
                <a:cs typeface="Times New Roman" panose="02020603050405020304" pitchFamily="18" charset="0"/>
              </a:rPr>
              <a:t>კანონი ენის შესახებ </a:t>
            </a:r>
          </a:p>
          <a:p>
            <a:pPr algn="ctr">
              <a:lnSpc>
                <a:spcPct val="107000"/>
              </a:lnSpc>
              <a:spcAft>
                <a:spcPts val="800"/>
              </a:spcAft>
            </a:pPr>
            <a:r>
              <a:rPr lang="ka-GE" sz="3200" b="1" dirty="0">
                <a:solidFill>
                  <a:schemeClr val="accent1">
                    <a:lumMod val="50000"/>
                  </a:schemeClr>
                </a:solidFill>
                <a:ea typeface="Sylfaen" panose="010A0502050306030303" pitchFamily="18" charset="0"/>
                <a:cs typeface="Times New Roman" panose="02020603050405020304" pitchFamily="18" charset="0"/>
              </a:rPr>
              <a:t>მუხლი 16. საგარეო ურთიერთობების ენა</a:t>
            </a:r>
            <a:endParaRPr lang="ka-GE" sz="3200" dirty="0">
              <a:solidFill>
                <a:schemeClr val="accent1">
                  <a:lumMod val="50000"/>
                </a:schemeClr>
              </a:solidFill>
              <a:ea typeface="Sylfaen" panose="010A0502050306030303" pitchFamily="18" charset="0"/>
              <a:cs typeface="Times New Roman" panose="02020603050405020304" pitchFamily="18" charset="0"/>
            </a:endParaRPr>
          </a:p>
          <a:p>
            <a:pPr algn="just">
              <a:lnSpc>
                <a:spcPct val="107000"/>
              </a:lnSpc>
              <a:spcAft>
                <a:spcPts val="800"/>
              </a:spcAft>
            </a:pPr>
            <a:r>
              <a:rPr lang="ka-GE" sz="3200" dirty="0">
                <a:ea typeface="Sylfaen" panose="010A0502050306030303" pitchFamily="18" charset="0"/>
                <a:cs typeface="Times New Roman" panose="02020603050405020304" pitchFamily="18" charset="0"/>
              </a:rPr>
              <a:t> </a:t>
            </a:r>
          </a:p>
          <a:p>
            <a:pPr algn="just">
              <a:lnSpc>
                <a:spcPct val="107000"/>
              </a:lnSpc>
              <a:spcAft>
                <a:spcPts val="800"/>
              </a:spcAft>
            </a:pPr>
            <a:r>
              <a:rPr lang="ka-GE" sz="3200" dirty="0">
                <a:ea typeface="Sylfaen" panose="010A0502050306030303" pitchFamily="18" charset="0"/>
                <a:cs typeface="Times New Roman" panose="02020603050405020304" pitchFamily="18" charset="0"/>
              </a:rPr>
              <a:t>საქართველოს სახელმწიფო ხელისუფლების წარმომადგენელი ვალდებულია საგარეო ურთიერთობებში </a:t>
            </a:r>
            <a:r>
              <a:rPr lang="ka-GE" sz="3200" b="1" dirty="0">
                <a:solidFill>
                  <a:srgbClr val="0070C0"/>
                </a:solidFill>
                <a:ea typeface="Sylfaen" panose="010A0502050306030303" pitchFamily="18" charset="0"/>
                <a:cs typeface="Times New Roman" panose="02020603050405020304" pitchFamily="18" charset="0"/>
              </a:rPr>
              <a:t>სახელმწიფო ენის </a:t>
            </a:r>
            <a:r>
              <a:rPr lang="ka-GE" sz="3200" dirty="0">
                <a:ea typeface="Sylfaen" panose="010A0502050306030303" pitchFamily="18" charset="0"/>
                <a:cs typeface="Times New Roman" panose="02020603050405020304" pitchFamily="18" charset="0"/>
              </a:rPr>
              <a:t>სფეროში საერთაშორისო სამართლის ნორმებით გათვალისწინებული უფლებები გამოიყენოს.</a:t>
            </a:r>
          </a:p>
        </p:txBody>
      </p:sp>
    </p:spTree>
    <p:extLst>
      <p:ext uri="{BB962C8B-B14F-4D97-AF65-F5344CB8AC3E}">
        <p14:creationId xmlns:p14="http://schemas.microsoft.com/office/powerpoint/2010/main" val="2647413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88686" y="0"/>
            <a:ext cx="12003314" cy="6502421"/>
          </a:xfrm>
          <a:prstGeom prst="rect">
            <a:avLst/>
          </a:prstGeom>
        </p:spPr>
        <p:txBody>
          <a:bodyPr wrap="square">
            <a:spAutoFit/>
          </a:bodyPr>
          <a:lstStyle/>
          <a:p>
            <a:pPr algn="ctr">
              <a:lnSpc>
                <a:spcPct val="107000"/>
              </a:lnSpc>
              <a:spcAft>
                <a:spcPts val="800"/>
              </a:spcAft>
            </a:pPr>
            <a:r>
              <a:rPr lang="ka-GE" sz="3200" b="1" dirty="0">
                <a:solidFill>
                  <a:srgbClr val="7030A0"/>
                </a:solidFill>
                <a:ea typeface="Sylfaen" panose="010A0502050306030303" pitchFamily="18" charset="0"/>
                <a:cs typeface="Times New Roman" panose="02020603050405020304" pitchFamily="18" charset="0"/>
              </a:rPr>
              <a:t>საქართველოს კონსტიტუცია (პრეამბულა)</a:t>
            </a:r>
            <a:endParaRPr lang="ka-GE" sz="3200" dirty="0">
              <a:solidFill>
                <a:srgbClr val="7030A0"/>
              </a:solidFill>
              <a:ea typeface="Sylfaen" panose="010A0502050306030303" pitchFamily="18" charset="0"/>
              <a:cs typeface="Times New Roman" panose="02020603050405020304" pitchFamily="18" charset="0"/>
            </a:endParaRPr>
          </a:p>
          <a:p>
            <a:pPr>
              <a:lnSpc>
                <a:spcPct val="107000"/>
              </a:lnSpc>
              <a:spcAft>
                <a:spcPts val="800"/>
              </a:spcAft>
            </a:pPr>
            <a:r>
              <a:rPr lang="ka-GE" sz="3200" dirty="0">
                <a:ea typeface="Sylfaen" panose="010A0502050306030303" pitchFamily="18" charset="0"/>
                <a:cs typeface="Times New Roman" panose="02020603050405020304" pitchFamily="18" charset="0"/>
              </a:rPr>
              <a:t>ჩვენ, საქართველოს მოქალაქენი, რომელთა ურყევი ნებაა, დავამკვიდროთ </a:t>
            </a:r>
            <a:r>
              <a:rPr lang="ka-GE" sz="3200" b="1" i="1" dirty="0">
                <a:ea typeface="Sylfaen" panose="010A0502050306030303" pitchFamily="18" charset="0"/>
                <a:cs typeface="Times New Roman" panose="02020603050405020304" pitchFamily="18" charset="0"/>
              </a:rPr>
              <a:t>დემოკრატიული საზოგადოებრივი წესწყობილება, </a:t>
            </a:r>
            <a:r>
              <a:rPr lang="ka-GE" sz="3200" dirty="0">
                <a:ea typeface="Sylfaen" panose="010A0502050306030303" pitchFamily="18" charset="0"/>
                <a:cs typeface="Times New Roman" panose="02020603050405020304" pitchFamily="18" charset="0"/>
              </a:rPr>
              <a:t>ეკონომიკური თავისუფლება, სოციალური და სამართლებრივი სახელმწიფო, </a:t>
            </a:r>
            <a:r>
              <a:rPr lang="ka-GE" sz="3200" b="1" i="1" dirty="0">
                <a:solidFill>
                  <a:srgbClr val="FF0000"/>
                </a:solidFill>
                <a:effectLst>
                  <a:outerShdw blurRad="38100" dist="38100" dir="2700000" algn="tl">
                    <a:srgbClr val="000000">
                      <a:alpha val="43137"/>
                    </a:srgbClr>
                  </a:outerShdw>
                </a:effectLst>
                <a:ea typeface="Sylfaen" panose="010A0502050306030303" pitchFamily="18" charset="0"/>
                <a:cs typeface="Times New Roman" panose="02020603050405020304" pitchFamily="18" charset="0"/>
              </a:rPr>
              <a:t>უზრუნველვყოთ ადამიანის საყოველთაოდ აღიარებული უფლებანი და თავისუფლებანი, </a:t>
            </a:r>
            <a:r>
              <a:rPr lang="ka-GE" sz="3200" dirty="0">
                <a:ea typeface="Sylfaen" panose="010A0502050306030303" pitchFamily="18" charset="0"/>
                <a:cs typeface="Times New Roman" panose="02020603050405020304" pitchFamily="18" charset="0"/>
              </a:rPr>
              <a:t>განვამტკიცოთ სახელმწიფოებრივი დამოუკიდებლობა და სხვა ხალხებთან მშვიდობიანი ურთიერთობა, ქართველი ერის მრავალსაუკუნოვანი სახელმწიფოებრიობის ტრადიციებსა და საქართველოს 1921 წლის კონსტიტუციის ისტორიულ-სამართლებრივ მემკვიდრეობაზე დაყრდნობით, ღვთისა და ქვეყნის წინაშე ვაცხადებთ ამ კონსტიტუციას</a:t>
            </a:r>
            <a:r>
              <a:rPr lang="ka-GE" dirty="0">
                <a:ea typeface="Sylfaen" panose="010A0502050306030303" pitchFamily="18" charset="0"/>
                <a:cs typeface="Times New Roman" panose="02020603050405020304" pitchFamily="18" charset="0"/>
              </a:rPr>
              <a:t>.</a:t>
            </a:r>
          </a:p>
        </p:txBody>
      </p:sp>
    </p:spTree>
    <p:extLst>
      <p:ext uri="{BB962C8B-B14F-4D97-AF65-F5344CB8AC3E}">
        <p14:creationId xmlns:p14="http://schemas.microsoft.com/office/powerpoint/2010/main" val="36896249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ცხრილი 1"/>
          <p:cNvGraphicFramePr>
            <a:graphicFrameLocks noGrp="1"/>
          </p:cNvGraphicFramePr>
          <p:nvPr>
            <p:extLst>
              <p:ext uri="{D42A27DB-BD31-4B8C-83A1-F6EECF244321}">
                <p14:modId xmlns:p14="http://schemas.microsoft.com/office/powerpoint/2010/main" val="1464489929"/>
              </p:ext>
            </p:extLst>
          </p:nvPr>
        </p:nvGraphicFramePr>
        <p:xfrm>
          <a:off x="304800" y="406400"/>
          <a:ext cx="11654971" cy="6226628"/>
        </p:xfrm>
        <a:graphic>
          <a:graphicData uri="http://schemas.openxmlformats.org/drawingml/2006/table">
            <a:tbl>
              <a:tblPr firstRow="1" firstCol="1" bandRow="1"/>
              <a:tblGrid>
                <a:gridCol w="5319312">
                  <a:extLst>
                    <a:ext uri="{9D8B030D-6E8A-4147-A177-3AD203B41FA5}">
                      <a16:colId xmlns:a16="http://schemas.microsoft.com/office/drawing/2014/main" val="20000"/>
                    </a:ext>
                  </a:extLst>
                </a:gridCol>
                <a:gridCol w="6335659">
                  <a:extLst>
                    <a:ext uri="{9D8B030D-6E8A-4147-A177-3AD203B41FA5}">
                      <a16:colId xmlns:a16="http://schemas.microsoft.com/office/drawing/2014/main" val="20001"/>
                    </a:ext>
                  </a:extLst>
                </a:gridCol>
              </a:tblGrid>
              <a:tr h="716162">
                <a:tc gridSpan="2">
                  <a:txBody>
                    <a:bodyPr/>
                    <a:lstStyle/>
                    <a:p>
                      <a:pPr algn="ctr">
                        <a:lnSpc>
                          <a:spcPct val="107000"/>
                        </a:lnSpc>
                        <a:spcAft>
                          <a:spcPts val="0"/>
                        </a:spcAft>
                      </a:pPr>
                      <a:r>
                        <a:rPr lang="ka-GE" sz="3200" b="1" dirty="0">
                          <a:solidFill>
                            <a:srgbClr val="FF0000"/>
                          </a:solidFill>
                          <a:effectLst/>
                          <a:latin typeface="Sylfaen" panose="010A0502050306030303" pitchFamily="18" charset="0"/>
                          <a:ea typeface="Times New Roman" panose="02020603050405020304" pitchFamily="18" charset="0"/>
                          <a:cs typeface="Sylfaen" panose="010A0502050306030303" pitchFamily="18" charset="0"/>
                        </a:rPr>
                        <a:t>საქართველოს კანონი სახელმწიფო</a:t>
                      </a:r>
                      <a:r>
                        <a:rPr lang="ka-GE"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3200" b="1" dirty="0">
                          <a:solidFill>
                            <a:srgbClr val="FF0000"/>
                          </a:solidFill>
                          <a:effectLst/>
                          <a:latin typeface="Sylfaen" panose="010A0502050306030303" pitchFamily="18" charset="0"/>
                          <a:ea typeface="Times New Roman" panose="02020603050405020304" pitchFamily="18" charset="0"/>
                          <a:cs typeface="Sylfaen" panose="010A0502050306030303" pitchFamily="18" charset="0"/>
                        </a:rPr>
                        <a:t>ენის</a:t>
                      </a:r>
                      <a:r>
                        <a:rPr lang="ka-GE"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3200" b="1" dirty="0">
                          <a:solidFill>
                            <a:srgbClr val="FF0000"/>
                          </a:solidFill>
                          <a:effectLst/>
                          <a:latin typeface="Sylfaen" panose="010A0502050306030303" pitchFamily="18" charset="0"/>
                          <a:ea typeface="Times New Roman" panose="02020603050405020304" pitchFamily="18" charset="0"/>
                          <a:cs typeface="Sylfaen" panose="010A0502050306030303" pitchFamily="18" charset="0"/>
                        </a:rPr>
                        <a:t>შესახებ</a:t>
                      </a:r>
                      <a:endParaRPr lang="ka-GE" sz="3200" dirty="0">
                        <a:solidFill>
                          <a:srgbClr val="FF0000"/>
                        </a:solidFill>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a:noFill/>
                    </a:lnT>
                    <a:lnB w="19050" cap="flat" cmpd="sng" algn="ctr">
                      <a:solidFill>
                        <a:srgbClr val="DDDDDD"/>
                      </a:solidFill>
                      <a:prstDash val="solid"/>
                      <a:round/>
                      <a:headEnd type="none" w="med" len="med"/>
                      <a:tailEnd type="none" w="med" len="med"/>
                    </a:lnB>
                  </a:tcPr>
                </a:tc>
                <a:tc hMerge="1">
                  <a:txBody>
                    <a:bodyPr/>
                    <a:lstStyle/>
                    <a:p>
                      <a:endParaRPr lang="ka-GE"/>
                    </a:p>
                  </a:txBody>
                  <a:tcPr/>
                </a:tc>
                <a:extLst>
                  <a:ext uri="{0D108BD9-81ED-4DB2-BD59-A6C34878D82A}">
                    <a16:rowId xmlns:a16="http://schemas.microsoft.com/office/drawing/2014/main" val="10000"/>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დოკუმენტის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ნომერი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4084-</a:t>
                      </a:r>
                      <a:r>
                        <a:rPr lang="ka-GE" sz="2400">
                          <a:effectLst/>
                          <a:latin typeface="Sylfaen" panose="010A0502050306030303" pitchFamily="18" charset="0"/>
                          <a:ea typeface="Times New Roman" panose="02020603050405020304" pitchFamily="18" charset="0"/>
                          <a:cs typeface="Sylfaen" panose="010A0502050306030303" pitchFamily="18" charset="0"/>
                        </a:rPr>
                        <a:t>რს</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1"/>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დოკუმენტის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მიმღები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საქართველოს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პარლამენტი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2"/>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მიღების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თარიღი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22/07/2015</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3"/>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დოკუმენტის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ტიპი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საქართველოს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ორგანული</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კანონი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4"/>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გამოქვეყნების</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წყარო</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თარიღი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ვებგვერდი</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04/08/2015</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5"/>
                  </a:ext>
                </a:extLst>
              </a:tr>
              <a:tr h="731916">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სარეგისტრაციო</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კოდი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010030000.05.001.017899</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6"/>
                  </a:ext>
                </a:extLst>
              </a:tr>
              <a:tr h="1118970">
                <a:tc>
                  <a:txBody>
                    <a:bodyPr/>
                    <a:lstStyle/>
                    <a:p>
                      <a:pPr>
                        <a:lnSpc>
                          <a:spcPct val="107000"/>
                        </a:lnSpc>
                        <a:spcAft>
                          <a:spcPts val="0"/>
                        </a:spcAft>
                      </a:pPr>
                      <a:r>
                        <a:rPr lang="ka-GE" sz="2400">
                          <a:effectLst/>
                          <a:latin typeface="Sylfaen" panose="010A0502050306030303" pitchFamily="18" charset="0"/>
                          <a:ea typeface="Times New Roman" panose="02020603050405020304" pitchFamily="18" charset="0"/>
                          <a:cs typeface="Sylfaen" panose="010A0502050306030303" pitchFamily="18" charset="0"/>
                        </a:rPr>
                        <a:t>კონსოლიდირებული</a:t>
                      </a:r>
                      <a:r>
                        <a:rPr lang="ka-GE"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a:effectLst/>
                          <a:latin typeface="Sylfaen" panose="010A0502050306030303" pitchFamily="18" charset="0"/>
                          <a:ea typeface="Times New Roman" panose="02020603050405020304" pitchFamily="18" charset="0"/>
                          <a:cs typeface="Sylfaen" panose="010A0502050306030303" pitchFamily="18" charset="0"/>
                        </a:rPr>
                        <a:t>პუბლიკაციები</a:t>
                      </a:r>
                      <a:endParaRPr lang="ka-GE" sz="240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ct val="107000"/>
                        </a:lnSpc>
                        <a:spcAft>
                          <a:spcPts val="0"/>
                        </a:spcAft>
                      </a:pPr>
                      <a:r>
                        <a:rPr lang="ka-GE"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a-GE" sz="2400" dirty="0">
                          <a:solidFill>
                            <a:srgbClr val="555555"/>
                          </a:solidFill>
                          <a:effectLst/>
                          <a:latin typeface="BPG_Ingiri_Arial"/>
                          <a:ea typeface="Times New Roman" panose="02020603050405020304" pitchFamily="18" charset="0"/>
                          <a:cs typeface="Times New Roman" panose="02020603050405020304" pitchFamily="18" charset="0"/>
                        </a:rPr>
                        <a:t>13/10/2017</a:t>
                      </a:r>
                      <a:endParaRPr lang="ka-GE" sz="2400" dirty="0">
                        <a:effectLst/>
                        <a:latin typeface="Sylfaen" panose="010A0502050306030303" pitchFamily="18" charset="0"/>
                        <a:ea typeface="Sylfaen" panose="010A0502050306030303" pitchFamily="18" charset="0"/>
                        <a:cs typeface="Times New Roman" panose="02020603050405020304"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ontrols>
      <mc:AlternateContent xmlns:mc="http://schemas.openxmlformats.org/markup-compatibility/2006">
        <mc:Choice xmlns:v="urn:schemas-microsoft-com:vml" Requires="v">
          <p:control name="HTMLSelect1" r:id="rId1" imgW="1295280" imgH="228600"/>
        </mc:Choice>
        <mc:Fallback>
          <p:control name="HTMLSelect1" r:id="rId1" imgW="1295280" imgH="228600">
            <p:pic>
              <p:nvPicPr>
                <p:cNvPr id="3" name="HTMLSelect1"/>
                <p:cNvPicPr preferRelativeResize="0">
                  <a:picLocks noChangeArrowheads="1" noChangeShapeType="1"/>
                </p:cNvPicPr>
                <p:nvPr/>
              </p:nvPicPr>
              <p:blipFill>
                <a:blip r:embed="rId3"/>
                <a:srcRect/>
                <a:stretch>
                  <a:fillRect/>
                </a:stretch>
              </p:blipFill>
              <p:spPr bwMode="auto">
                <a:xfrm>
                  <a:off x="2903538" y="2511425"/>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304603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19315" y="798577"/>
            <a:ext cx="11872685" cy="6151364"/>
          </a:xfrm>
          <a:prstGeom prst="rect">
            <a:avLst/>
          </a:prstGeom>
        </p:spPr>
        <p:txBody>
          <a:bodyPr wrap="square">
            <a:spAutoFit/>
          </a:bodyPr>
          <a:lstStyle/>
          <a:p>
            <a:pPr algn="ctr">
              <a:lnSpc>
                <a:spcPct val="107000"/>
              </a:lnSpc>
              <a:spcBef>
                <a:spcPts val="1200"/>
              </a:spcBef>
              <a:spcAft>
                <a:spcPts val="1800"/>
              </a:spcAft>
            </a:pPr>
            <a:r>
              <a:rPr lang="ka-GE" sz="2800" b="1" dirty="0">
                <a:ea typeface="Sylfaen" panose="010A0502050306030303" pitchFamily="18" charset="0"/>
                <a:cs typeface="Times New Roman" panose="02020603050405020304" pitchFamily="18" charset="0"/>
              </a:rPr>
              <a:t>    </a:t>
            </a:r>
            <a:r>
              <a:rPr lang="ka-GE" sz="2800" b="1" i="1" dirty="0">
                <a:solidFill>
                  <a:srgbClr val="FF0000"/>
                </a:solidFill>
                <a:ea typeface="Sylfaen" panose="010A0502050306030303" pitchFamily="18" charset="0"/>
                <a:cs typeface="Times New Roman" panose="02020603050405020304" pitchFamily="18" charset="0"/>
              </a:rPr>
              <a:t>საქართველოს </a:t>
            </a:r>
            <a:r>
              <a:rPr lang="ka-GE" sz="2800" b="1" i="1" dirty="0">
                <a:solidFill>
                  <a:srgbClr val="C00000"/>
                </a:solidFill>
                <a:ea typeface="Sylfaen" panose="010A0502050306030303" pitchFamily="18" charset="0"/>
                <a:cs typeface="Times New Roman" panose="02020603050405020304" pitchFamily="18" charset="0"/>
              </a:rPr>
              <a:t>კონსტიტუცია. მუხლი 2. სახელმწიფო სიმბოლოები</a:t>
            </a:r>
          </a:p>
          <a:p>
            <a:pPr>
              <a:lnSpc>
                <a:spcPct val="107000"/>
              </a:lnSpc>
              <a:spcBef>
                <a:spcPts val="1200"/>
              </a:spcBef>
              <a:spcAft>
                <a:spcPts val="1800"/>
              </a:spcAft>
            </a:pPr>
            <a:r>
              <a:rPr lang="ka-GE" sz="2800" b="1" dirty="0">
                <a:ea typeface="Sylfaen" panose="010A0502050306030303" pitchFamily="18" charset="0"/>
                <a:cs typeface="Times New Roman" panose="02020603050405020304" pitchFamily="18" charset="0"/>
              </a:rPr>
              <a:t>1. საქართველოს სახელმწიფოს სახელწოდებაა „საქართველო“.</a:t>
            </a:r>
          </a:p>
          <a:p>
            <a:pPr>
              <a:lnSpc>
                <a:spcPct val="107000"/>
              </a:lnSpc>
              <a:spcBef>
                <a:spcPts val="1200"/>
              </a:spcBef>
              <a:spcAft>
                <a:spcPts val="1800"/>
              </a:spcAft>
            </a:pPr>
            <a:r>
              <a:rPr lang="ka-GE" sz="2800" b="1" dirty="0">
                <a:ea typeface="Sylfaen" panose="010A0502050306030303" pitchFamily="18" charset="0"/>
                <a:cs typeface="Times New Roman" panose="02020603050405020304" pitchFamily="18" charset="0"/>
              </a:rPr>
              <a:t>2. საქართველოს დედაქალაქი არის თბილისი.</a:t>
            </a:r>
          </a:p>
          <a:p>
            <a:pPr>
              <a:lnSpc>
                <a:spcPct val="107000"/>
              </a:lnSpc>
              <a:spcBef>
                <a:spcPts val="1200"/>
              </a:spcBef>
              <a:spcAft>
                <a:spcPts val="1800"/>
              </a:spcAft>
            </a:pPr>
            <a:r>
              <a:rPr lang="ka-GE" sz="2800" b="1" dirty="0">
                <a:solidFill>
                  <a:srgbClr val="FF0000"/>
                </a:solidFill>
                <a:ea typeface="Sylfaen" panose="010A0502050306030303" pitchFamily="18" charset="0"/>
                <a:cs typeface="Times New Roman" panose="02020603050405020304" pitchFamily="18" charset="0"/>
              </a:rPr>
              <a:t>3. საქართველოს სახელმწიფო ენა არის </a:t>
            </a:r>
            <a:r>
              <a:rPr lang="ka-GE" sz="2800" b="1" dirty="0">
                <a:solidFill>
                  <a:srgbClr val="00B050"/>
                </a:solidFill>
                <a:ea typeface="Sylfaen" panose="010A0502050306030303" pitchFamily="18" charset="0"/>
                <a:cs typeface="Times New Roman" panose="02020603050405020304" pitchFamily="18" charset="0"/>
              </a:rPr>
              <a:t>ქართული, </a:t>
            </a:r>
            <a:r>
              <a:rPr lang="ka-GE" sz="2800" b="1" dirty="0">
                <a:solidFill>
                  <a:srgbClr val="FF0000"/>
                </a:solidFill>
                <a:ea typeface="Sylfaen" panose="010A0502050306030303" pitchFamily="18" charset="0"/>
                <a:cs typeface="Times New Roman" panose="02020603050405020304" pitchFamily="18" charset="0"/>
              </a:rPr>
              <a:t>ხოლო აფხაზეთის ავტონომიურ რესპუბლიკაში − აგრეთვე </a:t>
            </a:r>
            <a:r>
              <a:rPr lang="ka-GE" sz="2800" b="1" dirty="0">
                <a:solidFill>
                  <a:srgbClr val="00B050"/>
                </a:solidFill>
                <a:ea typeface="Sylfaen" panose="010A0502050306030303" pitchFamily="18" charset="0"/>
                <a:cs typeface="Times New Roman" panose="02020603050405020304" pitchFamily="18" charset="0"/>
              </a:rPr>
              <a:t>აფხაზური. </a:t>
            </a:r>
            <a:r>
              <a:rPr lang="ka-GE" sz="2800" b="1" dirty="0">
                <a:solidFill>
                  <a:srgbClr val="FF0000"/>
                </a:solidFill>
                <a:ea typeface="Sylfaen" panose="010A0502050306030303" pitchFamily="18" charset="0"/>
                <a:cs typeface="Times New Roman" panose="02020603050405020304" pitchFamily="18" charset="0"/>
              </a:rPr>
              <a:t>სახელმწიფო ენა დაცულია ორგანული კანონით.</a:t>
            </a:r>
          </a:p>
          <a:p>
            <a:pPr>
              <a:lnSpc>
                <a:spcPct val="107000"/>
              </a:lnSpc>
              <a:spcBef>
                <a:spcPts val="1200"/>
              </a:spcBef>
              <a:spcAft>
                <a:spcPts val="1800"/>
              </a:spcAft>
            </a:pPr>
            <a:r>
              <a:rPr lang="en-US" sz="2800" b="1" dirty="0">
                <a:solidFill>
                  <a:srgbClr val="FF0000"/>
                </a:solidFill>
                <a:ea typeface="Sylfaen" panose="010A0502050306030303" pitchFamily="18" charset="0"/>
                <a:cs typeface="Times New Roman" panose="02020603050405020304" pitchFamily="18" charset="0"/>
              </a:rPr>
              <a:t>P.S. </a:t>
            </a:r>
            <a:r>
              <a:rPr lang="ka-GE" sz="2800" b="1" dirty="0">
                <a:solidFill>
                  <a:srgbClr val="FF0000"/>
                </a:solidFill>
                <a:ea typeface="Sylfaen" panose="010A0502050306030303" pitchFamily="18" charset="0"/>
                <a:cs typeface="Times New Roman" panose="02020603050405020304" pitchFamily="18" charset="0"/>
              </a:rPr>
              <a:t> </a:t>
            </a:r>
            <a:r>
              <a:rPr lang="ka-GE" sz="2800" b="1" dirty="0">
                <a:ea typeface="Sylfaen" panose="010A0502050306030303" pitchFamily="18" charset="0"/>
                <a:cs typeface="Times New Roman" panose="02020603050405020304" pitchFamily="18" charset="0"/>
              </a:rPr>
              <a:t>ქართული და აფხაზური ენების გარდა დღევანდელ კონსტიტუციაში არცერთი ენა არ არის ნახსენები </a:t>
            </a:r>
            <a:r>
              <a:rPr lang="ka-GE" sz="2800" b="1" dirty="0">
                <a:solidFill>
                  <a:srgbClr val="FF0000"/>
                </a:solidFill>
                <a:ea typeface="Sylfaen" panose="010A0502050306030303" pitchFamily="18" charset="0"/>
                <a:cs typeface="Times New Roman" panose="02020603050405020304" pitchFamily="18" charset="0"/>
              </a:rPr>
              <a:t>(მეგრული, სვანური, ოსური)</a:t>
            </a:r>
          </a:p>
          <a:p>
            <a:pPr>
              <a:lnSpc>
                <a:spcPct val="107000"/>
              </a:lnSpc>
              <a:spcBef>
                <a:spcPts val="1200"/>
              </a:spcBef>
              <a:spcAft>
                <a:spcPts val="1800"/>
              </a:spcAft>
            </a:pPr>
            <a:endParaRPr lang="ka-GE" sz="2800" b="1" dirty="0">
              <a:solidFill>
                <a:srgbClr val="FF0000"/>
              </a:solidFill>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901981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4171" y="332470"/>
            <a:ext cx="11843657" cy="6454396"/>
          </a:xfrm>
          <a:prstGeom prst="rect">
            <a:avLst/>
          </a:prstGeom>
        </p:spPr>
        <p:txBody>
          <a:bodyPr wrap="square">
            <a:spAutoFit/>
          </a:bodyPr>
          <a:lstStyle/>
          <a:p>
            <a:pPr algn="ctr">
              <a:lnSpc>
                <a:spcPct val="107000"/>
              </a:lnSpc>
              <a:spcAft>
                <a:spcPts val="800"/>
              </a:spcAft>
            </a:pPr>
            <a:r>
              <a:rPr lang="ka-GE" sz="2400" b="1" i="1" dirty="0">
                <a:solidFill>
                  <a:srgbClr val="0070C0"/>
                </a:solidFill>
                <a:ea typeface="Sylfaen" panose="010A0502050306030303" pitchFamily="18" charset="0"/>
                <a:cs typeface="Times New Roman" panose="02020603050405020304" pitchFamily="18" charset="0"/>
              </a:rPr>
              <a:t>საქართველოს კონსტიტუცია - არაფერს ამბობს  ენობრივი სიტუაციის შესახებ, მასში  ქართული და აფხაზური ენების გარდა არცერთი ენა არ არის ნახსენები. ამავე დროს,</a:t>
            </a:r>
            <a:endParaRPr lang="ka-GE" sz="2400" b="1" dirty="0">
              <a:solidFill>
                <a:srgbClr val="0070C0"/>
              </a:solidFill>
              <a:ea typeface="Sylfaen" panose="010A0502050306030303" pitchFamily="18" charset="0"/>
              <a:cs typeface="Times New Roman" panose="02020603050405020304" pitchFamily="18" charset="0"/>
            </a:endParaRPr>
          </a:p>
          <a:p>
            <a:pPr algn="ctr">
              <a:lnSpc>
                <a:spcPct val="107000"/>
              </a:lnSpc>
              <a:spcAft>
                <a:spcPts val="800"/>
              </a:spcAft>
            </a:pPr>
            <a:r>
              <a:rPr lang="ka-GE" sz="2800" b="1" i="1" dirty="0">
                <a:solidFill>
                  <a:srgbClr val="C00000"/>
                </a:solidFill>
                <a:ea typeface="Sylfaen" panose="010A0502050306030303" pitchFamily="18" charset="0"/>
                <a:cs typeface="Times New Roman" panose="02020603050405020304" pitchFamily="18" charset="0"/>
              </a:rPr>
              <a:t>საქ. კონსტიტუცია. მუხლი 11. თანასწორობის უფლება</a:t>
            </a:r>
          </a:p>
          <a:p>
            <a:pPr marL="514350" indent="-514350">
              <a:lnSpc>
                <a:spcPct val="107000"/>
              </a:lnSpc>
              <a:spcAft>
                <a:spcPts val="800"/>
              </a:spcAft>
              <a:buAutoNum type="arabicPeriod"/>
            </a:pPr>
            <a:r>
              <a:rPr lang="ka-GE" sz="2400" b="1" dirty="0">
                <a:ea typeface="Sylfaen" panose="010A0502050306030303" pitchFamily="18" charset="0"/>
                <a:cs typeface="Times New Roman" panose="02020603050405020304" pitchFamily="18" charset="0"/>
              </a:rPr>
              <a:t>ყველა ადამიანი სამართლის წინაშე თანასწორია. </a:t>
            </a:r>
            <a:r>
              <a:rPr lang="ka-GE" sz="2400" b="1" dirty="0">
                <a:solidFill>
                  <a:srgbClr val="FF0000"/>
                </a:solidFill>
                <a:ea typeface="Sylfaen" panose="010A0502050306030303" pitchFamily="18" charset="0"/>
                <a:cs typeface="Times New Roman" panose="02020603050405020304" pitchFamily="18" charset="0"/>
              </a:rPr>
              <a:t>აკრძალულია დისკრიმინაცია </a:t>
            </a:r>
            <a:r>
              <a:rPr lang="ka-GE" sz="2400" b="1" dirty="0">
                <a:ea typeface="Sylfaen" panose="010A0502050306030303" pitchFamily="18" charset="0"/>
                <a:cs typeface="Times New Roman" panose="02020603050405020304" pitchFamily="18" charset="0"/>
              </a:rPr>
              <a:t>რასის, კანის ფერის, სქესის, წარმოშობის, ეთნიკური კუთვნილების, </a:t>
            </a:r>
            <a:r>
              <a:rPr lang="ka-GE" sz="2400" b="1" i="1" dirty="0">
                <a:solidFill>
                  <a:srgbClr val="FF0000"/>
                </a:solidFill>
                <a:ea typeface="Sylfaen" panose="010A0502050306030303" pitchFamily="18" charset="0"/>
                <a:cs typeface="Times New Roman" panose="02020603050405020304" pitchFamily="18" charset="0"/>
              </a:rPr>
              <a:t>ენის, </a:t>
            </a:r>
            <a:r>
              <a:rPr lang="ka-GE" sz="2400" b="1" dirty="0">
                <a:ea typeface="Sylfaen" panose="010A0502050306030303" pitchFamily="18" charset="0"/>
                <a:cs typeface="Times New Roman" panose="02020603050405020304" pitchFamily="18" charset="0"/>
              </a:rPr>
              <a:t>რელიგიის, პოლიტიკური ან სხვა შეხედულებების, სოციალური კუთვნილების, ქონებრივი ან წოდებრივი მდგომარეობის, საცხოვრებელი ადგილის ან სხვა ნიშნის მიხედვით</a:t>
            </a:r>
            <a:r>
              <a:rPr lang="ka-GE" sz="2400" dirty="0">
                <a:ea typeface="Sylfaen" panose="010A0502050306030303" pitchFamily="18" charset="0"/>
                <a:cs typeface="Times New Roman" panose="02020603050405020304" pitchFamily="18" charset="0"/>
              </a:rPr>
              <a:t>.</a:t>
            </a:r>
            <a:endParaRPr lang="ru-RU" sz="2400" dirty="0">
              <a:ea typeface="Sylfaen" panose="010A0502050306030303" pitchFamily="18" charset="0"/>
              <a:cs typeface="Times New Roman" panose="02020603050405020304" pitchFamily="18" charset="0"/>
            </a:endParaRPr>
          </a:p>
          <a:p>
            <a:pPr marL="342900" indent="-342900">
              <a:lnSpc>
                <a:spcPct val="107000"/>
              </a:lnSpc>
              <a:spcAft>
                <a:spcPts val="800"/>
              </a:spcAft>
              <a:buFontTx/>
              <a:buAutoNum type="arabicPeriod"/>
            </a:pPr>
            <a:r>
              <a:rPr lang="ka-GE" sz="2400" b="1" dirty="0"/>
              <a:t>საერთაშორისო სამართლის საყოველთაოდ აღიარებული პრინციპებისა და ნორმების და საქართველოს კანონმდებლობის შესაბამისად საქართველოს მოქალაქეებს, განურჩევლად მათი ეთნიკური, რელიგიური თუ </a:t>
            </a:r>
            <a:r>
              <a:rPr lang="ka-GE" sz="2400" b="1" i="1" dirty="0">
                <a:solidFill>
                  <a:srgbClr val="FF0000"/>
                </a:solidFill>
              </a:rPr>
              <a:t>ენობრივი კუთვნილებისა</a:t>
            </a:r>
            <a:r>
              <a:rPr lang="ka-GE" sz="2400" b="1" i="1" dirty="0"/>
              <a:t>, </a:t>
            </a:r>
            <a:r>
              <a:rPr lang="ka-GE" sz="2400" b="1" dirty="0"/>
              <a:t>უფლება აქვთ ყოველგვარი დისკრიმინაციის გარეშე შეინარჩუნონ და განავითარონ </a:t>
            </a:r>
            <a:r>
              <a:rPr lang="ka-GE" sz="2400" b="1" dirty="0">
                <a:solidFill>
                  <a:srgbClr val="FF0000"/>
                </a:solidFill>
              </a:rPr>
              <a:t>თავიანთი კულტურა</a:t>
            </a:r>
            <a:r>
              <a:rPr lang="ka-GE" sz="2400" b="1" dirty="0"/>
              <a:t>, </a:t>
            </a:r>
            <a:r>
              <a:rPr lang="ka-GE" sz="2400" b="1" dirty="0">
                <a:solidFill>
                  <a:srgbClr val="FF0000"/>
                </a:solidFill>
              </a:rPr>
              <a:t>ისარგებლონ დედაენით პირად ცხოვრებაში ან საჯაროდ.</a:t>
            </a:r>
          </a:p>
          <a:p>
            <a:pPr marL="342900" indent="-342900">
              <a:lnSpc>
                <a:spcPct val="107000"/>
              </a:lnSpc>
              <a:spcAft>
                <a:spcPts val="800"/>
              </a:spcAft>
              <a:buAutoNum type="arabicPeriod"/>
            </a:pPr>
            <a:endParaRPr lang="ka-GE"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4052572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48343" y="1500088"/>
            <a:ext cx="11843657" cy="4744760"/>
          </a:xfrm>
          <a:prstGeom prst="rect">
            <a:avLst/>
          </a:prstGeom>
        </p:spPr>
        <p:txBody>
          <a:bodyPr wrap="square">
            <a:spAutoFit/>
          </a:bodyPr>
          <a:lstStyle/>
          <a:p>
            <a:pPr algn="ctr">
              <a:lnSpc>
                <a:spcPct val="107000"/>
              </a:lnSpc>
              <a:spcAft>
                <a:spcPts val="800"/>
              </a:spcAft>
            </a:pPr>
            <a:r>
              <a:rPr lang="ka-GE" sz="3200" b="1" i="1" dirty="0">
                <a:solidFill>
                  <a:srgbClr val="C00000"/>
                </a:solidFill>
                <a:ea typeface="Sylfaen" panose="010A0502050306030303" pitchFamily="18" charset="0"/>
                <a:cs typeface="Times New Roman" panose="02020603050405020304" pitchFamily="18" charset="0"/>
              </a:rPr>
              <a:t>საქ. კონსტიტუცია. მუხლი 62. სამართალწარმოება</a:t>
            </a:r>
          </a:p>
          <a:p>
            <a:pPr algn="ctr">
              <a:lnSpc>
                <a:spcPct val="107000"/>
              </a:lnSpc>
              <a:spcAft>
                <a:spcPts val="800"/>
              </a:spcAft>
            </a:pPr>
            <a:endParaRPr lang="ka-GE" sz="3200" b="1" i="1" dirty="0">
              <a:solidFill>
                <a:srgbClr val="C00000"/>
              </a:solidFill>
              <a:ea typeface="Sylfaen" panose="010A0502050306030303" pitchFamily="18" charset="0"/>
              <a:cs typeface="Times New Roman" panose="02020603050405020304" pitchFamily="18" charset="0"/>
            </a:endParaRPr>
          </a:p>
          <a:p>
            <a:pPr marL="514350" indent="-514350">
              <a:lnSpc>
                <a:spcPct val="107000"/>
              </a:lnSpc>
              <a:spcAft>
                <a:spcPts val="800"/>
              </a:spcAft>
              <a:buAutoNum type="arabicPeriod"/>
            </a:pPr>
            <a:r>
              <a:rPr lang="ka-GE" sz="2800" b="1" dirty="0">
                <a:ea typeface="Sylfaen" panose="010A0502050306030303" pitchFamily="18" charset="0"/>
                <a:cs typeface="Times New Roman" panose="02020603050405020304" pitchFamily="18" charset="0"/>
              </a:rPr>
              <a:t>სამართალწარმოება ხორციელდება სახელმწიფო </a:t>
            </a:r>
            <a:r>
              <a:rPr lang="ka-GE" sz="2800" b="1" dirty="0">
                <a:solidFill>
                  <a:srgbClr val="FF0000"/>
                </a:solidFill>
                <a:ea typeface="Sylfaen" panose="010A0502050306030303" pitchFamily="18" charset="0"/>
                <a:cs typeface="Times New Roman" panose="02020603050405020304" pitchFamily="18" charset="0"/>
              </a:rPr>
              <a:t>ენაზე. </a:t>
            </a:r>
            <a:r>
              <a:rPr lang="ka-GE" sz="2800" b="1" dirty="0">
                <a:ea typeface="Sylfaen" panose="010A0502050306030303" pitchFamily="18" charset="0"/>
                <a:cs typeface="Times New Roman" panose="02020603050405020304" pitchFamily="18" charset="0"/>
              </a:rPr>
              <a:t>პირს, რომელმაც სახელმწიფო </a:t>
            </a:r>
            <a:r>
              <a:rPr lang="ka-GE" sz="2800" b="1" dirty="0">
                <a:solidFill>
                  <a:srgbClr val="FF0000"/>
                </a:solidFill>
                <a:ea typeface="Sylfaen" panose="010A0502050306030303" pitchFamily="18" charset="0"/>
                <a:cs typeface="Times New Roman" panose="02020603050405020304" pitchFamily="18" charset="0"/>
              </a:rPr>
              <a:t>ენა</a:t>
            </a:r>
            <a:r>
              <a:rPr lang="ka-GE" sz="2800" b="1" dirty="0">
                <a:ea typeface="Sylfaen" panose="010A0502050306030303" pitchFamily="18" charset="0"/>
                <a:cs typeface="Times New Roman" panose="02020603050405020304" pitchFamily="18" charset="0"/>
              </a:rPr>
              <a:t> არ იცის, მიეჩინება თარჯიმანი</a:t>
            </a:r>
          </a:p>
          <a:p>
            <a:pPr>
              <a:lnSpc>
                <a:spcPct val="107000"/>
              </a:lnSpc>
              <a:spcAft>
                <a:spcPts val="800"/>
              </a:spcAft>
            </a:pPr>
            <a:endParaRPr lang="ka-GE" sz="2800" b="1" dirty="0">
              <a:ea typeface="Sylfaen" panose="010A0502050306030303" pitchFamily="18" charset="0"/>
              <a:cs typeface="Times New Roman" panose="02020603050405020304" pitchFamily="18" charset="0"/>
            </a:endParaRPr>
          </a:p>
          <a:p>
            <a:pPr>
              <a:lnSpc>
                <a:spcPct val="107000"/>
              </a:lnSpc>
              <a:spcAft>
                <a:spcPts val="800"/>
              </a:spcAft>
            </a:pPr>
            <a:r>
              <a:rPr lang="en-US" sz="2800" b="1" dirty="0">
                <a:latin typeface="Times New Roman" panose="02020603050405020304" pitchFamily="18" charset="0"/>
                <a:ea typeface="Sylfaen" panose="010A0502050306030303" pitchFamily="18" charset="0"/>
                <a:cs typeface="Times New Roman" panose="02020603050405020304" pitchFamily="18" charset="0"/>
              </a:rPr>
              <a:t>P.S.</a:t>
            </a:r>
            <a:r>
              <a:rPr lang="ka-GE" sz="2800" b="1" dirty="0">
                <a:latin typeface="Times New Roman" panose="02020603050405020304" pitchFamily="18" charset="0"/>
                <a:ea typeface="Sylfaen" panose="010A0502050306030303" pitchFamily="18" charset="0"/>
                <a:cs typeface="Times New Roman" panose="02020603050405020304" pitchFamily="18" charset="0"/>
              </a:rPr>
              <a:t>   როგორც ვნახეთ, საქართველოს დღეს მოქმედ კონსტიტუციაში   </a:t>
            </a:r>
            <a:r>
              <a:rPr lang="ka-GE" sz="2800" b="1" dirty="0">
                <a:solidFill>
                  <a:srgbClr val="FF0000"/>
                </a:solidFill>
                <a:latin typeface="Times New Roman" panose="02020603050405020304" pitchFamily="18" charset="0"/>
                <a:ea typeface="Sylfaen" panose="010A0502050306030303" pitchFamily="18" charset="0"/>
                <a:cs typeface="Times New Roman" panose="02020603050405020304" pitchFamily="18" charset="0"/>
              </a:rPr>
              <a:t>-ენ-</a:t>
            </a:r>
            <a:r>
              <a:rPr lang="ka-GE" sz="2800" b="1" dirty="0">
                <a:latin typeface="Times New Roman" panose="02020603050405020304" pitchFamily="18" charset="0"/>
                <a:ea typeface="Sylfaen" panose="010A0502050306030303" pitchFamily="18" charset="0"/>
                <a:cs typeface="Times New Roman" panose="02020603050405020304" pitchFamily="18" charset="0"/>
              </a:rPr>
              <a:t> ძირისგან ნაწარმოები სიტყვები გამოყენებულია სულ რაღაც შვიდჯერ</a:t>
            </a:r>
            <a:endParaRPr lang="ka-GE" sz="2800" b="1" dirty="0">
              <a:solidFill>
                <a:srgbClr val="FF0000"/>
              </a:solidFill>
              <a:ea typeface="Sylfaen" panose="010A0502050306030303" pitchFamily="18" charset="0"/>
              <a:cs typeface="Times New Roman" panose="02020603050405020304" pitchFamily="18" charset="0"/>
            </a:endParaRPr>
          </a:p>
          <a:p>
            <a:pPr>
              <a:lnSpc>
                <a:spcPct val="107000"/>
              </a:lnSpc>
              <a:spcAft>
                <a:spcPts val="800"/>
              </a:spcAft>
            </a:pPr>
            <a:endParaRPr lang="ka-GE" sz="20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8861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 y="-103629"/>
            <a:ext cx="12192000" cy="7125540"/>
          </a:xfrm>
          <a:prstGeom prst="rect">
            <a:avLst/>
          </a:prstGeom>
        </p:spPr>
        <p:txBody>
          <a:bodyPr wrap="square">
            <a:spAutoFit/>
          </a:bodyPr>
          <a:lstStyle/>
          <a:p>
            <a:pPr algn="ctr">
              <a:lnSpc>
                <a:spcPct val="107000"/>
              </a:lnSpc>
              <a:spcAft>
                <a:spcPts val="800"/>
              </a:spcAft>
            </a:pPr>
            <a:r>
              <a:rPr lang="ka-GE" sz="3200" b="1" i="1" dirty="0">
                <a:solidFill>
                  <a:srgbClr val="FF0000"/>
                </a:solidFill>
                <a:ea typeface="Sylfaen" panose="010A0502050306030303" pitchFamily="18" charset="0"/>
                <a:cs typeface="Times New Roman" panose="02020603050405020304" pitchFamily="18" charset="0"/>
              </a:rPr>
              <a:t>1921 წლის </a:t>
            </a:r>
            <a:r>
              <a:rPr lang="ka-GE" sz="3200" b="1" i="1" dirty="0" err="1">
                <a:solidFill>
                  <a:srgbClr val="FF0000"/>
                </a:solidFill>
                <a:ea typeface="Sylfaen" panose="010A0502050306030303" pitchFamily="18" charset="0"/>
                <a:cs typeface="Times New Roman" panose="02020603050405020304" pitchFamily="18" charset="0"/>
              </a:rPr>
              <a:t>საქ</a:t>
            </a:r>
            <a:r>
              <a:rPr lang="ka-GE" sz="3200" b="1" i="1" dirty="0">
                <a:solidFill>
                  <a:srgbClr val="FF0000"/>
                </a:solidFill>
                <a:ea typeface="Sylfaen" panose="010A0502050306030303" pitchFamily="18" charset="0"/>
                <a:cs typeface="Times New Roman" panose="02020603050405020304" pitchFamily="18" charset="0"/>
              </a:rPr>
              <a:t>. კონსტიტუცია</a:t>
            </a:r>
          </a:p>
          <a:p>
            <a:pPr algn="just">
              <a:lnSpc>
                <a:spcPct val="107000"/>
              </a:lnSpc>
              <a:spcAft>
                <a:spcPts val="800"/>
              </a:spcAft>
            </a:pPr>
            <a:r>
              <a:rPr lang="ka-GE" sz="2800" b="1" i="1" dirty="0">
                <a:solidFill>
                  <a:srgbClr val="0033CC"/>
                </a:solidFill>
                <a:ea typeface="Sylfaen" panose="010A0502050306030303" pitchFamily="18" charset="0"/>
                <a:cs typeface="Times New Roman" panose="02020603050405020304" pitchFamily="18" charset="0"/>
              </a:rPr>
              <a:t>მუხლი 3. </a:t>
            </a:r>
            <a:r>
              <a:rPr lang="ka-GE" sz="2800" b="1" i="1" dirty="0">
                <a:solidFill>
                  <a:srgbClr val="C00000"/>
                </a:solidFill>
                <a:ea typeface="Sylfaen" panose="010A0502050306030303" pitchFamily="18" charset="0"/>
                <a:cs typeface="Times New Roman" panose="02020603050405020304" pitchFamily="18" charset="0"/>
              </a:rPr>
              <a:t>საქართველოს სახელმწიფოებრივი ენა არის ქართული ენა</a:t>
            </a:r>
          </a:p>
          <a:p>
            <a:pPr algn="just">
              <a:lnSpc>
                <a:spcPct val="107000"/>
              </a:lnSpc>
              <a:spcAft>
                <a:spcPts val="800"/>
              </a:spcAft>
            </a:pPr>
            <a:r>
              <a:rPr lang="ka-GE" sz="2800" b="1" i="1" dirty="0">
                <a:solidFill>
                  <a:srgbClr val="0033CC"/>
                </a:solidFill>
                <a:ea typeface="Sylfaen" panose="010A0502050306030303" pitchFamily="18" charset="0"/>
                <a:cs typeface="Times New Roman" panose="02020603050405020304" pitchFamily="18" charset="0"/>
              </a:rPr>
              <a:t>მუხლი 129. </a:t>
            </a:r>
            <a:r>
              <a:rPr lang="ka-GE" sz="2800" b="1" dirty="0">
                <a:ea typeface="Sylfaen" panose="010A0502050306030303" pitchFamily="18" charset="0"/>
                <a:cs typeface="Times New Roman" panose="02020603050405020304" pitchFamily="18" charset="0"/>
              </a:rPr>
              <a:t>არ შეიძლება შეიზღუდოს საქართველოს რესპუბლიკის რომელიმე ეროვნული უმცირესობის თავისუფალი სოციალ–ეკონომიკური და კულტურული განვითარება, განსაკუთრებით </a:t>
            </a:r>
            <a:r>
              <a:rPr lang="ka-GE" sz="2800" b="1" i="1" dirty="0">
                <a:solidFill>
                  <a:srgbClr val="C00000"/>
                </a:solidFill>
                <a:ea typeface="Sylfaen" panose="010A0502050306030303" pitchFamily="18" charset="0"/>
                <a:cs typeface="Times New Roman" panose="02020603050405020304" pitchFamily="18" charset="0"/>
              </a:rPr>
              <a:t>მისი დედა–ენით სწავლა–აღზრდა </a:t>
            </a:r>
            <a:r>
              <a:rPr lang="ka-GE" sz="2800" b="1" dirty="0">
                <a:ea typeface="Sylfaen" panose="010A0502050306030303" pitchFamily="18" charset="0"/>
                <a:cs typeface="Times New Roman" panose="02020603050405020304" pitchFamily="18" charset="0"/>
              </a:rPr>
              <a:t>და ეროვნულ–კულტურულ საქმეთა შინაური მართვა–გამგეობა. </a:t>
            </a:r>
            <a:r>
              <a:rPr lang="ka-GE" sz="2800" b="1" i="1" dirty="0">
                <a:solidFill>
                  <a:srgbClr val="C00000"/>
                </a:solidFill>
                <a:ea typeface="Sylfaen" panose="010A0502050306030303" pitchFamily="18" charset="0"/>
                <a:cs typeface="Times New Roman" panose="02020603050405020304" pitchFamily="18" charset="0"/>
              </a:rPr>
              <a:t>ყველას აქვს უფლება სწეროს, </a:t>
            </a:r>
            <a:r>
              <a:rPr lang="ka-GE" sz="2800" b="1" i="1" dirty="0" err="1">
                <a:solidFill>
                  <a:srgbClr val="C00000"/>
                </a:solidFill>
                <a:ea typeface="Sylfaen" panose="010A0502050306030303" pitchFamily="18" charset="0"/>
                <a:cs typeface="Times New Roman" panose="02020603050405020304" pitchFamily="18" charset="0"/>
              </a:rPr>
              <a:t>ჰბეჭდოს</a:t>
            </a:r>
            <a:r>
              <a:rPr lang="ka-GE" sz="2800" b="1" i="1" dirty="0">
                <a:solidFill>
                  <a:srgbClr val="C00000"/>
                </a:solidFill>
                <a:ea typeface="Sylfaen" panose="010A0502050306030303" pitchFamily="18" charset="0"/>
                <a:cs typeface="Times New Roman" panose="02020603050405020304" pitchFamily="18" charset="0"/>
              </a:rPr>
              <a:t> და ილაპარაკოს დედა ენაზე.</a:t>
            </a:r>
          </a:p>
          <a:p>
            <a:pPr algn="just">
              <a:lnSpc>
                <a:spcPct val="107000"/>
              </a:lnSpc>
              <a:spcAft>
                <a:spcPts val="800"/>
              </a:spcAft>
            </a:pPr>
            <a:r>
              <a:rPr lang="ka-GE" sz="2800" b="1" i="1" dirty="0">
                <a:solidFill>
                  <a:srgbClr val="0033CC"/>
                </a:solidFill>
                <a:ea typeface="Sylfaen" panose="010A0502050306030303" pitchFamily="18" charset="0"/>
                <a:cs typeface="Times New Roman" panose="02020603050405020304" pitchFamily="18" charset="0"/>
              </a:rPr>
              <a:t>მუხლი 135. </a:t>
            </a:r>
            <a:r>
              <a:rPr lang="ka-GE" sz="2800" b="1" dirty="0">
                <a:ea typeface="Sylfaen" panose="010A0502050306030303" pitchFamily="18" charset="0"/>
                <a:cs typeface="Times New Roman" panose="02020603050405020304" pitchFamily="18" charset="0"/>
              </a:rPr>
              <a:t>ეროვნულ უმცირესობის სკოლაში სწავლება სწარმოებს </a:t>
            </a:r>
            <a:r>
              <a:rPr lang="ka-GE" sz="2800" b="1" i="1" dirty="0">
                <a:solidFill>
                  <a:srgbClr val="C00000"/>
                </a:solidFill>
                <a:ea typeface="Sylfaen" panose="010A0502050306030303" pitchFamily="18" charset="0"/>
                <a:cs typeface="Times New Roman" panose="02020603050405020304" pitchFamily="18" charset="0"/>
              </a:rPr>
              <a:t>ბავშვის სალაპარაკო ენაზე. </a:t>
            </a:r>
          </a:p>
          <a:p>
            <a:pPr algn="just">
              <a:lnSpc>
                <a:spcPct val="107000"/>
              </a:lnSpc>
              <a:spcAft>
                <a:spcPts val="800"/>
              </a:spcAft>
            </a:pPr>
            <a:r>
              <a:rPr lang="ka-GE" sz="2800" b="1" i="1" dirty="0">
                <a:solidFill>
                  <a:srgbClr val="0033CC"/>
                </a:solidFill>
                <a:ea typeface="Sylfaen" panose="010A0502050306030303" pitchFamily="18" charset="0"/>
                <a:cs typeface="Times New Roman" panose="02020603050405020304" pitchFamily="18" charset="0"/>
              </a:rPr>
              <a:t>მუხლი 137. </a:t>
            </a:r>
            <a:r>
              <a:rPr lang="ka-GE" sz="2800" b="1" dirty="0">
                <a:ea typeface="Sylfaen" panose="010A0502050306030303" pitchFamily="18" charset="0"/>
                <a:cs typeface="Times New Roman" panose="02020603050405020304" pitchFamily="18" charset="0"/>
              </a:rPr>
              <a:t>არაქართველ დეპუტატს, რომელმაც </a:t>
            </a:r>
            <a:r>
              <a:rPr lang="ka-GE" sz="2800" b="1" i="1" dirty="0">
                <a:solidFill>
                  <a:srgbClr val="C00000"/>
                </a:solidFill>
                <a:ea typeface="Sylfaen" panose="010A0502050306030303" pitchFamily="18" charset="0"/>
                <a:cs typeface="Times New Roman" panose="02020603050405020304" pitchFamily="18" charset="0"/>
              </a:rPr>
              <a:t>სახელმწიფო ენა საკმაოდ არ იცის, </a:t>
            </a:r>
            <a:r>
              <a:rPr lang="ka-GE" sz="2800" b="1" dirty="0">
                <a:ea typeface="Sylfaen" panose="010A0502050306030303" pitchFamily="18" charset="0"/>
                <a:cs typeface="Times New Roman" panose="02020603050405020304" pitchFamily="18" charset="0"/>
              </a:rPr>
              <a:t>შეუძლია პარლამენტში სიტყვა წარმოსთქვას </a:t>
            </a:r>
            <a:r>
              <a:rPr lang="ka-GE" sz="2800" b="1" i="1" dirty="0">
                <a:solidFill>
                  <a:srgbClr val="FF0000"/>
                </a:solidFill>
                <a:ea typeface="Sylfaen" panose="010A0502050306030303" pitchFamily="18" charset="0"/>
                <a:cs typeface="Times New Roman" panose="02020603050405020304" pitchFamily="18" charset="0"/>
              </a:rPr>
              <a:t>დედა–ენით</a:t>
            </a:r>
            <a:r>
              <a:rPr lang="ka-GE" sz="2800" b="1" i="1" dirty="0">
                <a:ea typeface="Sylfaen" panose="010A0502050306030303" pitchFamily="18" charset="0"/>
                <a:cs typeface="Times New Roman" panose="02020603050405020304" pitchFamily="18" charset="0"/>
              </a:rPr>
              <a:t>,</a:t>
            </a:r>
            <a:r>
              <a:rPr lang="ka-GE" sz="2800" b="1" dirty="0">
                <a:ea typeface="Sylfaen" panose="010A0502050306030303" pitchFamily="18" charset="0"/>
                <a:cs typeface="Times New Roman" panose="02020603050405020304" pitchFamily="18" charset="0"/>
              </a:rPr>
              <a:t> რომლის სწორ თარგმანს წინასწარ წარუდგენს პარლამენტის პრეზიდიუმს. დაწვრილებით წესს განსაზღვრავს კანონი</a:t>
            </a:r>
          </a:p>
          <a:p>
            <a:pPr algn="just">
              <a:lnSpc>
                <a:spcPct val="107000"/>
              </a:lnSpc>
              <a:spcAft>
                <a:spcPts val="800"/>
              </a:spcAft>
            </a:pPr>
            <a:endParaRPr lang="ka-GE" sz="2800" b="1" i="1" dirty="0">
              <a:solidFill>
                <a:srgbClr val="C00000"/>
              </a:solidFill>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571068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 y="141743"/>
            <a:ext cx="12192000" cy="6601807"/>
          </a:xfrm>
          <a:prstGeom prst="rect">
            <a:avLst/>
          </a:prstGeom>
        </p:spPr>
        <p:txBody>
          <a:bodyPr wrap="square">
            <a:spAutoFit/>
          </a:bodyPr>
          <a:lstStyle/>
          <a:p>
            <a:pPr algn="ctr"/>
            <a:r>
              <a:rPr lang="ka-GE" sz="3200" b="1" i="1" dirty="0"/>
              <a:t>(,,</a:t>
            </a:r>
            <a:r>
              <a:rPr lang="ka-GE" sz="3600" b="1" i="1" dirty="0">
                <a:solidFill>
                  <a:srgbClr val="0033CC"/>
                </a:solidFill>
                <a:effectLst>
                  <a:outerShdw blurRad="38100" dist="38100" dir="2700000" algn="tl">
                    <a:srgbClr val="000000">
                      <a:alpha val="43137"/>
                    </a:srgbClr>
                  </a:outerShdw>
                </a:effectLst>
              </a:rPr>
              <a:t>კანონი ენის შესახებ“. პრეამბულა)</a:t>
            </a:r>
          </a:p>
          <a:p>
            <a:pPr algn="ctr"/>
            <a:endParaRPr lang="ka-GE" sz="3600" b="1"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q"/>
            </a:pPr>
            <a:r>
              <a:rPr lang="ka-GE" sz="2700" b="1" i="1" dirty="0">
                <a:solidFill>
                  <a:srgbClr val="FF0000"/>
                </a:solidFill>
              </a:rPr>
              <a:t>ქართული ენა </a:t>
            </a:r>
            <a:r>
              <a:rPr lang="ka-GE" sz="2700" dirty="0"/>
              <a:t>საქართველოს ისტორიულ-კულტურული მემკვიდრეობა და მისი სახელმწიფოებრიობის აუცილებელი პირობაა. იგი საქართველოს ყველა მოქალაქის საერთო-სახელმწიფოებრივი კუთვნილებაა. </a:t>
            </a:r>
          </a:p>
          <a:p>
            <a:pPr marL="457200" indent="-457200">
              <a:buFont typeface="Wingdings" panose="05000000000000000000" pitchFamily="2" charset="2"/>
              <a:buChar char="q"/>
            </a:pPr>
            <a:r>
              <a:rPr lang="ka-GE" sz="2700" b="1" i="1" dirty="0">
                <a:solidFill>
                  <a:srgbClr val="FF0000"/>
                </a:solidFill>
                <a:effectLst>
                  <a:outerShdw blurRad="38100" dist="38100" dir="2700000" algn="tl">
                    <a:srgbClr val="000000">
                      <a:alpha val="43137"/>
                    </a:srgbClr>
                  </a:outerShdw>
                </a:effectLst>
              </a:rPr>
              <a:t>საქართველოს სახელმწიფო თავის ყველა ფუნქციას ამ ენაზე ასრულებს, </a:t>
            </a:r>
            <a:r>
              <a:rPr lang="ka-GE" sz="2700" dirty="0"/>
              <a:t>იცავს მას და განსაზღვრავს მისი, როგორც </a:t>
            </a:r>
            <a:r>
              <a:rPr lang="ka-GE" sz="2700" b="1" i="1" dirty="0">
                <a:solidFill>
                  <a:srgbClr val="FF0000"/>
                </a:solidFill>
              </a:rPr>
              <a:t>სახელმწიფო ენის, </a:t>
            </a:r>
            <a:r>
              <a:rPr lang="ka-GE" sz="2700" dirty="0"/>
              <a:t>ფუნქციონირებისა და განვითარების პოლიტიკას.</a:t>
            </a:r>
          </a:p>
          <a:p>
            <a:pPr marL="457200" indent="-457200">
              <a:buFont typeface="Wingdings" panose="05000000000000000000" pitchFamily="2" charset="2"/>
              <a:buChar char="q"/>
            </a:pPr>
            <a:r>
              <a:rPr lang="ka-GE" sz="2700" dirty="0"/>
              <a:t>საქართველოს სახელმწიფო, ამავე დროს, </a:t>
            </a:r>
            <a:r>
              <a:rPr lang="ka-GE" sz="2700" b="1" i="1" dirty="0">
                <a:solidFill>
                  <a:srgbClr val="FF0000"/>
                </a:solidFill>
              </a:rPr>
              <a:t>იცავს და განამტკიცებს ქვეყანაში ენათა და კულტურათა თანაარსებობისა და ჰარმონიული განვითარების საუკუნეთა განმავლობაში ჩამოყალიბებულ ტრადიციას</a:t>
            </a:r>
            <a:r>
              <a:rPr lang="ka-GE" sz="2700" dirty="0"/>
              <a:t>.</a:t>
            </a:r>
          </a:p>
          <a:p>
            <a:pPr marL="457200" indent="-457200">
              <a:buFont typeface="Wingdings" panose="05000000000000000000" pitchFamily="2" charset="2"/>
              <a:buChar char="q"/>
            </a:pPr>
            <a:r>
              <a:rPr lang="ka-GE" sz="2700" dirty="0"/>
              <a:t>მას დაუშვებლად მიაჩნია ნებისმიერი ენის მიმართ უპატივცემულობის გამოხატვა, საქართველოს მოქალაქის ენობრივი უფლებების შელახვა და აღკვეთს </a:t>
            </a:r>
            <a:r>
              <a:rPr lang="ka-GE" sz="2700" b="1" i="1" dirty="0">
                <a:solidFill>
                  <a:srgbClr val="FF0000"/>
                </a:solidFill>
              </a:rPr>
              <a:t>სახელმწიფო ენობრივი პოლიტიკის კონსტიტუციური პრინციპების საწინააღმდეგო ქმედებას.</a:t>
            </a:r>
          </a:p>
        </p:txBody>
      </p:sp>
    </p:spTree>
    <p:extLst>
      <p:ext uri="{BB962C8B-B14F-4D97-AF65-F5344CB8AC3E}">
        <p14:creationId xmlns:p14="http://schemas.microsoft.com/office/powerpoint/2010/main" val="506652594"/>
      </p:ext>
    </p:extLst>
  </p:cSld>
  <p:clrMapOvr>
    <a:masterClrMapping/>
  </p:clrMapOvr>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8046</TotalTime>
  <Words>2835</Words>
  <Application>Microsoft Office PowerPoint</Application>
  <PresentationFormat>Widescreen</PresentationFormat>
  <Paragraphs>182</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BPG_Ingiri_Arial</vt:lpstr>
      <vt:lpstr>Calibri</vt:lpstr>
      <vt:lpstr>Helvetica</vt:lpstr>
      <vt:lpstr>Sylfaen</vt:lpstr>
      <vt:lpstr>Times New Roman</vt:lpstr>
      <vt:lpstr>Wingdings</vt:lpstr>
      <vt:lpstr>Office-ის თემა</vt:lpstr>
      <vt:lpstr>ასოც. პროფ. თემურ ავალიანი. სამეცნიერო სემინარი თემაზე:   „საქართველოს კანონმდებლობა და ქართული ენობრივი პოლიტიკა“.  2022 წლის 28 ივნისი. ბსუ-ს I კორპუსი.  43-ე აუდიტორია, 13 საათი </vt:lpstr>
      <vt:lpstr>ზოგადი ნაწილი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ენა და მოქალაქეობა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განათლების ენა </vt:lpstr>
      <vt:lpstr>PowerPoint Presentation</vt:lpstr>
      <vt:lpstr>PowerPoint Presentation</vt:lpstr>
      <vt:lpstr>PowerPoint Presentation</vt:lpstr>
      <vt:lpstr>PowerPoint Presentation</vt:lpstr>
      <vt:lpstr>ენა და სახელმწიფო მმართველობა (სამართალწარმოება, სამხედრო ძალები)</vt:lpstr>
      <vt:lpstr>PowerPoint Presentation</vt:lpstr>
      <vt:lpstr>ენა და სახელმწიფო მმართველობა (ცენტრალური და ადგილობრივი ორგანოები)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საგარეო ურთიერთობების ენა</vt:lpstr>
      <vt:lpstr>PowerPoint Presentation</vt:lpstr>
      <vt:lpstr>PowerPoint Presentation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საქართველოს კანონმდებლობა ენის შესახებ</dc:title>
  <dc:creator>USER</dc:creator>
  <cp:lastModifiedBy>USER</cp:lastModifiedBy>
  <cp:revision>153</cp:revision>
  <dcterms:created xsi:type="dcterms:W3CDTF">2018-12-22T04:17:30Z</dcterms:created>
  <dcterms:modified xsi:type="dcterms:W3CDTF">2022-06-22T10:50:58Z</dcterms:modified>
</cp:coreProperties>
</file>