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25.07.2022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„საპროგრამო თხზულება“ – ტერმინის გამნარტება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dirty="0" smtClean="0"/>
              <a:t>ილია ჭავჭავაძის „აჩრდილი“ რატომ არის საპროგრამო თხზულება?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21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შექმნილი რეალობის  მიზეზები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დაგვავიწყდა მამულის, სამშობლოს ღვთიურობა და პირადი პასუხისმგებლობა ქვეყნის წინაშე.</a:t>
            </a:r>
          </a:p>
          <a:p>
            <a:r>
              <a:rPr lang="ka-GE" dirty="0" smtClean="0"/>
              <a:t> გმირთა პატივიცემა მათი სახელების განდიდების ეროვნული მნიშვნელობის დავიწყება.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955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ეროვნული გმირი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გმირის დამბადი დიდი საგნის არი.</a:t>
            </a:r>
          </a:p>
          <a:p>
            <a:pPr marL="0" indent="0">
              <a:buNone/>
            </a:pPr>
            <a:endParaRPr lang="ka-GE" dirty="0" smtClean="0"/>
          </a:p>
          <a:p>
            <a:r>
              <a:rPr lang="ka-GE" dirty="0" smtClean="0"/>
              <a:t>ქმედებისა და თავგანწირვის მოტივაცია.</a:t>
            </a:r>
          </a:p>
          <a:p>
            <a:endParaRPr lang="ka-GE" dirty="0"/>
          </a:p>
          <a:p>
            <a:r>
              <a:rPr lang="ka-GE" dirty="0" smtClean="0"/>
              <a:t>იგივე მოტივაცია წარსულში და სადღეისოდ.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289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იმედის ნაპერწკალი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ილიასეული ხელწერა რწმენასთან მიმართებით.</a:t>
            </a:r>
          </a:p>
          <a:p>
            <a:r>
              <a:rPr lang="ka-GE" dirty="0" smtClean="0"/>
              <a:t>აღნიშნული შეადარე მგზავრის წერილებს.</a:t>
            </a:r>
          </a:p>
          <a:p>
            <a:r>
              <a:rPr lang="ka-GE" dirty="0" smtClean="0"/>
              <a:t>ასევესხვა თხზულებებს.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4915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სოციალურ ფენათა ზოგადი დახასიათება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ბატონყმური ინსტიტუტის მკაცრი კრიტიკა;</a:t>
            </a:r>
          </a:p>
          <a:p>
            <a:r>
              <a:rPr lang="ka-GE" dirty="0" smtClean="0"/>
              <a:t>შრომის უფლება და თავისუფალი შრომა, </a:t>
            </a:r>
          </a:p>
          <a:p>
            <a:endParaRPr lang="ka-GE" dirty="0"/>
          </a:p>
          <a:p>
            <a:r>
              <a:rPr lang="ka-GE" dirty="0" smtClean="0"/>
              <a:t>თანამედროვეობის ფონზე გავუსვათ პრობლემის მასშტაბურობასა და აქტუალურობას.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167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ისევ სოციალურ ფენათა შესახებ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სახელმწიფო მოხელეები;</a:t>
            </a:r>
          </a:p>
          <a:p>
            <a:r>
              <a:rPr lang="ka-GE" dirty="0" smtClean="0"/>
              <a:t>ვაჭრები;</a:t>
            </a:r>
          </a:p>
          <a:p>
            <a:r>
              <a:rPr lang="ka-GE" dirty="0" smtClean="0"/>
              <a:t>სასულერო პირები;</a:t>
            </a:r>
          </a:p>
          <a:p>
            <a:r>
              <a:rPr lang="ka-GE" dirty="0" smtClean="0"/>
              <a:t>მკაფიოდ უნდა გაესვას ლირიკული გმირის მსოფლხედველობის საფუძველს – მრწამსს, ჰუმანიზმს, ტოლერანტობასა და ზოგადსაკაცობრიო სევდას.</a:t>
            </a:r>
            <a:endParaRPr lang="ka-GE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742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საქართველოს ველი და ახალი დედაქალაქი: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თბილისი;</a:t>
            </a:r>
          </a:p>
          <a:p>
            <a:r>
              <a:rPr lang="ka-GE" dirty="0" smtClean="0"/>
              <a:t>მცხეთა;</a:t>
            </a:r>
          </a:p>
          <a:p>
            <a:r>
              <a:rPr lang="ka-GE" dirty="0" smtClean="0"/>
              <a:t>რწმენის შესუსტება ქართველთა შორის და ამის სავალალალო შედეგები.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166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ისტორიული წარსულის შეფასება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საქრთველოს ისტორიის რეტროსპექტივა;</a:t>
            </a:r>
          </a:p>
          <a:p>
            <a:r>
              <a:rPr lang="ka-GE" dirty="0" smtClean="0"/>
              <a:t>ქართველი ერის ფსიქოტიპის ილიასეული შეფასება;</a:t>
            </a:r>
          </a:p>
          <a:p>
            <a:r>
              <a:rPr lang="ka-GE" dirty="0" smtClean="0"/>
              <a:t>ბრძოლისა და შრომისადმი დამოკიდებულება;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590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თანამედროვე დამპყრობლის ალგეორიული სახე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 smtClean="0"/>
          </a:p>
          <a:p>
            <a:endParaRPr lang="ka-GE" dirty="0"/>
          </a:p>
          <a:p>
            <a:endParaRPr lang="ka-GE" dirty="0" smtClean="0"/>
          </a:p>
          <a:p>
            <a:r>
              <a:rPr lang="ka-GE" dirty="0" smtClean="0"/>
              <a:t>მინიშნებები, რომლებიც გვაგულისხმებინებს რუსეთს.....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391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ქართველი ერის ისტორიული მისია: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ქრისტიანობის დაცვა;</a:t>
            </a:r>
          </a:p>
          <a:p>
            <a:r>
              <a:rPr lang="ka-GE" dirty="0" smtClean="0"/>
              <a:t>მამულის დაცვა</a:t>
            </a:r>
          </a:p>
          <a:p>
            <a:endParaRPr lang="ka-GE" dirty="0"/>
          </a:p>
          <a:p>
            <a:pPr marL="0" indent="0">
              <a:buNone/>
            </a:pPr>
            <a:r>
              <a:rPr lang="ka-GE" dirty="0" smtClean="0"/>
              <a:t>განსაკუთრებული ყურადღება შევაჩეროთ ქართველების მიერ თავიანთი ეროვნული ფუნქციისადმი დამოკიდებულებასა და დღემდე  მის განხორციელებაზე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323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აჩრდილის ლოცვა და</a:t>
            </a:r>
            <a:br>
              <a:rPr lang="ka-GE" dirty="0" smtClean="0"/>
            </a:br>
            <a:r>
              <a:rPr lang="ka-GE" dirty="0" smtClean="0"/>
              <a:t>ლირიკული გმირი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 smtClean="0"/>
          </a:p>
          <a:p>
            <a:endParaRPr lang="ka-GE" dirty="0"/>
          </a:p>
          <a:p>
            <a:r>
              <a:rPr lang="ka-GE" dirty="0" smtClean="0"/>
              <a:t>ხაზგასმა საქართველოს ღვთისმშბლის წილხვერობაზე (მხატვრული დატვირთვა).</a:t>
            </a:r>
          </a:p>
          <a:p>
            <a:r>
              <a:rPr lang="ka-GE" dirty="0" smtClean="0"/>
              <a:t>ცისარტყელას პოეტიკა.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90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/>
              <a:t/>
            </a:r>
            <a:br>
              <a:rPr lang="ka-GE" dirty="0"/>
            </a:br>
            <a:r>
              <a:rPr lang="ka-GE" dirty="0" smtClean="0"/>
              <a:t>პოემის </a:t>
            </a:r>
            <a:r>
              <a:rPr lang="ka-GE" dirty="0"/>
              <a:t>სტრუქტურა და სიუჟეტური </a:t>
            </a:r>
            <a:r>
              <a:rPr lang="ka-GE" dirty="0" smtClean="0"/>
              <a:t>წყობა</a:t>
            </a:r>
            <a:br>
              <a:rPr lang="ka-GE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ეპიგრაფის კავშირი პოემის იდეასთან.</a:t>
            </a:r>
          </a:p>
          <a:p>
            <a:r>
              <a:rPr lang="ka-GE" dirty="0" smtClean="0"/>
              <a:t>ექსპოზიცია: </a:t>
            </a:r>
          </a:p>
          <a:p>
            <a:pPr marL="0" indent="0">
              <a:buNone/>
            </a:pPr>
            <a:r>
              <a:rPr lang="ka-GE" dirty="0" smtClean="0"/>
              <a:t>	ა)პეიზაჟი ილიასეული 	თვალთახედვით; </a:t>
            </a:r>
            <a:r>
              <a:rPr lang="ka-GE" dirty="0"/>
              <a:t>	</a:t>
            </a:r>
            <a:endParaRPr lang="ka-GE" dirty="0" smtClean="0"/>
          </a:p>
          <a:p>
            <a:pPr marL="0" indent="0">
              <a:buNone/>
            </a:pPr>
            <a:r>
              <a:rPr lang="ka-GE" dirty="0"/>
              <a:t>	</a:t>
            </a:r>
            <a:r>
              <a:rPr lang="ka-GE" dirty="0" smtClean="0"/>
              <a:t>ბ)</a:t>
            </a:r>
            <a:r>
              <a:rPr lang="ka-GE" dirty="0"/>
              <a:t> დისკუსია რომანტიკულ 	</a:t>
            </a:r>
            <a:r>
              <a:rPr lang="ka-GE" dirty="0" smtClean="0"/>
              <a:t>მსოფხედვასთან;</a:t>
            </a:r>
            <a:endParaRPr lang="ka-GE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766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 smtClean="0"/>
          </a:p>
          <a:p>
            <a:endParaRPr lang="ka-GE" dirty="0"/>
          </a:p>
          <a:p>
            <a:r>
              <a:rPr lang="ka-GE" dirty="0" smtClean="0"/>
              <a:t>გმადლობთ  ყურადღებისათვის</a:t>
            </a:r>
          </a:p>
          <a:p>
            <a:endParaRPr lang="ka-GE" dirty="0"/>
          </a:p>
          <a:p>
            <a:pPr marL="0" indent="0" algn="ctr">
              <a:buNone/>
            </a:pPr>
            <a:r>
              <a:rPr lang="ka-GE" dirty="0" smtClean="0"/>
              <a:t> 26.07.2022 </a:t>
            </a:r>
          </a:p>
          <a:p>
            <a:pPr marL="0" indent="0" algn="ctr">
              <a:buNone/>
            </a:pPr>
            <a:endParaRPr lang="ka-GE"/>
          </a:p>
          <a:p>
            <a:pPr marL="0" indent="0" algn="ctr">
              <a:buNone/>
            </a:pPr>
            <a:r>
              <a:rPr lang="ka-GE" smtClean="0"/>
              <a:t>გურამ ბახტაძე</a:t>
            </a:r>
            <a:endParaRPr lang="ka-GE" dirty="0" smtClean="0"/>
          </a:p>
        </p:txBody>
      </p:sp>
    </p:spTree>
    <p:extLst>
      <p:ext uri="{BB962C8B-B14F-4D97-AF65-F5344CB8AC3E}">
        <p14:creationId xmlns:p14="http://schemas.microsoft.com/office/powerpoint/2010/main" val="141189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აჩრდილის ხატი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თერგისახე:</a:t>
            </a:r>
          </a:p>
          <a:p>
            <a:pPr marL="0" indent="0">
              <a:buNone/>
            </a:pPr>
            <a:r>
              <a:rPr lang="ka-GE" dirty="0"/>
              <a:t>	</a:t>
            </a:r>
            <a:r>
              <a:rPr lang="ka-GE" dirty="0" smtClean="0"/>
              <a:t>ა) „მგზავრის წერლების“ თერგი;</a:t>
            </a:r>
          </a:p>
          <a:p>
            <a:pPr marL="0" indent="0">
              <a:buNone/>
            </a:pPr>
            <a:r>
              <a:rPr lang="ka-GE" dirty="0"/>
              <a:t>	</a:t>
            </a:r>
            <a:r>
              <a:rPr lang="ka-GE" dirty="0" smtClean="0"/>
              <a:t>ბ) „აჩრდილის“ თერგი;</a:t>
            </a:r>
          </a:p>
          <a:p>
            <a:pPr marL="0" indent="0">
              <a:buNone/>
            </a:pPr>
            <a:r>
              <a:rPr lang="ka-GE" dirty="0" smtClean="0"/>
              <a:t>ამ სახეთა იდენტურობის საფუძველი</a:t>
            </a:r>
          </a:p>
          <a:p>
            <a:pPr marL="0" indent="0">
              <a:buNone/>
            </a:pPr>
            <a:r>
              <a:rPr lang="ka-GE" dirty="0" smtClean="0"/>
              <a:t>საპროგრამო დებულება: </a:t>
            </a:r>
          </a:p>
          <a:p>
            <a:pPr marL="0" indent="0">
              <a:buNone/>
            </a:pPr>
            <a:endParaRPr lang="ka-GE" dirty="0"/>
          </a:p>
          <a:p>
            <a:pPr marL="0" indent="0">
              <a:buNone/>
            </a:pPr>
            <a:r>
              <a:rPr lang="ka-GE" dirty="0" smtClean="0"/>
              <a:t>მოძრაობა და მოძრაობა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39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არაგვის სახე</a:t>
            </a:r>
            <a:br>
              <a:rPr lang="ka-GE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არაგვი – ისტორიული ჟამთასვლის სიმბოლო, იგივე დრო.</a:t>
            </a:r>
          </a:p>
          <a:p>
            <a:endParaRPr lang="ka-GE" dirty="0"/>
          </a:p>
          <a:p>
            <a:endParaRPr lang="ka-GE" dirty="0" smtClean="0"/>
          </a:p>
          <a:p>
            <a:r>
              <a:rPr lang="ka-GE" dirty="0" smtClean="0"/>
              <a:t>საქართველოს ისტორია არაგვის ზვირთებში.</a:t>
            </a:r>
          </a:p>
          <a:p>
            <a:r>
              <a:rPr lang="ka-GE" dirty="0" smtClean="0"/>
              <a:t>ავტორისეული პათოსის მხატვრ. ფუნქცია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96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აჩრდილი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a-GE" dirty="0" smtClean="0"/>
              <a:t>აჩრდილის ინტერესის საგანი –საქართველო;</a:t>
            </a:r>
          </a:p>
          <a:p>
            <a:r>
              <a:rPr lang="ka-GE" dirty="0" smtClean="0"/>
              <a:t>აჩრდილი ვინაობის გამხელა – ლირიკული გმირის ორეული.</a:t>
            </a:r>
          </a:p>
          <a:p>
            <a:pPr marL="0" indent="0" algn="ctr">
              <a:buNone/>
            </a:pPr>
            <a:r>
              <a:rPr lang="ka-GE" dirty="0" smtClean="0"/>
              <a:t>ციტატა:</a:t>
            </a:r>
            <a:endParaRPr lang="ka-GE" dirty="0"/>
          </a:p>
          <a:p>
            <a:pPr algn="ctr"/>
            <a:r>
              <a:rPr lang="ka-GE" dirty="0" smtClean="0"/>
              <a:t>„</a:t>
            </a:r>
            <a:r>
              <a:rPr lang="ka-GE" dirty="0">
                <a:solidFill>
                  <a:srgbClr val="000000"/>
                </a:solidFill>
                <a:latin typeface="Sylfaen"/>
              </a:rPr>
              <a:t>მარად და ყველგან, საქართველოვ, მე ვარ შენთანა!..</a:t>
            </a:r>
            <a:r>
              <a:rPr lang="ka-GE" dirty="0"/>
              <a:t/>
            </a:r>
            <a:br>
              <a:rPr lang="ka-GE" dirty="0"/>
            </a:br>
            <a:r>
              <a:rPr lang="ka-GE" dirty="0">
                <a:solidFill>
                  <a:srgbClr val="000000"/>
                </a:solidFill>
                <a:latin typeface="Sylfaen"/>
              </a:rPr>
              <a:t>მე ვარო შენი თანამდევი უკვდავი </a:t>
            </a:r>
            <a:r>
              <a:rPr lang="ka-GE" dirty="0" smtClean="0">
                <a:solidFill>
                  <a:srgbClr val="000000"/>
                </a:solidFill>
                <a:latin typeface="Sylfaen"/>
              </a:rPr>
              <a:t>სული“.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27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არსებული რეალობის შეფასება: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a-GE" dirty="0" smtClean="0">
                <a:solidFill>
                  <a:srgbClr val="000000"/>
                </a:solidFill>
                <a:latin typeface="Sylfaen"/>
              </a:rPr>
              <a:t> </a:t>
            </a:r>
          </a:p>
          <a:p>
            <a:pPr marL="0" indent="0" algn="ctr">
              <a:buNone/>
            </a:pPr>
            <a:r>
              <a:rPr lang="ka-GE" dirty="0" smtClean="0">
                <a:solidFill>
                  <a:srgbClr val="000000"/>
                </a:solidFill>
                <a:latin typeface="Sylfaen"/>
              </a:rPr>
              <a:t>ა)დაკარგულია უმთავრესი ფასეულობა –თავისუფლება</a:t>
            </a:r>
          </a:p>
          <a:p>
            <a:pPr marL="0" indent="0" algn="ctr">
              <a:buNone/>
            </a:pPr>
            <a:r>
              <a:rPr lang="ka-GE" dirty="0"/>
              <a:t/>
            </a:r>
            <a:br>
              <a:rPr lang="ka-GE" dirty="0"/>
            </a:br>
            <a:r>
              <a:rPr lang="ka-GE" dirty="0" smtClean="0"/>
              <a:t>ბ)</a:t>
            </a:r>
            <a:r>
              <a:rPr lang="ka-GE" dirty="0" smtClean="0">
                <a:solidFill>
                  <a:srgbClr val="000000"/>
                </a:solidFill>
                <a:latin typeface="Sylfaen"/>
              </a:rPr>
              <a:t>და </a:t>
            </a:r>
            <a:r>
              <a:rPr lang="ka-GE" dirty="0">
                <a:solidFill>
                  <a:srgbClr val="000000"/>
                </a:solidFill>
                <a:latin typeface="Sylfaen"/>
              </a:rPr>
              <a:t>ძესა შენსა დღეს არც კი სწამს შენი აღდგენა,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442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/>
            </a:r>
            <a:br>
              <a:rPr lang="ka-GE" dirty="0" smtClean="0"/>
            </a:br>
            <a:r>
              <a:rPr lang="ka-GE" dirty="0" smtClean="0"/>
              <a:t>ამ მოცემულობაზე განსაკუთრებული აქცენტი უნდა გაკეთდეს.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dirty="0" smtClean="0"/>
          </a:p>
          <a:p>
            <a:r>
              <a:rPr lang="ka-GE" dirty="0" smtClean="0"/>
              <a:t>უნდა გავიხსენოთ როგორ იყო იგივე მოცემულობა რომანტიკოსების მიერ აღქმული;</a:t>
            </a:r>
          </a:p>
          <a:p>
            <a:r>
              <a:rPr lang="ka-GE" dirty="0" smtClean="0"/>
              <a:t>კიდევ ერთელ ხაზი გავუსვათ ილიას პოლემიკას, რომანტიკულ მსოფლხედველობასთან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558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გამოსავლის ძიება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ka-GE" dirty="0" smtClean="0"/>
              <a:t>რჩევა: </a:t>
            </a:r>
          </a:p>
          <a:p>
            <a:pPr marL="0" indent="0" algn="ctr">
              <a:buNone/>
            </a:pPr>
            <a:r>
              <a:rPr lang="ka-GE" dirty="0" smtClean="0"/>
              <a:t>ცოდნისა და განათლების საფუძველზე გამოვიკვლიოთ</a:t>
            </a:r>
            <a:r>
              <a:rPr lang="ka-GE" dirty="0"/>
              <a:t>, </a:t>
            </a:r>
            <a:r>
              <a:rPr lang="ka-GE" dirty="0" smtClean="0"/>
              <a:t>ცხოვრების </a:t>
            </a:r>
            <a:r>
              <a:rPr lang="ka-GE" dirty="0"/>
              <a:t>ზოგადი </a:t>
            </a:r>
            <a:r>
              <a:rPr lang="ka-GE" dirty="0" smtClean="0"/>
              <a:t>კანონზომიერებანი და ამ კანონზომიერებებით ვიხელმძღვანელოთ ყოველდღიურობაში!</a:t>
            </a:r>
          </a:p>
          <a:p>
            <a:pPr marL="0" indent="0" algn="ctr">
              <a:buNone/>
            </a:pPr>
            <a:endParaRPr lang="ka-GE" dirty="0"/>
          </a:p>
          <a:p>
            <a:pPr marL="0" indent="0" algn="ctr">
              <a:buNone/>
            </a:pPr>
            <a:r>
              <a:rPr lang="ka-GE" dirty="0" smtClean="0"/>
              <a:t>მოვიყვანოთ შესაბამისობაში თანამედროვეობასთან  </a:t>
            </a:r>
          </a:p>
          <a:p>
            <a:pPr marL="0" indent="0" algn="ctr">
              <a:buNone/>
            </a:pPr>
            <a:endParaRPr lang="ka-G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239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გამოსავლის ძიება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a-GE" dirty="0" smtClean="0"/>
              <a:t>რჩევა:</a:t>
            </a:r>
          </a:p>
          <a:p>
            <a:pPr marL="0" indent="0" algn="ctr">
              <a:buNone/>
            </a:pPr>
            <a:r>
              <a:rPr lang="ka-GE" dirty="0" smtClean="0"/>
              <a:t>მტკიცედ უნდა ვირწმუნოთ ჩვენი ქვეყნის აღდგენა და უკეთესი მომავალი. წინააღმდეგ შემთხვევაში ველაფერი დაკარგულია!</a:t>
            </a:r>
          </a:p>
          <a:p>
            <a:pPr marL="0" indent="0" algn="ctr">
              <a:buNone/>
            </a:pPr>
            <a:r>
              <a:rPr lang="ka-GE" dirty="0" smtClean="0"/>
              <a:t>მოვიყვანოთ შესაბამისობაში თანამედროვეობასთან!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3832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352</Words>
  <Application>Microsoft Office PowerPoint</Application>
  <PresentationFormat>Экран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„საპროგრამო თხზულება“ – ტერმინის გამნარტება</vt:lpstr>
      <vt:lpstr>  პოემის სტრუქტურა და სიუჟეტური წყობა  </vt:lpstr>
      <vt:lpstr>აჩრდილის ხატი</vt:lpstr>
      <vt:lpstr>არაგვის სახე </vt:lpstr>
      <vt:lpstr>აჩრდილი</vt:lpstr>
      <vt:lpstr>არსებული რეალობის შეფასება:</vt:lpstr>
      <vt:lpstr> ამ მოცემულობაზე განსაკუთრებული აქცენტი უნდა გაკეთდეს. </vt:lpstr>
      <vt:lpstr>გამოსავლის ძიება </vt:lpstr>
      <vt:lpstr>გამოსავლის ძიება</vt:lpstr>
      <vt:lpstr>შექმნილი რეალობის  მიზეზები</vt:lpstr>
      <vt:lpstr>ეროვნული გმირი</vt:lpstr>
      <vt:lpstr>იმედის ნაპერწკალი</vt:lpstr>
      <vt:lpstr>სოციალურ ფენათა ზოგადი დახასიათება :</vt:lpstr>
      <vt:lpstr>ისევ სოციალურ ფენათა შესახებ</vt:lpstr>
      <vt:lpstr>საქართველოს ველი და ახალი დედაქალაქი:</vt:lpstr>
      <vt:lpstr>ისტორიული წარსულის შეფასება</vt:lpstr>
      <vt:lpstr>თანამედროვე დამპყრობლის ალგეორიული სახე</vt:lpstr>
      <vt:lpstr>ქართველი ერის ისტორიული მისია:</vt:lpstr>
      <vt:lpstr>აჩრდილის ლოცვა და ლირიკული გმირი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„საპროგრამო თხზულება“ – ტერმინის გამნარტება</dc:title>
  <dc:creator>Gurami</dc:creator>
  <cp:lastModifiedBy>Gurami</cp:lastModifiedBy>
  <cp:revision>12</cp:revision>
  <dcterms:created xsi:type="dcterms:W3CDTF">2022-07-25T06:00:44Z</dcterms:created>
  <dcterms:modified xsi:type="dcterms:W3CDTF">2022-07-25T07:53:54Z</dcterms:modified>
</cp:coreProperties>
</file>