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0"/>
  </p:notesMasterIdLst>
  <p:sldIdLst>
    <p:sldId id="256" r:id="rId2"/>
    <p:sldId id="273" r:id="rId3"/>
    <p:sldId id="265" r:id="rId4"/>
    <p:sldId id="267" r:id="rId5"/>
    <p:sldId id="257" r:id="rId6"/>
    <p:sldId id="258" r:id="rId7"/>
    <p:sldId id="259"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E2DA49E-800A-4F70-80C2-D56FE3E2B9FC}">
          <p14:sldIdLst>
            <p14:sldId id="256"/>
            <p14:sldId id="273"/>
            <p14:sldId id="265"/>
            <p14:sldId id="267"/>
            <p14:sldId id="257"/>
          </p14:sldIdLst>
        </p14:section>
        <p14:section name="Раздел без заголовка" id="{6DEF8157-04F2-4D99-AE4E-70BB978C152A}">
          <p14:sldIdLst>
            <p14:sldId id="258"/>
            <p14:sldId id="259"/>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88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BEF4C-44EF-43C8-9710-3B3048E9C8E9}" type="datetimeFigureOut">
              <a:rPr lang="en-US" smtClean="0"/>
              <a:t>5/25/2023</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7FCB35-4AB2-4405-B3C2-EF30FA53E90A}" type="slidenum">
              <a:rPr lang="en-US" smtClean="0"/>
              <a:t>‹#›</a:t>
            </a:fld>
            <a:endParaRPr lang="en-US"/>
          </a:p>
        </p:txBody>
      </p:sp>
    </p:spTree>
    <p:extLst>
      <p:ext uri="{BB962C8B-B14F-4D97-AF65-F5344CB8AC3E}">
        <p14:creationId xmlns:p14="http://schemas.microsoft.com/office/powerpoint/2010/main" val="2480327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4304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25.05.2023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712421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3325709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48074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701380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38505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083320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04860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3197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69587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62365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B591353-61BC-441F-A4B5-6BF3D8A68591}" type="datetimeFigureOut">
              <a:rPr lang="ru-RU" smtClean="0"/>
              <a:t>25.05.2023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411275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B591353-61BC-441F-A4B5-6BF3D8A68591}" type="datetimeFigureOut">
              <a:rPr lang="ru-RU" smtClean="0"/>
              <a:t>25.05.2023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2739942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28023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339590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3B591353-61BC-441F-A4B5-6BF3D8A68591}" type="datetimeFigureOut">
              <a:rPr lang="ru-RU" smtClean="0"/>
              <a:t>25.05.2023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962021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B591353-61BC-441F-A4B5-6BF3D8A68591}" type="datetimeFigureOut">
              <a:rPr lang="ru-RU" smtClean="0"/>
              <a:t>25.05.2023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A9361B4-9397-4AF7-BAD3-F2CC6CF73A99}" type="slidenum">
              <a:rPr lang="ru-RU" smtClean="0"/>
              <a:t>‹#›</a:t>
            </a:fld>
            <a:endParaRPr lang="ru-RU"/>
          </a:p>
        </p:txBody>
      </p:sp>
    </p:spTree>
    <p:extLst>
      <p:ext uri="{BB962C8B-B14F-4D97-AF65-F5344CB8AC3E}">
        <p14:creationId xmlns:p14="http://schemas.microsoft.com/office/powerpoint/2010/main" val="1568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591353-61BC-441F-A4B5-6BF3D8A68591}" type="datetimeFigureOut">
              <a:rPr lang="ru-RU" smtClean="0"/>
              <a:t>25.05.2023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0A9361B4-9397-4AF7-BAD3-F2CC6CF73A99}" type="slidenum">
              <a:rPr lang="ru-RU" smtClean="0"/>
              <a:t>‹#›</a:t>
            </a:fld>
            <a:endParaRPr lang="ru-RU"/>
          </a:p>
        </p:txBody>
      </p:sp>
    </p:spTree>
    <p:extLst>
      <p:ext uri="{BB962C8B-B14F-4D97-AF65-F5344CB8AC3E}">
        <p14:creationId xmlns:p14="http://schemas.microsoft.com/office/powerpoint/2010/main" val="424158579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E7A62361-8FED-478B-A82E-9D2752686611}"/>
              </a:ext>
            </a:extLst>
          </p:cNvPr>
          <p:cNvSpPr>
            <a:spLocks noGrp="1"/>
          </p:cNvSpPr>
          <p:nvPr>
            <p:ph type="subTitle" idx="1"/>
          </p:nvPr>
        </p:nvSpPr>
        <p:spPr>
          <a:xfrm>
            <a:off x="1154955" y="140676"/>
            <a:ext cx="8825658" cy="6717323"/>
          </a:xfrm>
        </p:spPr>
        <p:txBody>
          <a:bodyPr>
            <a:normAutofit fontScale="85000" lnSpcReduction="20000"/>
          </a:bodyPr>
          <a:lstStyle/>
          <a:p>
            <a:r>
              <a:rPr lang="ka-GE" dirty="0"/>
              <a:t>                                ბათუმის შოთა რუსთვლის სახელმწიფო უნივერსიტეტი</a:t>
            </a:r>
          </a:p>
          <a:p>
            <a:r>
              <a:rPr lang="ka-GE" dirty="0"/>
              <a:t>                                       ჰუმანიტარულ მეცნიერებათა ფაკულტეტი</a:t>
            </a:r>
          </a:p>
          <a:p>
            <a:r>
              <a:rPr lang="ka-GE" dirty="0"/>
              <a:t>                                                    ფილოსოფიის დეპარტამენტი</a:t>
            </a:r>
          </a:p>
          <a:p>
            <a:endParaRPr lang="ka-GE" dirty="0"/>
          </a:p>
          <a:p>
            <a:r>
              <a:rPr lang="ka-GE" dirty="0"/>
              <a:t>                                            </a:t>
            </a:r>
          </a:p>
          <a:p>
            <a:endParaRPr lang="ka-GE" dirty="0"/>
          </a:p>
          <a:p>
            <a:endParaRPr lang="ka-GE" dirty="0"/>
          </a:p>
          <a:p>
            <a:endParaRPr lang="ka-GE" dirty="0"/>
          </a:p>
          <a:p>
            <a:r>
              <a:rPr lang="ka-GE" dirty="0"/>
              <a:t>                                                </a:t>
            </a:r>
          </a:p>
          <a:p>
            <a:endParaRPr lang="ka-GE" dirty="0"/>
          </a:p>
          <a:p>
            <a:r>
              <a:rPr lang="ka-GE" dirty="0"/>
              <a:t>                                                სამეცნიერო სემინარი თემაზე:</a:t>
            </a:r>
          </a:p>
          <a:p>
            <a:r>
              <a:rPr lang="ka-GE" dirty="0"/>
              <a:t>                                 </a:t>
            </a:r>
            <a:r>
              <a:rPr lang="en-US" sz="1800" b="1" dirty="0" err="1">
                <a:effectLst/>
                <a:latin typeface="Sylfaen" panose="010A0502050306030303" pitchFamily="18" charset="0"/>
                <a:ea typeface="Times New Roman" panose="02020603050405020304" pitchFamily="18" charset="0"/>
                <a:cs typeface="Sylfaen" panose="010A0502050306030303" pitchFamily="18" charset="0"/>
              </a:rPr>
              <a:t>ვახტანგ</a:t>
            </a:r>
            <a:r>
              <a:rPr lang="en-US" sz="1800" b="1" dirty="0">
                <a:effectLst/>
                <a:latin typeface="Sylfaen" panose="010A0502050306030303" pitchFamily="18" charset="0"/>
                <a:ea typeface="Times New Roman" panose="02020603050405020304" pitchFamily="18" charset="0"/>
                <a:cs typeface="Sylfaen" panose="010A0502050306030303" pitchFamily="18" charset="0"/>
              </a:rPr>
              <a:t> </a:t>
            </a:r>
            <a:r>
              <a:rPr lang="en-US" sz="1800" b="1" dirty="0" err="1">
                <a:effectLst/>
                <a:latin typeface="Sylfaen" panose="010A0502050306030303" pitchFamily="18" charset="0"/>
                <a:ea typeface="Times New Roman" panose="02020603050405020304" pitchFamily="18" charset="0"/>
                <a:cs typeface="Sylfaen" panose="010A0502050306030303" pitchFamily="18" charset="0"/>
              </a:rPr>
              <a:t>ერქომაიშვილის</a:t>
            </a:r>
            <a:r>
              <a:rPr lang="en-US" sz="1800" b="1" dirty="0">
                <a:effectLst/>
                <a:latin typeface="Sylfaen" panose="010A0502050306030303" pitchFamily="18" charset="0"/>
                <a:ea typeface="Times New Roman" panose="02020603050405020304" pitchFamily="18" charset="0"/>
                <a:cs typeface="Sylfaen" panose="010A0502050306030303" pitchFamily="18" charset="0"/>
              </a:rPr>
              <a:t> </a:t>
            </a:r>
            <a:r>
              <a:rPr lang="en-US" sz="1800" b="1" dirty="0" err="1">
                <a:effectLst/>
                <a:latin typeface="Sylfaen" panose="010A0502050306030303" pitchFamily="18" charset="0"/>
                <a:ea typeface="Times New Roman" panose="02020603050405020304" pitchFamily="18" charset="0"/>
                <a:cs typeface="Sylfaen" panose="010A0502050306030303" pitchFamily="18" charset="0"/>
              </a:rPr>
              <a:t>კვლევები</a:t>
            </a:r>
            <a:r>
              <a:rPr lang="en-US" sz="1800" b="1" dirty="0">
                <a:effectLst/>
                <a:latin typeface="Sylfaen" panose="010A0502050306030303" pitchFamily="18" charset="0"/>
                <a:ea typeface="Times New Roman" panose="02020603050405020304" pitchFamily="18" charset="0"/>
                <a:cs typeface="Sylfaen" panose="010A0502050306030303" pitchFamily="18" charset="0"/>
              </a:rPr>
              <a:t> </a:t>
            </a:r>
            <a:r>
              <a:rPr lang="en-US" sz="1800" b="1" dirty="0" err="1">
                <a:effectLst/>
                <a:latin typeface="Sylfaen" panose="010A0502050306030303" pitchFamily="18" charset="0"/>
                <a:ea typeface="Times New Roman" panose="02020603050405020304" pitchFamily="18" charset="0"/>
                <a:cs typeface="Sylfaen" panose="010A0502050306030303" pitchFamily="18" charset="0"/>
              </a:rPr>
              <a:t>ლოგიკურ</a:t>
            </a:r>
            <a:r>
              <a:rPr lang="en-US" sz="1800" b="1" dirty="0">
                <a:effectLst/>
                <a:latin typeface="Sylfaen" panose="010A0502050306030303" pitchFamily="18" charset="0"/>
                <a:ea typeface="Times New Roman" panose="02020603050405020304" pitchFamily="18" charset="0"/>
                <a:cs typeface="Sylfaen" panose="010A0502050306030303" pitchFamily="18" charset="0"/>
              </a:rPr>
              <a:t> </a:t>
            </a:r>
            <a:r>
              <a:rPr lang="en-US" sz="1800" b="1" dirty="0" err="1">
                <a:effectLst/>
                <a:latin typeface="Sylfaen" panose="010A0502050306030303" pitchFamily="18" charset="0"/>
                <a:ea typeface="Times New Roman" panose="02020603050405020304" pitchFamily="18" charset="0"/>
                <a:cs typeface="Sylfaen" panose="010A0502050306030303" pitchFamily="18" charset="0"/>
              </a:rPr>
              <a:t>პოზიტივიზმში</a:t>
            </a:r>
            <a:endParaRPr lang="ka-GE" dirty="0"/>
          </a:p>
          <a:p>
            <a:r>
              <a:rPr lang="ka-GE" b="1" dirty="0"/>
              <a:t>                    </a:t>
            </a:r>
          </a:p>
          <a:p>
            <a:r>
              <a:rPr lang="ka-GE" b="1" dirty="0"/>
              <a:t>    </a:t>
            </a:r>
            <a:r>
              <a:rPr lang="ka-GE" dirty="0"/>
              <a:t>                                              </a:t>
            </a:r>
            <a:endParaRPr lang="ru-RU" dirty="0"/>
          </a:p>
          <a:p>
            <a:r>
              <a:rPr lang="ka-GE" dirty="0"/>
              <a:t>      სემინარის ავტორი:</a:t>
            </a:r>
          </a:p>
          <a:p>
            <a:r>
              <a:rPr lang="ka-GE" dirty="0"/>
              <a:t> ასოც. პროფ. ვარდო ბერიძე</a:t>
            </a:r>
          </a:p>
          <a:p>
            <a:r>
              <a:rPr lang="ka-GE" dirty="0"/>
              <a:t>                                                     </a:t>
            </a:r>
          </a:p>
          <a:p>
            <a:r>
              <a:rPr lang="ka-GE" dirty="0"/>
              <a:t>                                                           ბათუმი- 2023</a:t>
            </a:r>
            <a:endParaRPr lang="ru-RU" dirty="0"/>
          </a:p>
          <a:p>
            <a:r>
              <a:rPr lang="ka-GE" dirty="0"/>
              <a:t>                              </a:t>
            </a:r>
            <a:endParaRPr lang="ru-RU" dirty="0"/>
          </a:p>
          <a:p>
            <a:r>
              <a:rPr lang="ka-GE" dirty="0"/>
              <a:t>                                   </a:t>
            </a:r>
            <a:endParaRPr lang="ru-RU" dirty="0"/>
          </a:p>
        </p:txBody>
      </p:sp>
      <p:pic>
        <p:nvPicPr>
          <p:cNvPr id="4" name="Рисунок 3">
            <a:extLst>
              <a:ext uri="{FF2B5EF4-FFF2-40B4-BE49-F238E27FC236}">
                <a16:creationId xmlns:a16="http://schemas.microsoft.com/office/drawing/2014/main" id="{D53248C4-7E1F-44EC-96B3-ECB828560E72}"/>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65369" y="1499480"/>
            <a:ext cx="1424305" cy="1551940"/>
          </a:xfrm>
          <a:prstGeom prst="rect">
            <a:avLst/>
          </a:prstGeom>
          <a:noFill/>
          <a:ln>
            <a:noFill/>
          </a:ln>
        </p:spPr>
      </p:pic>
    </p:spTree>
    <p:extLst>
      <p:ext uri="{BB962C8B-B14F-4D97-AF65-F5344CB8AC3E}">
        <p14:creationId xmlns:p14="http://schemas.microsoft.com/office/powerpoint/2010/main" val="8576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ACCFA80-3A91-9932-4476-4F25FE6EFB00}"/>
              </a:ext>
            </a:extLst>
          </p:cNvPr>
          <p:cNvSpPr>
            <a:spLocks noGrp="1"/>
          </p:cNvSpPr>
          <p:nvPr>
            <p:ph type="title"/>
          </p:nvPr>
        </p:nvSpPr>
        <p:spPr/>
        <p:txBody>
          <a:bodyPr/>
          <a:lstStyle/>
          <a:p>
            <a:r>
              <a:rPr lang="ka-GE" dirty="0"/>
              <a:t>                        შესავალი</a:t>
            </a:r>
            <a:endParaRPr lang="en-US" sz="3600" dirty="0"/>
          </a:p>
        </p:txBody>
      </p:sp>
      <p:sp>
        <p:nvSpPr>
          <p:cNvPr id="3" name="შიგთავსის ჩანაცვლების ველი 2">
            <a:extLst>
              <a:ext uri="{FF2B5EF4-FFF2-40B4-BE49-F238E27FC236}">
                <a16:creationId xmlns:a16="http://schemas.microsoft.com/office/drawing/2014/main" id="{53E1A4FA-F762-2B63-2C98-7D2C7BE36920}"/>
              </a:ext>
            </a:extLst>
          </p:cNvPr>
          <p:cNvSpPr>
            <a:spLocks noGrp="1"/>
          </p:cNvSpPr>
          <p:nvPr>
            <p:ph idx="1"/>
          </p:nvPr>
        </p:nvSpPr>
        <p:spPr>
          <a:xfrm>
            <a:off x="1103312" y="1229194"/>
            <a:ext cx="10783888" cy="5019206"/>
          </a:xfrm>
        </p:spPr>
        <p:txBody>
          <a:bodyPr>
            <a:normAutofit/>
          </a:bodyPr>
          <a:lstStyle/>
          <a:p>
            <a:endParaRPr lang="ka-GE" sz="1800" dirty="0"/>
          </a:p>
          <a:p>
            <a:pPr algn="just"/>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ვახტანგ</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ერქომაიშვილი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XX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საუკუნის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მეორე</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ნახევრის</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იმ</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ფილოსოფოსთა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ელიტის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წარმომადგენელია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რომელმაც</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სხვა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ქართველ</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ფილოსოფოსებთან</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ერთად</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(მ.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გოგიბერიძე</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ზ.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კაკაბაძე</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გ.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თევზაძე</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სხვ</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მნიშვნელოვანი</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წვლილი</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შეიტანა</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საქართველოში</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პოზიტივისტური</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შესწავლის</a:t>
            </a:r>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საქმეში</a:t>
            </a:r>
            <a:r>
              <a:rPr lang="en-US" sz="1600" dirty="0">
                <a:solidFill>
                  <a:schemeClr val="accent1"/>
                </a:solidFill>
                <a:effectLst/>
                <a:latin typeface="ba9"/>
                <a:ea typeface="Times New Roman" panose="02020603050405020304" pitchFamily="18" charset="0"/>
                <a:cs typeface="Times New Roman" panose="02020603050405020304" pitchFamily="18" charset="0"/>
              </a:rPr>
              <a:t>.</a:t>
            </a:r>
            <a:endParaRPr lang="ka-GE" sz="1600" dirty="0">
              <a:solidFill>
                <a:schemeClr val="accent1"/>
              </a:solidFill>
              <a:effectLst/>
              <a:latin typeface="ba9"/>
              <a:ea typeface="Times New Roman" panose="02020603050405020304" pitchFamily="18" charset="0"/>
              <a:cs typeface="Times New Roman" panose="02020603050405020304" pitchFamily="18" charset="0"/>
            </a:endParaRPr>
          </a:p>
          <a:p>
            <a:pPr algn="just"/>
            <a:r>
              <a:rPr lang="en-US" sz="1600" dirty="0">
                <a:solidFill>
                  <a:schemeClr val="accent1"/>
                </a:solidFill>
                <a:effectLst/>
                <a:latin typeface="ba9"/>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ვახტანგ</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ერქომაიშვილის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კვლევითი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ინტერესები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ფართო</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პრობლემატიკას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მოიცავდა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როგორიცაა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შემეცნების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თეორია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დეტერმინიზმის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პრობლემები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ადამიანის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თავისუფლებისა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პასუხისმგებლობის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პრობლემა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ერისა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იდეოლოგიის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ურთიერთმიმართების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საკითხები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სხვ</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მისი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უმთავრესი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კვლევის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საგანს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მეცნიერული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ცოდნის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სტატუსის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დადგენა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წარმოადგენდა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endParaRPr lang="ka-GE"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endParaRPr>
          </a:p>
          <a:p>
            <a:pPr algn="just"/>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ვახტანგ</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ერქომაიშვილი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ყურადღებას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სწორედ</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ამ</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პრობლემებით</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დაინტერესებულ</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მიმდინარეობების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კრიტიკულ</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ანალიზს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უთმობდა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რასაც</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მიუძღვნა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სპეციალური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ნაშრომი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ლოგიკური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პოზიტივიზმი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(1974).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ნაშრომში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ავტორი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განიხილავს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ერთ-ერთი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მიმდინარეობის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ლოგიკური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პოზიტივიზმის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თავისებურებას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ყურადღებას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ამახვილებს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წარმოშობა-გავრცელების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პირობებზე</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რაობის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გაგებაზე</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ლოგიკურ</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პოზიტივიზმში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მეტაფიზიკის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უარყოფასა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ლოგიკური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პოზიტივიზმის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ემპირიზმზე</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a:t>
            </a:r>
            <a:endParaRPr lang="ka-GE"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endParaRPr>
          </a:p>
          <a:p>
            <a:pPr algn="just"/>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აჩვენებს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ამ</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მიმდინარეობის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ცალმხრივობას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მისი</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მიზნის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მიუღწევლობას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მეთოდოლოგიურ</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პრობლემებს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კრიტიკულად</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აფასებს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საგნისა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მეცნიერების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ბუნების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ლოგიკურ-პოზიტივისტურ</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ინტერპრეტაციას</a:t>
            </a:r>
            <a:r>
              <a:rPr lang="en-US" sz="1600" dirty="0">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 </a:t>
            </a:r>
            <a:endParaRPr lang="ka-GE" sz="1600" dirty="0">
              <a:solidFill>
                <a:schemeClr val="accent1"/>
              </a:solidFill>
            </a:endParaRPr>
          </a:p>
          <a:p>
            <a:endParaRPr lang="en-US" dirty="0"/>
          </a:p>
        </p:txBody>
      </p:sp>
    </p:spTree>
    <p:extLst>
      <p:ext uri="{BB962C8B-B14F-4D97-AF65-F5344CB8AC3E}">
        <p14:creationId xmlns:p14="http://schemas.microsoft.com/office/powerpoint/2010/main" val="2127536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41791"/>
          </a:xfrm>
        </p:spPr>
        <p:txBody>
          <a:bodyPr/>
          <a:lstStyle/>
          <a:p>
            <a:r>
              <a:rPr lang="ka-GE" sz="2400" dirty="0">
                <a:solidFill>
                  <a:srgbClr val="C00000"/>
                </a:solidFill>
              </a:rPr>
              <a:t>                                    ლოგიკური პოზიტივიზმი</a:t>
            </a:r>
            <a:endParaRPr lang="en-US" sz="2400" dirty="0">
              <a:solidFill>
                <a:srgbClr val="C00000"/>
              </a:solidFill>
            </a:endParaRPr>
          </a:p>
        </p:txBody>
      </p:sp>
      <p:sp>
        <p:nvSpPr>
          <p:cNvPr id="3" name="Объект 2">
            <a:extLst>
              <a:ext uri="{FF2B5EF4-FFF2-40B4-BE49-F238E27FC236}">
                <a16:creationId xmlns:a16="http://schemas.microsoft.com/office/drawing/2014/main" id="{7E558CAC-E7EF-4706-8321-C60EE5A3D2F7}"/>
              </a:ext>
            </a:extLst>
          </p:cNvPr>
          <p:cNvSpPr>
            <a:spLocks noGrp="1"/>
          </p:cNvSpPr>
          <p:nvPr>
            <p:ph idx="1"/>
          </p:nvPr>
        </p:nvSpPr>
        <p:spPr>
          <a:xfrm>
            <a:off x="1103312" y="1233054"/>
            <a:ext cx="8946541" cy="5015345"/>
          </a:xfrm>
        </p:spPr>
        <p:txBody>
          <a:bodyPr>
            <a:normAutofit fontScale="85000" lnSpcReduction="10000"/>
          </a:bodyPr>
          <a:lstStyle/>
          <a:p>
            <a:pPr algn="just">
              <a:buFont typeface="Wingdings" panose="05000000000000000000" pitchFamily="2" charset="2"/>
              <a:buChar char="Ø"/>
            </a:pP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პოზიტივისტური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მრავალფეროვანია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solidFill>
                  <a:schemeClr val="accent1"/>
                </a:solidFill>
                <a:effectLst/>
                <a:latin typeface="Sylfaen" panose="010A0502050306030303" pitchFamily="18" charset="0"/>
                <a:ea typeface="Times New Roman" panose="02020603050405020304" pitchFamily="18" charset="0"/>
              </a:rPr>
              <a:t>პოზიტივიზმის განვითარების პირველი საფეხური უკავშირდება ფრანგი ფილოსოფოსის ო. კონტის (1798-1857) და ინგლისელების ჯ. ს. მილის (1806-1873) და ჰ. სპენსერის (1820-1903) სახელებს. მეორე საფეხურს გერმანელი მოაზროვნის რ. </a:t>
            </a:r>
            <a:r>
              <a:rPr lang="ka-GE" sz="1800" dirty="0" err="1">
                <a:solidFill>
                  <a:schemeClr val="accent1"/>
                </a:solidFill>
                <a:effectLst/>
                <a:latin typeface="Sylfaen" panose="010A0502050306030303" pitchFamily="18" charset="0"/>
                <a:ea typeface="Times New Roman" panose="02020603050405020304" pitchFamily="18" charset="0"/>
              </a:rPr>
              <a:t>ავენარიუსის</a:t>
            </a:r>
            <a:r>
              <a:rPr lang="ka-GE" sz="1800" dirty="0">
                <a:solidFill>
                  <a:schemeClr val="accent1"/>
                </a:solidFill>
                <a:effectLst/>
                <a:latin typeface="Sylfaen" panose="010A0502050306030303" pitchFamily="18" charset="0"/>
                <a:ea typeface="Times New Roman" panose="02020603050405020304" pitchFamily="18" charset="0"/>
              </a:rPr>
              <a:t> (1840-1856) და ავსტრიელი ფილოსოფოსის და ფიზიკოსის ე. მახის (1859-1916) ემპირიოკრიტიციზმი წარმოადგენს. მესამეს ამერიკელი ფილოსოფოსების ჩ. ს. პირსის (1838-1914), უ. ჯეიმზის (1842-1910) და ჯ. </a:t>
            </a:r>
            <a:r>
              <a:rPr lang="ka-GE" sz="1800" dirty="0" err="1">
                <a:solidFill>
                  <a:schemeClr val="accent1"/>
                </a:solidFill>
                <a:effectLst/>
                <a:latin typeface="Sylfaen" panose="010A0502050306030303" pitchFamily="18" charset="0"/>
                <a:ea typeface="Times New Roman" panose="02020603050405020304" pitchFamily="18" charset="0"/>
              </a:rPr>
              <a:t>დიუის</a:t>
            </a:r>
            <a:r>
              <a:rPr lang="ka-GE" sz="1800" dirty="0">
                <a:solidFill>
                  <a:schemeClr val="accent1"/>
                </a:solidFill>
                <a:effectLst/>
                <a:latin typeface="Sylfaen" panose="010A0502050306030303" pitchFamily="18" charset="0"/>
                <a:ea typeface="Times New Roman" panose="02020603050405020304" pitchFamily="18" charset="0"/>
              </a:rPr>
              <a:t> (1859-1952) სახელებთან დაკავშირებული პრაგმატიზმი.</a:t>
            </a:r>
          </a:p>
          <a:p>
            <a:pPr algn="just">
              <a:buFont typeface="Wingdings" panose="05000000000000000000" pitchFamily="2" charset="2"/>
              <a:buChar char="Ø"/>
            </a:pPr>
            <a:r>
              <a:rPr lang="ka-GE" sz="1800" dirty="0">
                <a:solidFill>
                  <a:schemeClr val="accent1"/>
                </a:solidFill>
                <a:effectLst/>
                <a:latin typeface="Sylfaen" panose="010A0502050306030303" pitchFamily="18" charset="0"/>
                <a:ea typeface="Times New Roman" panose="02020603050405020304" pitchFamily="18" charset="0"/>
              </a:rPr>
              <a:t>ნეოპოზიტივიზმი პოზიტივიზმის ფართო და გავლენიანი მიმართულების განვითარების მეოთხე და უკანასკნელ საფეხურს წარმოადგენს.</a:t>
            </a:r>
            <a:endPar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პოზიტივისტური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ფილოსოფიიდან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ვახტანგ</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ერქომაიშვილის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კვლევის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მთავარი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სფერო</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იყო</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იგი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ვენის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წრეში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შემუშავებული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სისტემის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აღსანიშნავად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გამოყენებული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ტერმინებიდან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კერძოდ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ნეოპოზიტივიზმი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მეცნიერული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გამოკვეთა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მისი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აზრით</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სახელწოდება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უფრო</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ადექვატურად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გადმოსცემს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მიმდინარეობის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არსს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ვიდრე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რომელიმე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სხვა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ტერმინი</a:t>
            </a:r>
            <a:r>
              <a:rPr lang="ka-GE" dirty="0">
                <a:solidFill>
                  <a:schemeClr val="accent1"/>
                </a:solidFill>
                <a:effectLst/>
              </a:rPr>
              <a:t> </a:t>
            </a:r>
            <a:r>
              <a:rPr lang="ka-GE" sz="1800" dirty="0">
                <a:solidFill>
                  <a:schemeClr val="accent1"/>
                </a:solidFill>
                <a:effectLst/>
                <a:latin typeface="Sylfaen" panose="010A0502050306030303" pitchFamily="18" charset="0"/>
                <a:ea typeface="Times New Roman" panose="02020603050405020304" pitchFamily="18" charset="0"/>
              </a:rPr>
              <a:t> [თევზაძე].</a:t>
            </a:r>
          </a:p>
          <a:p>
            <a:pPr algn="just">
              <a:buFont typeface="Wingdings" panose="05000000000000000000" pitchFamily="2" charset="2"/>
              <a:buChar char="Ø"/>
            </a:pP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XX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საუკუნის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30-იან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წლებში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აღორძინდა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პოსტპოზიტივიზმის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სახელწოდებით</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მიმდინარეობის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წარმოშობას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გურამ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თევზაძე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ასეთ</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შეფასებას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აძლევს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ამა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თუ</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მიმართულების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ძირითადი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პრინციპი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თავის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ავკარგიანობას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ყველაზე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უკეთ</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მაშინ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ამჟღავნებს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როცა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გავლენის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უმაღლეს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მწვერვალს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აღწევს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დროა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როცა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მისი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მიმდევრები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ისევე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როგორც</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მონათესავე</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მიმართულებათა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წარმომადგენლები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ყოველ</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ღონეს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ხმარობენ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ყველაფერი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ახალ</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ძირითად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პრინციპს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დაუმორჩილონ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ფაქტობრივად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გაააბსოლუტურონ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იგი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800" dirty="0">
              <a:solidFill>
                <a:schemeClr val="accent1"/>
              </a:solidFill>
              <a:effectLst/>
              <a:latin typeface="Times New Roman" panose="02020603050405020304" pitchFamily="18" charset="0"/>
              <a:ea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val="17543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solidFill>
                  <a:srgbClr val="C00000"/>
                </a:solidFill>
              </a:rPr>
              <a:t>     </a:t>
            </a:r>
            <a:endParaRPr lang="en-US" sz="2400" dirty="0">
              <a:solidFill>
                <a:srgbClr val="C00000"/>
              </a:solidFill>
            </a:endParaRPr>
          </a:p>
        </p:txBody>
      </p:sp>
      <p:sp>
        <p:nvSpPr>
          <p:cNvPr id="3" name="Объект 2"/>
          <p:cNvSpPr>
            <a:spLocks noGrp="1"/>
          </p:cNvSpPr>
          <p:nvPr>
            <p:ph idx="1"/>
          </p:nvPr>
        </p:nvSpPr>
        <p:spPr>
          <a:xfrm>
            <a:off x="1103312" y="886692"/>
            <a:ext cx="8946541" cy="5361708"/>
          </a:xfrm>
        </p:spPr>
        <p:txBody>
          <a:bodyPr>
            <a:normAutofit/>
          </a:bodyPr>
          <a:lstStyle/>
          <a:p>
            <a:pPr algn="just"/>
            <a:endParaRPr lang="ka-GE" sz="1800" dirty="0">
              <a:effectLst/>
              <a:latin typeface="Sylfaen" panose="010A0502050306030303" pitchFamily="18" charset="0"/>
              <a:ea typeface="Calibri" panose="020F0502020204030204" pitchFamily="34" charset="0"/>
              <a:cs typeface="Sylfaen" panose="010A0502050306030303" pitchFamily="18" charset="0"/>
            </a:endParaRPr>
          </a:p>
          <a:p>
            <a:pPr algn="just"/>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პოზიტივისტური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მეცნიერების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საკვანძო</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საკითხებს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მეცნიერების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რაობისა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მისი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ცოდნის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ზრდის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თავისებურებებს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ეხება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ერქომაიშვილი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იზიარებს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პოზიტივისტურ</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ფილოსოფიაში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არსებულ</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პოზიციას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რომლის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თანახმადაც</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არსებობს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მხოლოდ</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სინამდვილის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კონკრეტული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სფეროს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შემსწავლელი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მეცნიერებები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რომლებიც</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ობიექტურ</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ცოდნას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Sylfaen" panose="010A0502050306030303" pitchFamily="18" charset="0"/>
              </a:rPr>
              <a:t>გვაძლევენ</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600" dirty="0">
              <a:solidFill>
                <a:schemeClr val="accent1"/>
              </a:solidFill>
              <a:latin typeface="Sylfaen" panose="010A0502050306030303" pitchFamily="18" charset="0"/>
              <a:ea typeface="Calibri" panose="020F0502020204030204" pitchFamily="34" charset="0"/>
              <a:cs typeface="Sylfaen" panose="010A0502050306030303" pitchFamily="18" charset="0"/>
            </a:endParaRPr>
          </a:p>
          <a:p>
            <a:pPr algn="just"/>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აიგივებს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მეცნიერებასთან</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ოღონდ</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ესმის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როგორც</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მხოლოდ</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კერძო</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რადგან</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მიაჩნია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რომ</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სხვა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ტიპის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საერთოდ</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არ</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არსებობს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პოზიტივისტური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უარყოფს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კონკრეტული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მეცნიერებებისაგან</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განსხვავებულ</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მათზე</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მაღლა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მდგომ</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ცოდნის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შესაძლებლობას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ამიტომ</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ფილოსოფიამ</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უნდა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დააკმაყოფილოს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მოთხოვნები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რაც</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კონკრეტულ</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წაეყენება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ვერავითარი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განსაკუთრებული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ფილოსოფიური</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მეცნიერება</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ვერ</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6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იარსებებს</a:t>
            </a:r>
            <a:r>
              <a:rPr lang="en-US"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6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ერქომაიშვილი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თვლის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პოზიტივიზმში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პრინციპი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შენარჩუნდა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მათთვის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დამახასიათებელია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გამოიკვეთოს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თავისი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საგანი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შექმნას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მეცნიერული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კვლევისათვის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დამახასიათებელი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მეთოდოლოგია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600" dirty="0">
              <a:solidFill>
                <a:schemeClr val="accent1"/>
              </a:solidFill>
              <a:effectLst/>
              <a:latin typeface="Sylfaen" panose="010A0502050306030303" pitchFamily="18" charset="0"/>
              <a:ea typeface="Calibri" panose="020F0502020204030204" pitchFamily="34" charset="0"/>
              <a:cs typeface="Times New Roman" panose="02020603050405020304" pitchFamily="18" charset="0"/>
            </a:endParaRPr>
          </a:p>
          <a:p>
            <a:pPr marL="0" indent="0" algn="just">
              <a:buNone/>
            </a:pPr>
            <a:endParaRPr lang="ka-GE" sz="1800" dirty="0">
              <a:effectLst/>
              <a:latin typeface="Sylfaen" panose="010A0502050306030303" pitchFamily="18" charset="0"/>
              <a:ea typeface="Calibri" panose="020F0502020204030204" pitchFamily="34" charset="0"/>
              <a:cs typeface="Times New Roman" panose="02020603050405020304" pitchFamily="18" charset="0"/>
            </a:endParaRPr>
          </a:p>
          <a:p>
            <a:pPr algn="just"/>
            <a:endParaRPr lang="ka-GE" dirty="0"/>
          </a:p>
          <a:p>
            <a:pPr algn="just"/>
            <a:endParaRPr lang="ka-GE" dirty="0">
              <a:solidFill>
                <a:srgbClr val="C00000"/>
              </a:solidFill>
            </a:endParaRPr>
          </a:p>
          <a:p>
            <a:pPr marL="0" indent="0" algn="just">
              <a:buNone/>
            </a:pPr>
            <a:endParaRPr lang="ka-GE" dirty="0">
              <a:solidFill>
                <a:srgbClr val="C00000"/>
              </a:solidFill>
            </a:endParaRPr>
          </a:p>
          <a:p>
            <a:pPr marL="0" indent="0">
              <a:buNone/>
            </a:pPr>
            <a:endParaRPr lang="en-US" dirty="0">
              <a:solidFill>
                <a:srgbClr val="C00000"/>
              </a:solidFill>
            </a:endParaRPr>
          </a:p>
        </p:txBody>
      </p:sp>
    </p:spTree>
    <p:extLst>
      <p:ext uri="{BB962C8B-B14F-4D97-AF65-F5344CB8AC3E}">
        <p14:creationId xmlns:p14="http://schemas.microsoft.com/office/powerpoint/2010/main" val="368237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45130" y="314172"/>
            <a:ext cx="9404723" cy="1400530"/>
          </a:xfrm>
        </p:spPr>
        <p:txBody>
          <a:bodyPr/>
          <a:lstStyle/>
          <a:p>
            <a:pPr algn="ct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რაობის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გაგება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პოზიტივიზმში</a:t>
            </a:r>
            <a:endParaRPr lang="en-US" sz="4000" dirty="0"/>
          </a:p>
        </p:txBody>
      </p:sp>
      <p:sp>
        <p:nvSpPr>
          <p:cNvPr id="3" name="Объект 2">
            <a:extLst>
              <a:ext uri="{FF2B5EF4-FFF2-40B4-BE49-F238E27FC236}">
                <a16:creationId xmlns:a16="http://schemas.microsoft.com/office/drawing/2014/main" id="{97753403-7E8B-4997-A109-9BF0736C00FF}"/>
              </a:ext>
            </a:extLst>
          </p:cNvPr>
          <p:cNvSpPr>
            <a:spLocks noGrp="1"/>
          </p:cNvSpPr>
          <p:nvPr>
            <p:ph idx="1"/>
          </p:nvPr>
        </p:nvSpPr>
        <p:spPr>
          <a:xfrm>
            <a:off x="487017" y="1053548"/>
            <a:ext cx="11266945" cy="4862344"/>
          </a:xfrm>
        </p:spPr>
        <p:txBody>
          <a:bodyPr>
            <a:normAutofit lnSpcReduction="10000"/>
          </a:bodyPr>
          <a:lstStyle/>
          <a:p>
            <a:pPr algn="just">
              <a:buFont typeface="Wingdings" panose="05000000000000000000" pitchFamily="2" charset="2"/>
              <a:buChar char="Ø"/>
            </a:pPr>
            <a:r>
              <a:rPr lang="ka-GE" dirty="0"/>
              <a:t> </a:t>
            </a:r>
            <a:r>
              <a:rPr lang="ka-GE" sz="1600" dirty="0">
                <a:solidFill>
                  <a:schemeClr val="accent1"/>
                </a:solidFill>
                <a:effectLst/>
                <a:latin typeface="Sylfaen" panose="010A0502050306030303" pitchFamily="18" charset="0"/>
                <a:ea typeface="Times New Roman" panose="02020603050405020304" pitchFamily="18" charset="0"/>
              </a:rPr>
              <a:t>ფილოსოფიის რაობის გაგება ლოგიკურ </a:t>
            </a:r>
            <a:r>
              <a:rPr lang="ka-GE" sz="1600" dirty="0" err="1">
                <a:solidFill>
                  <a:schemeClr val="accent1"/>
                </a:solidFill>
                <a:effectLst/>
                <a:latin typeface="Sylfaen" panose="010A0502050306030303" pitchFamily="18" charset="0"/>
                <a:ea typeface="Times New Roman" panose="02020603050405020304" pitchFamily="18" charset="0"/>
              </a:rPr>
              <a:t>პოზიტივიზმში</a:t>
            </a:r>
            <a:r>
              <a:rPr lang="ka-GE" sz="1600" dirty="0">
                <a:solidFill>
                  <a:schemeClr val="accent1"/>
                </a:solidFill>
                <a:effectLst/>
                <a:latin typeface="Sylfaen" panose="010A0502050306030303" pitchFamily="18" charset="0"/>
                <a:ea typeface="Times New Roman" panose="02020603050405020304" pitchFamily="18" charset="0"/>
              </a:rPr>
              <a:t> მოითხოვს ორი მომენტის გათვალისწინებას: ფილოსოფიის საგნის გამოკვეთას და მეტაფიზიკის უარყოფას. </a:t>
            </a:r>
          </a:p>
          <a:p>
            <a:pPr algn="just">
              <a:buFont typeface="Wingdings" panose="05000000000000000000" pitchFamily="2" charset="2"/>
              <a:buChar char="Ø"/>
            </a:pPr>
            <a:r>
              <a:rPr lang="ka-GE" sz="1600" dirty="0">
                <a:solidFill>
                  <a:schemeClr val="accent1"/>
                </a:solidFill>
                <a:effectLst/>
                <a:latin typeface="Sylfaen" panose="010A0502050306030303" pitchFamily="18" charset="0"/>
                <a:ea typeface="Times New Roman" panose="02020603050405020304" pitchFamily="18" charset="0"/>
              </a:rPr>
              <a:t>ლოგიკური პოზიტივიზმი არა მხოლოდ ზოგადად განასხვავებს ამ ორ მომენტს ფილოსოფიაში, არამედ ცდილობს ერთმანეთისაგან მკვეთრად გამიჯნოს მეცნიერული და მეტაფიზიკური საზრისები ცალკეული საკითხების განხილვის დროს [ერქომაიშვილი].  </a:t>
            </a:r>
          </a:p>
          <a:p>
            <a:pPr algn="just">
              <a:buFont typeface="Wingdings" panose="05000000000000000000" pitchFamily="2" charset="2"/>
              <a:buChar char="Ø"/>
            </a:pPr>
            <a:r>
              <a:rPr lang="ka-GE" sz="1600" dirty="0">
                <a:solidFill>
                  <a:schemeClr val="accent1"/>
                </a:solidFill>
                <a:effectLst/>
                <a:latin typeface="Sylfaen" panose="010A0502050306030303" pitchFamily="18" charset="0"/>
                <a:ea typeface="Times New Roman" panose="02020603050405020304" pitchFamily="18" charset="0"/>
              </a:rPr>
              <a:t>ყველა სხვა პრობლემა, რომელსაც ეხებოდა ტრადიციული ფილოსოფია, გამოცხადდა </a:t>
            </a:r>
            <a:r>
              <a:rPr lang="ka-GE" sz="1600" dirty="0" err="1">
                <a:solidFill>
                  <a:schemeClr val="accent1"/>
                </a:solidFill>
                <a:effectLst/>
                <a:latin typeface="Sylfaen" panose="010A0502050306030303" pitchFamily="18" charset="0"/>
                <a:ea typeface="Times New Roman" panose="02020603050405020304" pitchFamily="18" charset="0"/>
              </a:rPr>
              <a:t>უსაზრისოდ</a:t>
            </a:r>
            <a:r>
              <a:rPr lang="ka-GE" sz="1600" dirty="0">
                <a:solidFill>
                  <a:schemeClr val="accent1"/>
                </a:solidFill>
                <a:effectLst/>
                <a:latin typeface="Sylfaen" panose="010A0502050306030303" pitchFamily="18" charset="0"/>
                <a:ea typeface="Times New Roman" panose="02020603050405020304" pitchFamily="18" charset="0"/>
              </a:rPr>
              <a:t> და მეტაფიზიკურ პრობლემად. „ფილოსოფია მოიცავს განსხვავებული ტიპის საკითხებს. მასში შედის როგორც საგნობრივი, ასევე ლოგიკური საკითხები. საგნობრივი საკითხები ნაწილობრივ მიეკუთვნება სფეროს, რომელიც არ გვხვდება სპეციალურ მეცნიერებებში (მაგალითად, ნივთი თავისთავად, აბსოლუტური იდეა, ტრანსცენდენტალური საგანი, სუბსტანცია და ა. შ), ნაწილობრივ კი სფეროს, რომელიც გვხვდება სპეციალურ მეცნიერებებში (მაგალითად, ადამიანი, ენა, საზოგადოება, ისტორია, ბუნება, დრო, სივრცე და ა. შ). </a:t>
            </a:r>
          </a:p>
          <a:p>
            <a:pPr algn="just">
              <a:buFont typeface="Wingdings" panose="05000000000000000000" pitchFamily="2" charset="2"/>
              <a:buChar char="Ø"/>
            </a:pPr>
            <a:r>
              <a:rPr lang="ka-GE" sz="1600" dirty="0">
                <a:solidFill>
                  <a:schemeClr val="accent1"/>
                </a:solidFill>
                <a:effectLst/>
                <a:latin typeface="Sylfaen" panose="010A0502050306030303" pitchFamily="18" charset="0"/>
                <a:ea typeface="Times New Roman" panose="02020603050405020304" pitchFamily="18" charset="0"/>
              </a:rPr>
              <a:t>ერქომაიშვილის აზრით, ყველა საგნობრივი საკითხი, რომელსაც ადგილი არ აქვს სპეციალურ მეცნიერებებში, წარმოადგენს ცრუ პრობლემას, უსაზრისო შინაარსის მქონეს, რომლის არც დადებითი და არც უარყოფითი გადაწყვეტა არ არის შესაძლებელი. საგნობრივი საკითხები, რომლებიც ექვემდებარებიან ემპირიულ შემოწმებას, მიეკუთვნებიან სპეციალურ მეცნიერებებს. საგნობრივი საკითხების ის სფერო, რომელიც სპეციალურ მეცნიერებათა ფარგლებს სცილდება, </a:t>
            </a:r>
            <a:r>
              <a:rPr lang="ka-GE" sz="1600" dirty="0" err="1">
                <a:solidFill>
                  <a:schemeClr val="accent1"/>
                </a:solidFill>
                <a:effectLst/>
                <a:latin typeface="Sylfaen" panose="010A0502050306030303" pitchFamily="18" charset="0"/>
                <a:ea typeface="Times New Roman" panose="02020603050405020304" pitchFamily="18" charset="0"/>
              </a:rPr>
              <a:t>არაემპირიულია</a:t>
            </a:r>
            <a:r>
              <a:rPr lang="ka-GE" sz="1600" dirty="0">
                <a:solidFill>
                  <a:schemeClr val="accent1"/>
                </a:solidFill>
                <a:effectLst/>
                <a:latin typeface="Sylfaen" panose="010A0502050306030303" pitchFamily="18" charset="0"/>
                <a:ea typeface="Times New Roman" panose="02020603050405020304" pitchFamily="18" charset="0"/>
              </a:rPr>
              <a:t>, </a:t>
            </a:r>
            <a:r>
              <a:rPr lang="ka-GE" sz="1600" dirty="0" err="1">
                <a:solidFill>
                  <a:schemeClr val="accent1"/>
                </a:solidFill>
                <a:effectLst/>
                <a:latin typeface="Sylfaen" panose="010A0502050306030303" pitchFamily="18" charset="0"/>
                <a:ea typeface="Times New Roman" panose="02020603050405020304" pitchFamily="18" charset="0"/>
              </a:rPr>
              <a:t>უსაზრისოა</a:t>
            </a:r>
            <a:r>
              <a:rPr lang="ka-GE" sz="1600" dirty="0">
                <a:solidFill>
                  <a:schemeClr val="accent1"/>
                </a:solidFill>
                <a:effectLst/>
                <a:latin typeface="Sylfaen" panose="010A0502050306030303" pitchFamily="18" charset="0"/>
                <a:ea typeface="Times New Roman" panose="02020603050405020304" pitchFamily="18" charset="0"/>
              </a:rPr>
              <a:t> და ამიტომ, როგორც მეტაფიზიკური, უნდა უკუვაგდოთ - აღნიშნულ საკითხებთან დაკავშირებით.</a:t>
            </a:r>
          </a:p>
          <a:p>
            <a:pPr algn="just">
              <a:buFont typeface="Wingdings" panose="05000000000000000000" pitchFamily="2" charset="2"/>
              <a:buChar char="Ø"/>
            </a:pPr>
            <a:r>
              <a:rPr lang="ka-GE" sz="1600" dirty="0">
                <a:solidFill>
                  <a:schemeClr val="accent1"/>
                </a:solidFill>
                <a:effectLst/>
                <a:latin typeface="Sylfaen" panose="010A0502050306030303" pitchFamily="18" charset="0"/>
                <a:ea typeface="Times New Roman" panose="02020603050405020304" pitchFamily="18" charset="0"/>
              </a:rPr>
              <a:t> ერქომაიშვილი თავის შრომაში </a:t>
            </a:r>
            <a:r>
              <a:rPr lang="ka-GE" sz="1600" dirty="0" err="1">
                <a:solidFill>
                  <a:schemeClr val="accent1"/>
                </a:solidFill>
                <a:effectLst/>
                <a:latin typeface="Sylfaen" panose="010A0502050306030303" pitchFamily="18" charset="0"/>
                <a:ea typeface="Times New Roman" panose="02020603050405020304" pitchFamily="18" charset="0"/>
              </a:rPr>
              <a:t>მიმოიხილვას</a:t>
            </a:r>
            <a:r>
              <a:rPr lang="ka-GE" sz="1600" dirty="0">
                <a:solidFill>
                  <a:schemeClr val="accent1"/>
                </a:solidFill>
                <a:effectLst/>
                <a:latin typeface="Sylfaen" panose="010A0502050306030303" pitchFamily="18" charset="0"/>
                <a:ea typeface="Times New Roman" panose="02020603050405020304" pitchFamily="18" charset="0"/>
              </a:rPr>
              <a:t>  </a:t>
            </a:r>
            <a:r>
              <a:rPr lang="ka-GE" sz="1600" dirty="0" err="1">
                <a:solidFill>
                  <a:schemeClr val="accent1"/>
                </a:solidFill>
                <a:effectLst/>
                <a:latin typeface="Sylfaen" panose="010A0502050306030303" pitchFamily="18" charset="0"/>
                <a:ea typeface="Times New Roman" panose="02020603050405020304" pitchFamily="18" charset="0"/>
              </a:rPr>
              <a:t>ვიტგენშტაინის</a:t>
            </a:r>
            <a:r>
              <a:rPr lang="ka-GE" sz="1600" dirty="0">
                <a:solidFill>
                  <a:schemeClr val="accent1"/>
                </a:solidFill>
                <a:effectLst/>
                <a:latin typeface="Sylfaen" panose="010A0502050306030303" pitchFamily="18" charset="0"/>
                <a:ea typeface="Times New Roman" panose="02020603050405020304" pitchFamily="18" charset="0"/>
              </a:rPr>
              <a:t>, კარნაპის, ჰუსერლის, ჰეგელის  და სხვა მოაზროვნეთა შეხედულებებს. </a:t>
            </a:r>
            <a:endParaRPr lang="ka-GE" sz="1600" dirty="0">
              <a:solidFill>
                <a:schemeClr val="accent1"/>
              </a:solidFill>
              <a:effectLst/>
              <a:latin typeface="Times New Roman" panose="02020603050405020304" pitchFamily="18" charset="0"/>
              <a:ea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val="392144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97209"/>
          </a:xfrm>
        </p:spPr>
        <p:txBody>
          <a:bodyPr/>
          <a:lstStyle/>
          <a:p>
            <a:r>
              <a:rPr lang="ka-GE" sz="2400" dirty="0">
                <a:solidFill>
                  <a:srgbClr val="C00000"/>
                </a:solidFill>
              </a:rPr>
              <a:t>                           ლოგიკური პოზიტივიზმი და ემპირიზმი</a:t>
            </a:r>
            <a:endParaRPr lang="en-US" sz="2400" dirty="0">
              <a:solidFill>
                <a:srgbClr val="C00000"/>
              </a:solidFill>
            </a:endParaRPr>
          </a:p>
        </p:txBody>
      </p:sp>
      <p:sp>
        <p:nvSpPr>
          <p:cNvPr id="3" name="Объект 2">
            <a:extLst>
              <a:ext uri="{FF2B5EF4-FFF2-40B4-BE49-F238E27FC236}">
                <a16:creationId xmlns:a16="http://schemas.microsoft.com/office/drawing/2014/main" id="{A1D842E1-64AF-477F-A761-128B558302A3}"/>
              </a:ext>
            </a:extLst>
          </p:cNvPr>
          <p:cNvSpPr>
            <a:spLocks noGrp="1"/>
          </p:cNvSpPr>
          <p:nvPr>
            <p:ph idx="1"/>
          </p:nvPr>
        </p:nvSpPr>
        <p:spPr>
          <a:xfrm>
            <a:off x="1103312" y="1149928"/>
            <a:ext cx="8946541" cy="3713017"/>
          </a:xfrm>
        </p:spPr>
        <p:txBody>
          <a:bodyPr>
            <a:normAutofit fontScale="85000" lnSpcReduction="20000"/>
          </a:bodyPr>
          <a:lstStyle/>
          <a:p>
            <a:pPr algn="just">
              <a:lnSpc>
                <a:spcPct val="150000"/>
              </a:lnSpc>
              <a:spcBef>
                <a:spcPts val="525"/>
              </a:spcBef>
            </a:pP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პოზიტივიზმში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ასევე</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შენარჩუნდა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პოზიტივისტური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ფილოსოფიისთვის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დამახასიათებელი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მეორე</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უმთავრესი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პრინციპი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lnSpc>
                <a:spcPct val="150000"/>
              </a:lnSpc>
              <a:spcBef>
                <a:spcPts val="525"/>
              </a:spcBef>
            </a:pP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პრობლემა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ესმის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როგორც</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ენობრივი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პრობლემა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მასში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საკითხი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პრობლემაა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ვახტანგ</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ერქომაიშვილი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არ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მიიჩნევს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რადიკალური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ემპირიზმის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ნაირსახეობად</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endParaRPr lang="ka-GE"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lnSpc>
                <a:spcPct val="150000"/>
              </a:lnSpc>
              <a:spcBef>
                <a:spcPts val="525"/>
              </a:spcBef>
            </a:pP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იგი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საუბრობს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თეორიულ</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ენასა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დაკვირვებისეულ</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ენას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შორის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მიმართების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საკითხზე</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აღნიშნავს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რომ</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მართალია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თეორიული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ენა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მთლიანად</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არ</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დაიყვანება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დაკვირვებისეულ</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ენაზე</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მაგრამ</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მაინც</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ემპირიულია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რადგან</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გამომდინარეობს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ცდიდან</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ცდა</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არის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მისი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შემოწმების</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ერთადერთი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კრიტერიუმი</a:t>
            </a:r>
            <a:r>
              <a:rPr lang="en-US" sz="1800" dirty="0">
                <a:solidFill>
                  <a:srgbClr val="111111"/>
                </a:solidFill>
                <a:effectLst/>
                <a:latin typeface="Sylfaen" panose="010A0502050306030303" pitchFamily="18" charset="0"/>
                <a:ea typeface="Times New Roman" panose="02020603050405020304" pitchFamily="18" charset="0"/>
                <a:cs typeface="Times New Roman" panose="02020603050405020304" pitchFamily="18" charset="0"/>
              </a:rPr>
              <a:t> </a:t>
            </a:r>
            <a:r>
              <a:rPr lang="ka-GE" sz="1800" dirty="0">
                <a:solidFill>
                  <a:srgbClr val="111111"/>
                </a:solidFill>
                <a:effectLst/>
                <a:latin typeface="Sylfaen" panose="010A0502050306030303" pitchFamily="18" charset="0"/>
                <a:ea typeface="Times New Roman" panose="02020603050405020304" pitchFamily="18" charset="0"/>
              </a:rPr>
              <a:t>ამ საკითხს ერქომაიშვილი ვრცლად განიხილავს წიგნში ლოგიკური პოზიტივიზმი,  </a:t>
            </a:r>
            <a:endParaRPr lang="ka-GE" sz="1800" dirty="0">
              <a:effectLst/>
              <a:latin typeface="Times New Roman" panose="02020603050405020304" pitchFamily="18" charset="0"/>
              <a:ea typeface="Times New Roman" panose="02020603050405020304" pitchFamily="18" charset="0"/>
            </a:endParaRPr>
          </a:p>
          <a:p>
            <a:r>
              <a:rPr lang="ka-GE" sz="1800" dirty="0">
                <a:effectLst/>
                <a:latin typeface="Sylfaen" panose="010A0502050306030303" pitchFamily="18" charset="0"/>
                <a:ea typeface="Times New Roman" panose="02020603050405020304" pitchFamily="18" charset="0"/>
              </a:rPr>
              <a:t> </a:t>
            </a:r>
            <a:endParaRPr lang="ka-GE" sz="1800" dirty="0">
              <a:effectLst/>
              <a:latin typeface="Times New Roman" panose="02020603050405020304" pitchFamily="18" charset="0"/>
              <a:ea typeface="Times New Roman" panose="02020603050405020304" pitchFamily="18" charset="0"/>
            </a:endParaRPr>
          </a:p>
          <a:p>
            <a:pPr algn="just">
              <a:buFont typeface="Wingdings" panose="05000000000000000000" pitchFamily="2" charset="2"/>
              <a:buChar char="v"/>
            </a:pPr>
            <a:endParaRPr lang="ka-GE" sz="1800" dirty="0">
              <a:effectLst/>
              <a:latin typeface="Sylfaen" panose="010A0502050306030303" pitchFamily="18" charset="0"/>
              <a:ea typeface="Calibri" panose="020F0502020204030204" pitchFamily="34" charset="0"/>
              <a:cs typeface="Times New Roman" panose="02020603050405020304" pitchFamily="18" charset="0"/>
            </a:endParaRPr>
          </a:p>
          <a:p>
            <a:pPr algn="just">
              <a:buFont typeface="Wingdings" panose="05000000000000000000" pitchFamily="2" charset="2"/>
              <a:buChar char="v"/>
            </a:pPr>
            <a:endParaRPr lang="ru-RU" dirty="0"/>
          </a:p>
        </p:txBody>
      </p:sp>
    </p:spTree>
    <p:extLst>
      <p:ext uri="{BB962C8B-B14F-4D97-AF65-F5344CB8AC3E}">
        <p14:creationId xmlns:p14="http://schemas.microsoft.com/office/powerpoint/2010/main" val="4025517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solidFill>
                  <a:srgbClr val="C00000"/>
                </a:solidFill>
              </a:rPr>
              <a:t>                                  დასკვნა</a:t>
            </a:r>
            <a:endParaRPr lang="en-US" sz="2400" dirty="0">
              <a:solidFill>
                <a:srgbClr val="C00000"/>
              </a:solidFill>
            </a:endParaRPr>
          </a:p>
        </p:txBody>
      </p:sp>
      <p:sp>
        <p:nvSpPr>
          <p:cNvPr id="4" name="Объект 3"/>
          <p:cNvSpPr>
            <a:spLocks noGrp="1"/>
          </p:cNvSpPr>
          <p:nvPr>
            <p:ph idx="1"/>
          </p:nvPr>
        </p:nvSpPr>
        <p:spPr>
          <a:xfrm>
            <a:off x="492369" y="2052918"/>
            <a:ext cx="10803988" cy="3724427"/>
          </a:xfrm>
        </p:spPr>
        <p:txBody>
          <a:bodyPr/>
          <a:lstStyle/>
          <a:p>
            <a:pPr algn="just">
              <a:buFont typeface="Wingdings" panose="05000000000000000000" pitchFamily="2" charset="2"/>
              <a:buChar char="Ø"/>
            </a:pPr>
            <a:r>
              <a:rPr lang="ka-GE" dirty="0"/>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ვახტანგ</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ერქომაიშვილი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ასკვნის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რომ</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ტრადიციული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თანახმად</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ანტიკური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სკეპტიციზმის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ძირითადი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პრინციპების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გაგრძელება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განვითარებაა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a:t>
            </a:r>
            <a:endPar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იგი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სკეპტიციზმის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უახლესი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ფორმაა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XX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საუკუნის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ფილოსოფიაში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endParaRPr lang="ka-GE"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ka-GE" sz="1800" dirty="0">
                <a:solidFill>
                  <a:schemeClr val="accent1"/>
                </a:solidFill>
                <a:latin typeface="Sylfaen" panose="010A0502050306030303" pitchFamily="18" charset="0"/>
                <a:ea typeface="Times New Roman" panose="02020603050405020304" pitchFamily="18" charset="0"/>
                <a:cs typeface="Times New Roman" panose="02020603050405020304" pitchFamily="18" charset="0"/>
              </a:rPr>
              <a:t>ერქომაიშვილი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შეეცადა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გაეთვალისწინებინა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დადებითი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უარყოფითი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რაც</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მარქსისტულ</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ფილოსოფიურ</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ლიტერატურას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კრიტიკის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საქმეში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მოეპოვებოდა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დადებითი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შედეგების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გათვალისწინებით</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დაეძლია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გაუგებრობანი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რაც</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ლოგიკური</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პოზიტივიზმის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კრიტიკას</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თან</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r>
              <a:rPr lang="en-US" sz="1800" dirty="0" err="1">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ახლდა</a:t>
            </a:r>
            <a:r>
              <a:rPr lang="en-US" sz="1800" dirty="0">
                <a:solidFill>
                  <a:schemeClr val="accent1"/>
                </a:solidFill>
                <a:effectLst/>
                <a:latin typeface="Sylfaen" panose="010A0502050306030303" pitchFamily="18" charset="0"/>
                <a:ea typeface="Times New Roman" panose="02020603050405020304" pitchFamily="18" charset="0"/>
                <a:cs typeface="Times New Roman" panose="02020603050405020304" pitchFamily="18" charset="0"/>
              </a:rPr>
              <a:t>“ </a:t>
            </a:r>
            <a:endParaRPr lang="en-US" dirty="0">
              <a:solidFill>
                <a:schemeClr val="accent1"/>
              </a:solidFill>
            </a:endParaRPr>
          </a:p>
        </p:txBody>
      </p:sp>
    </p:spTree>
    <p:extLst>
      <p:ext uri="{BB962C8B-B14F-4D97-AF65-F5344CB8AC3E}">
        <p14:creationId xmlns:p14="http://schemas.microsoft.com/office/powerpoint/2010/main" val="821302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sz="2400" dirty="0"/>
              <a:t>                                       გამოყენებული ლიტერატურა</a:t>
            </a:r>
            <a:endParaRPr lang="en-US" sz="2400" dirty="0">
              <a:solidFill>
                <a:srgbClr val="FF0000"/>
              </a:solidFill>
            </a:endParaRPr>
          </a:p>
        </p:txBody>
      </p:sp>
      <p:sp>
        <p:nvSpPr>
          <p:cNvPr id="4" name="Объект 3"/>
          <p:cNvSpPr>
            <a:spLocks noGrp="1"/>
          </p:cNvSpPr>
          <p:nvPr>
            <p:ph idx="1"/>
          </p:nvPr>
        </p:nvSpPr>
        <p:spPr>
          <a:xfrm>
            <a:off x="2016047" y="1232147"/>
            <a:ext cx="8650628" cy="4558224"/>
          </a:xfrm>
        </p:spPr>
        <p:txBody>
          <a:bodyPr>
            <a:normAutofit/>
          </a:bodyPr>
          <a:lstStyle/>
          <a:p>
            <a:pPr marL="342900" lvl="0" indent="-342900">
              <a:lnSpc>
                <a:spcPct val="150000"/>
              </a:lnSpc>
              <a:spcBef>
                <a:spcPts val="525"/>
              </a:spcBef>
              <a:buFont typeface="+mj-lt"/>
              <a:buAutoNum type="arabicPeriod"/>
            </a:pPr>
            <a:r>
              <a:rPr lang="ka-GE" sz="1800" dirty="0">
                <a:solidFill>
                  <a:srgbClr val="111111"/>
                </a:solidFill>
                <a:effectLst/>
                <a:latin typeface="Sylfaen" panose="010A0502050306030303" pitchFamily="18" charset="0"/>
                <a:ea typeface="Times New Roman" panose="02020603050405020304" pitchFamily="18" charset="0"/>
              </a:rPr>
              <a:t>ბერძენიშვილი ამირან, კახიძე ალექსანდრე, ვახტანგ ერქომაიშვილის ფილოსოფიური შეხედულებანი// კრებულში: ფილოსოფიური ძიებანი, ტ.</a:t>
            </a:r>
            <a:r>
              <a:rPr lang="en-US" sz="1800" dirty="0">
                <a:solidFill>
                  <a:srgbClr val="111111"/>
                </a:solidFill>
                <a:effectLst/>
                <a:latin typeface="Sylfaen" panose="010A0502050306030303" pitchFamily="18" charset="0"/>
                <a:ea typeface="Times New Roman" panose="02020603050405020304" pitchFamily="18" charset="0"/>
              </a:rPr>
              <a:t> XVII. </a:t>
            </a:r>
            <a:r>
              <a:rPr lang="ka-GE" sz="1800" dirty="0">
                <a:solidFill>
                  <a:srgbClr val="111111"/>
                </a:solidFill>
                <a:effectLst/>
                <a:latin typeface="Sylfaen" panose="010A0502050306030303" pitchFamily="18" charset="0"/>
                <a:ea typeface="Times New Roman" panose="02020603050405020304" pitchFamily="18" charset="0"/>
              </a:rPr>
              <a:t>გამომცემლობა „უნივერსალი“. თბილისი. 2013</a:t>
            </a:r>
            <a:endParaRPr lang="ka-GE" sz="1800" dirty="0">
              <a:effectLst/>
              <a:latin typeface="Times New Roman" panose="02020603050405020304" pitchFamily="18" charset="0"/>
              <a:ea typeface="Times New Roman" panose="02020603050405020304" pitchFamily="18" charset="0"/>
            </a:endParaRPr>
          </a:p>
          <a:p>
            <a:pPr marL="342900" lvl="0" indent="-342900">
              <a:lnSpc>
                <a:spcPct val="150000"/>
              </a:lnSpc>
              <a:spcBef>
                <a:spcPts val="525"/>
              </a:spcBef>
              <a:buFont typeface="+mj-lt"/>
              <a:buAutoNum type="arabicPeriod"/>
            </a:pPr>
            <a:r>
              <a:rPr lang="ka-GE" sz="1800" dirty="0">
                <a:solidFill>
                  <a:srgbClr val="111111"/>
                </a:solidFill>
                <a:effectLst/>
                <a:latin typeface="Sylfaen" panose="010A0502050306030303" pitchFamily="18" charset="0"/>
                <a:ea typeface="Times New Roman" panose="02020603050405020304" pitchFamily="18" charset="0"/>
              </a:rPr>
              <a:t>ერქომაიშვილი ვახტანგ, ლოგიკური პოზიტივიზმი, თბილისის უნივერსიტეტის გამომცემლობა. თბილისი. 1974</a:t>
            </a:r>
            <a:endParaRPr lang="ka-GE" sz="1800" dirty="0">
              <a:effectLst/>
              <a:latin typeface="Times New Roman" panose="02020603050405020304" pitchFamily="18" charset="0"/>
              <a:ea typeface="Times New Roman" panose="02020603050405020304" pitchFamily="18" charset="0"/>
            </a:endParaRPr>
          </a:p>
          <a:p>
            <a:pPr marL="342900" lvl="0" indent="-342900">
              <a:lnSpc>
                <a:spcPct val="150000"/>
              </a:lnSpc>
              <a:spcBef>
                <a:spcPts val="525"/>
              </a:spcBef>
              <a:buFont typeface="+mj-lt"/>
              <a:buAutoNum type="arabicPeriod"/>
            </a:pPr>
            <a:r>
              <a:rPr lang="ka-GE" sz="1800" dirty="0">
                <a:solidFill>
                  <a:srgbClr val="111111"/>
                </a:solidFill>
                <a:effectLst/>
                <a:latin typeface="Sylfaen" panose="010A0502050306030303" pitchFamily="18" charset="0"/>
                <a:ea typeface="Times New Roman" panose="02020603050405020304" pitchFamily="18" charset="0"/>
              </a:rPr>
              <a:t>ერქომაიშვილი ვახტანგ, ფილოსოფიის ტრაგედია//ჟურნალი „მაცნე“. ფილოსოფიის სერია, # 1. ეროვნული ბიბლიოთეკა. თბილისი. 1997</a:t>
            </a:r>
            <a:endParaRPr lang="ka-GE" sz="1800" dirty="0">
              <a:effectLst/>
              <a:latin typeface="Times New Roman" panose="02020603050405020304" pitchFamily="18" charset="0"/>
              <a:ea typeface="Times New Roman" panose="02020603050405020304" pitchFamily="18" charset="0"/>
            </a:endParaRPr>
          </a:p>
          <a:p>
            <a:pPr marL="342900" lvl="0" indent="-342900">
              <a:lnSpc>
                <a:spcPct val="150000"/>
              </a:lnSpc>
              <a:spcBef>
                <a:spcPts val="525"/>
              </a:spcBef>
              <a:buFont typeface="+mj-lt"/>
              <a:buAutoNum type="arabicPeriod"/>
            </a:pPr>
            <a:r>
              <a:rPr lang="ka-GE" sz="1800" dirty="0">
                <a:solidFill>
                  <a:srgbClr val="111111"/>
                </a:solidFill>
                <a:effectLst/>
                <a:latin typeface="Sylfaen" panose="010A0502050306030303" pitchFamily="18" charset="0"/>
                <a:ea typeface="Times New Roman" panose="02020603050405020304" pitchFamily="18" charset="0"/>
              </a:rPr>
              <a:t>თევზაძე გურამ, </a:t>
            </a:r>
            <a:r>
              <a:rPr lang="en-US" sz="1800" dirty="0">
                <a:solidFill>
                  <a:srgbClr val="111111"/>
                </a:solidFill>
                <a:effectLst/>
                <a:latin typeface="Sylfaen" panose="010A0502050306030303" pitchFamily="18" charset="0"/>
                <a:ea typeface="Times New Roman" panose="02020603050405020304" pitchFamily="18" charset="0"/>
              </a:rPr>
              <a:t>XX </a:t>
            </a:r>
            <a:r>
              <a:rPr lang="ka-GE" sz="1800" dirty="0">
                <a:solidFill>
                  <a:srgbClr val="111111"/>
                </a:solidFill>
                <a:effectLst/>
                <a:latin typeface="Sylfaen" panose="010A0502050306030303" pitchFamily="18" charset="0"/>
                <a:ea typeface="Times New Roman" panose="02020603050405020304" pitchFamily="18" charset="0"/>
              </a:rPr>
              <a:t> საუკუნის ფილოსოფიის ისტორია, თბილისის უნივერსიტეტის გამომცემლობა. თბილისი. 2002</a:t>
            </a:r>
            <a:endParaRPr lang="ka-GE" sz="1800" dirty="0">
              <a:effectLst/>
              <a:latin typeface="Times New Roman" panose="02020603050405020304" pitchFamily="18" charset="0"/>
              <a:ea typeface="Times New Roman" panose="02020603050405020304" pitchFamily="18" charset="0"/>
            </a:endParaRPr>
          </a:p>
          <a:p>
            <a:pPr marL="0" indent="0" algn="just">
              <a:buNone/>
            </a:pPr>
            <a:endParaRPr lang="en-US" b="1" dirty="0"/>
          </a:p>
        </p:txBody>
      </p:sp>
    </p:spTree>
    <p:extLst>
      <p:ext uri="{BB962C8B-B14F-4D97-AF65-F5344CB8AC3E}">
        <p14:creationId xmlns:p14="http://schemas.microsoft.com/office/powerpoint/2010/main" val="28748880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732</TotalTime>
  <Words>1022</Words>
  <Application>Microsoft Office PowerPoint</Application>
  <PresentationFormat>ფართოეკრანიანი</PresentationFormat>
  <Paragraphs>62</Paragraphs>
  <Slides>8</Slides>
  <Notes>0</Notes>
  <HiddenSlides>0</HiddenSlides>
  <MMClips>0</MMClips>
  <ScaleCrop>false</ScaleCrop>
  <HeadingPairs>
    <vt:vector size="6" baseType="variant">
      <vt:variant>
        <vt:lpstr>გამოყენებული შრიფტები</vt:lpstr>
      </vt:variant>
      <vt:variant>
        <vt:i4>8</vt:i4>
      </vt:variant>
      <vt:variant>
        <vt:lpstr>თემა</vt:lpstr>
      </vt:variant>
      <vt:variant>
        <vt:i4>1</vt:i4>
      </vt:variant>
      <vt:variant>
        <vt:lpstr>სლაიდების სათაურები</vt:lpstr>
      </vt:variant>
      <vt:variant>
        <vt:i4>8</vt:i4>
      </vt:variant>
    </vt:vector>
  </HeadingPairs>
  <TitlesOfParts>
    <vt:vector size="17" baseType="lpstr">
      <vt:lpstr>Arial</vt:lpstr>
      <vt:lpstr>ba9</vt:lpstr>
      <vt:lpstr>Calibri</vt:lpstr>
      <vt:lpstr>Century Gothic</vt:lpstr>
      <vt:lpstr>Sylfaen</vt:lpstr>
      <vt:lpstr>Times New Roman</vt:lpstr>
      <vt:lpstr>Wingdings</vt:lpstr>
      <vt:lpstr>Wingdings 3</vt:lpstr>
      <vt:lpstr>Ион</vt:lpstr>
      <vt:lpstr>PowerPoint-ის პრეზენტაცია</vt:lpstr>
      <vt:lpstr>                        შესავალი</vt:lpstr>
      <vt:lpstr>                                    ლოგიკური პოზიტივიზმი</vt:lpstr>
      <vt:lpstr>     </vt:lpstr>
      <vt:lpstr>ფილოსოფიის რაობის გაგება ლოგიკურ პოზიტივიზმში</vt:lpstr>
      <vt:lpstr>                           ლოგიკური პოზიტივიზმი და ემპირიზმი</vt:lpstr>
      <vt:lpstr>                                  დასკვნა</vt:lpstr>
      <vt:lpstr>                                       გამოყენებული ლიტერატურა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nana</dc:creator>
  <cp:lastModifiedBy>BSU</cp:lastModifiedBy>
  <cp:revision>57</cp:revision>
  <dcterms:created xsi:type="dcterms:W3CDTF">2020-07-09T18:29:25Z</dcterms:created>
  <dcterms:modified xsi:type="dcterms:W3CDTF">2023-05-25T11:39:48Z</dcterms:modified>
</cp:coreProperties>
</file>