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56" r:id="rId1"/>
  </p:sldMasterIdLst>
  <p:notesMasterIdLst>
    <p:notesMasterId r:id="rId16"/>
  </p:notesMasterIdLst>
  <p:sldIdLst>
    <p:sldId id="256" r:id="rId2"/>
    <p:sldId id="287" r:id="rId3"/>
    <p:sldId id="288" r:id="rId4"/>
    <p:sldId id="308" r:id="rId5"/>
    <p:sldId id="339" r:id="rId6"/>
    <p:sldId id="309" r:id="rId7"/>
    <p:sldId id="331" r:id="rId8"/>
    <p:sldId id="332" r:id="rId9"/>
    <p:sldId id="334" r:id="rId10"/>
    <p:sldId id="298" r:id="rId11"/>
    <p:sldId id="335" r:id="rId12"/>
    <p:sldId id="336" r:id="rId13"/>
    <p:sldId id="337" r:id="rId14"/>
    <p:sldId id="340" r:id="rId15"/>
  </p:sldIdLst>
  <p:sldSz cx="12192000" cy="6858000"/>
  <p:notesSz cx="6858000" cy="9144000"/>
  <p:defaultTextStyle>
    <a:defPPr>
      <a:defRPr lang="ka-G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საშუალო სტილი 2 - აქცენტი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775DCB02-9BB8-47FD-8907-85C794F793BA}" styleName="Themed Style 1 - Accent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0368" autoAdjust="0"/>
    <p:restoredTop sz="94162" autoAdjust="0"/>
  </p:normalViewPr>
  <p:slideViewPr>
    <p:cSldViewPr snapToGrid="0">
      <p:cViewPr varScale="1">
        <p:scale>
          <a:sx n="108" d="100"/>
          <a:sy n="108" d="100"/>
        </p:scale>
        <p:origin x="978" y="9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CF9B400-8CDB-402A-8CD3-33ED3CF2E81D}" type="datetimeFigureOut">
              <a:rPr lang="en-US" smtClean="0"/>
              <a:t>6/9/2023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01733B7-4F84-43CB-850C-24EB62C4F753}" type="slidenum">
              <a:rPr lang="en-US" smtClean="0"/>
              <a:t>‹#›</a:t>
            </a:fld>
            <a:endParaRPr lang="en-US"/>
          </a:p>
        </p:txBody>
      </p:sp>
    </p:spTree>
    <p:extLst>
      <p:ext uri="{BB962C8B-B14F-4D97-AF65-F5344CB8AC3E}">
        <p14:creationId xmlns:p14="http://schemas.microsoft.com/office/powerpoint/2010/main" val="25232671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01733B7-4F84-43CB-850C-24EB62C4F753}" type="slidenum">
              <a:rPr lang="en-US" smtClean="0"/>
              <a:t>10</a:t>
            </a:fld>
            <a:endParaRPr lang="en-US"/>
          </a:p>
        </p:txBody>
      </p:sp>
    </p:spTree>
    <p:extLst>
      <p:ext uri="{BB962C8B-B14F-4D97-AF65-F5344CB8AC3E}">
        <p14:creationId xmlns:p14="http://schemas.microsoft.com/office/powerpoint/2010/main" val="387614859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8FEB6647-5AD0-4F07-9816-C05DC7480152}" type="datetimeFigureOut">
              <a:rPr lang="ka-GE" smtClean="0"/>
              <a:t>09.06.2023</a:t>
            </a:fld>
            <a:endParaRPr lang="ka-GE"/>
          </a:p>
        </p:txBody>
      </p:sp>
      <p:sp>
        <p:nvSpPr>
          <p:cNvPr id="5" name="Footer Placeholder 4"/>
          <p:cNvSpPr>
            <a:spLocks noGrp="1"/>
          </p:cNvSpPr>
          <p:nvPr>
            <p:ph type="ftr" sz="quarter" idx="11"/>
          </p:nvPr>
        </p:nvSpPr>
        <p:spPr/>
        <p:txBody>
          <a:bodyPr/>
          <a:lstStyle/>
          <a:p>
            <a:endParaRPr lang="ka-GE"/>
          </a:p>
        </p:txBody>
      </p:sp>
      <p:sp>
        <p:nvSpPr>
          <p:cNvPr id="6" name="Slide Number Placeholder 5"/>
          <p:cNvSpPr>
            <a:spLocks noGrp="1"/>
          </p:cNvSpPr>
          <p:nvPr>
            <p:ph type="sldNum" sz="quarter" idx="12"/>
          </p:nvPr>
        </p:nvSpPr>
        <p:spPr/>
        <p:txBody>
          <a:bodyPr/>
          <a:lstStyle/>
          <a:p>
            <a:fld id="{7A53532D-7E25-41E8-AC34-B57A40AAC087}" type="slidenum">
              <a:rPr lang="ka-GE" smtClean="0"/>
              <a:t>‹#›</a:t>
            </a:fld>
            <a:endParaRPr lang="ka-GE"/>
          </a:p>
        </p:txBody>
      </p:sp>
    </p:spTree>
    <p:extLst>
      <p:ext uri="{BB962C8B-B14F-4D97-AF65-F5344CB8AC3E}">
        <p14:creationId xmlns:p14="http://schemas.microsoft.com/office/powerpoint/2010/main" val="428677910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FEB6647-5AD0-4F07-9816-C05DC7480152}" type="datetimeFigureOut">
              <a:rPr lang="ka-GE" smtClean="0"/>
              <a:t>09.06.2023</a:t>
            </a:fld>
            <a:endParaRPr lang="ka-GE"/>
          </a:p>
        </p:txBody>
      </p:sp>
      <p:sp>
        <p:nvSpPr>
          <p:cNvPr id="5" name="Footer Placeholder 4"/>
          <p:cNvSpPr>
            <a:spLocks noGrp="1"/>
          </p:cNvSpPr>
          <p:nvPr>
            <p:ph type="ftr" sz="quarter" idx="11"/>
          </p:nvPr>
        </p:nvSpPr>
        <p:spPr/>
        <p:txBody>
          <a:bodyPr/>
          <a:lstStyle/>
          <a:p>
            <a:endParaRPr lang="ka-GE"/>
          </a:p>
        </p:txBody>
      </p:sp>
      <p:sp>
        <p:nvSpPr>
          <p:cNvPr id="6" name="Slide Number Placeholder 5"/>
          <p:cNvSpPr>
            <a:spLocks noGrp="1"/>
          </p:cNvSpPr>
          <p:nvPr>
            <p:ph type="sldNum" sz="quarter" idx="12"/>
          </p:nvPr>
        </p:nvSpPr>
        <p:spPr/>
        <p:txBody>
          <a:bodyPr/>
          <a:lstStyle/>
          <a:p>
            <a:fld id="{7A53532D-7E25-41E8-AC34-B57A40AAC087}" type="slidenum">
              <a:rPr lang="ka-GE" smtClean="0"/>
              <a:t>‹#›</a:t>
            </a:fld>
            <a:endParaRPr lang="ka-GE"/>
          </a:p>
        </p:txBody>
      </p:sp>
    </p:spTree>
    <p:extLst>
      <p:ext uri="{BB962C8B-B14F-4D97-AF65-F5344CB8AC3E}">
        <p14:creationId xmlns:p14="http://schemas.microsoft.com/office/powerpoint/2010/main" val="166866203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FEB6647-5AD0-4F07-9816-C05DC7480152}" type="datetimeFigureOut">
              <a:rPr lang="ka-GE" smtClean="0"/>
              <a:t>09.06.2023</a:t>
            </a:fld>
            <a:endParaRPr lang="ka-GE"/>
          </a:p>
        </p:txBody>
      </p:sp>
      <p:sp>
        <p:nvSpPr>
          <p:cNvPr id="5" name="Footer Placeholder 4"/>
          <p:cNvSpPr>
            <a:spLocks noGrp="1"/>
          </p:cNvSpPr>
          <p:nvPr>
            <p:ph type="ftr" sz="quarter" idx="11"/>
          </p:nvPr>
        </p:nvSpPr>
        <p:spPr/>
        <p:txBody>
          <a:bodyPr/>
          <a:lstStyle/>
          <a:p>
            <a:endParaRPr lang="ka-GE"/>
          </a:p>
        </p:txBody>
      </p:sp>
      <p:sp>
        <p:nvSpPr>
          <p:cNvPr id="6" name="Slide Number Placeholder 5"/>
          <p:cNvSpPr>
            <a:spLocks noGrp="1"/>
          </p:cNvSpPr>
          <p:nvPr>
            <p:ph type="sldNum" sz="quarter" idx="12"/>
          </p:nvPr>
        </p:nvSpPr>
        <p:spPr/>
        <p:txBody>
          <a:bodyPr/>
          <a:lstStyle/>
          <a:p>
            <a:fld id="{7A53532D-7E25-41E8-AC34-B57A40AAC087}" type="slidenum">
              <a:rPr lang="ka-GE" smtClean="0"/>
              <a:t>‹#›</a:t>
            </a:fld>
            <a:endParaRPr lang="ka-GE"/>
          </a:p>
        </p:txBody>
      </p:sp>
    </p:spTree>
    <p:extLst>
      <p:ext uri="{BB962C8B-B14F-4D97-AF65-F5344CB8AC3E}">
        <p14:creationId xmlns:p14="http://schemas.microsoft.com/office/powerpoint/2010/main" val="391566108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FEB6647-5AD0-4F07-9816-C05DC7480152}" type="datetimeFigureOut">
              <a:rPr lang="ka-GE" smtClean="0"/>
              <a:t>09.06.2023</a:t>
            </a:fld>
            <a:endParaRPr lang="ka-GE"/>
          </a:p>
        </p:txBody>
      </p:sp>
      <p:sp>
        <p:nvSpPr>
          <p:cNvPr id="5" name="Footer Placeholder 4"/>
          <p:cNvSpPr>
            <a:spLocks noGrp="1"/>
          </p:cNvSpPr>
          <p:nvPr>
            <p:ph type="ftr" sz="quarter" idx="11"/>
          </p:nvPr>
        </p:nvSpPr>
        <p:spPr/>
        <p:txBody>
          <a:bodyPr/>
          <a:lstStyle/>
          <a:p>
            <a:endParaRPr lang="ka-GE"/>
          </a:p>
        </p:txBody>
      </p:sp>
      <p:sp>
        <p:nvSpPr>
          <p:cNvPr id="6" name="Slide Number Placeholder 5"/>
          <p:cNvSpPr>
            <a:spLocks noGrp="1"/>
          </p:cNvSpPr>
          <p:nvPr>
            <p:ph type="sldNum" sz="quarter" idx="12"/>
          </p:nvPr>
        </p:nvSpPr>
        <p:spPr/>
        <p:txBody>
          <a:bodyPr/>
          <a:lstStyle/>
          <a:p>
            <a:fld id="{7A53532D-7E25-41E8-AC34-B57A40AAC087}" type="slidenum">
              <a:rPr lang="ka-GE" smtClean="0"/>
              <a:t>‹#›</a:t>
            </a:fld>
            <a:endParaRPr lang="ka-GE"/>
          </a:p>
        </p:txBody>
      </p:sp>
    </p:spTree>
    <p:extLst>
      <p:ext uri="{BB962C8B-B14F-4D97-AF65-F5344CB8AC3E}">
        <p14:creationId xmlns:p14="http://schemas.microsoft.com/office/powerpoint/2010/main" val="33192926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FEB6647-5AD0-4F07-9816-C05DC7480152}" type="datetimeFigureOut">
              <a:rPr lang="ka-GE" smtClean="0"/>
              <a:t>09.06.2023</a:t>
            </a:fld>
            <a:endParaRPr lang="ka-GE"/>
          </a:p>
        </p:txBody>
      </p:sp>
      <p:sp>
        <p:nvSpPr>
          <p:cNvPr id="5" name="Footer Placeholder 4"/>
          <p:cNvSpPr>
            <a:spLocks noGrp="1"/>
          </p:cNvSpPr>
          <p:nvPr>
            <p:ph type="ftr" sz="quarter" idx="11"/>
          </p:nvPr>
        </p:nvSpPr>
        <p:spPr/>
        <p:txBody>
          <a:bodyPr/>
          <a:lstStyle/>
          <a:p>
            <a:endParaRPr lang="ka-GE"/>
          </a:p>
        </p:txBody>
      </p:sp>
      <p:sp>
        <p:nvSpPr>
          <p:cNvPr id="6" name="Slide Number Placeholder 5"/>
          <p:cNvSpPr>
            <a:spLocks noGrp="1"/>
          </p:cNvSpPr>
          <p:nvPr>
            <p:ph type="sldNum" sz="quarter" idx="12"/>
          </p:nvPr>
        </p:nvSpPr>
        <p:spPr/>
        <p:txBody>
          <a:bodyPr/>
          <a:lstStyle/>
          <a:p>
            <a:fld id="{7A53532D-7E25-41E8-AC34-B57A40AAC087}" type="slidenum">
              <a:rPr lang="ka-GE" smtClean="0"/>
              <a:t>‹#›</a:t>
            </a:fld>
            <a:endParaRPr lang="ka-GE"/>
          </a:p>
        </p:txBody>
      </p:sp>
    </p:spTree>
    <p:extLst>
      <p:ext uri="{BB962C8B-B14F-4D97-AF65-F5344CB8AC3E}">
        <p14:creationId xmlns:p14="http://schemas.microsoft.com/office/powerpoint/2010/main" val="23013200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8FEB6647-5AD0-4F07-9816-C05DC7480152}" type="datetimeFigureOut">
              <a:rPr lang="ka-GE" smtClean="0"/>
              <a:t>09.06.2023</a:t>
            </a:fld>
            <a:endParaRPr lang="ka-GE"/>
          </a:p>
        </p:txBody>
      </p:sp>
      <p:sp>
        <p:nvSpPr>
          <p:cNvPr id="6" name="Footer Placeholder 5"/>
          <p:cNvSpPr>
            <a:spLocks noGrp="1"/>
          </p:cNvSpPr>
          <p:nvPr>
            <p:ph type="ftr" sz="quarter" idx="11"/>
          </p:nvPr>
        </p:nvSpPr>
        <p:spPr/>
        <p:txBody>
          <a:bodyPr/>
          <a:lstStyle/>
          <a:p>
            <a:endParaRPr lang="ka-GE"/>
          </a:p>
        </p:txBody>
      </p:sp>
      <p:sp>
        <p:nvSpPr>
          <p:cNvPr id="7" name="Slide Number Placeholder 6"/>
          <p:cNvSpPr>
            <a:spLocks noGrp="1"/>
          </p:cNvSpPr>
          <p:nvPr>
            <p:ph type="sldNum" sz="quarter" idx="12"/>
          </p:nvPr>
        </p:nvSpPr>
        <p:spPr/>
        <p:txBody>
          <a:bodyPr/>
          <a:lstStyle/>
          <a:p>
            <a:fld id="{7A53532D-7E25-41E8-AC34-B57A40AAC087}" type="slidenum">
              <a:rPr lang="ka-GE" smtClean="0"/>
              <a:t>‹#›</a:t>
            </a:fld>
            <a:endParaRPr lang="ka-GE"/>
          </a:p>
        </p:txBody>
      </p:sp>
    </p:spTree>
    <p:extLst>
      <p:ext uri="{BB962C8B-B14F-4D97-AF65-F5344CB8AC3E}">
        <p14:creationId xmlns:p14="http://schemas.microsoft.com/office/powerpoint/2010/main" val="420844506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8FEB6647-5AD0-4F07-9816-C05DC7480152}" type="datetimeFigureOut">
              <a:rPr lang="ka-GE" smtClean="0"/>
              <a:t>09.06.2023</a:t>
            </a:fld>
            <a:endParaRPr lang="ka-GE"/>
          </a:p>
        </p:txBody>
      </p:sp>
      <p:sp>
        <p:nvSpPr>
          <p:cNvPr id="8" name="Footer Placeholder 7"/>
          <p:cNvSpPr>
            <a:spLocks noGrp="1"/>
          </p:cNvSpPr>
          <p:nvPr>
            <p:ph type="ftr" sz="quarter" idx="11"/>
          </p:nvPr>
        </p:nvSpPr>
        <p:spPr/>
        <p:txBody>
          <a:bodyPr/>
          <a:lstStyle/>
          <a:p>
            <a:endParaRPr lang="ka-GE"/>
          </a:p>
        </p:txBody>
      </p:sp>
      <p:sp>
        <p:nvSpPr>
          <p:cNvPr id="9" name="Slide Number Placeholder 8"/>
          <p:cNvSpPr>
            <a:spLocks noGrp="1"/>
          </p:cNvSpPr>
          <p:nvPr>
            <p:ph type="sldNum" sz="quarter" idx="12"/>
          </p:nvPr>
        </p:nvSpPr>
        <p:spPr/>
        <p:txBody>
          <a:bodyPr/>
          <a:lstStyle/>
          <a:p>
            <a:fld id="{7A53532D-7E25-41E8-AC34-B57A40AAC087}" type="slidenum">
              <a:rPr lang="ka-GE" smtClean="0"/>
              <a:t>‹#›</a:t>
            </a:fld>
            <a:endParaRPr lang="ka-GE"/>
          </a:p>
        </p:txBody>
      </p:sp>
    </p:spTree>
    <p:extLst>
      <p:ext uri="{BB962C8B-B14F-4D97-AF65-F5344CB8AC3E}">
        <p14:creationId xmlns:p14="http://schemas.microsoft.com/office/powerpoint/2010/main" val="205108986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8FEB6647-5AD0-4F07-9816-C05DC7480152}" type="datetimeFigureOut">
              <a:rPr lang="ka-GE" smtClean="0"/>
              <a:t>09.06.2023</a:t>
            </a:fld>
            <a:endParaRPr lang="ka-GE"/>
          </a:p>
        </p:txBody>
      </p:sp>
      <p:sp>
        <p:nvSpPr>
          <p:cNvPr id="4" name="Footer Placeholder 3"/>
          <p:cNvSpPr>
            <a:spLocks noGrp="1"/>
          </p:cNvSpPr>
          <p:nvPr>
            <p:ph type="ftr" sz="quarter" idx="11"/>
          </p:nvPr>
        </p:nvSpPr>
        <p:spPr/>
        <p:txBody>
          <a:bodyPr/>
          <a:lstStyle/>
          <a:p>
            <a:endParaRPr lang="ka-GE"/>
          </a:p>
        </p:txBody>
      </p:sp>
      <p:sp>
        <p:nvSpPr>
          <p:cNvPr id="5" name="Slide Number Placeholder 4"/>
          <p:cNvSpPr>
            <a:spLocks noGrp="1"/>
          </p:cNvSpPr>
          <p:nvPr>
            <p:ph type="sldNum" sz="quarter" idx="12"/>
          </p:nvPr>
        </p:nvSpPr>
        <p:spPr/>
        <p:txBody>
          <a:bodyPr/>
          <a:lstStyle/>
          <a:p>
            <a:fld id="{7A53532D-7E25-41E8-AC34-B57A40AAC087}" type="slidenum">
              <a:rPr lang="ka-GE" smtClean="0"/>
              <a:t>‹#›</a:t>
            </a:fld>
            <a:endParaRPr lang="ka-GE"/>
          </a:p>
        </p:txBody>
      </p:sp>
    </p:spTree>
    <p:extLst>
      <p:ext uri="{BB962C8B-B14F-4D97-AF65-F5344CB8AC3E}">
        <p14:creationId xmlns:p14="http://schemas.microsoft.com/office/powerpoint/2010/main" val="27844711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FEB6647-5AD0-4F07-9816-C05DC7480152}" type="datetimeFigureOut">
              <a:rPr lang="ka-GE" smtClean="0"/>
              <a:t>09.06.2023</a:t>
            </a:fld>
            <a:endParaRPr lang="ka-GE"/>
          </a:p>
        </p:txBody>
      </p:sp>
      <p:sp>
        <p:nvSpPr>
          <p:cNvPr id="3" name="Footer Placeholder 2"/>
          <p:cNvSpPr>
            <a:spLocks noGrp="1"/>
          </p:cNvSpPr>
          <p:nvPr>
            <p:ph type="ftr" sz="quarter" idx="11"/>
          </p:nvPr>
        </p:nvSpPr>
        <p:spPr/>
        <p:txBody>
          <a:bodyPr/>
          <a:lstStyle/>
          <a:p>
            <a:endParaRPr lang="ka-GE"/>
          </a:p>
        </p:txBody>
      </p:sp>
      <p:sp>
        <p:nvSpPr>
          <p:cNvPr id="4" name="Slide Number Placeholder 3"/>
          <p:cNvSpPr>
            <a:spLocks noGrp="1"/>
          </p:cNvSpPr>
          <p:nvPr>
            <p:ph type="sldNum" sz="quarter" idx="12"/>
          </p:nvPr>
        </p:nvSpPr>
        <p:spPr/>
        <p:txBody>
          <a:bodyPr/>
          <a:lstStyle/>
          <a:p>
            <a:fld id="{7A53532D-7E25-41E8-AC34-B57A40AAC087}" type="slidenum">
              <a:rPr lang="ka-GE" smtClean="0"/>
              <a:t>‹#›</a:t>
            </a:fld>
            <a:endParaRPr lang="ka-GE"/>
          </a:p>
        </p:txBody>
      </p:sp>
    </p:spTree>
    <p:extLst>
      <p:ext uri="{BB962C8B-B14F-4D97-AF65-F5344CB8AC3E}">
        <p14:creationId xmlns:p14="http://schemas.microsoft.com/office/powerpoint/2010/main" val="22081107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FEB6647-5AD0-4F07-9816-C05DC7480152}" type="datetimeFigureOut">
              <a:rPr lang="ka-GE" smtClean="0"/>
              <a:t>09.06.2023</a:t>
            </a:fld>
            <a:endParaRPr lang="ka-GE"/>
          </a:p>
        </p:txBody>
      </p:sp>
      <p:sp>
        <p:nvSpPr>
          <p:cNvPr id="6" name="Footer Placeholder 5"/>
          <p:cNvSpPr>
            <a:spLocks noGrp="1"/>
          </p:cNvSpPr>
          <p:nvPr>
            <p:ph type="ftr" sz="quarter" idx="11"/>
          </p:nvPr>
        </p:nvSpPr>
        <p:spPr/>
        <p:txBody>
          <a:bodyPr/>
          <a:lstStyle/>
          <a:p>
            <a:endParaRPr lang="ka-GE"/>
          </a:p>
        </p:txBody>
      </p:sp>
      <p:sp>
        <p:nvSpPr>
          <p:cNvPr id="7" name="Slide Number Placeholder 6"/>
          <p:cNvSpPr>
            <a:spLocks noGrp="1"/>
          </p:cNvSpPr>
          <p:nvPr>
            <p:ph type="sldNum" sz="quarter" idx="12"/>
          </p:nvPr>
        </p:nvSpPr>
        <p:spPr/>
        <p:txBody>
          <a:bodyPr/>
          <a:lstStyle/>
          <a:p>
            <a:fld id="{7A53532D-7E25-41E8-AC34-B57A40AAC087}" type="slidenum">
              <a:rPr lang="ka-GE" smtClean="0"/>
              <a:t>‹#›</a:t>
            </a:fld>
            <a:endParaRPr lang="ka-GE"/>
          </a:p>
        </p:txBody>
      </p:sp>
    </p:spTree>
    <p:extLst>
      <p:ext uri="{BB962C8B-B14F-4D97-AF65-F5344CB8AC3E}">
        <p14:creationId xmlns:p14="http://schemas.microsoft.com/office/powerpoint/2010/main" val="97241145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FEB6647-5AD0-4F07-9816-C05DC7480152}" type="datetimeFigureOut">
              <a:rPr lang="ka-GE" smtClean="0"/>
              <a:t>09.06.2023</a:t>
            </a:fld>
            <a:endParaRPr lang="ka-GE"/>
          </a:p>
        </p:txBody>
      </p:sp>
      <p:sp>
        <p:nvSpPr>
          <p:cNvPr id="6" name="Footer Placeholder 5"/>
          <p:cNvSpPr>
            <a:spLocks noGrp="1"/>
          </p:cNvSpPr>
          <p:nvPr>
            <p:ph type="ftr" sz="quarter" idx="11"/>
          </p:nvPr>
        </p:nvSpPr>
        <p:spPr/>
        <p:txBody>
          <a:bodyPr/>
          <a:lstStyle/>
          <a:p>
            <a:endParaRPr lang="ka-GE"/>
          </a:p>
        </p:txBody>
      </p:sp>
      <p:sp>
        <p:nvSpPr>
          <p:cNvPr id="7" name="Slide Number Placeholder 6"/>
          <p:cNvSpPr>
            <a:spLocks noGrp="1"/>
          </p:cNvSpPr>
          <p:nvPr>
            <p:ph type="sldNum" sz="quarter" idx="12"/>
          </p:nvPr>
        </p:nvSpPr>
        <p:spPr/>
        <p:txBody>
          <a:bodyPr/>
          <a:lstStyle/>
          <a:p>
            <a:fld id="{7A53532D-7E25-41E8-AC34-B57A40AAC087}" type="slidenum">
              <a:rPr lang="ka-GE" smtClean="0"/>
              <a:t>‹#›</a:t>
            </a:fld>
            <a:endParaRPr lang="ka-GE"/>
          </a:p>
        </p:txBody>
      </p:sp>
    </p:spTree>
    <p:extLst>
      <p:ext uri="{BB962C8B-B14F-4D97-AF65-F5344CB8AC3E}">
        <p14:creationId xmlns:p14="http://schemas.microsoft.com/office/powerpoint/2010/main" val="404828628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FEB6647-5AD0-4F07-9816-C05DC7480152}" type="datetimeFigureOut">
              <a:rPr lang="ka-GE" smtClean="0"/>
              <a:t>09.06.2023</a:t>
            </a:fld>
            <a:endParaRPr lang="ka-GE"/>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ka-GE"/>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A53532D-7E25-41E8-AC34-B57A40AAC087}" type="slidenum">
              <a:rPr lang="ka-GE" smtClean="0"/>
              <a:t>‹#›</a:t>
            </a:fld>
            <a:endParaRPr lang="ka-GE"/>
          </a:p>
        </p:txBody>
      </p:sp>
    </p:spTree>
    <p:extLst>
      <p:ext uri="{BB962C8B-B14F-4D97-AF65-F5344CB8AC3E}">
        <p14:creationId xmlns:p14="http://schemas.microsoft.com/office/powerpoint/2010/main" val="3898515618"/>
      </p:ext>
    </p:extLst>
  </p:cSld>
  <p:clrMap bg1="lt1" tx1="dk1" bg2="lt2" tx2="dk2" accent1="accent1" accent2="accent2" accent3="accent3" accent4="accent4" accent5="accent5" accent6="accent6" hlink="hlink" folHlink="folHlink"/>
  <p:sldLayoutIdLst>
    <p:sldLayoutId id="2147483757" r:id="rId1"/>
    <p:sldLayoutId id="2147483758" r:id="rId2"/>
    <p:sldLayoutId id="2147483759" r:id="rId3"/>
    <p:sldLayoutId id="2147483760" r:id="rId4"/>
    <p:sldLayoutId id="2147483761" r:id="rId5"/>
    <p:sldLayoutId id="2147483762" r:id="rId6"/>
    <p:sldLayoutId id="2147483763" r:id="rId7"/>
    <p:sldLayoutId id="2147483764" r:id="rId8"/>
    <p:sldLayoutId id="2147483765" r:id="rId9"/>
    <p:sldLayoutId id="2147483766" r:id="rId10"/>
    <p:sldLayoutId id="2147483767"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 Id="rId4"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სუბტიტრი 2"/>
          <p:cNvSpPr>
            <a:spLocks noGrp="1"/>
          </p:cNvSpPr>
          <p:nvPr>
            <p:ph type="subTitle" idx="1"/>
          </p:nvPr>
        </p:nvSpPr>
        <p:spPr>
          <a:xfrm>
            <a:off x="542018" y="1438004"/>
            <a:ext cx="11342255" cy="4934904"/>
          </a:xfrm>
          <a:solidFill>
            <a:schemeClr val="accent1">
              <a:lumMod val="20000"/>
              <a:lumOff val="80000"/>
            </a:schemeClr>
          </a:solidFill>
          <a:ln>
            <a:noFill/>
          </a:ln>
          <a:effectLst>
            <a:outerShdw blurRad="190500" dist="228600" dir="2700000" algn="ctr">
              <a:srgbClr val="000000">
                <a:alpha val="30000"/>
              </a:srgbClr>
            </a:outerShdw>
          </a:effectLst>
          <a:scene3d>
            <a:camera prst="obliqueBottomRight"/>
            <a:lightRig rig="glow" dir="t">
              <a:rot lat="0" lon="0" rev="4800000"/>
            </a:lightRig>
          </a:scene3d>
          <a:sp3d prstMaterial="matte">
            <a:bevelT w="127000" h="63500" prst="slope"/>
          </a:sp3d>
        </p:spPr>
        <p:txBody>
          <a:bodyPr>
            <a:normAutofit fontScale="92500"/>
          </a:bodyPr>
          <a:lstStyle/>
          <a:p>
            <a:pPr algn="ctr">
              <a:lnSpc>
                <a:spcPct val="100000"/>
              </a:lnSpc>
            </a:pPr>
            <a:r>
              <a:rPr lang="ka-GE" sz="4400" b="1" dirty="0">
                <a:solidFill>
                  <a:srgbClr val="002060"/>
                </a:solidFill>
              </a:rPr>
              <a:t>სკოლამდელი განათლება</a:t>
            </a:r>
          </a:p>
          <a:p>
            <a:pPr algn="ctr">
              <a:lnSpc>
                <a:spcPct val="100000"/>
              </a:lnSpc>
            </a:pPr>
            <a:r>
              <a:rPr lang="ka-GE" sz="4400" b="1" dirty="0">
                <a:solidFill>
                  <a:srgbClr val="002060"/>
                </a:solidFill>
              </a:rPr>
              <a:t>და პირველკლასელთა აკადემიური მიღწევები</a:t>
            </a:r>
          </a:p>
          <a:p>
            <a:pPr algn="l">
              <a:lnSpc>
                <a:spcPct val="100000"/>
              </a:lnSpc>
            </a:pPr>
            <a:endParaRPr lang="ka-GE" sz="2000" b="1" dirty="0">
              <a:solidFill>
                <a:srgbClr val="002060"/>
              </a:solidFill>
            </a:endParaRPr>
          </a:p>
          <a:p>
            <a:pPr algn="l">
              <a:lnSpc>
                <a:spcPct val="100000"/>
              </a:lnSpc>
            </a:pPr>
            <a:r>
              <a:rPr lang="ka-GE" sz="2000" b="1" dirty="0">
                <a:solidFill>
                  <a:srgbClr val="002060"/>
                </a:solidFill>
              </a:rPr>
              <a:t>მომხსენებლები:</a:t>
            </a:r>
          </a:p>
          <a:p>
            <a:pPr algn="l">
              <a:lnSpc>
                <a:spcPct val="100000"/>
              </a:lnSpc>
            </a:pPr>
            <a:r>
              <a:rPr lang="ka-GE" sz="3200" b="1" dirty="0">
                <a:solidFill>
                  <a:srgbClr val="002060"/>
                </a:solidFill>
              </a:rPr>
              <a:t>ნანი მამულაძე</a:t>
            </a:r>
          </a:p>
          <a:p>
            <a:pPr algn="l">
              <a:lnSpc>
                <a:spcPct val="100000"/>
              </a:lnSpc>
            </a:pPr>
            <a:r>
              <a:rPr lang="ka-GE" sz="3200" b="1" dirty="0">
                <a:solidFill>
                  <a:srgbClr val="002060"/>
                </a:solidFill>
              </a:rPr>
              <a:t>ქეთევან შოთაძე</a:t>
            </a:r>
          </a:p>
          <a:p>
            <a:pPr algn="l">
              <a:lnSpc>
                <a:spcPct val="100000"/>
              </a:lnSpc>
            </a:pPr>
            <a:r>
              <a:rPr lang="ka-GE" sz="3200" b="1" dirty="0">
                <a:solidFill>
                  <a:srgbClr val="002060"/>
                </a:solidFill>
              </a:rPr>
              <a:t>მარინე გურგენიძე</a:t>
            </a:r>
          </a:p>
          <a:p>
            <a:pPr algn="ctr"/>
            <a:r>
              <a:rPr lang="ka-GE" sz="2400" dirty="0">
                <a:solidFill>
                  <a:sysClr val="windowText" lastClr="000000"/>
                </a:solidFill>
              </a:rPr>
              <a:t>2023 წ. </a:t>
            </a:r>
            <a:endParaRPr lang="ru-RU" sz="2400" dirty="0">
              <a:solidFill>
                <a:sysClr val="windowText" lastClr="000000"/>
              </a:solidFill>
            </a:endParaRPr>
          </a:p>
          <a:p>
            <a:pPr algn="l">
              <a:lnSpc>
                <a:spcPct val="100000"/>
              </a:lnSpc>
            </a:pPr>
            <a:endParaRPr lang="ka-GE" sz="3200" b="1" dirty="0">
              <a:solidFill>
                <a:srgbClr val="002060"/>
              </a:solidFill>
            </a:endParaRPr>
          </a:p>
          <a:p>
            <a:pPr algn="l">
              <a:lnSpc>
                <a:spcPct val="100000"/>
              </a:lnSpc>
            </a:pPr>
            <a:endParaRPr lang="ka-GE" sz="2000" dirty="0">
              <a:solidFill>
                <a:srgbClr val="002060"/>
              </a:solidFill>
            </a:endParaRPr>
          </a:p>
        </p:txBody>
      </p:sp>
      <p:pic>
        <p:nvPicPr>
          <p:cNvPr id="5" name="Picture 4">
            <a:extLst>
              <a:ext uri="{FF2B5EF4-FFF2-40B4-BE49-F238E27FC236}">
                <a16:creationId xmlns:a16="http://schemas.microsoft.com/office/drawing/2014/main" id="{E3B997DB-ADE4-9465-C752-D3169646AF32}"/>
              </a:ext>
            </a:extLst>
          </p:cNvPr>
          <p:cNvPicPr>
            <a:picLocks noChangeAspect="1"/>
          </p:cNvPicPr>
          <p:nvPr/>
        </p:nvPicPr>
        <p:blipFill>
          <a:blip r:embed="rId2"/>
          <a:stretch>
            <a:fillRect/>
          </a:stretch>
        </p:blipFill>
        <p:spPr>
          <a:xfrm>
            <a:off x="870492" y="162012"/>
            <a:ext cx="1863830" cy="1204971"/>
          </a:xfrm>
          <a:prstGeom prst="rect">
            <a:avLst/>
          </a:prstGeom>
        </p:spPr>
      </p:pic>
    </p:spTree>
    <p:extLst>
      <p:ext uri="{BB962C8B-B14F-4D97-AF65-F5344CB8AC3E}">
        <p14:creationId xmlns:p14="http://schemas.microsoft.com/office/powerpoint/2010/main" val="306988023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Content Placeholder 3"/>
          <p:cNvSpPr>
            <a:spLocks noGrp="1"/>
          </p:cNvSpPr>
          <p:nvPr>
            <p:ph idx="1"/>
          </p:nvPr>
        </p:nvSpPr>
        <p:spPr>
          <a:xfrm>
            <a:off x="1232602" y="2296055"/>
            <a:ext cx="9831477" cy="1995902"/>
          </a:xfrm>
          <a:prstGeom prst="horizontalScroll">
            <a:avLst/>
          </a:prstGeom>
          <a:solidFill>
            <a:schemeClr val="accent1">
              <a:lumMod val="20000"/>
              <a:lumOff val="80000"/>
            </a:schemeClr>
          </a:solidFill>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normAutofit fontScale="32500" lnSpcReduction="20000"/>
          </a:bodyPr>
          <a:lstStyle/>
          <a:p>
            <a:pPr marL="285750" indent="-285750" algn="just">
              <a:buFont typeface="Arial" panose="020B0604020202020204" pitchFamily="34" charset="0"/>
              <a:buChar char="•"/>
            </a:pPr>
            <a:endParaRPr lang="ka-GE" dirty="0">
              <a:solidFill>
                <a:schemeClr val="accent5">
                  <a:lumMod val="75000"/>
                </a:schemeClr>
              </a:solidFill>
            </a:endParaRPr>
          </a:p>
          <a:p>
            <a:pPr marL="285750" indent="-285750" algn="just">
              <a:lnSpc>
                <a:spcPct val="170000"/>
              </a:lnSpc>
              <a:buFont typeface="Wingdings" panose="05000000000000000000" pitchFamily="2" charset="2"/>
              <a:buChar char="q"/>
            </a:pPr>
            <a:r>
              <a:rPr lang="ka-GE" sz="4300" b="1" dirty="0">
                <a:solidFill>
                  <a:schemeClr val="accent5">
                    <a:lumMod val="75000"/>
                  </a:schemeClr>
                </a:solidFill>
              </a:rPr>
              <a:t>რესპოდენტები აღნიშნავენ  ასევე</a:t>
            </a:r>
            <a:r>
              <a:rPr lang="ka-GE" sz="4300" dirty="0">
                <a:solidFill>
                  <a:schemeClr val="accent5">
                    <a:lumMod val="75000"/>
                  </a:schemeClr>
                </a:solidFill>
              </a:rPr>
              <a:t> </a:t>
            </a:r>
            <a:r>
              <a:rPr lang="ka-GE" sz="4300" dirty="0">
                <a:solidFill>
                  <a:srgbClr val="FF0000"/>
                </a:solidFill>
              </a:rPr>
              <a:t>(60%), </a:t>
            </a:r>
            <a:r>
              <a:rPr lang="ka-GE" sz="4300" dirty="0">
                <a:solidFill>
                  <a:schemeClr val="accent1">
                    <a:lumMod val="50000"/>
                  </a:schemeClr>
                </a:solidFill>
              </a:rPr>
              <a:t>რომ</a:t>
            </a:r>
            <a:r>
              <a:rPr lang="ka-GE" sz="4300" dirty="0">
                <a:solidFill>
                  <a:srgbClr val="FF0000"/>
                </a:solidFill>
              </a:rPr>
              <a:t> </a:t>
            </a:r>
            <a:r>
              <a:rPr lang="ka-GE" sz="4300" dirty="0">
                <a:solidFill>
                  <a:schemeClr val="accent5">
                    <a:lumMod val="75000"/>
                  </a:schemeClr>
                </a:solidFill>
              </a:rPr>
              <a:t>საბავშვო ბაღში ჩამოყალიბებულმა საკომუნიკაციო თუ სხვა პრაქტიკულმა უნარ-ჩვევებმა დიდი წვლილი შეიტანა  მათი შვილების სკოლასთან ადაპტაციის პროცესში და უფრო მეტიც, პოზიტიურად განაწყო სკოლისთვის.</a:t>
            </a:r>
          </a:p>
          <a:p>
            <a:pPr algn="ctr">
              <a:lnSpc>
                <a:spcPct val="150000"/>
              </a:lnSpc>
            </a:pPr>
            <a:endParaRPr lang="en-US" dirty="0"/>
          </a:p>
        </p:txBody>
      </p:sp>
      <p:sp>
        <p:nvSpPr>
          <p:cNvPr id="13" name="Horizontal Scroll 12"/>
          <p:cNvSpPr/>
          <p:nvPr/>
        </p:nvSpPr>
        <p:spPr>
          <a:xfrm>
            <a:off x="740772" y="4209317"/>
            <a:ext cx="9845871" cy="2100965"/>
          </a:xfrm>
          <a:prstGeom prst="horizontalScroll">
            <a:avLst/>
          </a:prstGeom>
          <a:solidFill>
            <a:schemeClr val="accent1">
              <a:lumMod val="20000"/>
              <a:lumOff val="80000"/>
            </a:schemeClr>
          </a:solidFill>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gn="just">
              <a:buFont typeface="Arial" panose="020B0604020202020204" pitchFamily="34" charset="0"/>
              <a:buChar char="•"/>
            </a:pPr>
            <a:endParaRPr lang="ka-GE" sz="1400" dirty="0">
              <a:solidFill>
                <a:schemeClr val="accent5">
                  <a:lumMod val="75000"/>
                </a:schemeClr>
              </a:solidFill>
            </a:endParaRPr>
          </a:p>
          <a:p>
            <a:pPr marL="285750" indent="-285750" algn="just">
              <a:lnSpc>
                <a:spcPct val="150000"/>
              </a:lnSpc>
              <a:buFont typeface="Wingdings" panose="05000000000000000000" pitchFamily="2" charset="2"/>
              <a:buChar char="q"/>
            </a:pPr>
            <a:r>
              <a:rPr lang="ka-GE" sz="1400" b="1" dirty="0">
                <a:solidFill>
                  <a:schemeClr val="accent5">
                    <a:lumMod val="75000"/>
                  </a:schemeClr>
                </a:solidFill>
              </a:rPr>
              <a:t>აღნიშნული რესპოდენტები კომენტარებში შენიშნავენ, </a:t>
            </a:r>
            <a:r>
              <a:rPr lang="ka-GE" sz="1400" dirty="0">
                <a:solidFill>
                  <a:schemeClr val="accent5">
                    <a:lumMod val="75000"/>
                  </a:schemeClr>
                </a:solidFill>
              </a:rPr>
              <a:t>რომ მათ არ დასჭირვებიათ წერა-კითხვისა და მათემატიკური უნარების გასავითარებლად, საკუთარ შვილებთან დამატებითი მუშაობა. გარდა ამისა სკოლამდელმა დაწესებულებამ ბავშვები აქტიურები, ხალისიანები, მობილიზებულები</a:t>
            </a:r>
            <a:r>
              <a:rPr lang="en-US" sz="1400" dirty="0">
                <a:solidFill>
                  <a:schemeClr val="accent5">
                    <a:lumMod val="75000"/>
                  </a:schemeClr>
                </a:solidFill>
              </a:rPr>
              <a:t> </a:t>
            </a:r>
            <a:r>
              <a:rPr lang="ka-GE" sz="1400" dirty="0">
                <a:solidFill>
                  <a:schemeClr val="accent5">
                    <a:lumMod val="75000"/>
                  </a:schemeClr>
                </a:solidFill>
              </a:rPr>
              <a:t>და უფრო მეტად დამოუკიდებლები გახადა. </a:t>
            </a:r>
          </a:p>
          <a:p>
            <a:pPr algn="ctr"/>
            <a:endParaRPr lang="en-US" sz="1600" dirty="0"/>
          </a:p>
        </p:txBody>
      </p:sp>
      <p:sp>
        <p:nvSpPr>
          <p:cNvPr id="11" name="Down Arrow Callout 10"/>
          <p:cNvSpPr/>
          <p:nvPr/>
        </p:nvSpPr>
        <p:spPr>
          <a:xfrm>
            <a:off x="1276300" y="1321224"/>
            <a:ext cx="7686258" cy="877694"/>
          </a:xfrm>
          <a:prstGeom prst="downArrowCallout">
            <a:avLst/>
          </a:prstGeom>
          <a:solidFill>
            <a:schemeClr val="accent1">
              <a:lumMod val="20000"/>
              <a:lumOff val="8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solidFill>
                <a:schemeClr val="accent5">
                  <a:lumMod val="75000"/>
                </a:schemeClr>
              </a:solidFill>
            </a:endParaRPr>
          </a:p>
          <a:p>
            <a:pPr algn="ctr"/>
            <a:r>
              <a:rPr lang="ka-GE" b="1" dirty="0">
                <a:solidFill>
                  <a:schemeClr val="accent5">
                    <a:lumMod val="75000"/>
                  </a:schemeClr>
                </a:solidFill>
              </a:rPr>
              <a:t>კვლევის მონაცემთა ანალიზი მშობელთა პასუხების საფუძველზე</a:t>
            </a:r>
            <a:endParaRPr lang="ka-GE" sz="1400" dirty="0">
              <a:solidFill>
                <a:schemeClr val="accent5">
                  <a:lumMod val="75000"/>
                </a:schemeClr>
              </a:solidFill>
            </a:endParaRPr>
          </a:p>
          <a:p>
            <a:pPr algn="ctr"/>
            <a:endParaRPr lang="en-US" dirty="0"/>
          </a:p>
        </p:txBody>
      </p:sp>
      <p:pic>
        <p:nvPicPr>
          <p:cNvPr id="3" name="Picture 2">
            <a:extLst>
              <a:ext uri="{FF2B5EF4-FFF2-40B4-BE49-F238E27FC236}">
                <a16:creationId xmlns:a16="http://schemas.microsoft.com/office/drawing/2014/main" id="{BA5B64B1-491D-41C3-8BC3-828D931A3C09}"/>
              </a:ext>
            </a:extLst>
          </p:cNvPr>
          <p:cNvPicPr>
            <a:picLocks noChangeAspect="1"/>
          </p:cNvPicPr>
          <p:nvPr/>
        </p:nvPicPr>
        <p:blipFill>
          <a:blip r:embed="rId3"/>
          <a:stretch>
            <a:fillRect/>
          </a:stretch>
        </p:blipFill>
        <p:spPr>
          <a:xfrm>
            <a:off x="9091611" y="483169"/>
            <a:ext cx="3100389" cy="1954211"/>
          </a:xfrm>
          <a:prstGeom prst="rect">
            <a:avLst/>
          </a:prstGeom>
        </p:spPr>
      </p:pic>
      <p:pic>
        <p:nvPicPr>
          <p:cNvPr id="4" name="Picture 3">
            <a:extLst>
              <a:ext uri="{FF2B5EF4-FFF2-40B4-BE49-F238E27FC236}">
                <a16:creationId xmlns:a16="http://schemas.microsoft.com/office/drawing/2014/main" id="{53B0B4C9-2E08-32D1-8129-3E08F070BFAE}"/>
              </a:ext>
            </a:extLst>
          </p:cNvPr>
          <p:cNvPicPr>
            <a:picLocks noChangeAspect="1"/>
          </p:cNvPicPr>
          <p:nvPr/>
        </p:nvPicPr>
        <p:blipFill>
          <a:blip r:embed="rId4"/>
          <a:stretch>
            <a:fillRect/>
          </a:stretch>
        </p:blipFill>
        <p:spPr>
          <a:xfrm>
            <a:off x="740772" y="71640"/>
            <a:ext cx="1865538" cy="1201016"/>
          </a:xfrm>
          <a:prstGeom prst="rect">
            <a:avLst/>
          </a:prstGeom>
        </p:spPr>
      </p:pic>
    </p:spTree>
    <p:extLst>
      <p:ext uri="{BB962C8B-B14F-4D97-AF65-F5344CB8AC3E}">
        <p14:creationId xmlns:p14="http://schemas.microsoft.com/office/powerpoint/2010/main" val="99529165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Horizontal Scroll 8"/>
          <p:cNvSpPr/>
          <p:nvPr/>
        </p:nvSpPr>
        <p:spPr>
          <a:xfrm>
            <a:off x="2357647" y="4054165"/>
            <a:ext cx="9834353" cy="2974109"/>
          </a:xfrm>
          <a:prstGeom prst="horizontalScroll">
            <a:avLst/>
          </a:prstGeom>
          <a:solidFill>
            <a:schemeClr val="accent1">
              <a:lumMod val="20000"/>
              <a:lumOff val="80000"/>
            </a:schemeClr>
          </a:solidFill>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gn="just">
              <a:lnSpc>
                <a:spcPct val="150000"/>
              </a:lnSpc>
              <a:buFont typeface="Wingdings" panose="05000000000000000000" pitchFamily="2" charset="2"/>
              <a:buChar char="q"/>
            </a:pPr>
            <a:r>
              <a:rPr lang="ka-GE" sz="1400" dirty="0">
                <a:solidFill>
                  <a:schemeClr val="accent5">
                    <a:lumMod val="75000"/>
                  </a:schemeClr>
                </a:solidFill>
              </a:rPr>
              <a:t>მშობელთა ნაწილი, რომელთა შვილები სარგებლობდნენ სკოლამდელი მომსახურებით </a:t>
            </a:r>
            <a:r>
              <a:rPr lang="ka-GE" sz="1400" dirty="0">
                <a:solidFill>
                  <a:srgbClr val="FF0000"/>
                </a:solidFill>
              </a:rPr>
              <a:t>(20%), </a:t>
            </a:r>
            <a:r>
              <a:rPr lang="ka-GE" sz="1400" dirty="0">
                <a:solidFill>
                  <a:schemeClr val="accent5">
                    <a:lumMod val="75000"/>
                  </a:schemeClr>
                </a:solidFill>
              </a:rPr>
              <a:t>პრობლემებში  ასახელებს სკოლამდელი საფეხურის აღმზრდელ-პედაგოგთა არასაკმარის კომპეტენციებს და თვლიან, რომ სკოლამდელი დაწესებულების ხელმძღვანელებმა უნდა იზრუნონ უფრო მაღალი კომპეტენციის მქონე კადრების მოზიდვაზე, რათა უზრუნველყოფილი იყოს სკოლამდელი საფეხურის ერთ-ერთი მნიშვნელოვანი  ამოცანის - სკოლამდელ ასაკში ბავშვისადმი სათანადო დამოკიდებულების და სწავლების ხელშეწყობის გადაჭრა. </a:t>
            </a:r>
          </a:p>
        </p:txBody>
      </p:sp>
      <p:sp>
        <p:nvSpPr>
          <p:cNvPr id="12" name="Content Placeholder 3"/>
          <p:cNvSpPr>
            <a:spLocks noGrp="1"/>
          </p:cNvSpPr>
          <p:nvPr>
            <p:ph idx="1"/>
          </p:nvPr>
        </p:nvSpPr>
        <p:spPr>
          <a:xfrm>
            <a:off x="1421932" y="1515364"/>
            <a:ext cx="9831477" cy="3102699"/>
          </a:xfrm>
          <a:prstGeom prst="horizontalScroll">
            <a:avLst/>
          </a:prstGeom>
          <a:solidFill>
            <a:schemeClr val="accent1">
              <a:lumMod val="20000"/>
              <a:lumOff val="80000"/>
            </a:schemeClr>
          </a:solidFill>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marL="285750" indent="-285750" algn="just">
              <a:lnSpc>
                <a:spcPct val="150000"/>
              </a:lnSpc>
              <a:buFont typeface="Arial" panose="020B0604020202020204" pitchFamily="34" charset="0"/>
              <a:buChar char="•"/>
            </a:pPr>
            <a:endParaRPr lang="ka-GE" sz="1400" dirty="0">
              <a:solidFill>
                <a:schemeClr val="accent5">
                  <a:lumMod val="75000"/>
                </a:schemeClr>
              </a:solidFill>
            </a:endParaRPr>
          </a:p>
          <a:p>
            <a:pPr marL="0" indent="0" algn="just">
              <a:lnSpc>
                <a:spcPct val="150000"/>
              </a:lnSpc>
              <a:buNone/>
            </a:pPr>
            <a:r>
              <a:rPr lang="ka-GE" sz="1500" b="1" dirty="0">
                <a:solidFill>
                  <a:schemeClr val="accent5">
                    <a:lumMod val="75000"/>
                  </a:schemeClr>
                </a:solidFill>
              </a:rPr>
              <a:t>პრობლემებში დასახელდა:</a:t>
            </a:r>
          </a:p>
          <a:p>
            <a:pPr marL="285750" indent="-285750" algn="just">
              <a:lnSpc>
                <a:spcPct val="150000"/>
              </a:lnSpc>
              <a:buFont typeface="Arial" panose="020B0604020202020204" pitchFamily="34" charset="0"/>
              <a:buChar char="•"/>
            </a:pPr>
            <a:r>
              <a:rPr lang="ka-GE" sz="1400" dirty="0">
                <a:solidFill>
                  <a:schemeClr val="accent5">
                    <a:lumMod val="75000"/>
                  </a:schemeClr>
                </a:solidFill>
              </a:rPr>
              <a:t>მშობლები </a:t>
            </a:r>
            <a:r>
              <a:rPr lang="ka-GE" sz="1400" dirty="0">
                <a:solidFill>
                  <a:srgbClr val="FF0000"/>
                </a:solidFill>
              </a:rPr>
              <a:t>(10%), </a:t>
            </a:r>
            <a:r>
              <a:rPr lang="ka-GE" sz="1400" dirty="0">
                <a:solidFill>
                  <a:schemeClr val="accent5">
                    <a:lumMod val="75000"/>
                  </a:schemeClr>
                </a:solidFill>
              </a:rPr>
              <a:t>რომელთა შვილებს არ აქვთ სკოლამდელი საფეხური გავლილი, შენიშნავენ, რომ სასკოლო მზაობისთვის მნიშვნელოვანია სკოლამდელი საფეხურის გავლა, თუმცა რეგიონში რეგისტრაციის პროცესი საბავშვო ბაღების სიმცირის გამო ძალიან  პრობლემურია და სახელმწიფოს მხრიდან დამატებით მხარდამჭერი მექანიზმების ამოქმედებაზე საუბრობენ;</a:t>
            </a:r>
          </a:p>
          <a:p>
            <a:pPr marL="285750" indent="-285750" algn="just">
              <a:lnSpc>
                <a:spcPct val="150000"/>
              </a:lnSpc>
              <a:buFont typeface="Arial" panose="020B0604020202020204" pitchFamily="34" charset="0"/>
              <a:buChar char="•"/>
            </a:pPr>
            <a:endParaRPr lang="ka-GE" sz="1400" dirty="0">
              <a:solidFill>
                <a:schemeClr val="accent5">
                  <a:lumMod val="75000"/>
                </a:schemeClr>
              </a:solidFill>
            </a:endParaRPr>
          </a:p>
          <a:p>
            <a:pPr lvl="8" algn="ctr">
              <a:lnSpc>
                <a:spcPct val="150000"/>
              </a:lnSpc>
            </a:pPr>
            <a:endParaRPr lang="en-US" dirty="0"/>
          </a:p>
        </p:txBody>
      </p:sp>
      <p:pic>
        <p:nvPicPr>
          <p:cNvPr id="3" name="Picture 2">
            <a:extLst>
              <a:ext uri="{FF2B5EF4-FFF2-40B4-BE49-F238E27FC236}">
                <a16:creationId xmlns:a16="http://schemas.microsoft.com/office/drawing/2014/main" id="{BA5B64B1-491D-41C3-8BC3-828D931A3C09}"/>
              </a:ext>
            </a:extLst>
          </p:cNvPr>
          <p:cNvPicPr>
            <a:picLocks noChangeAspect="1"/>
          </p:cNvPicPr>
          <p:nvPr/>
        </p:nvPicPr>
        <p:blipFill>
          <a:blip r:embed="rId2"/>
          <a:stretch>
            <a:fillRect/>
          </a:stretch>
        </p:blipFill>
        <p:spPr>
          <a:xfrm>
            <a:off x="0" y="5296456"/>
            <a:ext cx="2350092" cy="1561544"/>
          </a:xfrm>
          <a:prstGeom prst="rect">
            <a:avLst/>
          </a:prstGeom>
        </p:spPr>
      </p:pic>
      <p:sp>
        <p:nvSpPr>
          <p:cNvPr id="11" name="Down Arrow Callout 10"/>
          <p:cNvSpPr/>
          <p:nvPr/>
        </p:nvSpPr>
        <p:spPr>
          <a:xfrm>
            <a:off x="1581100" y="1076517"/>
            <a:ext cx="7686258" cy="877694"/>
          </a:xfrm>
          <a:prstGeom prst="downArrowCallout">
            <a:avLst/>
          </a:prstGeom>
          <a:solidFill>
            <a:schemeClr val="accent1">
              <a:lumMod val="20000"/>
              <a:lumOff val="8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solidFill>
                <a:schemeClr val="accent5">
                  <a:lumMod val="75000"/>
                </a:schemeClr>
              </a:solidFill>
            </a:endParaRPr>
          </a:p>
          <a:p>
            <a:pPr algn="ctr"/>
            <a:r>
              <a:rPr lang="ka-GE" b="1" dirty="0">
                <a:solidFill>
                  <a:schemeClr val="accent5">
                    <a:lumMod val="75000"/>
                  </a:schemeClr>
                </a:solidFill>
              </a:rPr>
              <a:t>კვლევის მონაცემთა ანალიზი მშობელთა პასუხების საფუძველზე</a:t>
            </a:r>
            <a:endParaRPr lang="ka-GE" sz="1400" dirty="0">
              <a:solidFill>
                <a:schemeClr val="accent5">
                  <a:lumMod val="75000"/>
                </a:schemeClr>
              </a:solidFill>
            </a:endParaRPr>
          </a:p>
          <a:p>
            <a:pPr algn="ctr"/>
            <a:endParaRPr lang="en-US" dirty="0"/>
          </a:p>
        </p:txBody>
      </p:sp>
      <p:pic>
        <p:nvPicPr>
          <p:cNvPr id="2" name="Picture 1">
            <a:extLst>
              <a:ext uri="{FF2B5EF4-FFF2-40B4-BE49-F238E27FC236}">
                <a16:creationId xmlns:a16="http://schemas.microsoft.com/office/drawing/2014/main" id="{E75CE1C6-6652-CE52-0B48-7469902DAFCB}"/>
              </a:ext>
            </a:extLst>
          </p:cNvPr>
          <p:cNvPicPr>
            <a:picLocks noChangeAspect="1"/>
          </p:cNvPicPr>
          <p:nvPr/>
        </p:nvPicPr>
        <p:blipFill>
          <a:blip r:embed="rId3"/>
          <a:stretch>
            <a:fillRect/>
          </a:stretch>
        </p:blipFill>
        <p:spPr>
          <a:xfrm>
            <a:off x="242277" y="0"/>
            <a:ext cx="1865538" cy="1201016"/>
          </a:xfrm>
          <a:prstGeom prst="rect">
            <a:avLst/>
          </a:prstGeom>
        </p:spPr>
      </p:pic>
    </p:spTree>
    <p:extLst>
      <p:ext uri="{BB962C8B-B14F-4D97-AF65-F5344CB8AC3E}">
        <p14:creationId xmlns:p14="http://schemas.microsoft.com/office/powerpoint/2010/main" val="310573878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სათაური 1"/>
          <p:cNvSpPr>
            <a:spLocks noGrp="1"/>
          </p:cNvSpPr>
          <p:nvPr>
            <p:ph type="title"/>
          </p:nvPr>
        </p:nvSpPr>
        <p:spPr>
          <a:xfrm>
            <a:off x="0" y="930515"/>
            <a:ext cx="12192000" cy="694088"/>
          </a:xfrm>
        </p:spPr>
        <p:txBody>
          <a:bodyPr>
            <a:normAutofit fontScale="90000"/>
          </a:bodyPr>
          <a:lstStyle/>
          <a:p>
            <a:pPr algn="ctr">
              <a:lnSpc>
                <a:spcPct val="100000"/>
              </a:lnSpc>
              <a:spcAft>
                <a:spcPts val="1200"/>
              </a:spcAft>
            </a:pPr>
            <a:br>
              <a:rPr lang="en-US" sz="2000" b="1" dirty="0">
                <a:solidFill>
                  <a:schemeClr val="accent5">
                    <a:lumMod val="75000"/>
                  </a:schemeClr>
                </a:solidFill>
              </a:rPr>
            </a:br>
            <a:br>
              <a:rPr lang="ka-GE" sz="2000" b="1" dirty="0">
                <a:solidFill>
                  <a:schemeClr val="accent5">
                    <a:lumMod val="75000"/>
                  </a:schemeClr>
                </a:solidFill>
              </a:rPr>
            </a:br>
            <a:r>
              <a:rPr lang="ka-GE" sz="2000" b="1" dirty="0">
                <a:solidFill>
                  <a:schemeClr val="accent5">
                    <a:lumMod val="75000"/>
                  </a:schemeClr>
                </a:solidFill>
              </a:rPr>
              <a:t>კვლევის შედეგად ჩამოყალიბებული დასკვნები და რეკომენდაციები:</a:t>
            </a:r>
            <a:br>
              <a:rPr lang="en-US" sz="2000" b="1" dirty="0">
                <a:solidFill>
                  <a:schemeClr val="accent5">
                    <a:lumMod val="75000"/>
                  </a:schemeClr>
                </a:solidFill>
              </a:rPr>
            </a:br>
            <a:br>
              <a:rPr lang="ka-GE" sz="2000" b="1" dirty="0">
                <a:solidFill>
                  <a:schemeClr val="accent5">
                    <a:lumMod val="75000"/>
                  </a:schemeClr>
                </a:solidFill>
              </a:rPr>
            </a:br>
            <a:br>
              <a:rPr lang="ka-GE" sz="2000" b="1" dirty="0">
                <a:solidFill>
                  <a:schemeClr val="accent5">
                    <a:lumMod val="75000"/>
                  </a:schemeClr>
                </a:solidFill>
                <a:ea typeface="Times New Roman" panose="02020603050405020304" pitchFamily="18" charset="0"/>
              </a:rPr>
            </a:br>
            <a:endParaRPr lang="ka-GE" sz="2000" dirty="0">
              <a:solidFill>
                <a:schemeClr val="accent5">
                  <a:lumMod val="75000"/>
                </a:schemeClr>
              </a:solidFill>
            </a:endParaRPr>
          </a:p>
        </p:txBody>
      </p:sp>
      <p:sp>
        <p:nvSpPr>
          <p:cNvPr id="4" name="ჰორიზონტალური გადაადგილება 3"/>
          <p:cNvSpPr/>
          <p:nvPr/>
        </p:nvSpPr>
        <p:spPr>
          <a:xfrm>
            <a:off x="374460" y="4285575"/>
            <a:ext cx="7666891" cy="2752534"/>
          </a:xfrm>
          <a:prstGeom prst="horizontalScroll">
            <a:avLst/>
          </a:prstGeom>
          <a:solidFill>
            <a:schemeClr val="accent1">
              <a:lumMod val="20000"/>
              <a:lumOff val="80000"/>
            </a:schemeClr>
          </a:solidFill>
          <a:ln>
            <a:solidFill>
              <a:schemeClr val="accent5">
                <a:lumMod val="75000"/>
              </a:schemeClr>
            </a:solidFill>
          </a:ln>
        </p:spPr>
        <p:style>
          <a:lnRef idx="2">
            <a:schemeClr val="dk1"/>
          </a:lnRef>
          <a:fillRef idx="1">
            <a:schemeClr val="lt1"/>
          </a:fillRef>
          <a:effectRef idx="0">
            <a:schemeClr val="dk1"/>
          </a:effectRef>
          <a:fontRef idx="minor">
            <a:schemeClr val="dk1"/>
          </a:fontRef>
        </p:style>
        <p:txBody>
          <a:bodyPr rtlCol="0" anchor="ctr"/>
          <a:lstStyle/>
          <a:p>
            <a:pPr marL="285750" indent="-285750" algn="just">
              <a:lnSpc>
                <a:spcPct val="150000"/>
              </a:lnSpc>
              <a:spcAft>
                <a:spcPts val="1200"/>
              </a:spcAft>
              <a:buFont typeface="Wingdings" panose="05000000000000000000" pitchFamily="2" charset="2"/>
              <a:buChar char="q"/>
            </a:pPr>
            <a:endParaRPr lang="ka-GE" sz="1400" dirty="0">
              <a:solidFill>
                <a:schemeClr val="accent5">
                  <a:lumMod val="75000"/>
                </a:schemeClr>
              </a:solidFill>
              <a:latin typeface="+mj-lt"/>
              <a:ea typeface="Times New Roman" panose="02020603050405020304" pitchFamily="18" charset="0"/>
            </a:endParaRPr>
          </a:p>
          <a:p>
            <a:pPr marL="285750" indent="-285750" algn="just">
              <a:lnSpc>
                <a:spcPct val="150000"/>
              </a:lnSpc>
              <a:spcAft>
                <a:spcPts val="1200"/>
              </a:spcAft>
              <a:buFont typeface="Wingdings" panose="05000000000000000000" pitchFamily="2" charset="2"/>
              <a:buChar char="q"/>
            </a:pPr>
            <a:r>
              <a:rPr lang="ka-GE" sz="1200" dirty="0">
                <a:solidFill>
                  <a:schemeClr val="accent5">
                    <a:lumMod val="75000"/>
                  </a:schemeClr>
                </a:solidFill>
                <a:latin typeface="+mj-lt"/>
                <a:ea typeface="Times New Roman" panose="02020603050405020304" pitchFamily="18" charset="0"/>
              </a:rPr>
              <a:t> </a:t>
            </a:r>
            <a:r>
              <a:rPr lang="ka-GE" sz="1400" dirty="0">
                <a:solidFill>
                  <a:schemeClr val="accent5">
                    <a:lumMod val="75000"/>
                  </a:schemeClr>
                </a:solidFill>
                <a:latin typeface="+mj-lt"/>
                <a:ea typeface="Times New Roman" panose="02020603050405020304" pitchFamily="18" charset="0"/>
              </a:rPr>
              <a:t> </a:t>
            </a:r>
            <a:r>
              <a:rPr lang="ka-GE" sz="1200" dirty="0">
                <a:solidFill>
                  <a:srgbClr val="4472C4">
                    <a:lumMod val="75000"/>
                  </a:srgbClr>
                </a:solidFill>
                <a:ea typeface="Times New Roman" panose="02020603050405020304" pitchFamily="18" charset="0"/>
              </a:rPr>
              <a:t>სკოლამდელი განათლება  ხელს უწყობს ისეთი მნიშვნელოვანი საგანმანათლებლო ამოცანების გადაჭრას,  როგორიცაა: კომუნიკაციური უნარების განვითარება;  სოციალიზაციის ხელშეწყობა; აღქმის განვითარება;  მოტორული, სენსორული, </a:t>
            </a:r>
            <a:r>
              <a:rPr lang="ka-GE" sz="1200" dirty="0" err="1">
                <a:solidFill>
                  <a:srgbClr val="4472C4">
                    <a:lumMod val="75000"/>
                  </a:srgbClr>
                </a:solidFill>
                <a:ea typeface="Times New Roman" panose="02020603050405020304" pitchFamily="18" charset="0"/>
              </a:rPr>
              <a:t>კინესთეტიკური</a:t>
            </a:r>
            <a:r>
              <a:rPr lang="ka-GE" sz="1200" dirty="0">
                <a:solidFill>
                  <a:srgbClr val="4472C4">
                    <a:lumMod val="75000"/>
                  </a:srgbClr>
                </a:solidFill>
                <a:ea typeface="Times New Roman" panose="02020603050405020304" pitchFamily="18" charset="0"/>
              </a:rPr>
              <a:t> სისტემების დახვეწა-განვითარება;  </a:t>
            </a:r>
            <a:r>
              <a:rPr lang="ka-GE" sz="1200" dirty="0" err="1">
                <a:solidFill>
                  <a:srgbClr val="4472C4">
                    <a:lumMod val="75000"/>
                  </a:srgbClr>
                </a:solidFill>
                <a:ea typeface="Times New Roman" panose="02020603050405020304" pitchFamily="18" charset="0"/>
              </a:rPr>
              <a:t>კოგნიტური</a:t>
            </a:r>
            <a:r>
              <a:rPr lang="ka-GE" sz="1200" dirty="0">
                <a:solidFill>
                  <a:srgbClr val="4472C4">
                    <a:lumMod val="75000"/>
                  </a:srgbClr>
                </a:solidFill>
                <a:ea typeface="Times New Roman" panose="02020603050405020304" pitchFamily="18" charset="0"/>
              </a:rPr>
              <a:t> უნარების (მეხსიერება, ყურადღება, აზროვნება) განვითარება; წარმოსახვის და შემოქმედებითი უნარების განვითარება;  დამოუკიდებლობის უნარის განვითარება; დადებითი განწყობის ჩამოყალიბება სწავლისა და სასკოლო გარემოს მიმართ.</a:t>
            </a:r>
          </a:p>
          <a:p>
            <a:pPr marL="285750" indent="-285750" algn="just">
              <a:lnSpc>
                <a:spcPct val="150000"/>
              </a:lnSpc>
              <a:spcAft>
                <a:spcPts val="1200"/>
              </a:spcAft>
              <a:buFont typeface="Wingdings" panose="05000000000000000000" pitchFamily="2" charset="2"/>
              <a:buChar char="q"/>
            </a:pPr>
            <a:endParaRPr lang="en-US" sz="1400" dirty="0">
              <a:solidFill>
                <a:schemeClr val="accent5">
                  <a:lumMod val="75000"/>
                </a:schemeClr>
              </a:solidFill>
              <a:latin typeface="+mj-lt"/>
              <a:ea typeface="Times New Roman" panose="02020603050405020304" pitchFamily="18" charset="0"/>
            </a:endParaRPr>
          </a:p>
        </p:txBody>
      </p:sp>
      <p:sp>
        <p:nvSpPr>
          <p:cNvPr id="3" name="Horizontal Scroll 2"/>
          <p:cNvSpPr/>
          <p:nvPr/>
        </p:nvSpPr>
        <p:spPr>
          <a:xfrm>
            <a:off x="374459" y="1153961"/>
            <a:ext cx="7666892" cy="1633689"/>
          </a:xfrm>
          <a:prstGeom prst="horizontalScroll">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gn="just">
              <a:lnSpc>
                <a:spcPct val="150000"/>
              </a:lnSpc>
              <a:buFont typeface="Wingdings" panose="05000000000000000000" pitchFamily="2" charset="2"/>
              <a:buChar char="q"/>
            </a:pPr>
            <a:r>
              <a:rPr lang="ka-GE" sz="1200" dirty="0">
                <a:solidFill>
                  <a:schemeClr val="accent5">
                    <a:lumMod val="75000"/>
                  </a:schemeClr>
                </a:solidFill>
                <a:latin typeface="+mj-lt"/>
                <a:ea typeface="Times New Roman" panose="02020603050405020304" pitchFamily="18" charset="0"/>
              </a:rPr>
              <a:t>სკოლამდელი განათლება საგანმანათლებლო სისტემის საფუძველია, რომელმაც ბავშვი უნდა მოამზადოს განათლების მომდევნო საფეხურზე სწავლის წარმატებით გასაგრძელებლად. შესაბამისად, განათლების უწყვეტობის უზრუნველსაყოფად სკოლამდელი განათლების სასწავლო გეგმაც ზოგადი განათლების მიზნებზეა ორიენტირებული. </a:t>
            </a:r>
            <a:endParaRPr lang="en-US" sz="1200" dirty="0"/>
          </a:p>
        </p:txBody>
      </p:sp>
      <p:sp>
        <p:nvSpPr>
          <p:cNvPr id="7" name="Horizontal Scroll 6"/>
          <p:cNvSpPr/>
          <p:nvPr/>
        </p:nvSpPr>
        <p:spPr>
          <a:xfrm>
            <a:off x="374459" y="2534913"/>
            <a:ext cx="7666891" cy="2161635"/>
          </a:xfrm>
          <a:prstGeom prst="horizontalScroll">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71450" lvl="0" indent="-171450" algn="just">
              <a:lnSpc>
                <a:spcPct val="150000"/>
              </a:lnSpc>
              <a:spcAft>
                <a:spcPts val="1200"/>
              </a:spcAft>
              <a:buFont typeface="Wingdings" panose="05000000000000000000" pitchFamily="2" charset="2"/>
              <a:buChar char="q"/>
            </a:pPr>
            <a:r>
              <a:rPr lang="ka-GE" sz="1200" dirty="0">
                <a:solidFill>
                  <a:srgbClr val="4472C4">
                    <a:lumMod val="75000"/>
                  </a:srgbClr>
                </a:solidFill>
                <a:ea typeface="Times New Roman" panose="02020603050405020304" pitchFamily="18" charset="0"/>
              </a:rPr>
              <a:t>ბავშვს სასკოლო მოთხოვნების შესასრულებლად, წერა-კითხვისა და მათემატიკის წარმატებით ასათვისებლად, აუცილებელია მომწიფებული ჰქონდეს: 1. შემეცნებითი უნარები: 2. მეტყველების უნარები; 3. პიროვნულ-ემოციური სფერო; 4. ნებელობა. </a:t>
            </a:r>
          </a:p>
        </p:txBody>
      </p:sp>
      <p:pic>
        <p:nvPicPr>
          <p:cNvPr id="10" name="Picture 9"/>
          <p:cNvPicPr>
            <a:picLocks noChangeAspect="1"/>
          </p:cNvPicPr>
          <p:nvPr/>
        </p:nvPicPr>
        <p:blipFill>
          <a:blip r:embed="rId2"/>
          <a:stretch>
            <a:fillRect/>
          </a:stretch>
        </p:blipFill>
        <p:spPr>
          <a:xfrm>
            <a:off x="8176659" y="2401835"/>
            <a:ext cx="3758745" cy="3467169"/>
          </a:xfrm>
          <a:prstGeom prst="rect">
            <a:avLst/>
          </a:prstGeom>
        </p:spPr>
      </p:pic>
      <p:pic>
        <p:nvPicPr>
          <p:cNvPr id="13" name="Content Placeholder 12">
            <a:extLst>
              <a:ext uri="{FF2B5EF4-FFF2-40B4-BE49-F238E27FC236}">
                <a16:creationId xmlns:a16="http://schemas.microsoft.com/office/drawing/2014/main" id="{EA7E1AEB-89E0-47E1-A6E1-14DF0184D1A3}"/>
              </a:ext>
            </a:extLst>
          </p:cNvPr>
          <p:cNvPicPr>
            <a:picLocks noGrp="1" noChangeAspect="1"/>
          </p:cNvPicPr>
          <p:nvPr>
            <p:ph idx="1"/>
          </p:nvPr>
        </p:nvPicPr>
        <p:blipFill>
          <a:blip r:embed="rId3"/>
          <a:stretch>
            <a:fillRect/>
          </a:stretch>
        </p:blipFill>
        <p:spPr>
          <a:xfrm>
            <a:off x="8176658" y="2401835"/>
            <a:ext cx="3894054" cy="3467168"/>
          </a:xfrm>
          <a:prstGeom prst="rect">
            <a:avLst/>
          </a:prstGeom>
        </p:spPr>
      </p:pic>
      <p:pic>
        <p:nvPicPr>
          <p:cNvPr id="5" name="Picture 4">
            <a:extLst>
              <a:ext uri="{FF2B5EF4-FFF2-40B4-BE49-F238E27FC236}">
                <a16:creationId xmlns:a16="http://schemas.microsoft.com/office/drawing/2014/main" id="{73BBC51A-8A17-F800-9471-5CDD8AFD884A}"/>
              </a:ext>
            </a:extLst>
          </p:cNvPr>
          <p:cNvPicPr>
            <a:picLocks noChangeAspect="1"/>
          </p:cNvPicPr>
          <p:nvPr/>
        </p:nvPicPr>
        <p:blipFill>
          <a:blip r:embed="rId4"/>
          <a:stretch>
            <a:fillRect/>
          </a:stretch>
        </p:blipFill>
        <p:spPr>
          <a:xfrm>
            <a:off x="10394116" y="76543"/>
            <a:ext cx="1865538" cy="1201016"/>
          </a:xfrm>
          <a:prstGeom prst="rect">
            <a:avLst/>
          </a:prstGeom>
        </p:spPr>
      </p:pic>
    </p:spTree>
    <p:extLst>
      <p:ext uri="{BB962C8B-B14F-4D97-AF65-F5344CB8AC3E}">
        <p14:creationId xmlns:p14="http://schemas.microsoft.com/office/powerpoint/2010/main" val="347360537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სათაური 1"/>
          <p:cNvSpPr>
            <a:spLocks noGrp="1"/>
          </p:cNvSpPr>
          <p:nvPr>
            <p:ph type="title"/>
          </p:nvPr>
        </p:nvSpPr>
        <p:spPr>
          <a:xfrm>
            <a:off x="0" y="930515"/>
            <a:ext cx="12192000" cy="694088"/>
          </a:xfrm>
        </p:spPr>
        <p:txBody>
          <a:bodyPr>
            <a:normAutofit fontScale="90000"/>
          </a:bodyPr>
          <a:lstStyle/>
          <a:p>
            <a:pPr algn="ctr">
              <a:lnSpc>
                <a:spcPct val="100000"/>
              </a:lnSpc>
              <a:spcAft>
                <a:spcPts val="1200"/>
              </a:spcAft>
            </a:pPr>
            <a:br>
              <a:rPr lang="en-US" sz="2000" b="1" dirty="0">
                <a:solidFill>
                  <a:schemeClr val="accent5">
                    <a:lumMod val="75000"/>
                  </a:schemeClr>
                </a:solidFill>
              </a:rPr>
            </a:br>
            <a:br>
              <a:rPr lang="ka-GE" sz="2000" b="1" dirty="0">
                <a:solidFill>
                  <a:schemeClr val="accent5">
                    <a:lumMod val="75000"/>
                  </a:schemeClr>
                </a:solidFill>
              </a:rPr>
            </a:br>
            <a:r>
              <a:rPr lang="ka-GE" sz="2000" b="1" dirty="0">
                <a:solidFill>
                  <a:schemeClr val="accent5">
                    <a:lumMod val="75000"/>
                  </a:schemeClr>
                </a:solidFill>
              </a:rPr>
              <a:t>კვლევის შედეგად ჩამოყალიბებული დასკვნები და რეკომენდაციები:</a:t>
            </a:r>
            <a:br>
              <a:rPr lang="en-US" sz="2000" b="1" dirty="0">
                <a:solidFill>
                  <a:schemeClr val="accent5">
                    <a:lumMod val="75000"/>
                  </a:schemeClr>
                </a:solidFill>
              </a:rPr>
            </a:br>
            <a:br>
              <a:rPr lang="ka-GE" sz="2000" b="1" dirty="0">
                <a:solidFill>
                  <a:schemeClr val="accent5">
                    <a:lumMod val="75000"/>
                  </a:schemeClr>
                </a:solidFill>
              </a:rPr>
            </a:br>
            <a:br>
              <a:rPr lang="ka-GE" sz="2000" b="1" dirty="0">
                <a:solidFill>
                  <a:schemeClr val="accent5">
                    <a:lumMod val="75000"/>
                  </a:schemeClr>
                </a:solidFill>
                <a:ea typeface="Times New Roman" panose="02020603050405020304" pitchFamily="18" charset="0"/>
              </a:rPr>
            </a:br>
            <a:endParaRPr lang="ka-GE" sz="2000" dirty="0">
              <a:solidFill>
                <a:schemeClr val="accent5">
                  <a:lumMod val="75000"/>
                </a:schemeClr>
              </a:solidFill>
            </a:endParaRPr>
          </a:p>
        </p:txBody>
      </p:sp>
      <p:sp>
        <p:nvSpPr>
          <p:cNvPr id="4" name="ჰორიზონტალური გადაადგილება 3"/>
          <p:cNvSpPr/>
          <p:nvPr/>
        </p:nvSpPr>
        <p:spPr>
          <a:xfrm>
            <a:off x="374459" y="4352063"/>
            <a:ext cx="7666891" cy="1977991"/>
          </a:xfrm>
          <a:prstGeom prst="horizontalScroll">
            <a:avLst/>
          </a:prstGeom>
          <a:solidFill>
            <a:schemeClr val="accent1">
              <a:lumMod val="20000"/>
              <a:lumOff val="80000"/>
            </a:schemeClr>
          </a:solidFill>
          <a:ln>
            <a:solidFill>
              <a:schemeClr val="accent5">
                <a:lumMod val="75000"/>
              </a:schemeClr>
            </a:solidFill>
          </a:ln>
        </p:spPr>
        <p:style>
          <a:lnRef idx="2">
            <a:schemeClr val="dk1"/>
          </a:lnRef>
          <a:fillRef idx="1">
            <a:schemeClr val="lt1"/>
          </a:fillRef>
          <a:effectRef idx="0">
            <a:schemeClr val="dk1"/>
          </a:effectRef>
          <a:fontRef idx="minor">
            <a:schemeClr val="dk1"/>
          </a:fontRef>
        </p:style>
        <p:txBody>
          <a:bodyPr rtlCol="0" anchor="ctr"/>
          <a:lstStyle/>
          <a:p>
            <a:pPr algn="just">
              <a:lnSpc>
                <a:spcPct val="150000"/>
              </a:lnSpc>
              <a:spcAft>
                <a:spcPts val="1200"/>
              </a:spcAft>
            </a:pPr>
            <a:r>
              <a:rPr lang="ka-GE" sz="1400" dirty="0">
                <a:solidFill>
                  <a:schemeClr val="accent5">
                    <a:lumMod val="75000"/>
                  </a:schemeClr>
                </a:solidFill>
                <a:latin typeface="+mj-lt"/>
                <a:ea typeface="Times New Roman" panose="02020603050405020304" pitchFamily="18" charset="0"/>
              </a:rPr>
              <a:t>სახელმწიფოს მხრიდან განხორციელდეს უფრო მეტი მხარდამჭერი მექანიზმები  სკოლამდელი საფეხურის  საგანმანათლებლო დაწესებულებების მიმართ. </a:t>
            </a:r>
            <a:endParaRPr lang="en-US" sz="1400" dirty="0">
              <a:solidFill>
                <a:schemeClr val="accent5">
                  <a:lumMod val="75000"/>
                </a:schemeClr>
              </a:solidFill>
              <a:latin typeface="+mj-lt"/>
              <a:ea typeface="Times New Roman" panose="02020603050405020304" pitchFamily="18" charset="0"/>
            </a:endParaRPr>
          </a:p>
        </p:txBody>
      </p:sp>
      <p:sp>
        <p:nvSpPr>
          <p:cNvPr id="7" name="Horizontal Scroll 6"/>
          <p:cNvSpPr/>
          <p:nvPr/>
        </p:nvSpPr>
        <p:spPr>
          <a:xfrm>
            <a:off x="374459" y="1874146"/>
            <a:ext cx="7666891" cy="2477917"/>
          </a:xfrm>
          <a:prstGeom prst="horizontalScroll">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71450" indent="-171450" algn="just">
              <a:lnSpc>
                <a:spcPct val="150000"/>
              </a:lnSpc>
              <a:spcAft>
                <a:spcPts val="1200"/>
              </a:spcAft>
              <a:buFont typeface="Wingdings" panose="05000000000000000000" pitchFamily="2" charset="2"/>
              <a:buChar char="q"/>
            </a:pPr>
            <a:r>
              <a:rPr lang="ka-GE" sz="1200" dirty="0">
                <a:solidFill>
                  <a:schemeClr val="accent5">
                    <a:lumMod val="75000"/>
                  </a:schemeClr>
                </a:solidFill>
                <a:latin typeface="+mj-lt"/>
                <a:ea typeface="Times New Roman" panose="02020603050405020304" pitchFamily="18" charset="0"/>
              </a:rPr>
              <a:t>სკოლამდელი განათლების დაწესებულებებმა უფრო აქტიურად უზრუნველყონ მშობელთა სასწავლო სააღმზრდელო პროცესში  ჩართულობა, რათა სკოლამდელი განათლების სასწავლო გეგმის ძირითადი ამოცანების  შესახებ მშობლებს ჰქონდეთ სრულყოფილ ინფორმაცია. აღნიშნული კიდევ უფრო აამაღლებს მშობელთა ცნობიერებას სკოლამდელი საფეხურის აუცილებლობის შესახებ.  </a:t>
            </a:r>
            <a:endParaRPr lang="en-US" sz="1200" dirty="0">
              <a:solidFill>
                <a:schemeClr val="accent5">
                  <a:lumMod val="75000"/>
                </a:schemeClr>
              </a:solidFill>
              <a:latin typeface="+mj-lt"/>
              <a:ea typeface="Times New Roman" panose="02020603050405020304" pitchFamily="18" charset="0"/>
            </a:endParaRPr>
          </a:p>
          <a:p>
            <a:pPr marL="171450" lvl="0" indent="-171450" algn="just">
              <a:lnSpc>
                <a:spcPct val="150000"/>
              </a:lnSpc>
              <a:spcAft>
                <a:spcPts val="1200"/>
              </a:spcAft>
              <a:buFont typeface="Wingdings" panose="05000000000000000000" pitchFamily="2" charset="2"/>
              <a:buChar char="q"/>
            </a:pPr>
            <a:endParaRPr lang="ka-GE" sz="1200" dirty="0">
              <a:solidFill>
                <a:srgbClr val="4472C4">
                  <a:lumMod val="75000"/>
                </a:srgbClr>
              </a:solidFill>
              <a:ea typeface="Times New Roman" panose="02020603050405020304" pitchFamily="18" charset="0"/>
            </a:endParaRPr>
          </a:p>
        </p:txBody>
      </p:sp>
      <p:pic>
        <p:nvPicPr>
          <p:cNvPr id="10" name="Picture 9"/>
          <p:cNvPicPr>
            <a:picLocks noChangeAspect="1"/>
          </p:cNvPicPr>
          <p:nvPr/>
        </p:nvPicPr>
        <p:blipFill>
          <a:blip r:embed="rId2"/>
          <a:stretch>
            <a:fillRect/>
          </a:stretch>
        </p:blipFill>
        <p:spPr>
          <a:xfrm>
            <a:off x="8176659" y="2401835"/>
            <a:ext cx="3758745" cy="3467169"/>
          </a:xfrm>
          <a:prstGeom prst="rect">
            <a:avLst/>
          </a:prstGeom>
        </p:spPr>
      </p:pic>
      <p:sp>
        <p:nvSpPr>
          <p:cNvPr id="5" name="Rectangle 4">
            <a:extLst>
              <a:ext uri="{FF2B5EF4-FFF2-40B4-BE49-F238E27FC236}">
                <a16:creationId xmlns:a16="http://schemas.microsoft.com/office/drawing/2014/main" id="{C84ECF82-FD37-41B8-8CE2-6D40FCF6A06D}"/>
              </a:ext>
            </a:extLst>
          </p:cNvPr>
          <p:cNvSpPr/>
          <p:nvPr/>
        </p:nvSpPr>
        <p:spPr>
          <a:xfrm>
            <a:off x="2142836" y="1624603"/>
            <a:ext cx="4230255" cy="402569"/>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ka-GE" dirty="0"/>
              <a:t>სასურველია:</a:t>
            </a:r>
            <a:endParaRPr lang="en-US" dirty="0"/>
          </a:p>
        </p:txBody>
      </p:sp>
      <p:pic>
        <p:nvPicPr>
          <p:cNvPr id="3" name="Picture 2">
            <a:extLst>
              <a:ext uri="{FF2B5EF4-FFF2-40B4-BE49-F238E27FC236}">
                <a16:creationId xmlns:a16="http://schemas.microsoft.com/office/drawing/2014/main" id="{C9265A38-E4B1-DF9A-863C-2E56B14C76FD}"/>
              </a:ext>
            </a:extLst>
          </p:cNvPr>
          <p:cNvPicPr>
            <a:picLocks noChangeAspect="1"/>
          </p:cNvPicPr>
          <p:nvPr/>
        </p:nvPicPr>
        <p:blipFill>
          <a:blip r:embed="rId3"/>
          <a:stretch>
            <a:fillRect/>
          </a:stretch>
        </p:blipFill>
        <p:spPr>
          <a:xfrm>
            <a:off x="484699" y="153283"/>
            <a:ext cx="1865538" cy="1201016"/>
          </a:xfrm>
          <a:prstGeom prst="rect">
            <a:avLst/>
          </a:prstGeom>
        </p:spPr>
      </p:pic>
    </p:spTree>
    <p:extLst>
      <p:ext uri="{BB962C8B-B14F-4D97-AF65-F5344CB8AC3E}">
        <p14:creationId xmlns:p14="http://schemas.microsoft.com/office/powerpoint/2010/main" val="81640424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0B929E-EC1F-868D-9647-3D27DCE006D9}"/>
              </a:ext>
            </a:extLst>
          </p:cNvPr>
          <p:cNvSpPr>
            <a:spLocks noGrp="1"/>
          </p:cNvSpPr>
          <p:nvPr>
            <p:ph type="title"/>
          </p:nvPr>
        </p:nvSpPr>
        <p:spPr/>
        <p:txBody>
          <a:bodyPr>
            <a:normAutofit fontScale="90000"/>
          </a:bodyPr>
          <a:lstStyle/>
          <a:p>
            <a:pPr algn="ctr"/>
            <a:br>
              <a:rPr lang="ka-GE" sz="4400" b="1" dirty="0">
                <a:solidFill>
                  <a:srgbClr val="0070C0"/>
                </a:solidFill>
              </a:rPr>
            </a:br>
            <a:br>
              <a:rPr lang="ka-GE" sz="4400" b="1" dirty="0">
                <a:solidFill>
                  <a:srgbClr val="0070C0"/>
                </a:solidFill>
              </a:rPr>
            </a:br>
            <a:r>
              <a:rPr lang="ka-GE" sz="4400" b="1" dirty="0">
                <a:solidFill>
                  <a:srgbClr val="0070C0"/>
                </a:solidFill>
              </a:rPr>
              <a:t>გმადლობთ ყურადღებისთვის</a:t>
            </a:r>
            <a:br>
              <a:rPr lang="ka-GE" sz="4400" b="1" dirty="0">
                <a:solidFill>
                  <a:srgbClr val="0070C0"/>
                </a:solidFill>
              </a:rPr>
            </a:br>
            <a:endParaRPr lang="en-US" dirty="0"/>
          </a:p>
        </p:txBody>
      </p:sp>
      <p:pic>
        <p:nvPicPr>
          <p:cNvPr id="4" name="Content Placeholder 3">
            <a:extLst>
              <a:ext uri="{FF2B5EF4-FFF2-40B4-BE49-F238E27FC236}">
                <a16:creationId xmlns:a16="http://schemas.microsoft.com/office/drawing/2014/main" id="{9F6F4BE9-0505-7701-804A-4B12EB114BFE}"/>
              </a:ext>
            </a:extLst>
          </p:cNvPr>
          <p:cNvPicPr>
            <a:picLocks noGrp="1" noChangeAspect="1"/>
          </p:cNvPicPr>
          <p:nvPr>
            <p:ph idx="1"/>
          </p:nvPr>
        </p:nvPicPr>
        <p:blipFill>
          <a:blip r:embed="rId2"/>
          <a:stretch>
            <a:fillRect/>
          </a:stretch>
        </p:blipFill>
        <p:spPr>
          <a:xfrm>
            <a:off x="3504975" y="2919159"/>
            <a:ext cx="5834334" cy="2593873"/>
          </a:xfrm>
          <a:prstGeom prst="rect">
            <a:avLst/>
          </a:prstGeom>
        </p:spPr>
      </p:pic>
    </p:spTree>
    <p:extLst>
      <p:ext uri="{BB962C8B-B14F-4D97-AF65-F5344CB8AC3E}">
        <p14:creationId xmlns:p14="http://schemas.microsoft.com/office/powerpoint/2010/main" val="418327441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სათაური 1">
            <a:extLst>
              <a:ext uri="{FF2B5EF4-FFF2-40B4-BE49-F238E27FC236}">
                <a16:creationId xmlns:a16="http://schemas.microsoft.com/office/drawing/2014/main" id="{DAF13728-42CE-40DB-BEC3-DDF196C9FE3D}"/>
              </a:ext>
            </a:extLst>
          </p:cNvPr>
          <p:cNvSpPr>
            <a:spLocks noGrp="1"/>
          </p:cNvSpPr>
          <p:nvPr>
            <p:ph type="title"/>
          </p:nvPr>
        </p:nvSpPr>
        <p:spPr>
          <a:xfrm>
            <a:off x="775754" y="804890"/>
            <a:ext cx="10566009" cy="565394"/>
          </a:xfrm>
        </p:spPr>
        <p:txBody>
          <a:bodyPr>
            <a:normAutofit/>
          </a:bodyPr>
          <a:lstStyle/>
          <a:p>
            <a:pPr algn="ctr"/>
            <a:r>
              <a:rPr lang="ka-GE" sz="2400" b="1" dirty="0">
                <a:solidFill>
                  <a:schemeClr val="accent5">
                    <a:lumMod val="75000"/>
                  </a:schemeClr>
                </a:solidFill>
              </a:rPr>
              <a:t>თემის აქტუალობა</a:t>
            </a:r>
            <a:endParaRPr lang="ka-GE" sz="2400" dirty="0">
              <a:solidFill>
                <a:schemeClr val="accent5">
                  <a:lumMod val="75000"/>
                </a:schemeClr>
              </a:solidFill>
            </a:endParaRPr>
          </a:p>
        </p:txBody>
      </p:sp>
      <p:sp>
        <p:nvSpPr>
          <p:cNvPr id="10" name="Down Arrow Callout 9"/>
          <p:cNvSpPr/>
          <p:nvPr/>
        </p:nvSpPr>
        <p:spPr>
          <a:xfrm>
            <a:off x="140677" y="1423399"/>
            <a:ext cx="11836170" cy="1198253"/>
          </a:xfrm>
          <a:prstGeom prst="downArrowCallout">
            <a:avLst/>
          </a:prstGeom>
          <a:solidFill>
            <a:schemeClr val="accent1">
              <a:lumMod val="20000"/>
              <a:lumOff val="8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lvl="0" indent="-285750" algn="just" fontAlgn="base">
              <a:spcAft>
                <a:spcPts val="1200"/>
              </a:spcAft>
              <a:buFont typeface="Wingdings" panose="05000000000000000000" pitchFamily="2" charset="2"/>
              <a:buChar char="q"/>
            </a:pPr>
            <a:r>
              <a:rPr lang="ka-GE" sz="1600" dirty="0">
                <a:solidFill>
                  <a:schemeClr val="accent5">
                    <a:lumMod val="50000"/>
                  </a:schemeClr>
                </a:solidFill>
              </a:rPr>
              <a:t>სკოლამდელ ასაკში ბავშვისადმი სათანადო დამოკიდებულება და სწავლების ხელშეწყობა მომავალში მისი პიროვნებად ჩამოყალიბების, ინტელექტუალური, ფიზიკური, სოციალური და ემოციური მდგომარეობის ფორმირების აუცილებელ პირობაა</a:t>
            </a:r>
            <a:r>
              <a:rPr lang="ka-GE" sz="1600" dirty="0">
                <a:solidFill>
                  <a:srgbClr val="4472C4">
                    <a:lumMod val="75000"/>
                  </a:srgbClr>
                </a:solidFill>
              </a:rPr>
              <a:t>. </a:t>
            </a:r>
          </a:p>
        </p:txBody>
      </p:sp>
      <p:sp>
        <p:nvSpPr>
          <p:cNvPr id="11" name="Down Arrow Callout 10"/>
          <p:cNvSpPr/>
          <p:nvPr/>
        </p:nvSpPr>
        <p:spPr>
          <a:xfrm>
            <a:off x="140673" y="2508593"/>
            <a:ext cx="11836170" cy="1156705"/>
          </a:xfrm>
          <a:prstGeom prst="downArrowCallout">
            <a:avLst>
              <a:gd name="adj1" fmla="val 37164"/>
              <a:gd name="adj2" fmla="val 25000"/>
              <a:gd name="adj3" fmla="val 25000"/>
              <a:gd name="adj4" fmla="val 64977"/>
            </a:avLst>
          </a:prstGeom>
          <a:solidFill>
            <a:schemeClr val="accent1">
              <a:lumMod val="20000"/>
              <a:lumOff val="8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lvl="0" indent="-285750" algn="just" fontAlgn="base">
              <a:spcBef>
                <a:spcPts val="0"/>
              </a:spcBef>
              <a:spcAft>
                <a:spcPts val="1200"/>
              </a:spcAft>
              <a:buFont typeface="Wingdings" panose="05000000000000000000" pitchFamily="2" charset="2"/>
              <a:buChar char="q"/>
            </a:pPr>
            <a:r>
              <a:rPr lang="ka-GE" sz="1600" dirty="0">
                <a:solidFill>
                  <a:schemeClr val="accent5">
                    <a:lumMod val="50000"/>
                  </a:schemeClr>
                </a:solidFill>
              </a:rPr>
              <a:t>პედაგოგიურ პრაქტიკაში, ტრადიციულად, სკოლამდელი ასაკი განიხილება პერიოდად, რომლის დროსაც ბავშვი აღწევს სკოლისთვის მზაობის დონეს.</a:t>
            </a:r>
            <a:endParaRPr lang="en-US" sz="1600" dirty="0">
              <a:solidFill>
                <a:schemeClr val="accent5">
                  <a:lumMod val="50000"/>
                </a:schemeClr>
              </a:solidFill>
            </a:endParaRPr>
          </a:p>
        </p:txBody>
      </p:sp>
      <p:sp>
        <p:nvSpPr>
          <p:cNvPr id="12" name="Down Arrow Callout 11"/>
          <p:cNvSpPr/>
          <p:nvPr/>
        </p:nvSpPr>
        <p:spPr>
          <a:xfrm>
            <a:off x="172215" y="3627536"/>
            <a:ext cx="11836169" cy="1122956"/>
          </a:xfrm>
          <a:prstGeom prst="downArrowCallout">
            <a:avLst>
              <a:gd name="adj1" fmla="val 30410"/>
              <a:gd name="adj2" fmla="val 25769"/>
              <a:gd name="adj3" fmla="val 25741"/>
              <a:gd name="adj4" fmla="val 64977"/>
            </a:avLst>
          </a:prstGeom>
          <a:solidFill>
            <a:schemeClr val="accent1">
              <a:lumMod val="20000"/>
              <a:lumOff val="8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gn="just" fontAlgn="base">
              <a:buFont typeface="Wingdings" panose="05000000000000000000" pitchFamily="2" charset="2"/>
              <a:buChar char="q"/>
            </a:pPr>
            <a:endParaRPr lang="ka-GE" sz="1400" dirty="0">
              <a:solidFill>
                <a:srgbClr val="4472C4">
                  <a:lumMod val="75000"/>
                </a:srgbClr>
              </a:solidFill>
            </a:endParaRPr>
          </a:p>
          <a:p>
            <a:pPr marL="285750" indent="-285750" algn="just" fontAlgn="base">
              <a:buFont typeface="Wingdings" panose="05000000000000000000" pitchFamily="2" charset="2"/>
              <a:buChar char="q"/>
            </a:pPr>
            <a:r>
              <a:rPr lang="ka-GE" sz="1600" dirty="0">
                <a:solidFill>
                  <a:schemeClr val="accent5">
                    <a:lumMod val="50000"/>
                  </a:schemeClr>
                </a:solidFill>
              </a:rPr>
              <a:t>მთავარი ის კი არ არის, სწავლება დავაჩქაროთ და სკოლამდელი ბავშვი სასწრაფოდ ვაქციოთ მოსწავლედ, არამედ მნიშვნელოვანია ბავშვის ქცევისა და უნარების განვითარებასა თუ გამდიდრებას შევუწყოთ ხელი. </a:t>
            </a:r>
          </a:p>
          <a:p>
            <a:pPr marL="285750" lvl="0" indent="-285750" algn="just" fontAlgn="base">
              <a:buFont typeface="Wingdings" panose="05000000000000000000" pitchFamily="2" charset="2"/>
              <a:buChar char="q"/>
            </a:pPr>
            <a:endParaRPr lang="ka-GE" sz="1400" dirty="0">
              <a:solidFill>
                <a:srgbClr val="4472C4">
                  <a:lumMod val="75000"/>
                </a:srgbClr>
              </a:solidFill>
            </a:endParaRPr>
          </a:p>
        </p:txBody>
      </p:sp>
      <p:sp>
        <p:nvSpPr>
          <p:cNvPr id="14" name="Rectangle 13"/>
          <p:cNvSpPr/>
          <p:nvPr/>
        </p:nvSpPr>
        <p:spPr>
          <a:xfrm>
            <a:off x="196944" y="5935287"/>
            <a:ext cx="11836170" cy="853440"/>
          </a:xfrm>
          <a:prstGeom prst="rect">
            <a:avLst/>
          </a:prstGeom>
          <a:solidFill>
            <a:schemeClr val="accent1">
              <a:lumMod val="20000"/>
              <a:lumOff val="8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lvl="0" indent="-285750" algn="just">
              <a:spcAft>
                <a:spcPts val="1200"/>
              </a:spcAft>
              <a:buFont typeface="Wingdings" panose="05000000000000000000" pitchFamily="2" charset="2"/>
              <a:buChar char="q"/>
            </a:pPr>
            <a:r>
              <a:rPr lang="ka-GE" sz="1600" dirty="0">
                <a:solidFill>
                  <a:schemeClr val="accent5">
                    <a:lumMod val="50000"/>
                  </a:schemeClr>
                </a:solidFill>
              </a:rPr>
              <a:t>აქტუალურია დადგენა განაპირობებს თუ არა სკოლამდელი განათლება პირველკლასელთა საგანმანათლებლო უნარების განვითარებას და  აკადემიურ მიღწევებს. </a:t>
            </a:r>
            <a:endParaRPr lang="ka-GE" sz="1600" dirty="0">
              <a:solidFill>
                <a:schemeClr val="accent5">
                  <a:lumMod val="75000"/>
                </a:schemeClr>
              </a:solidFill>
            </a:endParaRPr>
          </a:p>
        </p:txBody>
      </p:sp>
      <p:sp>
        <p:nvSpPr>
          <p:cNvPr id="17" name="Down Arrow Callout 16"/>
          <p:cNvSpPr/>
          <p:nvPr/>
        </p:nvSpPr>
        <p:spPr>
          <a:xfrm>
            <a:off x="196944" y="4803607"/>
            <a:ext cx="11836170" cy="1156476"/>
          </a:xfrm>
          <a:prstGeom prst="downArrowCallout">
            <a:avLst>
              <a:gd name="adj1" fmla="val 29865"/>
              <a:gd name="adj2" fmla="val 25000"/>
              <a:gd name="adj3" fmla="val 25000"/>
              <a:gd name="adj4" fmla="val 64977"/>
            </a:avLst>
          </a:prstGeom>
          <a:solidFill>
            <a:schemeClr val="accent1">
              <a:lumMod val="20000"/>
              <a:lumOff val="8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gn="just" fontAlgn="base">
              <a:buFont typeface="Wingdings" panose="05000000000000000000" pitchFamily="2" charset="2"/>
              <a:buChar char="q"/>
            </a:pPr>
            <a:r>
              <a:rPr lang="ka-GE" sz="1400" dirty="0">
                <a:solidFill>
                  <a:schemeClr val="accent5">
                    <a:lumMod val="50000"/>
                  </a:schemeClr>
                </a:solidFill>
              </a:rPr>
              <a:t>სკოლამდელი აღზრდა სცილდება ბავშვის მხოლოდ სკოლისთვის მომზადების არეალს და მიზნად ისახავს მის პიროვნებაზე ისეთი ზეგავლენის მოხდენას, რაც მას შემდგომში საზოგადოების სრულყოფილ წევრად ჩამოყალიბებისთვის საჭირო ჩვევებს განუვითარებს.</a:t>
            </a:r>
          </a:p>
          <a:p>
            <a:pPr lvl="0" algn="just" fontAlgn="base">
              <a:lnSpc>
                <a:spcPct val="150000"/>
              </a:lnSpc>
            </a:pPr>
            <a:endParaRPr lang="ka-GE" sz="1400" dirty="0">
              <a:solidFill>
                <a:srgbClr val="4472C4">
                  <a:lumMod val="75000"/>
                </a:srgbClr>
              </a:solidFill>
            </a:endParaRPr>
          </a:p>
        </p:txBody>
      </p:sp>
      <p:pic>
        <p:nvPicPr>
          <p:cNvPr id="3" name="Picture 2">
            <a:extLst>
              <a:ext uri="{FF2B5EF4-FFF2-40B4-BE49-F238E27FC236}">
                <a16:creationId xmlns:a16="http://schemas.microsoft.com/office/drawing/2014/main" id="{760191A5-5683-E02C-2C83-ADE93BE90091}"/>
              </a:ext>
            </a:extLst>
          </p:cNvPr>
          <p:cNvPicPr>
            <a:picLocks noChangeAspect="1"/>
          </p:cNvPicPr>
          <p:nvPr/>
        </p:nvPicPr>
        <p:blipFill>
          <a:blip r:embed="rId2"/>
          <a:stretch>
            <a:fillRect/>
          </a:stretch>
        </p:blipFill>
        <p:spPr>
          <a:xfrm>
            <a:off x="387044" y="111357"/>
            <a:ext cx="1865538" cy="1201016"/>
          </a:xfrm>
          <a:prstGeom prst="rect">
            <a:avLst/>
          </a:prstGeom>
        </p:spPr>
      </p:pic>
    </p:spTree>
    <p:extLst>
      <p:ext uri="{BB962C8B-B14F-4D97-AF65-F5344CB8AC3E}">
        <p14:creationId xmlns:p14="http://schemas.microsoft.com/office/powerpoint/2010/main" val="11005749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Horizontal Scroll 3"/>
          <p:cNvSpPr/>
          <p:nvPr/>
        </p:nvSpPr>
        <p:spPr>
          <a:xfrm>
            <a:off x="239152" y="1950470"/>
            <a:ext cx="6883544" cy="2478655"/>
          </a:xfrm>
          <a:prstGeom prst="horizontalScroll">
            <a:avLst/>
          </a:prstGeom>
          <a:solidFill>
            <a:schemeClr val="accent1">
              <a:lumMod val="20000"/>
              <a:lumOff val="80000"/>
            </a:schemeClr>
          </a:solidFill>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ka-GE" b="1" dirty="0">
                <a:solidFill>
                  <a:schemeClr val="accent5">
                    <a:lumMod val="75000"/>
                  </a:schemeClr>
                </a:solidFill>
              </a:rPr>
              <a:t>კვლევის მიზანი: </a:t>
            </a:r>
            <a:r>
              <a:rPr lang="ka-GE" dirty="0">
                <a:solidFill>
                  <a:schemeClr val="accent5">
                    <a:lumMod val="75000"/>
                  </a:schemeClr>
                </a:solidFill>
              </a:rPr>
              <a:t>არის თუ არა სკოლამდელი განათლება  პირველკლასელთა აკადემიური მიღწევების წინაპირობა? </a:t>
            </a:r>
          </a:p>
          <a:p>
            <a:pPr algn="just"/>
            <a:r>
              <a:rPr lang="ka-GE" dirty="0">
                <a:solidFill>
                  <a:schemeClr val="accent5">
                    <a:lumMod val="75000"/>
                  </a:schemeClr>
                </a:solidFill>
              </a:rPr>
              <a:t>რას ეფუძნება სწავლების პრინციპები და მეთოდოლოგია სკოლამდელ საფეხურზე და შესაბამისად, რა აკადემიური უნარები უნდა ჩამოუყალიბდეს პირველკლასელს. </a:t>
            </a:r>
          </a:p>
        </p:txBody>
      </p:sp>
      <p:sp>
        <p:nvSpPr>
          <p:cNvPr id="10" name="Horizontal Scroll 9"/>
          <p:cNvSpPr/>
          <p:nvPr/>
        </p:nvSpPr>
        <p:spPr>
          <a:xfrm>
            <a:off x="239152" y="4429125"/>
            <a:ext cx="6883544" cy="2312378"/>
          </a:xfrm>
          <a:prstGeom prst="horizontalScroll">
            <a:avLst/>
          </a:prstGeom>
          <a:solidFill>
            <a:schemeClr val="accent1">
              <a:lumMod val="20000"/>
              <a:lumOff val="80000"/>
            </a:schemeClr>
          </a:solidFill>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ka-GE" b="1" dirty="0">
                <a:solidFill>
                  <a:schemeClr val="accent5">
                    <a:lumMod val="75000"/>
                  </a:schemeClr>
                </a:solidFill>
              </a:rPr>
              <a:t>სამიზნე ჯგუფი: </a:t>
            </a:r>
            <a:r>
              <a:rPr lang="ka-GE" dirty="0">
                <a:solidFill>
                  <a:schemeClr val="accent5">
                    <a:lumMod val="75000"/>
                  </a:schemeClr>
                </a:solidFill>
              </a:rPr>
              <a:t>ქალაქ ბათუმის (№1, №3, №4, №10,</a:t>
            </a:r>
            <a:r>
              <a:rPr lang="ka-GE" sz="1800" dirty="0">
                <a:solidFill>
                  <a:schemeClr val="accent5">
                    <a:lumMod val="75000"/>
                  </a:schemeClr>
                </a:solidFill>
              </a:rPr>
              <a:t> №18, №20</a:t>
            </a:r>
            <a:r>
              <a:rPr lang="ka-GE" dirty="0">
                <a:solidFill>
                  <a:schemeClr val="accent5">
                    <a:lumMod val="75000"/>
                  </a:schemeClr>
                </a:solidFill>
              </a:rPr>
              <a:t>) საჯარო და კერძო (,,ნიკე“, ,,ქართულ-ამერიკული სკოლა პროგრესი“, ,,თაობა </a:t>
            </a:r>
            <a:r>
              <a:rPr lang="en-US" dirty="0">
                <a:solidFill>
                  <a:schemeClr val="accent5">
                    <a:lumMod val="75000"/>
                  </a:schemeClr>
                </a:solidFill>
              </a:rPr>
              <a:t>XXI“</a:t>
            </a:r>
            <a:r>
              <a:rPr lang="ka-GE" dirty="0">
                <a:solidFill>
                  <a:schemeClr val="accent5">
                    <a:lumMod val="75000"/>
                  </a:schemeClr>
                </a:solidFill>
              </a:rPr>
              <a:t>) სკოლების პირველი კლასის მასწავლებლები და მოსწავლეთა მშობლები.</a:t>
            </a:r>
          </a:p>
        </p:txBody>
      </p:sp>
      <p:pic>
        <p:nvPicPr>
          <p:cNvPr id="14" name="Picture 13"/>
          <p:cNvPicPr>
            <a:picLocks noChangeAspect="1"/>
          </p:cNvPicPr>
          <p:nvPr/>
        </p:nvPicPr>
        <p:blipFill>
          <a:blip r:embed="rId2"/>
          <a:stretch>
            <a:fillRect/>
          </a:stretch>
        </p:blipFill>
        <p:spPr>
          <a:xfrm>
            <a:off x="7315200" y="2586038"/>
            <a:ext cx="4464581" cy="3236120"/>
          </a:xfrm>
          <a:prstGeom prst="rect">
            <a:avLst/>
          </a:prstGeo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pic>
      <p:sp>
        <p:nvSpPr>
          <p:cNvPr id="11" name="Flowchart: Alternate Process 10"/>
          <p:cNvSpPr/>
          <p:nvPr/>
        </p:nvSpPr>
        <p:spPr>
          <a:xfrm>
            <a:off x="239152" y="1035842"/>
            <a:ext cx="11619473" cy="963432"/>
          </a:xfrm>
          <a:prstGeom prst="flowChartAlternateProcess">
            <a:avLst/>
          </a:prstGeom>
          <a:solidFill>
            <a:schemeClr val="accent1">
              <a:lumMod val="20000"/>
              <a:lumOff val="8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ka-GE" b="1" dirty="0">
                <a:solidFill>
                  <a:schemeClr val="accent5">
                    <a:lumMod val="75000"/>
                  </a:schemeClr>
                </a:solidFill>
              </a:rPr>
              <a:t>კვლევის განხორციელების ადგილი:  </a:t>
            </a:r>
            <a:br>
              <a:rPr lang="ka-GE" b="1" dirty="0">
                <a:solidFill>
                  <a:schemeClr val="accent5">
                    <a:lumMod val="75000"/>
                  </a:schemeClr>
                </a:solidFill>
              </a:rPr>
            </a:br>
            <a:r>
              <a:rPr lang="ka-GE" dirty="0">
                <a:solidFill>
                  <a:schemeClr val="accent5">
                    <a:lumMod val="75000"/>
                  </a:schemeClr>
                </a:solidFill>
              </a:rPr>
              <a:t>ბათუმის (№1, №3, №4, №10, </a:t>
            </a:r>
            <a:r>
              <a:rPr lang="ka-GE" sz="1800" dirty="0">
                <a:solidFill>
                  <a:schemeClr val="accent5">
                    <a:lumMod val="75000"/>
                  </a:schemeClr>
                </a:solidFill>
              </a:rPr>
              <a:t>№18, №20 </a:t>
            </a:r>
            <a:r>
              <a:rPr lang="ka-GE" dirty="0">
                <a:solidFill>
                  <a:schemeClr val="accent5">
                    <a:lumMod val="75000"/>
                  </a:schemeClr>
                </a:solidFill>
              </a:rPr>
              <a:t>) საჯარო და კერძო (,,ნიკე“, ,,ქართულ-ამერიკული სკოლა პროგრესი“, ,,თაობა </a:t>
            </a:r>
            <a:r>
              <a:rPr lang="en-US" dirty="0">
                <a:solidFill>
                  <a:schemeClr val="accent5">
                    <a:lumMod val="75000"/>
                  </a:schemeClr>
                </a:solidFill>
              </a:rPr>
              <a:t>XXI“</a:t>
            </a:r>
            <a:r>
              <a:rPr lang="ka-GE" dirty="0">
                <a:solidFill>
                  <a:schemeClr val="accent5">
                    <a:lumMod val="75000"/>
                  </a:schemeClr>
                </a:solidFill>
              </a:rPr>
              <a:t>) სკოლები</a:t>
            </a:r>
            <a:endParaRPr lang="en-US" dirty="0"/>
          </a:p>
        </p:txBody>
      </p:sp>
      <p:pic>
        <p:nvPicPr>
          <p:cNvPr id="3" name="Picture 2">
            <a:extLst>
              <a:ext uri="{FF2B5EF4-FFF2-40B4-BE49-F238E27FC236}">
                <a16:creationId xmlns:a16="http://schemas.microsoft.com/office/drawing/2014/main" id="{EB21E46B-E552-AED5-9301-3D49D45D54D9}"/>
              </a:ext>
            </a:extLst>
          </p:cNvPr>
          <p:cNvPicPr>
            <a:picLocks noChangeAspect="1"/>
          </p:cNvPicPr>
          <p:nvPr/>
        </p:nvPicPr>
        <p:blipFill>
          <a:blip r:embed="rId3"/>
          <a:stretch>
            <a:fillRect/>
          </a:stretch>
        </p:blipFill>
        <p:spPr>
          <a:xfrm>
            <a:off x="111836" y="0"/>
            <a:ext cx="1865538" cy="1201016"/>
          </a:xfrm>
          <a:prstGeom prst="rect">
            <a:avLst/>
          </a:prstGeom>
        </p:spPr>
      </p:pic>
    </p:spTree>
    <p:extLst>
      <p:ext uri="{BB962C8B-B14F-4D97-AF65-F5344CB8AC3E}">
        <p14:creationId xmlns:p14="http://schemas.microsoft.com/office/powerpoint/2010/main" val="346068598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4149968" y="1625831"/>
            <a:ext cx="7807570" cy="1640542"/>
          </a:xfrm>
          <a:prstGeom prst="horizontalScroll">
            <a:avLst/>
          </a:prstGeom>
          <a:solidFill>
            <a:schemeClr val="accent1">
              <a:lumMod val="20000"/>
              <a:lumOff val="80000"/>
            </a:schemeClr>
          </a:solidFill>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just">
              <a:lnSpc>
                <a:spcPct val="100000"/>
              </a:lnSpc>
              <a:spcBef>
                <a:spcPts val="0"/>
              </a:spcBef>
              <a:spcAft>
                <a:spcPts val="1800"/>
              </a:spcAft>
              <a:buFont typeface="Wingdings" panose="05000000000000000000" pitchFamily="2" charset="2"/>
              <a:buChar char="q"/>
            </a:pPr>
            <a:r>
              <a:rPr lang="ka-GE" sz="1400" b="1" dirty="0">
                <a:solidFill>
                  <a:schemeClr val="accent5">
                    <a:lumMod val="75000"/>
                  </a:schemeClr>
                </a:solidFill>
              </a:rPr>
              <a:t>ითვლება თუ არა სკოლამდელი განათლება ბავშვის სკოლისათვის მომზადების მნიშვნელოვან ფაქტორად?</a:t>
            </a:r>
          </a:p>
          <a:p>
            <a:pPr algn="just">
              <a:lnSpc>
                <a:spcPct val="100000"/>
              </a:lnSpc>
              <a:spcBef>
                <a:spcPts val="0"/>
              </a:spcBef>
              <a:spcAft>
                <a:spcPts val="1800"/>
              </a:spcAft>
              <a:buFont typeface="Wingdings" panose="05000000000000000000" pitchFamily="2" charset="2"/>
              <a:buChar char="q"/>
            </a:pPr>
            <a:r>
              <a:rPr lang="ka-GE" sz="1400" b="1" dirty="0">
                <a:solidFill>
                  <a:schemeClr val="accent5">
                    <a:lumMod val="75000"/>
                  </a:schemeClr>
                </a:solidFill>
              </a:rPr>
              <a:t> რომელი უნარების განვითარება უწყობს ხელს პირველკლასელის  აკადემიური წარმატების მიღწევას</a:t>
            </a:r>
            <a:r>
              <a:rPr lang="ka-GE" sz="1400" b="1" dirty="0">
                <a:solidFill>
                  <a:schemeClr val="accent5">
                    <a:lumMod val="50000"/>
                  </a:schemeClr>
                </a:solidFill>
              </a:rPr>
              <a:t>?</a:t>
            </a:r>
          </a:p>
        </p:txBody>
      </p:sp>
      <p:sp>
        <p:nvSpPr>
          <p:cNvPr id="8" name="Content Placeholder 3"/>
          <p:cNvSpPr txBox="1">
            <a:spLocks/>
          </p:cNvSpPr>
          <p:nvPr/>
        </p:nvSpPr>
        <p:spPr>
          <a:xfrm>
            <a:off x="4149968" y="3157714"/>
            <a:ext cx="7807570" cy="1855693"/>
          </a:xfrm>
          <a:prstGeom prst="horizontalScroll">
            <a:avLst/>
          </a:prstGeom>
          <a:solidFill>
            <a:schemeClr val="accent1">
              <a:lumMod val="20000"/>
              <a:lumOff val="80000"/>
            </a:schemeClr>
          </a:solidFill>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lt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lt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lt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9pPr>
          </a:lstStyle>
          <a:p>
            <a:pPr algn="just">
              <a:lnSpc>
                <a:spcPct val="150000"/>
              </a:lnSpc>
              <a:spcBef>
                <a:spcPts val="0"/>
              </a:spcBef>
              <a:spcAft>
                <a:spcPts val="1800"/>
              </a:spcAft>
              <a:buFont typeface="Wingdings" panose="05000000000000000000" pitchFamily="2" charset="2"/>
              <a:buChar char="q"/>
            </a:pPr>
            <a:r>
              <a:rPr lang="ka-GE" sz="1400" b="1" dirty="0">
                <a:solidFill>
                  <a:schemeClr val="accent5">
                    <a:lumMod val="75000"/>
                  </a:schemeClr>
                </a:solidFill>
              </a:rPr>
              <a:t>რა პრობლემები იკვეთება პირველ კლასში აკადემიური უნარების განვითარების თვალსაზრისით? </a:t>
            </a:r>
          </a:p>
        </p:txBody>
      </p:sp>
      <p:sp>
        <p:nvSpPr>
          <p:cNvPr id="9" name="Content Placeholder 3"/>
          <p:cNvSpPr txBox="1">
            <a:spLocks/>
          </p:cNvSpPr>
          <p:nvPr/>
        </p:nvSpPr>
        <p:spPr>
          <a:xfrm>
            <a:off x="4149968" y="4827494"/>
            <a:ext cx="7807570" cy="2030506"/>
          </a:xfrm>
          <a:prstGeom prst="horizontalScroll">
            <a:avLst/>
          </a:prstGeom>
          <a:solidFill>
            <a:schemeClr val="accent1">
              <a:lumMod val="20000"/>
              <a:lumOff val="80000"/>
            </a:schemeClr>
          </a:solidFill>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lt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lt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lt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9pPr>
          </a:lstStyle>
          <a:p>
            <a:pPr algn="just">
              <a:lnSpc>
                <a:spcPct val="150000"/>
              </a:lnSpc>
              <a:spcBef>
                <a:spcPts val="0"/>
              </a:spcBef>
              <a:spcAft>
                <a:spcPts val="1800"/>
              </a:spcAft>
              <a:buFont typeface="Wingdings" panose="05000000000000000000" pitchFamily="2" charset="2"/>
              <a:buChar char="q"/>
            </a:pPr>
            <a:r>
              <a:rPr lang="ka-GE" sz="1400" b="1" dirty="0">
                <a:solidFill>
                  <a:schemeClr val="accent5">
                    <a:lumMod val="75000"/>
                  </a:schemeClr>
                </a:solidFill>
              </a:rPr>
              <a:t>რა ტიპის ინტერვენციები უნდა დაიგეგმოს  სკოლამდელი განათლების მნიშვნელობის ცნობიერების ამაღლების მიზნით?</a:t>
            </a:r>
          </a:p>
        </p:txBody>
      </p:sp>
      <p:sp>
        <p:nvSpPr>
          <p:cNvPr id="12" name="Flowchart: Alternate Process 11"/>
          <p:cNvSpPr/>
          <p:nvPr/>
        </p:nvSpPr>
        <p:spPr>
          <a:xfrm>
            <a:off x="185738" y="724881"/>
            <a:ext cx="11771800" cy="900580"/>
          </a:xfrm>
          <a:prstGeom prst="flowChartAlternateProcess">
            <a:avLst/>
          </a:prstGeom>
          <a:solidFill>
            <a:schemeClr val="accent1">
              <a:lumMod val="20000"/>
              <a:lumOff val="8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solidFill>
                <a:schemeClr val="accent5">
                  <a:lumMod val="75000"/>
                </a:schemeClr>
              </a:solidFill>
            </a:endParaRPr>
          </a:p>
          <a:p>
            <a:pPr algn="ctr"/>
            <a:endParaRPr lang="en-US" b="1" dirty="0">
              <a:solidFill>
                <a:schemeClr val="accent5">
                  <a:lumMod val="75000"/>
                </a:schemeClr>
              </a:solidFill>
            </a:endParaRPr>
          </a:p>
          <a:p>
            <a:pPr algn="ctr"/>
            <a:r>
              <a:rPr lang="ka-GE" b="1" dirty="0">
                <a:solidFill>
                  <a:schemeClr val="accent5">
                    <a:lumMod val="75000"/>
                  </a:schemeClr>
                </a:solidFill>
              </a:rPr>
              <a:t>საკვლევი კითხვები:</a:t>
            </a:r>
            <a:br>
              <a:rPr lang="ka-GE" b="1" dirty="0">
                <a:solidFill>
                  <a:schemeClr val="accent5">
                    <a:lumMod val="75000"/>
                  </a:schemeClr>
                </a:solidFill>
              </a:rPr>
            </a:br>
            <a:endParaRPr lang="en-US" dirty="0"/>
          </a:p>
          <a:p>
            <a:pPr algn="ctr"/>
            <a:endParaRPr lang="en-US" dirty="0"/>
          </a:p>
        </p:txBody>
      </p:sp>
      <p:pic>
        <p:nvPicPr>
          <p:cNvPr id="3" name="Picture 2">
            <a:extLst>
              <a:ext uri="{FF2B5EF4-FFF2-40B4-BE49-F238E27FC236}">
                <a16:creationId xmlns:a16="http://schemas.microsoft.com/office/drawing/2014/main" id="{7711C626-62EB-4273-97FA-311845E48B66}"/>
              </a:ext>
            </a:extLst>
          </p:cNvPr>
          <p:cNvPicPr>
            <a:picLocks noChangeAspect="1"/>
          </p:cNvPicPr>
          <p:nvPr/>
        </p:nvPicPr>
        <p:blipFill>
          <a:blip r:embed="rId2"/>
          <a:stretch>
            <a:fillRect/>
          </a:stretch>
        </p:blipFill>
        <p:spPr>
          <a:xfrm>
            <a:off x="16063" y="2285631"/>
            <a:ext cx="4133905" cy="3246951"/>
          </a:xfrm>
          <a:prstGeom prst="rect">
            <a:avLst/>
          </a:prstGeom>
        </p:spPr>
      </p:pic>
      <p:pic>
        <p:nvPicPr>
          <p:cNvPr id="5" name="Picture 4">
            <a:extLst>
              <a:ext uri="{FF2B5EF4-FFF2-40B4-BE49-F238E27FC236}">
                <a16:creationId xmlns:a16="http://schemas.microsoft.com/office/drawing/2014/main" id="{0D0C8FFA-CB79-1274-91FB-E02E1CBF4C91}"/>
              </a:ext>
            </a:extLst>
          </p:cNvPr>
          <p:cNvPicPr>
            <a:picLocks noChangeAspect="1"/>
          </p:cNvPicPr>
          <p:nvPr/>
        </p:nvPicPr>
        <p:blipFill>
          <a:blip r:embed="rId3"/>
          <a:stretch>
            <a:fillRect/>
          </a:stretch>
        </p:blipFill>
        <p:spPr>
          <a:xfrm>
            <a:off x="185738" y="-1"/>
            <a:ext cx="1092646" cy="635363"/>
          </a:xfrm>
          <a:prstGeom prst="rect">
            <a:avLst/>
          </a:prstGeom>
        </p:spPr>
      </p:pic>
    </p:spTree>
    <p:extLst>
      <p:ext uri="{BB962C8B-B14F-4D97-AF65-F5344CB8AC3E}">
        <p14:creationId xmlns:p14="http://schemas.microsoft.com/office/powerpoint/2010/main" val="38858598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გადაადგილება: შვეული 3">
            <a:extLst>
              <a:ext uri="{FF2B5EF4-FFF2-40B4-BE49-F238E27FC236}">
                <a16:creationId xmlns:a16="http://schemas.microsoft.com/office/drawing/2014/main" id="{1E1022EA-AF7A-4F35-A624-FE733B0D1797}"/>
              </a:ext>
            </a:extLst>
          </p:cNvPr>
          <p:cNvSpPr/>
          <p:nvPr/>
        </p:nvSpPr>
        <p:spPr>
          <a:xfrm>
            <a:off x="0" y="2035308"/>
            <a:ext cx="6172200" cy="4567198"/>
          </a:xfrm>
          <a:prstGeom prst="verticalScroll">
            <a:avLst/>
          </a:prstGeom>
          <a:solidFill>
            <a:schemeClr val="accent1">
              <a:lumMod val="20000"/>
              <a:lumOff val="80000"/>
            </a:schemeClr>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742950" lvl="1" indent="-285750">
              <a:lnSpc>
                <a:spcPct val="200000"/>
              </a:lnSpc>
              <a:buFont typeface="Wingdings" panose="05000000000000000000" pitchFamily="2" charset="2"/>
              <a:buChar char="q"/>
            </a:pPr>
            <a:r>
              <a:rPr lang="ka-GE" dirty="0">
                <a:solidFill>
                  <a:schemeClr val="accent5">
                    <a:lumMod val="75000"/>
                  </a:schemeClr>
                </a:solidFill>
              </a:rPr>
              <a:t>ანკეტური გამოკითხვა;</a:t>
            </a:r>
          </a:p>
          <a:p>
            <a:pPr marL="742950" lvl="1" indent="-285750">
              <a:lnSpc>
                <a:spcPct val="200000"/>
              </a:lnSpc>
              <a:buFont typeface="Wingdings" panose="05000000000000000000" pitchFamily="2" charset="2"/>
              <a:buChar char="q"/>
            </a:pPr>
            <a:r>
              <a:rPr lang="ka-GE" dirty="0">
                <a:solidFill>
                  <a:schemeClr val="accent5">
                    <a:lumMod val="75000"/>
                  </a:schemeClr>
                </a:solidFill>
              </a:rPr>
              <a:t>ონლაინ გამოკითხვა;</a:t>
            </a:r>
          </a:p>
          <a:p>
            <a:pPr marL="742950" lvl="1" indent="-285750">
              <a:lnSpc>
                <a:spcPct val="200000"/>
              </a:lnSpc>
              <a:buFont typeface="Wingdings" panose="05000000000000000000" pitchFamily="2" charset="2"/>
              <a:buChar char="q"/>
            </a:pPr>
            <a:r>
              <a:rPr lang="ka-GE" dirty="0">
                <a:solidFill>
                  <a:schemeClr val="accent5">
                    <a:lumMod val="75000"/>
                  </a:schemeClr>
                </a:solidFill>
              </a:rPr>
              <a:t>სიღრმისეული ინტერვიუ;</a:t>
            </a:r>
          </a:p>
          <a:p>
            <a:pPr marL="742950" lvl="1" indent="-285750">
              <a:lnSpc>
                <a:spcPct val="200000"/>
              </a:lnSpc>
              <a:buFont typeface="Wingdings" panose="05000000000000000000" pitchFamily="2" charset="2"/>
              <a:buChar char="q"/>
            </a:pPr>
            <a:r>
              <a:rPr lang="ka-GE" dirty="0">
                <a:solidFill>
                  <a:schemeClr val="accent5">
                    <a:lumMod val="75000"/>
                  </a:schemeClr>
                </a:solidFill>
              </a:rPr>
              <a:t>მონაცემთა ანალიზი.</a:t>
            </a:r>
          </a:p>
        </p:txBody>
      </p:sp>
      <p:sp>
        <p:nvSpPr>
          <p:cNvPr id="5" name="გადაადგილება: შვეული 4">
            <a:extLst>
              <a:ext uri="{FF2B5EF4-FFF2-40B4-BE49-F238E27FC236}">
                <a16:creationId xmlns:a16="http://schemas.microsoft.com/office/drawing/2014/main" id="{CCC192E7-6B70-4C8F-A56F-B49ADAA9C153}"/>
              </a:ext>
            </a:extLst>
          </p:cNvPr>
          <p:cNvSpPr/>
          <p:nvPr/>
        </p:nvSpPr>
        <p:spPr>
          <a:xfrm>
            <a:off x="5768788" y="2035307"/>
            <a:ext cx="6423212" cy="4567199"/>
          </a:xfrm>
          <a:prstGeom prst="verticalScroll">
            <a:avLst/>
          </a:prstGeom>
          <a:solidFill>
            <a:schemeClr val="accent1">
              <a:lumMod val="20000"/>
              <a:lumOff val="80000"/>
            </a:schemeClr>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indent="0" algn="ctr">
              <a:lnSpc>
                <a:spcPct val="150000"/>
              </a:lnSpc>
              <a:buNone/>
            </a:pPr>
            <a:endParaRPr lang="ka-GE" sz="1400" dirty="0">
              <a:solidFill>
                <a:schemeClr val="accent5">
                  <a:lumMod val="75000"/>
                </a:schemeClr>
              </a:solidFill>
            </a:endParaRPr>
          </a:p>
          <a:p>
            <a:pPr marL="742950" lvl="1" indent="-285750">
              <a:lnSpc>
                <a:spcPct val="150000"/>
              </a:lnSpc>
              <a:spcAft>
                <a:spcPts val="1200"/>
              </a:spcAft>
              <a:buFont typeface="Wingdings" panose="05000000000000000000" pitchFamily="2" charset="2"/>
              <a:buChar char="q"/>
            </a:pPr>
            <a:r>
              <a:rPr lang="ka-GE" sz="1600" dirty="0">
                <a:solidFill>
                  <a:schemeClr val="accent5">
                    <a:lumMod val="75000"/>
                  </a:schemeClr>
                </a:solidFill>
              </a:rPr>
              <a:t>ანკეტა მასწავლებლებისთვის;</a:t>
            </a:r>
          </a:p>
          <a:p>
            <a:pPr marL="742950" lvl="1" indent="-285750">
              <a:lnSpc>
                <a:spcPct val="150000"/>
              </a:lnSpc>
              <a:spcAft>
                <a:spcPts val="1200"/>
              </a:spcAft>
              <a:buFont typeface="Wingdings" panose="05000000000000000000" pitchFamily="2" charset="2"/>
              <a:buChar char="q"/>
            </a:pPr>
            <a:r>
              <a:rPr lang="ka-GE" sz="1600" dirty="0">
                <a:solidFill>
                  <a:schemeClr val="accent5">
                    <a:lumMod val="75000"/>
                  </a:schemeClr>
                </a:solidFill>
              </a:rPr>
              <a:t>ონლაინ კითხვარი მშობლებისთვის;</a:t>
            </a:r>
          </a:p>
        </p:txBody>
      </p:sp>
      <p:sp>
        <p:nvSpPr>
          <p:cNvPr id="8" name="Down Arrow Callout 7"/>
          <p:cNvSpPr/>
          <p:nvPr/>
        </p:nvSpPr>
        <p:spPr>
          <a:xfrm>
            <a:off x="6400383" y="1140238"/>
            <a:ext cx="5791617" cy="880542"/>
          </a:xfrm>
          <a:prstGeom prst="downArrowCallout">
            <a:avLst>
              <a:gd name="adj1" fmla="val 25000"/>
              <a:gd name="adj2" fmla="val 25000"/>
              <a:gd name="adj3" fmla="val 25000"/>
              <a:gd name="adj4" fmla="val 75000"/>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a-GE" b="1" dirty="0">
              <a:solidFill>
                <a:schemeClr val="accent5">
                  <a:lumMod val="75000"/>
                </a:schemeClr>
              </a:solidFill>
            </a:endParaRPr>
          </a:p>
          <a:p>
            <a:pPr algn="ctr">
              <a:lnSpc>
                <a:spcPct val="150000"/>
              </a:lnSpc>
            </a:pPr>
            <a:r>
              <a:rPr lang="ka-GE" b="1" dirty="0">
                <a:solidFill>
                  <a:schemeClr val="accent5">
                    <a:lumMod val="75000"/>
                  </a:schemeClr>
                </a:solidFill>
              </a:rPr>
              <a:t>კვლევის ინსტრუმენტები:</a:t>
            </a:r>
          </a:p>
          <a:p>
            <a:pPr algn="ctr"/>
            <a:endParaRPr lang="en-US" dirty="0"/>
          </a:p>
        </p:txBody>
      </p:sp>
      <p:sp>
        <p:nvSpPr>
          <p:cNvPr id="9" name="Down Arrow Callout 8"/>
          <p:cNvSpPr/>
          <p:nvPr/>
        </p:nvSpPr>
        <p:spPr>
          <a:xfrm>
            <a:off x="524436" y="1125712"/>
            <a:ext cx="5647764" cy="880541"/>
          </a:xfrm>
          <a:prstGeom prst="downArrowCallout">
            <a:avLst>
              <a:gd name="adj1" fmla="val 25000"/>
              <a:gd name="adj2" fmla="val 25000"/>
              <a:gd name="adj3" fmla="val 25000"/>
              <a:gd name="adj4" fmla="val 75000"/>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a-GE" b="1" dirty="0">
              <a:solidFill>
                <a:schemeClr val="accent5">
                  <a:lumMod val="75000"/>
                </a:schemeClr>
              </a:solidFill>
            </a:endParaRPr>
          </a:p>
          <a:p>
            <a:pPr algn="ctr"/>
            <a:r>
              <a:rPr lang="ka-GE" b="1" dirty="0">
                <a:solidFill>
                  <a:schemeClr val="accent5">
                    <a:lumMod val="75000"/>
                  </a:schemeClr>
                </a:solidFill>
              </a:rPr>
              <a:t>კვლევის მეთოდოლოგია</a:t>
            </a:r>
          </a:p>
          <a:p>
            <a:pPr algn="ctr"/>
            <a:endParaRPr lang="en-US" dirty="0"/>
          </a:p>
        </p:txBody>
      </p:sp>
      <p:sp>
        <p:nvSpPr>
          <p:cNvPr id="10" name="Content Placeholder 9">
            <a:extLst>
              <a:ext uri="{FF2B5EF4-FFF2-40B4-BE49-F238E27FC236}">
                <a16:creationId xmlns:a16="http://schemas.microsoft.com/office/drawing/2014/main" id="{5C54F13D-F583-4240-B1D9-261DEF16E2AA}"/>
              </a:ext>
            </a:extLst>
          </p:cNvPr>
          <p:cNvSpPr>
            <a:spLocks noGrp="1"/>
          </p:cNvSpPr>
          <p:nvPr>
            <p:ph idx="1"/>
          </p:nvPr>
        </p:nvSpPr>
        <p:spPr/>
        <p:txBody>
          <a:bodyPr/>
          <a:lstStyle/>
          <a:p>
            <a:endParaRPr lang="en-US" dirty="0"/>
          </a:p>
        </p:txBody>
      </p:sp>
      <p:pic>
        <p:nvPicPr>
          <p:cNvPr id="2" name="Picture 1">
            <a:extLst>
              <a:ext uri="{FF2B5EF4-FFF2-40B4-BE49-F238E27FC236}">
                <a16:creationId xmlns:a16="http://schemas.microsoft.com/office/drawing/2014/main" id="{E7DA097A-FAAC-8DA8-2711-C7DFFE766E63}"/>
              </a:ext>
            </a:extLst>
          </p:cNvPr>
          <p:cNvPicPr>
            <a:picLocks noChangeAspect="1"/>
          </p:cNvPicPr>
          <p:nvPr/>
        </p:nvPicPr>
        <p:blipFill>
          <a:blip r:embed="rId2"/>
          <a:stretch>
            <a:fillRect/>
          </a:stretch>
        </p:blipFill>
        <p:spPr>
          <a:xfrm>
            <a:off x="449188" y="-60778"/>
            <a:ext cx="1865538" cy="1201016"/>
          </a:xfrm>
          <a:prstGeom prst="rect">
            <a:avLst/>
          </a:prstGeom>
        </p:spPr>
      </p:pic>
    </p:spTree>
    <p:extLst>
      <p:ext uri="{BB962C8B-B14F-4D97-AF65-F5344CB8AC3E}">
        <p14:creationId xmlns:p14="http://schemas.microsoft.com/office/powerpoint/2010/main" val="151420271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Flowchart: Alternate Process 13"/>
          <p:cNvSpPr/>
          <p:nvPr/>
        </p:nvSpPr>
        <p:spPr>
          <a:xfrm>
            <a:off x="544537" y="1561601"/>
            <a:ext cx="11102924" cy="774134"/>
          </a:xfrm>
          <a:prstGeom prst="flowChartAlternateProcess">
            <a:avLst/>
          </a:prstGeom>
          <a:ln/>
        </p:spPr>
        <p:style>
          <a:lnRef idx="1">
            <a:schemeClr val="accent1"/>
          </a:lnRef>
          <a:fillRef idx="2">
            <a:schemeClr val="accent1"/>
          </a:fillRef>
          <a:effectRef idx="1">
            <a:schemeClr val="accent1"/>
          </a:effectRef>
          <a:fontRef idx="minor">
            <a:schemeClr val="dk1"/>
          </a:fontRef>
        </p:style>
        <p:txBody>
          <a:bodyPr rtlCol="0" anchor="ctr"/>
          <a:lstStyle/>
          <a:p>
            <a:pPr lvl="0" algn="ctr">
              <a:lnSpc>
                <a:spcPct val="150000"/>
              </a:lnSpc>
            </a:pPr>
            <a:r>
              <a:rPr lang="ka-GE" sz="1600" dirty="0">
                <a:solidFill>
                  <a:srgbClr val="4472C4">
                    <a:lumMod val="75000"/>
                  </a:srgbClr>
                </a:solidFill>
                <a:ea typeface="Times New Roman" panose="02020603050405020304" pitchFamily="18" charset="0"/>
              </a:rPr>
              <a:t>გამოკითხულ მასწავლებელთა უმრავლესობის შეფასებით პირველკლასელები, რომლებსაც გავლილი აქვთ სკოლამდელი განათლების საფეხური გაუმჯობესებული აქვთ შემდეგი აკადემიური უნარები:</a:t>
            </a:r>
          </a:p>
        </p:txBody>
      </p:sp>
      <p:sp>
        <p:nvSpPr>
          <p:cNvPr id="15" name="Flowchart: Alternate Process 14"/>
          <p:cNvSpPr/>
          <p:nvPr/>
        </p:nvSpPr>
        <p:spPr>
          <a:xfrm>
            <a:off x="3240385" y="2413348"/>
            <a:ext cx="8631329" cy="3100761"/>
          </a:xfrm>
          <a:prstGeom prst="flowChartAlternateProcess">
            <a:avLst/>
          </a:prstGeom>
          <a:solidFill>
            <a:schemeClr val="accent1">
              <a:lumMod val="20000"/>
              <a:lumOff val="8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gn="just">
              <a:lnSpc>
                <a:spcPct val="170000"/>
              </a:lnSpc>
              <a:buFont typeface="Wingdings" panose="05000000000000000000" pitchFamily="2" charset="2"/>
              <a:buChar char="q"/>
            </a:pPr>
            <a:endParaRPr lang="ka-GE" sz="1400" dirty="0">
              <a:solidFill>
                <a:schemeClr val="accent5">
                  <a:lumMod val="75000"/>
                </a:schemeClr>
              </a:solidFill>
              <a:ea typeface="Times New Roman" panose="02020603050405020304" pitchFamily="18" charset="0"/>
            </a:endParaRPr>
          </a:p>
          <a:p>
            <a:pPr marL="285750" indent="-285750" algn="just">
              <a:lnSpc>
                <a:spcPct val="170000"/>
              </a:lnSpc>
              <a:buFont typeface="Wingdings" panose="05000000000000000000" pitchFamily="2" charset="2"/>
              <a:buChar char="q"/>
            </a:pPr>
            <a:endParaRPr lang="ka-GE" sz="1400" dirty="0">
              <a:solidFill>
                <a:schemeClr val="accent5">
                  <a:lumMod val="75000"/>
                </a:schemeClr>
              </a:solidFill>
              <a:ea typeface="Times New Roman" panose="02020603050405020304" pitchFamily="18" charset="0"/>
            </a:endParaRPr>
          </a:p>
          <a:p>
            <a:pPr marL="285750" indent="-285750" algn="just">
              <a:lnSpc>
                <a:spcPct val="170000"/>
              </a:lnSpc>
              <a:buFont typeface="Wingdings" panose="05000000000000000000" pitchFamily="2" charset="2"/>
              <a:buChar char="q"/>
            </a:pPr>
            <a:r>
              <a:rPr lang="ka-GE" sz="1100" dirty="0">
                <a:solidFill>
                  <a:schemeClr val="accent5">
                    <a:lumMod val="75000"/>
                  </a:schemeClr>
                </a:solidFill>
                <a:ea typeface="Times New Roman" panose="02020603050405020304" pitchFamily="18" charset="0"/>
              </a:rPr>
              <a:t> </a:t>
            </a:r>
            <a:r>
              <a:rPr lang="ka-GE" sz="1400" dirty="0">
                <a:solidFill>
                  <a:schemeClr val="accent5">
                    <a:lumMod val="75000"/>
                  </a:schemeClr>
                </a:solidFill>
                <a:ea typeface="Times New Roman" panose="02020603050405020304" pitchFamily="18" charset="0"/>
              </a:rPr>
              <a:t>საკლასო-საკომუნიკაციო სიტუაციებში იქცევიან უფრო  ადეკვატურად (პასუხობს მასწავლებლის კითხვებს, აცდის სხვას სათქმელის დასრულებას, ელოდება თავის ჯერს, აქტიურად მონაწილეობს როლურ თამაშში, სიტუაციის შესაბამისად უფრო ეფექტურად იყენებს მიმართვის თავაზიან ფორმებს);</a:t>
            </a:r>
          </a:p>
          <a:p>
            <a:pPr marL="285750" indent="-285750" algn="just">
              <a:lnSpc>
                <a:spcPct val="170000"/>
              </a:lnSpc>
              <a:buFont typeface="Wingdings" panose="05000000000000000000" pitchFamily="2" charset="2"/>
              <a:buChar char="q"/>
            </a:pPr>
            <a:r>
              <a:rPr lang="ka-GE" sz="1400" dirty="0">
                <a:solidFill>
                  <a:schemeClr val="accent5">
                    <a:lumMod val="75000"/>
                  </a:schemeClr>
                </a:solidFill>
                <a:ea typeface="Times New Roman" panose="02020603050405020304" pitchFamily="18" charset="0"/>
              </a:rPr>
              <a:t>მარტივად ახერხებენ ტექსტების ზეპირად კითხვას (ანდაზების, ენის </a:t>
            </a:r>
            <a:r>
              <a:rPr lang="ka-GE" sz="1400" dirty="0" err="1">
                <a:solidFill>
                  <a:schemeClr val="accent5">
                    <a:lumMod val="75000"/>
                  </a:schemeClr>
                </a:solidFill>
                <a:ea typeface="Times New Roman" panose="02020603050405020304" pitchFamily="18" charset="0"/>
              </a:rPr>
              <a:t>გასატეხების</a:t>
            </a:r>
            <a:r>
              <a:rPr lang="ka-GE" sz="1400" dirty="0">
                <a:solidFill>
                  <a:schemeClr val="accent5">
                    <a:lumMod val="75000"/>
                  </a:schemeClr>
                </a:solidFill>
                <a:ea typeface="Times New Roman" panose="02020603050405020304" pitchFamily="18" charset="0"/>
              </a:rPr>
              <a:t>, გამოცანების, ლექსების და </a:t>
            </a:r>
            <a:r>
              <a:rPr lang="ka-GE" sz="1400" dirty="0" err="1">
                <a:solidFill>
                  <a:schemeClr val="accent5">
                    <a:lumMod val="75000"/>
                  </a:schemeClr>
                </a:solidFill>
                <a:ea typeface="Times New Roman" panose="02020603050405020304" pitchFamily="18" charset="0"/>
              </a:rPr>
              <a:t>ა.შ</a:t>
            </a:r>
            <a:r>
              <a:rPr lang="ka-GE" sz="1400" dirty="0">
                <a:solidFill>
                  <a:schemeClr val="accent5">
                    <a:lumMod val="75000"/>
                  </a:schemeClr>
                </a:solidFill>
                <a:ea typeface="Times New Roman" panose="02020603050405020304" pitchFamily="18" charset="0"/>
              </a:rPr>
              <a:t>. წარმოთქმას);</a:t>
            </a:r>
          </a:p>
          <a:p>
            <a:pPr marL="285750" indent="-285750" algn="just">
              <a:lnSpc>
                <a:spcPct val="170000"/>
              </a:lnSpc>
              <a:buFont typeface="Wingdings" panose="05000000000000000000" pitchFamily="2" charset="2"/>
              <a:buChar char="q"/>
            </a:pPr>
            <a:r>
              <a:rPr lang="ka-GE" sz="1400" dirty="0">
                <a:solidFill>
                  <a:schemeClr val="accent5">
                    <a:lumMod val="75000"/>
                  </a:schemeClr>
                </a:solidFill>
                <a:ea typeface="Times New Roman" panose="02020603050405020304" pitchFamily="18" charset="0"/>
              </a:rPr>
              <a:t>ადვილად  იგებენ და გადმოსცემენ  ისეთ ამბებს, მოვლენებს, ფაქტებს, რომლებიც წარსულს ან მომავალს ეკუთვნის და  არ არის მათი თვალთახედვის არეში;</a:t>
            </a:r>
          </a:p>
          <a:p>
            <a:pPr marL="285750" indent="-285750" algn="just">
              <a:lnSpc>
                <a:spcPct val="170000"/>
              </a:lnSpc>
              <a:buFont typeface="Wingdings" panose="05000000000000000000" pitchFamily="2" charset="2"/>
              <a:buChar char="q"/>
            </a:pPr>
            <a:endParaRPr lang="ka-GE" sz="1400" dirty="0">
              <a:solidFill>
                <a:schemeClr val="accent5">
                  <a:lumMod val="75000"/>
                </a:schemeClr>
              </a:solidFill>
              <a:ea typeface="Times New Roman" panose="02020603050405020304" pitchFamily="18" charset="0"/>
            </a:endParaRPr>
          </a:p>
          <a:p>
            <a:pPr algn="just">
              <a:lnSpc>
                <a:spcPct val="170000"/>
              </a:lnSpc>
            </a:pPr>
            <a:endParaRPr lang="ka-GE" sz="1400" dirty="0">
              <a:solidFill>
                <a:schemeClr val="accent5">
                  <a:lumMod val="75000"/>
                </a:schemeClr>
              </a:solidFill>
              <a:ea typeface="Times New Roman" panose="02020603050405020304" pitchFamily="18" charset="0"/>
            </a:endParaRPr>
          </a:p>
        </p:txBody>
      </p:sp>
      <p:sp>
        <p:nvSpPr>
          <p:cNvPr id="17" name="Flowchart: Alternate Process 16"/>
          <p:cNvSpPr/>
          <p:nvPr/>
        </p:nvSpPr>
        <p:spPr>
          <a:xfrm>
            <a:off x="3240384" y="5647000"/>
            <a:ext cx="8631330" cy="1170975"/>
          </a:xfrm>
          <a:prstGeom prst="flowChartAlternateProcess">
            <a:avLst/>
          </a:prstGeom>
          <a:solidFill>
            <a:schemeClr val="accent1">
              <a:lumMod val="20000"/>
              <a:lumOff val="8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indent="-342900" algn="just">
              <a:lnSpc>
                <a:spcPct val="170000"/>
              </a:lnSpc>
              <a:buFont typeface="Wingdings" panose="05000000000000000000" pitchFamily="2" charset="2"/>
              <a:buChar char="q"/>
            </a:pPr>
            <a:r>
              <a:rPr lang="ka-GE" sz="1400" dirty="0">
                <a:solidFill>
                  <a:schemeClr val="accent5">
                    <a:lumMod val="75000"/>
                  </a:schemeClr>
                </a:solidFill>
                <a:ea typeface="Times New Roman" panose="02020603050405020304" pitchFamily="18" charset="0"/>
              </a:rPr>
              <a:t>არ უჭირთ ზეპირი და წერითი მეტყველებისთვის საჭირო </a:t>
            </a:r>
            <a:r>
              <a:rPr lang="ka-GE" sz="1400" dirty="0" err="1">
                <a:solidFill>
                  <a:schemeClr val="accent5">
                    <a:lumMod val="75000"/>
                  </a:schemeClr>
                </a:solidFill>
                <a:ea typeface="Times New Roman" panose="02020603050405020304" pitchFamily="18" charset="0"/>
              </a:rPr>
              <a:t>ფონოლოგიური</a:t>
            </a:r>
            <a:r>
              <a:rPr lang="ka-GE" sz="1400" dirty="0">
                <a:solidFill>
                  <a:schemeClr val="accent5">
                    <a:lumMod val="75000"/>
                  </a:schemeClr>
                </a:solidFill>
                <a:ea typeface="Times New Roman" panose="02020603050405020304" pitchFamily="18" charset="0"/>
              </a:rPr>
              <a:t> უნარების (სიტყვების დაყოფა მარცვლებად, მარცვლების გაერთიანება სიტყვებად,  რიტმული დამარცვლით  ტექსტის წარმოთქმა და </a:t>
            </a:r>
            <a:r>
              <a:rPr lang="ka-GE" sz="1400" dirty="0" err="1">
                <a:solidFill>
                  <a:schemeClr val="accent5">
                    <a:lumMod val="75000"/>
                  </a:schemeClr>
                </a:solidFill>
                <a:ea typeface="Times New Roman" panose="02020603050405020304" pitchFamily="18" charset="0"/>
              </a:rPr>
              <a:t>ა.შ</a:t>
            </a:r>
            <a:r>
              <a:rPr lang="ka-GE" sz="1400" dirty="0">
                <a:solidFill>
                  <a:schemeClr val="accent5">
                    <a:lumMod val="75000"/>
                  </a:schemeClr>
                </a:solidFill>
                <a:ea typeface="Times New Roman" panose="02020603050405020304" pitchFamily="18" charset="0"/>
              </a:rPr>
              <a:t>) გამომუშავება.</a:t>
            </a:r>
          </a:p>
          <a:p>
            <a:pPr marL="342900" lvl="0" indent="-342900" algn="just">
              <a:lnSpc>
                <a:spcPct val="170000"/>
              </a:lnSpc>
              <a:buFont typeface="Wingdings" panose="05000000000000000000" pitchFamily="2" charset="2"/>
              <a:buChar char="q"/>
            </a:pPr>
            <a:endParaRPr lang="ka-GE" sz="1400" dirty="0">
              <a:solidFill>
                <a:schemeClr val="accent5">
                  <a:lumMod val="75000"/>
                </a:schemeClr>
              </a:solidFill>
              <a:ea typeface="Times New Roman" panose="02020603050405020304" pitchFamily="18" charset="0"/>
            </a:endParaRPr>
          </a:p>
        </p:txBody>
      </p:sp>
      <p:sp>
        <p:nvSpPr>
          <p:cNvPr id="10" name="Rectangle 9"/>
          <p:cNvSpPr/>
          <p:nvPr/>
        </p:nvSpPr>
        <p:spPr>
          <a:xfrm>
            <a:off x="229720" y="796947"/>
            <a:ext cx="11732559" cy="774134"/>
          </a:xfrm>
          <a:prstGeom prst="rect">
            <a:avLst/>
          </a:prstGeom>
          <a:ln/>
        </p:spPr>
        <p:style>
          <a:lnRef idx="2">
            <a:schemeClr val="dk1"/>
          </a:lnRef>
          <a:fillRef idx="1">
            <a:schemeClr val="lt1"/>
          </a:fillRef>
          <a:effectRef idx="0">
            <a:schemeClr val="dk1"/>
          </a:effectRef>
          <a:fontRef idx="minor">
            <a:schemeClr val="dk1"/>
          </a:fontRef>
        </p:style>
        <p:txBody>
          <a:bodyPr rtlCol="0" anchor="ctr"/>
          <a:lstStyle/>
          <a:p>
            <a:pPr algn="ctr"/>
            <a:r>
              <a:rPr lang="ka-GE" b="1" dirty="0">
                <a:solidFill>
                  <a:schemeClr val="accent5">
                    <a:lumMod val="75000"/>
                  </a:schemeClr>
                </a:solidFill>
              </a:rPr>
              <a:t>კვლევის მონაცემთა ანალიზი მასწავლებელთა პასუხების საფუძველზე</a:t>
            </a:r>
          </a:p>
          <a:p>
            <a:pPr algn="ctr"/>
            <a:r>
              <a:rPr lang="ka-GE" sz="1600" dirty="0">
                <a:solidFill>
                  <a:schemeClr val="accent5">
                    <a:lumMod val="75000"/>
                  </a:schemeClr>
                </a:solidFill>
              </a:rPr>
              <a:t>(გამოკითხვაში მონაწილეობა მიიღო ბათუმის (№1, №3, №4, №10, №18, №20 ) საჯარო და კერძო (,,ნიკე“, ,,ქართულ-ამერიკული სკოლა პროგრესი“, ,,თაობა </a:t>
            </a:r>
            <a:r>
              <a:rPr lang="en-US" sz="1600" dirty="0">
                <a:solidFill>
                  <a:schemeClr val="accent5">
                    <a:lumMod val="75000"/>
                  </a:schemeClr>
                </a:solidFill>
              </a:rPr>
              <a:t>XXI“</a:t>
            </a:r>
            <a:r>
              <a:rPr lang="ka-GE" sz="1600" dirty="0">
                <a:solidFill>
                  <a:schemeClr val="accent5">
                    <a:lumMod val="75000"/>
                  </a:schemeClr>
                </a:solidFill>
              </a:rPr>
              <a:t>) 42 მასწავლებელმა)</a:t>
            </a:r>
          </a:p>
        </p:txBody>
      </p:sp>
      <p:pic>
        <p:nvPicPr>
          <p:cNvPr id="5" name="Picture 4">
            <a:extLst>
              <a:ext uri="{FF2B5EF4-FFF2-40B4-BE49-F238E27FC236}">
                <a16:creationId xmlns:a16="http://schemas.microsoft.com/office/drawing/2014/main" id="{68943FFF-6C7E-48CF-99BB-6AF8B08A7DCE}"/>
              </a:ext>
            </a:extLst>
          </p:cNvPr>
          <p:cNvPicPr>
            <a:picLocks noChangeAspect="1"/>
          </p:cNvPicPr>
          <p:nvPr/>
        </p:nvPicPr>
        <p:blipFill>
          <a:blip r:embed="rId2"/>
          <a:stretch>
            <a:fillRect/>
          </a:stretch>
        </p:blipFill>
        <p:spPr>
          <a:xfrm>
            <a:off x="0" y="3156380"/>
            <a:ext cx="3240384" cy="2603601"/>
          </a:xfrm>
          <a:prstGeom prst="rect">
            <a:avLst/>
          </a:prstGeom>
        </p:spPr>
      </p:pic>
      <p:pic>
        <p:nvPicPr>
          <p:cNvPr id="2" name="Picture 1">
            <a:extLst>
              <a:ext uri="{FF2B5EF4-FFF2-40B4-BE49-F238E27FC236}">
                <a16:creationId xmlns:a16="http://schemas.microsoft.com/office/drawing/2014/main" id="{F7D76D07-BF51-EA83-61FD-4260A65575D8}"/>
              </a:ext>
            </a:extLst>
          </p:cNvPr>
          <p:cNvPicPr>
            <a:picLocks noChangeAspect="1"/>
          </p:cNvPicPr>
          <p:nvPr/>
        </p:nvPicPr>
        <p:blipFill>
          <a:blip r:embed="rId3"/>
          <a:stretch>
            <a:fillRect/>
          </a:stretch>
        </p:blipFill>
        <p:spPr>
          <a:xfrm>
            <a:off x="311601" y="-45320"/>
            <a:ext cx="1308591" cy="972024"/>
          </a:xfrm>
          <a:prstGeom prst="rect">
            <a:avLst/>
          </a:prstGeom>
        </p:spPr>
      </p:pic>
    </p:spTree>
    <p:extLst>
      <p:ext uri="{BB962C8B-B14F-4D97-AF65-F5344CB8AC3E}">
        <p14:creationId xmlns:p14="http://schemas.microsoft.com/office/powerpoint/2010/main" val="128359589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Flowchart: Alternate Process 13"/>
          <p:cNvSpPr/>
          <p:nvPr/>
        </p:nvSpPr>
        <p:spPr>
          <a:xfrm>
            <a:off x="3228976" y="1815649"/>
            <a:ext cx="8631330" cy="2034982"/>
          </a:xfrm>
          <a:prstGeom prst="flowChartAlternateProcess">
            <a:avLst/>
          </a:prstGeom>
          <a:solidFill>
            <a:schemeClr val="accent1">
              <a:lumMod val="20000"/>
              <a:lumOff val="8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lvl="0" indent="-285750" algn="just">
              <a:lnSpc>
                <a:spcPct val="150000"/>
              </a:lnSpc>
              <a:buFont typeface="Wingdings" panose="05000000000000000000" pitchFamily="2" charset="2"/>
              <a:buChar char="q"/>
            </a:pPr>
            <a:r>
              <a:rPr lang="ka-GE" sz="1400" dirty="0">
                <a:solidFill>
                  <a:srgbClr val="4472C4">
                    <a:lumMod val="75000"/>
                  </a:srgbClr>
                </a:solidFill>
                <a:ea typeface="Times New Roman" panose="02020603050405020304" pitchFamily="18" charset="0"/>
              </a:rPr>
              <a:t> ადვილად გამოუმუშავდებათ  წიგნთან მუშაობის საწყისი უნარ-</a:t>
            </a:r>
            <a:r>
              <a:rPr lang="ka-GE" sz="1400" dirty="0" err="1">
                <a:solidFill>
                  <a:srgbClr val="4472C4">
                    <a:lumMod val="75000"/>
                  </a:srgbClr>
                </a:solidFill>
                <a:ea typeface="Times New Roman" panose="02020603050405020304" pitchFamily="18" charset="0"/>
              </a:rPr>
              <a:t>ჩვევბი</a:t>
            </a:r>
            <a:r>
              <a:rPr lang="ka-GE" sz="1400" dirty="0">
                <a:solidFill>
                  <a:srgbClr val="4472C4">
                    <a:lumMod val="75000"/>
                  </a:srgbClr>
                </a:solidFill>
                <a:ea typeface="Times New Roman" panose="02020603050405020304" pitchFamily="18" charset="0"/>
              </a:rPr>
              <a:t> (არჩევენ ერთმანეთისგან ტექსტის სახეებს, იგებენ გვერდების ფუნქციას, იციან სარჩევის ფუნქცია, ასახელებენ შესწავლილი ტექსტის სახეებს);</a:t>
            </a:r>
          </a:p>
          <a:p>
            <a:pPr marL="285750" lvl="0" indent="-285750" algn="just">
              <a:lnSpc>
                <a:spcPct val="150000"/>
              </a:lnSpc>
              <a:buFont typeface="Wingdings" panose="05000000000000000000" pitchFamily="2" charset="2"/>
              <a:buChar char="q"/>
            </a:pPr>
            <a:r>
              <a:rPr lang="ka-GE" sz="1400" dirty="0">
                <a:solidFill>
                  <a:srgbClr val="4472C4">
                    <a:lumMod val="75000"/>
                  </a:srgbClr>
                </a:solidFill>
                <a:ea typeface="Times New Roman" panose="02020603050405020304" pitchFamily="18" charset="0"/>
              </a:rPr>
              <a:t>მარტივად ახერხებენ ანბანური პრინციპების გაგებას (დაწერილ წინადადებაში სიტყვების გამოყოფას, სიტყვაში ასოთა რაოდენობის ამოცნობას, სიტყვების პირველი ასოს მიხედვით დაჯგუფებას);</a:t>
            </a:r>
          </a:p>
        </p:txBody>
      </p:sp>
      <p:sp>
        <p:nvSpPr>
          <p:cNvPr id="15" name="Flowchart: Alternate Process 14"/>
          <p:cNvSpPr/>
          <p:nvPr/>
        </p:nvSpPr>
        <p:spPr>
          <a:xfrm>
            <a:off x="3237911" y="3908779"/>
            <a:ext cx="8631329" cy="1465731"/>
          </a:xfrm>
          <a:prstGeom prst="flowChartAlternateProcess">
            <a:avLst/>
          </a:prstGeom>
          <a:solidFill>
            <a:schemeClr val="accent1">
              <a:lumMod val="20000"/>
              <a:lumOff val="8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gn="just">
              <a:lnSpc>
                <a:spcPct val="170000"/>
              </a:lnSpc>
              <a:buFont typeface="Wingdings" panose="05000000000000000000" pitchFamily="2" charset="2"/>
              <a:buChar char="q"/>
            </a:pPr>
            <a:endParaRPr lang="ka-GE" sz="1400" dirty="0">
              <a:solidFill>
                <a:schemeClr val="accent5">
                  <a:lumMod val="75000"/>
                </a:schemeClr>
              </a:solidFill>
              <a:ea typeface="Times New Roman" panose="02020603050405020304" pitchFamily="18" charset="0"/>
            </a:endParaRPr>
          </a:p>
          <a:p>
            <a:pPr marL="285750" indent="-285750" algn="just">
              <a:lnSpc>
                <a:spcPct val="170000"/>
              </a:lnSpc>
              <a:buFont typeface="Wingdings" panose="05000000000000000000" pitchFamily="2" charset="2"/>
              <a:buChar char="q"/>
            </a:pPr>
            <a:r>
              <a:rPr lang="ka-GE" sz="1400" dirty="0">
                <a:solidFill>
                  <a:schemeClr val="accent5">
                    <a:lumMod val="75000"/>
                  </a:schemeClr>
                </a:solidFill>
                <a:ea typeface="Times New Roman" panose="02020603050405020304" pitchFamily="18" charset="0"/>
              </a:rPr>
              <a:t>უფრო მეტად ავლენენ წერითი მეტყველების მიმართ ინტერესს;</a:t>
            </a:r>
          </a:p>
          <a:p>
            <a:pPr marL="285750" indent="-285750" algn="just">
              <a:lnSpc>
                <a:spcPct val="170000"/>
              </a:lnSpc>
              <a:buFont typeface="Wingdings" panose="05000000000000000000" pitchFamily="2" charset="2"/>
              <a:buChar char="q"/>
            </a:pPr>
            <a:r>
              <a:rPr lang="ka-GE" sz="1400" dirty="0">
                <a:solidFill>
                  <a:schemeClr val="accent5">
                    <a:lumMod val="75000"/>
                  </a:schemeClr>
                </a:solidFill>
                <a:ea typeface="Times New Roman" panose="02020603050405020304" pitchFamily="18" charset="0"/>
              </a:rPr>
              <a:t>უადვილდებათ წერისთვის საჭირო უნარ-ჩვევების გამომუშავება;</a:t>
            </a:r>
          </a:p>
          <a:p>
            <a:pPr marL="285750" indent="-285750" algn="just">
              <a:lnSpc>
                <a:spcPct val="170000"/>
              </a:lnSpc>
              <a:buFont typeface="Wingdings" panose="05000000000000000000" pitchFamily="2" charset="2"/>
              <a:buChar char="q"/>
            </a:pPr>
            <a:endParaRPr lang="ka-GE" sz="1400" dirty="0">
              <a:solidFill>
                <a:schemeClr val="accent5">
                  <a:lumMod val="75000"/>
                </a:schemeClr>
              </a:solidFill>
              <a:ea typeface="Times New Roman" panose="02020603050405020304" pitchFamily="18" charset="0"/>
            </a:endParaRPr>
          </a:p>
          <a:p>
            <a:pPr marL="285750" indent="-285750" algn="just">
              <a:lnSpc>
                <a:spcPct val="170000"/>
              </a:lnSpc>
              <a:buFont typeface="Wingdings" panose="05000000000000000000" pitchFamily="2" charset="2"/>
              <a:buChar char="q"/>
            </a:pPr>
            <a:endParaRPr lang="ka-GE" sz="1400" dirty="0">
              <a:solidFill>
                <a:schemeClr val="accent5">
                  <a:lumMod val="75000"/>
                </a:schemeClr>
              </a:solidFill>
              <a:ea typeface="Times New Roman" panose="02020603050405020304" pitchFamily="18" charset="0"/>
            </a:endParaRPr>
          </a:p>
        </p:txBody>
      </p:sp>
      <p:sp>
        <p:nvSpPr>
          <p:cNvPr id="17" name="Flowchart: Alternate Process 16"/>
          <p:cNvSpPr/>
          <p:nvPr/>
        </p:nvSpPr>
        <p:spPr>
          <a:xfrm>
            <a:off x="3228976" y="5374510"/>
            <a:ext cx="8631330" cy="1428749"/>
          </a:xfrm>
          <a:prstGeom prst="flowChartAlternateProcess">
            <a:avLst/>
          </a:prstGeom>
          <a:solidFill>
            <a:schemeClr val="accent1">
              <a:lumMod val="20000"/>
              <a:lumOff val="8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lvl="0" indent="-342900" algn="just">
              <a:lnSpc>
                <a:spcPct val="170000"/>
              </a:lnSpc>
              <a:buFont typeface="Wingdings" panose="05000000000000000000" pitchFamily="2" charset="2"/>
              <a:buChar char="q"/>
            </a:pPr>
            <a:r>
              <a:rPr lang="ka-GE" sz="1400" dirty="0">
                <a:solidFill>
                  <a:schemeClr val="accent5">
                    <a:lumMod val="75000"/>
                  </a:schemeClr>
                </a:solidFill>
                <a:ea typeface="Times New Roman" panose="02020603050405020304" pitchFamily="18" charset="0"/>
              </a:rPr>
              <a:t> უფრო ეფექტურად იცავენ ერთად ცხოვრების პრინციპებს (უფრთხილდებიან და თავიანთ ადგილზე ინახავენ საგნებს, ზრდილობიანად ექცევიან თანატოლებს, უფროსებს, უნებართვოდ არ იღებენ სხვის ნივთებს, ითვალისწინებენ აკრძალვებს); </a:t>
            </a:r>
          </a:p>
        </p:txBody>
      </p:sp>
      <p:sp>
        <p:nvSpPr>
          <p:cNvPr id="10" name="Rectangle 9"/>
          <p:cNvSpPr/>
          <p:nvPr/>
        </p:nvSpPr>
        <p:spPr>
          <a:xfrm>
            <a:off x="136681" y="811883"/>
            <a:ext cx="11732559" cy="958143"/>
          </a:xfrm>
          <a:prstGeom prst="rect">
            <a:avLst/>
          </a:prstGeom>
          <a:solidFill>
            <a:schemeClr val="accent1">
              <a:lumMod val="20000"/>
              <a:lumOff val="80000"/>
            </a:schemeClr>
          </a:solidFill>
          <a:ln>
            <a:noFill/>
          </a:ln>
          <a:effectLst>
            <a:outerShdw blurRad="107950" dist="12700" dir="5400000" algn="ctr">
              <a:srgbClr val="000000"/>
            </a:outerShdw>
            <a:softEdge rad="12700"/>
          </a:effectLst>
          <a:scene3d>
            <a:camera prst="obliqueTopRight"/>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ka-GE" b="1" dirty="0">
                <a:solidFill>
                  <a:schemeClr val="accent5">
                    <a:lumMod val="75000"/>
                  </a:schemeClr>
                </a:solidFill>
              </a:rPr>
              <a:t>კვლევის მონაცემთა ანალიზი მასწავლებელთა პასუხების საფუძველზე</a:t>
            </a:r>
          </a:p>
          <a:p>
            <a:pPr algn="ctr"/>
            <a:r>
              <a:rPr lang="ka-GE" sz="1600" dirty="0">
                <a:solidFill>
                  <a:schemeClr val="accent5">
                    <a:lumMod val="75000"/>
                  </a:schemeClr>
                </a:solidFill>
              </a:rPr>
              <a:t>(გამოკითხვაში მონაწილეობა მიიღო ბათუმის (№1, №3, №4, №10, №18, №20 ) საჯარო და კერძო (,,ნიკე“, ,,ქართულ-ამერიკული სკოლა პროგრესი“, ,,თაობა </a:t>
            </a:r>
            <a:r>
              <a:rPr lang="en-US" sz="1600" dirty="0">
                <a:solidFill>
                  <a:schemeClr val="accent5">
                    <a:lumMod val="75000"/>
                  </a:schemeClr>
                </a:solidFill>
              </a:rPr>
              <a:t>XXI“</a:t>
            </a:r>
            <a:r>
              <a:rPr lang="ka-GE" sz="1600" dirty="0">
                <a:solidFill>
                  <a:schemeClr val="accent5">
                    <a:lumMod val="75000"/>
                  </a:schemeClr>
                </a:solidFill>
              </a:rPr>
              <a:t>) 42 მასწავლებელმა)</a:t>
            </a:r>
          </a:p>
        </p:txBody>
      </p:sp>
      <p:pic>
        <p:nvPicPr>
          <p:cNvPr id="2" name="Picture 1">
            <a:extLst>
              <a:ext uri="{FF2B5EF4-FFF2-40B4-BE49-F238E27FC236}">
                <a16:creationId xmlns:a16="http://schemas.microsoft.com/office/drawing/2014/main" id="{999DF359-1397-49EC-9F71-AAA4B5DCDA0B}"/>
              </a:ext>
            </a:extLst>
          </p:cNvPr>
          <p:cNvPicPr>
            <a:picLocks noChangeAspect="1"/>
          </p:cNvPicPr>
          <p:nvPr/>
        </p:nvPicPr>
        <p:blipFill>
          <a:blip r:embed="rId2"/>
          <a:stretch>
            <a:fillRect/>
          </a:stretch>
        </p:blipFill>
        <p:spPr>
          <a:xfrm>
            <a:off x="127746" y="2872509"/>
            <a:ext cx="3101230" cy="2839859"/>
          </a:xfrm>
          <a:prstGeom prst="rect">
            <a:avLst/>
          </a:prstGeom>
        </p:spPr>
      </p:pic>
      <p:pic>
        <p:nvPicPr>
          <p:cNvPr id="4" name="Picture 3">
            <a:extLst>
              <a:ext uri="{FF2B5EF4-FFF2-40B4-BE49-F238E27FC236}">
                <a16:creationId xmlns:a16="http://schemas.microsoft.com/office/drawing/2014/main" id="{79A0C692-5D53-F54B-13A4-359D1B8B15C5}"/>
              </a:ext>
            </a:extLst>
          </p:cNvPr>
          <p:cNvPicPr>
            <a:picLocks noChangeAspect="1"/>
          </p:cNvPicPr>
          <p:nvPr/>
        </p:nvPicPr>
        <p:blipFill>
          <a:blip r:embed="rId3"/>
          <a:stretch>
            <a:fillRect/>
          </a:stretch>
        </p:blipFill>
        <p:spPr>
          <a:xfrm>
            <a:off x="0" y="-60629"/>
            <a:ext cx="1195526" cy="864619"/>
          </a:xfrm>
          <a:prstGeom prst="rect">
            <a:avLst/>
          </a:prstGeom>
        </p:spPr>
      </p:pic>
    </p:spTree>
    <p:extLst>
      <p:ext uri="{BB962C8B-B14F-4D97-AF65-F5344CB8AC3E}">
        <p14:creationId xmlns:p14="http://schemas.microsoft.com/office/powerpoint/2010/main" val="349685943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Flowchart: Alternate Process 13"/>
          <p:cNvSpPr/>
          <p:nvPr/>
        </p:nvSpPr>
        <p:spPr>
          <a:xfrm>
            <a:off x="3326482" y="2044347"/>
            <a:ext cx="8631330" cy="1465731"/>
          </a:xfrm>
          <a:prstGeom prst="flowChartAlternateProcess">
            <a:avLst/>
          </a:prstGeom>
          <a:solidFill>
            <a:schemeClr val="accent1">
              <a:lumMod val="20000"/>
              <a:lumOff val="8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lvl="0" indent="-285750" algn="just">
              <a:lnSpc>
                <a:spcPct val="150000"/>
              </a:lnSpc>
              <a:buFont typeface="Wingdings" panose="05000000000000000000" pitchFamily="2" charset="2"/>
              <a:buChar char="q"/>
            </a:pPr>
            <a:r>
              <a:rPr lang="ka-GE" sz="1400" dirty="0">
                <a:solidFill>
                  <a:srgbClr val="4472C4">
                    <a:lumMod val="75000"/>
                  </a:srgbClr>
                </a:solidFill>
                <a:ea typeface="Times New Roman" panose="02020603050405020304" pitchFamily="18" charset="0"/>
              </a:rPr>
              <a:t>მარტივად შეუძლიათ თანატოლებთან კონსტრუქციული და თანამშრომლობითი ურთიერთობების დამყარება;</a:t>
            </a:r>
          </a:p>
          <a:p>
            <a:pPr marL="285750" lvl="0" indent="-285750" algn="just">
              <a:lnSpc>
                <a:spcPct val="150000"/>
              </a:lnSpc>
              <a:buFont typeface="Wingdings" panose="05000000000000000000" pitchFamily="2" charset="2"/>
              <a:buChar char="q"/>
            </a:pPr>
            <a:r>
              <a:rPr lang="ka-GE" sz="1400" dirty="0">
                <a:solidFill>
                  <a:srgbClr val="4472C4">
                    <a:lumMod val="75000"/>
                  </a:srgbClr>
                </a:solidFill>
                <a:ea typeface="Times New Roman" panose="02020603050405020304" pitchFamily="18" charset="0"/>
              </a:rPr>
              <a:t>უფრო მეტად ავლენენ დამოუკიდებლად მოქმედების უნარებს;</a:t>
            </a:r>
          </a:p>
          <a:p>
            <a:pPr marL="285750" indent="-285750" algn="just">
              <a:lnSpc>
                <a:spcPct val="150000"/>
              </a:lnSpc>
              <a:buFont typeface="Wingdings" panose="05000000000000000000" pitchFamily="2" charset="2"/>
              <a:buChar char="q"/>
            </a:pPr>
            <a:r>
              <a:rPr lang="ka-GE" sz="1400" dirty="0">
                <a:solidFill>
                  <a:schemeClr val="accent5">
                    <a:lumMod val="75000"/>
                  </a:schemeClr>
                </a:solidFill>
                <a:ea typeface="Times New Roman" panose="02020603050405020304" pitchFamily="18" charset="0"/>
              </a:rPr>
              <a:t>თავისუფლად  შეუძლიათ გუნდურ თამაშებში მონაწილეობა და მეტოქეობა;</a:t>
            </a:r>
          </a:p>
          <a:p>
            <a:pPr marL="285750" lvl="0" indent="-285750" algn="just">
              <a:lnSpc>
                <a:spcPct val="150000"/>
              </a:lnSpc>
              <a:buFont typeface="Wingdings" panose="05000000000000000000" pitchFamily="2" charset="2"/>
              <a:buChar char="q"/>
            </a:pPr>
            <a:endParaRPr lang="ka-GE" sz="1400" dirty="0">
              <a:solidFill>
                <a:srgbClr val="4472C4">
                  <a:lumMod val="75000"/>
                </a:srgbClr>
              </a:solidFill>
              <a:ea typeface="Times New Roman" panose="02020603050405020304" pitchFamily="18" charset="0"/>
            </a:endParaRPr>
          </a:p>
        </p:txBody>
      </p:sp>
      <p:sp>
        <p:nvSpPr>
          <p:cNvPr id="15" name="Flowchart: Alternate Process 14"/>
          <p:cNvSpPr/>
          <p:nvPr/>
        </p:nvSpPr>
        <p:spPr>
          <a:xfrm>
            <a:off x="3326483" y="3598000"/>
            <a:ext cx="8631329" cy="1607571"/>
          </a:xfrm>
          <a:prstGeom prst="flowChartAlternateProcess">
            <a:avLst/>
          </a:prstGeom>
          <a:solidFill>
            <a:schemeClr val="accent1">
              <a:lumMod val="20000"/>
              <a:lumOff val="8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gn="just">
              <a:lnSpc>
                <a:spcPct val="170000"/>
              </a:lnSpc>
              <a:buFont typeface="Wingdings" panose="05000000000000000000" pitchFamily="2" charset="2"/>
              <a:buChar char="q"/>
            </a:pPr>
            <a:r>
              <a:rPr lang="ka-GE" sz="1400" dirty="0">
                <a:solidFill>
                  <a:schemeClr val="accent5">
                    <a:lumMod val="75000"/>
                  </a:schemeClr>
                </a:solidFill>
                <a:ea typeface="Times New Roman" panose="02020603050405020304" pitchFamily="18" charset="0"/>
              </a:rPr>
              <a:t>მეტად აქვთ სივრცისა და დროის აღქმის უნარები  განვითარებული;</a:t>
            </a:r>
          </a:p>
          <a:p>
            <a:pPr marL="285750" indent="-285750" algn="just">
              <a:lnSpc>
                <a:spcPct val="170000"/>
              </a:lnSpc>
              <a:buFont typeface="Wingdings" panose="05000000000000000000" pitchFamily="2" charset="2"/>
              <a:buChar char="q"/>
            </a:pPr>
            <a:r>
              <a:rPr lang="ka-GE" sz="1400" dirty="0">
                <a:solidFill>
                  <a:schemeClr val="accent5">
                    <a:lumMod val="75000"/>
                  </a:schemeClr>
                </a:solidFill>
                <a:ea typeface="Times New Roman" panose="02020603050405020304" pitchFamily="18" charset="0"/>
              </a:rPr>
              <a:t>კარგად აქვთ განვითარებული მათემატიკური უნარები (ასახელებენ რიცხვებს, რიცხვებზე მოქმედებებს, ადარებენ რაოდენობებს, ამოიცნობენ ფიგურებს, აგებენ და აღწერენ მოცულობით ფიგურებს)</a:t>
            </a:r>
          </a:p>
          <a:p>
            <a:pPr marL="285750" indent="-285750" algn="just">
              <a:lnSpc>
                <a:spcPct val="170000"/>
              </a:lnSpc>
              <a:buFont typeface="Wingdings" panose="05000000000000000000" pitchFamily="2" charset="2"/>
              <a:buChar char="q"/>
            </a:pPr>
            <a:endParaRPr lang="ka-GE" sz="1400" dirty="0">
              <a:solidFill>
                <a:schemeClr val="accent5">
                  <a:lumMod val="75000"/>
                </a:schemeClr>
              </a:solidFill>
              <a:ea typeface="Times New Roman" panose="02020603050405020304" pitchFamily="18" charset="0"/>
            </a:endParaRPr>
          </a:p>
        </p:txBody>
      </p:sp>
      <p:sp>
        <p:nvSpPr>
          <p:cNvPr id="17" name="Flowchart: Alternate Process 16"/>
          <p:cNvSpPr/>
          <p:nvPr/>
        </p:nvSpPr>
        <p:spPr>
          <a:xfrm>
            <a:off x="3228976" y="5293494"/>
            <a:ext cx="8631330" cy="1428749"/>
          </a:xfrm>
          <a:prstGeom prst="flowChartAlternateProcess">
            <a:avLst/>
          </a:prstGeom>
          <a:solidFill>
            <a:schemeClr val="accent1">
              <a:lumMod val="20000"/>
              <a:lumOff val="8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lvl="0" indent="-342900" algn="just">
              <a:lnSpc>
                <a:spcPct val="170000"/>
              </a:lnSpc>
              <a:buFont typeface="Wingdings" panose="05000000000000000000" pitchFamily="2" charset="2"/>
              <a:buChar char="q"/>
            </a:pPr>
            <a:r>
              <a:rPr lang="ka-GE" sz="1400" dirty="0">
                <a:solidFill>
                  <a:schemeClr val="accent5">
                    <a:lumMod val="75000"/>
                  </a:schemeClr>
                </a:solidFill>
                <a:ea typeface="Times New Roman" panose="02020603050405020304" pitchFamily="18" charset="0"/>
              </a:rPr>
              <a:t>მარტივად შეუძლიათ სხვადასხვა მასალის და იარაღის მიზანმიმართული გამოყენება;</a:t>
            </a:r>
          </a:p>
          <a:p>
            <a:pPr marL="342900" lvl="0" indent="-342900" algn="just">
              <a:lnSpc>
                <a:spcPct val="170000"/>
              </a:lnSpc>
              <a:buFont typeface="Wingdings" panose="05000000000000000000" pitchFamily="2" charset="2"/>
              <a:buChar char="q"/>
            </a:pPr>
            <a:r>
              <a:rPr lang="ka-GE" sz="1400" dirty="0">
                <a:solidFill>
                  <a:schemeClr val="accent5">
                    <a:lumMod val="75000"/>
                  </a:schemeClr>
                </a:solidFill>
                <a:ea typeface="Times New Roman" panose="02020603050405020304" pitchFamily="18" charset="0"/>
              </a:rPr>
              <a:t> მოქნილად შეუძლიათ სხვადასხვა სახის ნამუშევრების შექმნა და სხვადასხვა სახის ემოციების გადმოცემა.</a:t>
            </a:r>
          </a:p>
        </p:txBody>
      </p:sp>
      <p:sp>
        <p:nvSpPr>
          <p:cNvPr id="10" name="Rectangle 9"/>
          <p:cNvSpPr/>
          <p:nvPr/>
        </p:nvSpPr>
        <p:spPr>
          <a:xfrm>
            <a:off x="127746" y="875006"/>
            <a:ext cx="11732559" cy="1003901"/>
          </a:xfrm>
          <a:prstGeom prst="rect">
            <a:avLst/>
          </a:prstGeom>
          <a:solidFill>
            <a:schemeClr val="accent1">
              <a:lumMod val="20000"/>
              <a:lumOff val="80000"/>
            </a:schemeClr>
          </a:solidFill>
          <a:ln>
            <a:noFill/>
          </a:ln>
          <a:effectLst>
            <a:outerShdw blurRad="107950" dist="12700" dir="5400000" algn="ctr">
              <a:srgbClr val="000000"/>
            </a:outerShdw>
            <a:softEdge rad="12700"/>
          </a:effectLst>
          <a:scene3d>
            <a:camera prst="obliqueTopRight"/>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ka-GE" b="1" dirty="0">
                <a:solidFill>
                  <a:schemeClr val="accent5">
                    <a:lumMod val="75000"/>
                  </a:schemeClr>
                </a:solidFill>
              </a:rPr>
              <a:t>კვლევის მონაცემთა ანალიზი მასწავლებელთა პასუხების საფუძველზე</a:t>
            </a:r>
          </a:p>
          <a:p>
            <a:pPr algn="ctr"/>
            <a:r>
              <a:rPr lang="ka-GE" sz="1600" dirty="0">
                <a:solidFill>
                  <a:schemeClr val="accent5">
                    <a:lumMod val="75000"/>
                  </a:schemeClr>
                </a:solidFill>
              </a:rPr>
              <a:t>(გამოკითხვაში მონაწილეობა მიიღო ბათუმის (№1, №3, №4, №10, №18, №20 ) საჯარო და კერძო (,,ნიკე“, ,,ქართულ-ამერიკული სკოლა პროგრესი“, ,,თაობა </a:t>
            </a:r>
            <a:r>
              <a:rPr lang="en-US" sz="1600" dirty="0">
                <a:solidFill>
                  <a:schemeClr val="accent5">
                    <a:lumMod val="75000"/>
                  </a:schemeClr>
                </a:solidFill>
              </a:rPr>
              <a:t>XXI“</a:t>
            </a:r>
            <a:r>
              <a:rPr lang="ka-GE" sz="1600" dirty="0">
                <a:solidFill>
                  <a:schemeClr val="accent5">
                    <a:lumMod val="75000"/>
                  </a:schemeClr>
                </a:solidFill>
              </a:rPr>
              <a:t>) 42 მასწავლებელმა)</a:t>
            </a:r>
          </a:p>
        </p:txBody>
      </p:sp>
      <p:pic>
        <p:nvPicPr>
          <p:cNvPr id="2" name="Picture 1">
            <a:extLst>
              <a:ext uri="{FF2B5EF4-FFF2-40B4-BE49-F238E27FC236}">
                <a16:creationId xmlns:a16="http://schemas.microsoft.com/office/drawing/2014/main" id="{BDC29FB3-E3A3-46DC-85B7-0D899DD86418}"/>
              </a:ext>
            </a:extLst>
          </p:cNvPr>
          <p:cNvPicPr>
            <a:picLocks noChangeAspect="1"/>
          </p:cNvPicPr>
          <p:nvPr/>
        </p:nvPicPr>
        <p:blipFill>
          <a:blip r:embed="rId2"/>
          <a:stretch>
            <a:fillRect/>
          </a:stretch>
        </p:blipFill>
        <p:spPr>
          <a:xfrm>
            <a:off x="77065" y="2900218"/>
            <a:ext cx="3151911" cy="2835564"/>
          </a:xfrm>
          <a:prstGeom prst="rect">
            <a:avLst/>
          </a:prstGeom>
        </p:spPr>
      </p:pic>
      <p:pic>
        <p:nvPicPr>
          <p:cNvPr id="4" name="Picture 3">
            <a:extLst>
              <a:ext uri="{FF2B5EF4-FFF2-40B4-BE49-F238E27FC236}">
                <a16:creationId xmlns:a16="http://schemas.microsoft.com/office/drawing/2014/main" id="{4FD8B585-9345-04CF-20BB-B5F4F5A4BC0B}"/>
              </a:ext>
            </a:extLst>
          </p:cNvPr>
          <p:cNvPicPr>
            <a:picLocks noChangeAspect="1"/>
          </p:cNvPicPr>
          <p:nvPr/>
        </p:nvPicPr>
        <p:blipFill>
          <a:blip r:embed="rId3"/>
          <a:stretch>
            <a:fillRect/>
          </a:stretch>
        </p:blipFill>
        <p:spPr>
          <a:xfrm>
            <a:off x="255653" y="0"/>
            <a:ext cx="1397367" cy="847026"/>
          </a:xfrm>
          <a:prstGeom prst="rect">
            <a:avLst/>
          </a:prstGeom>
        </p:spPr>
      </p:pic>
    </p:spTree>
    <p:extLst>
      <p:ext uri="{BB962C8B-B14F-4D97-AF65-F5344CB8AC3E}">
        <p14:creationId xmlns:p14="http://schemas.microsoft.com/office/powerpoint/2010/main" val="361839719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სათაური 1"/>
          <p:cNvSpPr>
            <a:spLocks noGrp="1"/>
          </p:cNvSpPr>
          <p:nvPr>
            <p:ph type="title"/>
          </p:nvPr>
        </p:nvSpPr>
        <p:spPr>
          <a:xfrm>
            <a:off x="0" y="360218"/>
            <a:ext cx="12192000" cy="1702783"/>
          </a:xfrm>
        </p:spPr>
        <p:txBody>
          <a:bodyPr>
            <a:normAutofit/>
          </a:bodyPr>
          <a:lstStyle/>
          <a:p>
            <a:pPr algn="ctr"/>
            <a:r>
              <a:rPr lang="ka-GE" sz="1800" b="1" dirty="0">
                <a:solidFill>
                  <a:schemeClr val="accent5">
                    <a:lumMod val="75000"/>
                  </a:schemeClr>
                </a:solidFill>
              </a:rPr>
              <a:t>კვლევის მონაცემთა ანალიზი მშობელთა პასუხების საფუძველზე</a:t>
            </a:r>
            <a:br>
              <a:rPr lang="ka-GE" sz="2000" b="1" dirty="0">
                <a:solidFill>
                  <a:schemeClr val="accent5">
                    <a:lumMod val="75000"/>
                  </a:schemeClr>
                </a:solidFill>
              </a:rPr>
            </a:br>
            <a:r>
              <a:rPr lang="ka-GE" sz="1400" dirty="0">
                <a:solidFill>
                  <a:schemeClr val="accent5">
                    <a:lumMod val="75000"/>
                  </a:schemeClr>
                </a:solidFill>
              </a:rPr>
              <a:t>(გამოკითხვაში მონაწილეობა მიიღო ბათუმის (№1, №3, №4, №10, №18, №20 ) საჯარო და კერძო (,,ნიკე“, ,,ქართულ-ამერიკული სკოლა პროგრესი“, ,,თაობა </a:t>
            </a:r>
            <a:r>
              <a:rPr lang="en-US" sz="1400" dirty="0">
                <a:solidFill>
                  <a:schemeClr val="accent5">
                    <a:lumMod val="75000"/>
                  </a:schemeClr>
                </a:solidFill>
              </a:rPr>
              <a:t>XXI“</a:t>
            </a:r>
            <a:r>
              <a:rPr lang="ka-GE" sz="1400" dirty="0">
                <a:solidFill>
                  <a:schemeClr val="accent5">
                    <a:lumMod val="75000"/>
                  </a:schemeClr>
                </a:solidFill>
              </a:rPr>
              <a:t>)  128 მშობელმა)</a:t>
            </a:r>
          </a:p>
        </p:txBody>
      </p:sp>
      <p:sp>
        <p:nvSpPr>
          <p:cNvPr id="5" name="ჰორიზონტალური გადაადგილება 4"/>
          <p:cNvSpPr/>
          <p:nvPr/>
        </p:nvSpPr>
        <p:spPr>
          <a:xfrm>
            <a:off x="4079630" y="4487595"/>
            <a:ext cx="7767227" cy="2356958"/>
          </a:xfrm>
          <a:prstGeom prst="horizontalScroll">
            <a:avLst/>
          </a:prstGeom>
          <a:solidFill>
            <a:schemeClr val="accent1">
              <a:lumMod val="20000"/>
              <a:lumOff val="80000"/>
            </a:schemeClr>
          </a:solidFill>
          <a:ln>
            <a:solidFill>
              <a:schemeClr val="accent5">
                <a:lumMod val="75000"/>
              </a:schemeClr>
            </a:solidFill>
          </a:ln>
        </p:spPr>
        <p:style>
          <a:lnRef idx="2">
            <a:schemeClr val="dk1"/>
          </a:lnRef>
          <a:fillRef idx="1">
            <a:schemeClr val="lt1"/>
          </a:fillRef>
          <a:effectRef idx="0">
            <a:schemeClr val="dk1"/>
          </a:effectRef>
          <a:fontRef idx="minor">
            <a:schemeClr val="dk1"/>
          </a:fontRef>
        </p:style>
        <p:txBody>
          <a:bodyPr rtlCol="0" anchor="ctr"/>
          <a:lstStyle/>
          <a:p>
            <a:pPr marL="171450" indent="-171450" algn="just">
              <a:lnSpc>
                <a:spcPct val="170000"/>
              </a:lnSpc>
              <a:buFont typeface="Wingdings" panose="05000000000000000000" pitchFamily="2" charset="2"/>
              <a:buChar char="§"/>
            </a:pPr>
            <a:r>
              <a:rPr lang="ka-GE" sz="1400" dirty="0">
                <a:solidFill>
                  <a:schemeClr val="accent5">
                    <a:lumMod val="75000"/>
                  </a:schemeClr>
                </a:solidFill>
                <a:ea typeface="Times New Roman" panose="02020603050405020304" pitchFamily="18" charset="0"/>
              </a:rPr>
              <a:t>გამოკითხულ მშობელთა გარკვეული ნაწილისთვის </a:t>
            </a:r>
            <a:r>
              <a:rPr lang="ka-GE" sz="1400" dirty="0">
                <a:solidFill>
                  <a:srgbClr val="FF0000"/>
                </a:solidFill>
                <a:ea typeface="Times New Roman" panose="02020603050405020304" pitchFamily="18" charset="0"/>
              </a:rPr>
              <a:t>(8%) </a:t>
            </a:r>
            <a:r>
              <a:rPr lang="ka-GE" sz="1400" dirty="0">
                <a:solidFill>
                  <a:schemeClr val="accent5">
                    <a:lumMod val="75000"/>
                  </a:schemeClr>
                </a:solidFill>
                <a:ea typeface="Times New Roman" panose="02020603050405020304" pitchFamily="18" charset="0"/>
              </a:rPr>
              <a:t>საბავშვო ბაღი დიდი რაოდენობის ინფორმაციის მიწოდებაზე, ბევრი ლექსის, ზღაპრისა თუ მოთხრობის დაზეპირებაზე უნდა იყოს ორიენტირებული, რაც ბავშვის მოსწავლედ ჩამოყალიბებას შეუწყობს ხელს.</a:t>
            </a:r>
          </a:p>
        </p:txBody>
      </p:sp>
      <p:sp>
        <p:nvSpPr>
          <p:cNvPr id="8" name="ჰორიზონტალური გადაადგილება 4"/>
          <p:cNvSpPr/>
          <p:nvPr/>
        </p:nvSpPr>
        <p:spPr>
          <a:xfrm>
            <a:off x="4079628" y="1392710"/>
            <a:ext cx="7767227" cy="1882587"/>
          </a:xfrm>
          <a:prstGeom prst="horizontalScroll">
            <a:avLst/>
          </a:prstGeom>
          <a:solidFill>
            <a:schemeClr val="accent1">
              <a:lumMod val="20000"/>
              <a:lumOff val="80000"/>
            </a:schemeClr>
          </a:solidFill>
          <a:ln>
            <a:solidFill>
              <a:schemeClr val="accent5">
                <a:lumMod val="75000"/>
              </a:schemeClr>
            </a:solidFill>
          </a:ln>
        </p:spPr>
        <p:style>
          <a:lnRef idx="2">
            <a:schemeClr val="dk1"/>
          </a:lnRef>
          <a:fillRef idx="1">
            <a:schemeClr val="lt1"/>
          </a:fillRef>
          <a:effectRef idx="0">
            <a:schemeClr val="dk1"/>
          </a:effectRef>
          <a:fontRef idx="minor">
            <a:schemeClr val="dk1"/>
          </a:fontRef>
        </p:style>
        <p:txBody>
          <a:bodyPr rtlCol="0" anchor="ctr"/>
          <a:lstStyle/>
          <a:p>
            <a:pPr marL="171450" indent="-171450" algn="just">
              <a:lnSpc>
                <a:spcPct val="170000"/>
              </a:lnSpc>
              <a:buFont typeface="Wingdings" panose="05000000000000000000" pitchFamily="2" charset="2"/>
              <a:buChar char="§"/>
            </a:pPr>
            <a:r>
              <a:rPr lang="ka-GE" sz="1400" dirty="0">
                <a:solidFill>
                  <a:schemeClr val="accent5">
                    <a:lumMod val="75000"/>
                  </a:schemeClr>
                </a:solidFill>
                <a:ea typeface="Times New Roman" panose="02020603050405020304" pitchFamily="18" charset="0"/>
              </a:rPr>
              <a:t>გამოკითხულ პირველკლასელ მშობელთა ნაწილი </a:t>
            </a:r>
            <a:r>
              <a:rPr lang="ka-GE" sz="1400" dirty="0">
                <a:solidFill>
                  <a:srgbClr val="FF0000"/>
                </a:solidFill>
                <a:ea typeface="Times New Roman" panose="02020603050405020304" pitchFamily="18" charset="0"/>
              </a:rPr>
              <a:t>(40%) </a:t>
            </a:r>
            <a:r>
              <a:rPr lang="ka-GE" sz="1400" dirty="0">
                <a:solidFill>
                  <a:schemeClr val="accent5">
                    <a:lumMod val="75000"/>
                  </a:schemeClr>
                </a:solidFill>
                <a:ea typeface="Times New Roman" panose="02020603050405020304" pitchFamily="18" charset="0"/>
              </a:rPr>
              <a:t>ამბობს, რომ არ იცნობს სკოლამდელი განათლების პროგრამას. შესაბამისად, არ ფლობს სრულყოფილ ინფორმაციას  სკოლამდელი განათლების სასწავლო გეგმის ძირითადი ამოცანების  შესახებ. </a:t>
            </a:r>
          </a:p>
        </p:txBody>
      </p:sp>
      <p:sp>
        <p:nvSpPr>
          <p:cNvPr id="9" name="ჰორიზონტალური გადაადგილება 4"/>
          <p:cNvSpPr/>
          <p:nvPr/>
        </p:nvSpPr>
        <p:spPr>
          <a:xfrm>
            <a:off x="4079628" y="2958097"/>
            <a:ext cx="7767228" cy="1882587"/>
          </a:xfrm>
          <a:prstGeom prst="horizontalScroll">
            <a:avLst/>
          </a:prstGeom>
          <a:solidFill>
            <a:schemeClr val="accent1">
              <a:lumMod val="20000"/>
              <a:lumOff val="80000"/>
            </a:schemeClr>
          </a:solidFill>
          <a:ln>
            <a:solidFill>
              <a:schemeClr val="accent5">
                <a:lumMod val="75000"/>
              </a:schemeClr>
            </a:solidFill>
          </a:ln>
        </p:spPr>
        <p:style>
          <a:lnRef idx="2">
            <a:schemeClr val="dk1"/>
          </a:lnRef>
          <a:fillRef idx="1">
            <a:schemeClr val="lt1"/>
          </a:fillRef>
          <a:effectRef idx="0">
            <a:schemeClr val="dk1"/>
          </a:effectRef>
          <a:fontRef idx="minor">
            <a:schemeClr val="dk1"/>
          </a:fontRef>
        </p:style>
        <p:txBody>
          <a:bodyPr rtlCol="0" anchor="ctr"/>
          <a:lstStyle/>
          <a:p>
            <a:pPr marL="171450" indent="-171450" algn="just">
              <a:lnSpc>
                <a:spcPct val="170000"/>
              </a:lnSpc>
              <a:buFont typeface="Arial" panose="020B0604020202020204" pitchFamily="34" charset="0"/>
              <a:buChar char="•"/>
            </a:pPr>
            <a:r>
              <a:rPr lang="ka-GE" sz="1400" dirty="0">
                <a:solidFill>
                  <a:schemeClr val="accent5">
                    <a:lumMod val="75000"/>
                  </a:schemeClr>
                </a:solidFill>
                <a:ea typeface="Times New Roman" panose="02020603050405020304" pitchFamily="18" charset="0"/>
              </a:rPr>
              <a:t>მშობელთა ნაწილი </a:t>
            </a:r>
            <a:r>
              <a:rPr lang="ka-GE" sz="1400" dirty="0">
                <a:solidFill>
                  <a:srgbClr val="FF0000"/>
                </a:solidFill>
                <a:ea typeface="Times New Roman" panose="02020603050405020304" pitchFamily="18" charset="0"/>
              </a:rPr>
              <a:t>(12%) </a:t>
            </a:r>
            <a:r>
              <a:rPr lang="ka-GE" sz="1400" dirty="0">
                <a:solidFill>
                  <a:schemeClr val="accent5">
                    <a:lumMod val="75000"/>
                  </a:schemeClr>
                </a:solidFill>
                <a:ea typeface="Times New Roman" panose="02020603050405020304" pitchFamily="18" charset="0"/>
              </a:rPr>
              <a:t>მიიჩნევს, რომ ზედმეტია სკოლამდელი ასაკის ბავშვის განვითარებაზე ზრუნვა, თუ ის ასაკობრივი ნორმის ფარგლებშია და 6-7 წლის შესრულებასთან ერთად, ავტომატურად, თავისით აღწევს სასკოლო მზაობის დონეს.</a:t>
            </a:r>
          </a:p>
        </p:txBody>
      </p:sp>
      <p:pic>
        <p:nvPicPr>
          <p:cNvPr id="4" name="Picture 3"/>
          <p:cNvPicPr>
            <a:picLocks noChangeAspect="1"/>
          </p:cNvPicPr>
          <p:nvPr/>
        </p:nvPicPr>
        <p:blipFill>
          <a:blip r:embed="rId2"/>
          <a:stretch>
            <a:fillRect/>
          </a:stretch>
        </p:blipFill>
        <p:spPr>
          <a:xfrm>
            <a:off x="1126836" y="2201956"/>
            <a:ext cx="2787940" cy="3394871"/>
          </a:xfrm>
          <a:prstGeom prst="rect">
            <a:avLst/>
          </a:prstGeom>
        </p:spPr>
      </p:pic>
      <p:pic>
        <p:nvPicPr>
          <p:cNvPr id="12" name="Content Placeholder 11">
            <a:extLst>
              <a:ext uri="{FF2B5EF4-FFF2-40B4-BE49-F238E27FC236}">
                <a16:creationId xmlns:a16="http://schemas.microsoft.com/office/drawing/2014/main" id="{09947F9D-50ED-426D-B9C6-D35FDF9A6D6D}"/>
              </a:ext>
            </a:extLst>
          </p:cNvPr>
          <p:cNvPicPr>
            <a:picLocks noGrp="1" noChangeAspect="1"/>
          </p:cNvPicPr>
          <p:nvPr>
            <p:ph idx="1"/>
          </p:nvPr>
        </p:nvPicPr>
        <p:blipFill>
          <a:blip r:embed="rId3"/>
          <a:stretch>
            <a:fillRect/>
          </a:stretch>
        </p:blipFill>
        <p:spPr>
          <a:xfrm>
            <a:off x="345143" y="2068946"/>
            <a:ext cx="3663439" cy="3666836"/>
          </a:xfrm>
          <a:prstGeom prst="rect">
            <a:avLst/>
          </a:prstGeom>
        </p:spPr>
      </p:pic>
      <p:pic>
        <p:nvPicPr>
          <p:cNvPr id="6" name="Picture 5">
            <a:extLst>
              <a:ext uri="{FF2B5EF4-FFF2-40B4-BE49-F238E27FC236}">
                <a16:creationId xmlns:a16="http://schemas.microsoft.com/office/drawing/2014/main" id="{DE1FD0E7-8ACB-6A13-54DD-55CE61270424}"/>
              </a:ext>
            </a:extLst>
          </p:cNvPr>
          <p:cNvPicPr>
            <a:picLocks noChangeAspect="1"/>
          </p:cNvPicPr>
          <p:nvPr/>
        </p:nvPicPr>
        <p:blipFill>
          <a:blip r:embed="rId4"/>
          <a:stretch>
            <a:fillRect/>
          </a:stretch>
        </p:blipFill>
        <p:spPr>
          <a:xfrm>
            <a:off x="724396" y="10593"/>
            <a:ext cx="1865538" cy="1201016"/>
          </a:xfrm>
          <a:prstGeom prst="rect">
            <a:avLst/>
          </a:prstGeom>
        </p:spPr>
      </p:pic>
    </p:spTree>
    <p:extLst>
      <p:ext uri="{BB962C8B-B14F-4D97-AF65-F5344CB8AC3E}">
        <p14:creationId xmlns:p14="http://schemas.microsoft.com/office/powerpoint/2010/main" val="283729324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3902</TotalTime>
  <Words>1297</Words>
  <Application>Microsoft Office PowerPoint</Application>
  <PresentationFormat>Widescreen</PresentationFormat>
  <Paragraphs>90</Paragraphs>
  <Slides>14</Slides>
  <Notes>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14</vt:i4>
      </vt:variant>
    </vt:vector>
  </HeadingPairs>
  <TitlesOfParts>
    <vt:vector size="20" baseType="lpstr">
      <vt:lpstr>Arial</vt:lpstr>
      <vt:lpstr>Calibri</vt:lpstr>
      <vt:lpstr>Calibri Light</vt:lpstr>
      <vt:lpstr>Sylfaen</vt:lpstr>
      <vt:lpstr>Wingdings</vt:lpstr>
      <vt:lpstr>Office Theme</vt:lpstr>
      <vt:lpstr>PowerPoint Presentation</vt:lpstr>
      <vt:lpstr>თემის აქტუალობა</vt:lpstr>
      <vt:lpstr>PowerPoint Presentation</vt:lpstr>
      <vt:lpstr>PowerPoint Presentation</vt:lpstr>
      <vt:lpstr>PowerPoint Presentation</vt:lpstr>
      <vt:lpstr>PowerPoint Presentation</vt:lpstr>
      <vt:lpstr>PowerPoint Presentation</vt:lpstr>
      <vt:lpstr>PowerPoint Presentation</vt:lpstr>
      <vt:lpstr>კვლევის მონაცემთა ანალიზი მშობელთა პასუხების საფუძველზე (გამოკითხვაში მონაწილეობა მიიღო ბათუმის (№1, №3, №4, №10, №18, №20 ) საჯარო და კერძო (,,ნიკე“, ,,ქართულ-ამერიკული სკოლა პროგრესი“, ,,თაობა XXI“)  128 მშობელმა)</vt:lpstr>
      <vt:lpstr>PowerPoint Presentation</vt:lpstr>
      <vt:lpstr>PowerPoint Presentation</vt:lpstr>
      <vt:lpstr>  კვლევის შედეგად ჩამოყალიბებული დასკვნები და რეკომენდაციები:   </vt:lpstr>
      <vt:lpstr>  კვლევის შედეგად ჩამოყალიბებული დასკვნები და რეკომენდაციები:   </vt:lpstr>
      <vt:lpstr>  გმადლობთ ყურადღებისთვის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სსიპ - ბათუმის შოთა რუსთაველის სახელმწიფო უნივერსიტეტი</dc:title>
  <dc:creator>BSUPC</dc:creator>
  <cp:lastModifiedBy>ნანი მამულაძე</cp:lastModifiedBy>
  <cp:revision>275</cp:revision>
  <dcterms:created xsi:type="dcterms:W3CDTF">2021-06-27T20:26:52Z</dcterms:created>
  <dcterms:modified xsi:type="dcterms:W3CDTF">2023-06-09T11:39:03Z</dcterms:modified>
</cp:coreProperties>
</file>