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4" r:id="rId3"/>
    <p:sldId id="322" r:id="rId4"/>
    <p:sldId id="306"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16"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1598"/>
  </p:normalViewPr>
  <p:slideViewPr>
    <p:cSldViewPr snapToGrid="0">
      <p:cViewPr varScale="1">
        <p:scale>
          <a:sx n="115" d="100"/>
          <a:sy n="115"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6ADCDF-E8BC-454B-A6E2-7BC5057AECD6}"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05B6-FAF7-4B0E-862C-8B274BD7EB78}" type="slidenum">
              <a:rPr lang="en-GB" smtClean="0"/>
              <a:t>‹#›</a:t>
            </a:fld>
            <a:endParaRPr lang="en-GB"/>
          </a:p>
        </p:txBody>
      </p:sp>
    </p:spTree>
    <p:extLst>
      <p:ext uri="{BB962C8B-B14F-4D97-AF65-F5344CB8AC3E}">
        <p14:creationId xmlns:p14="http://schemas.microsoft.com/office/powerpoint/2010/main" val="354611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05B6-FAF7-4B0E-862C-8B274BD7EB78}" type="slidenum">
              <a:rPr lang="en-GB" smtClean="0"/>
              <a:t>3</a:t>
            </a:fld>
            <a:endParaRPr lang="en-GB"/>
          </a:p>
        </p:txBody>
      </p:sp>
    </p:spTree>
    <p:extLst>
      <p:ext uri="{BB962C8B-B14F-4D97-AF65-F5344CB8AC3E}">
        <p14:creationId xmlns:p14="http://schemas.microsoft.com/office/powerpoint/2010/main" val="78020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05B6-FAF7-4B0E-862C-8B274BD7EB78}" type="slidenum">
              <a:rPr lang="en-GB" smtClean="0"/>
              <a:t>7</a:t>
            </a:fld>
            <a:endParaRPr lang="en-GB"/>
          </a:p>
        </p:txBody>
      </p:sp>
    </p:spTree>
    <p:extLst>
      <p:ext uri="{BB962C8B-B14F-4D97-AF65-F5344CB8AC3E}">
        <p14:creationId xmlns:p14="http://schemas.microsoft.com/office/powerpoint/2010/main" val="410636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A20-C19A-4F4F-A3AB-679914640A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92ABE-BD02-4EDF-8AFC-1E1E36F950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9CCA57-7BCA-4D0C-8A61-BF9F71F68319}"/>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1079829A-0BFC-4B86-8DDD-AA5A644E0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C5659-B876-4BFB-95B5-0CCC5735E502}"/>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4263925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7730-1791-4709-93D9-B94B658C22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27CD3-F968-4A63-B292-EC84F44CE2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68E01-4B0F-4739-9A4F-0D35B02EB124}"/>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B5262D51-8E6D-4237-A5A0-C27C89661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025CC-45EB-41F4-85B2-CCBA6FFCCC0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7715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1D789-05BE-42ED-ABAC-160B71D8E3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C25C39-552F-48AF-B73B-785148D215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38DB6-F977-4388-87A3-2F09B8AF8739}"/>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A03A7227-4444-4A69-96C0-E068138B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0E9ED-A423-48BB-8D4A-9EBAF408FD8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9135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430-0755-4209-BCB7-8E86EBD9F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F4A0D-92CD-4351-B448-4F30525B2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9DE0-C615-4EA7-B09B-83C50FD29B03}"/>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0CDB4229-D1EF-48C6-8A1D-9EFE45A5C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D2221-E312-4350-B70C-205B9BE4801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4163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C753-893E-469F-BAE7-4DF48C646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49809-997F-4B3E-979E-BE344D2D1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B6217-1E46-467E-A0D1-952DBCAB1B15}"/>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DFC3F4C8-C398-4E9F-8D1E-4C82B24CB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05833-CD5E-4A2F-BAE8-CCA4920E4864}"/>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01676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DABB4-1615-415D-9777-3BA29835E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A7838-D2AE-40A6-BA62-1846BD5F0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239FE-B50C-423E-8D26-96CE6848F9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7319D-EB67-4F9C-BE1E-426ADAF5B974}"/>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6" name="Footer Placeholder 5">
            <a:extLst>
              <a:ext uri="{FF2B5EF4-FFF2-40B4-BE49-F238E27FC236}">
                <a16:creationId xmlns:a16="http://schemas.microsoft.com/office/drawing/2014/main" id="{A9683AA6-409C-450B-9884-479464CA7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23AA3-54D2-4999-BCAF-20B610CCE5FA}"/>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153871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249B-4847-4DDA-9055-8B682D80EC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D6623A-C266-4AF0-A832-1D9D4B08E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9076A-D49B-472C-95C0-EAE824440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C80F-9386-463F-B697-93FB6908C7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6725F9-F5F6-4B0F-8118-FA8BF25E7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26411-C1C0-4EE1-84EB-32ABE6169E81}"/>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8" name="Footer Placeholder 7">
            <a:extLst>
              <a:ext uri="{FF2B5EF4-FFF2-40B4-BE49-F238E27FC236}">
                <a16:creationId xmlns:a16="http://schemas.microsoft.com/office/drawing/2014/main" id="{09B6C256-F191-4D60-B9F2-A117195E2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211B02-1BF5-47C2-A21F-BE7262ABCDB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05873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FF1-251E-4BAC-AAC6-21E381F00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7E99A-EC27-4006-8356-D0ECA00DF772}"/>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4" name="Footer Placeholder 3">
            <a:extLst>
              <a:ext uri="{FF2B5EF4-FFF2-40B4-BE49-F238E27FC236}">
                <a16:creationId xmlns:a16="http://schemas.microsoft.com/office/drawing/2014/main" id="{F57EE5BC-FD4B-41B3-930A-357F57455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5A368-7B71-459A-97E2-9EE493CE5C6F}"/>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73801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C76EE4-56AA-4020-B635-56F0B0E31098}"/>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3" name="Footer Placeholder 2">
            <a:extLst>
              <a:ext uri="{FF2B5EF4-FFF2-40B4-BE49-F238E27FC236}">
                <a16:creationId xmlns:a16="http://schemas.microsoft.com/office/drawing/2014/main" id="{EBC948A3-5962-4E14-8267-25B2BE618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6CED6-E155-428C-8C7B-308ACD637A16}"/>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24404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A5AF-D5C5-40A3-847C-5D077D7A1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A8494-B415-49B1-AB22-611D88C746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E29AE-052D-402B-9CF4-C24689934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E6124-4BDA-40CC-9131-C8F20A19D73B}"/>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6" name="Footer Placeholder 5">
            <a:extLst>
              <a:ext uri="{FF2B5EF4-FFF2-40B4-BE49-F238E27FC236}">
                <a16:creationId xmlns:a16="http://schemas.microsoft.com/office/drawing/2014/main" id="{7761E284-650B-4C0B-92A6-2BDD491E9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06C3F-F613-4A5E-9FB6-5C1EA46BEE41}"/>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33454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3C77-F114-4951-B529-B03C40B194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8A70AB-2497-493C-AED6-033FC3F55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B8145-20BE-4A72-B975-5668B1215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A1BD54-372B-4048-91FD-FC1D54735B43}"/>
              </a:ext>
            </a:extLst>
          </p:cNvPr>
          <p:cNvSpPr>
            <a:spLocks noGrp="1"/>
          </p:cNvSpPr>
          <p:nvPr>
            <p:ph type="dt" sz="half" idx="10"/>
          </p:nvPr>
        </p:nvSpPr>
        <p:spPr/>
        <p:txBody>
          <a:bodyPr/>
          <a:lstStyle/>
          <a:p>
            <a:fld id="{B7725BB4-8C98-4CF7-8BB3-22E268A191EB}" type="datetimeFigureOut">
              <a:rPr lang="en-US" smtClean="0"/>
              <a:t>11/3/22</a:t>
            </a:fld>
            <a:endParaRPr lang="en-US"/>
          </a:p>
        </p:txBody>
      </p:sp>
      <p:sp>
        <p:nvSpPr>
          <p:cNvPr id="6" name="Footer Placeholder 5">
            <a:extLst>
              <a:ext uri="{FF2B5EF4-FFF2-40B4-BE49-F238E27FC236}">
                <a16:creationId xmlns:a16="http://schemas.microsoft.com/office/drawing/2014/main" id="{6AD6502F-C0D0-41F8-BBBD-80783E69A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FFE69-5E64-44E1-AD4A-AD95D45BFAAC}"/>
              </a:ext>
            </a:extLst>
          </p:cNvPr>
          <p:cNvSpPr>
            <a:spLocks noGrp="1"/>
          </p:cNvSpPr>
          <p:nvPr>
            <p:ph type="sldNum" sz="quarter" idx="12"/>
          </p:nvPr>
        </p:nvSpPr>
        <p:spPr/>
        <p:txBody>
          <a:bodyPr/>
          <a:lstStyle/>
          <a:p>
            <a:fld id="{D5622EB2-3C2B-40C1-8B2B-CFE6D7CD4ACB}" type="slidenum">
              <a:rPr lang="en-US" smtClean="0"/>
              <a:t>‹#›</a:t>
            </a:fld>
            <a:endParaRPr lang="en-US"/>
          </a:p>
        </p:txBody>
      </p:sp>
    </p:spTree>
    <p:extLst>
      <p:ext uri="{BB962C8B-B14F-4D97-AF65-F5344CB8AC3E}">
        <p14:creationId xmlns:p14="http://schemas.microsoft.com/office/powerpoint/2010/main" val="3516634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EDB1-9929-4CD5-9C31-2E7FDAC1D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B1C96-16CB-4061-95E2-3CF9183D7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6F1B7-A614-4DE7-99A1-0540B5BFC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25BB4-8C98-4CF7-8BB3-22E268A191EB}" type="datetimeFigureOut">
              <a:rPr lang="en-US" smtClean="0"/>
              <a:t>11/3/22</a:t>
            </a:fld>
            <a:endParaRPr lang="en-US"/>
          </a:p>
        </p:txBody>
      </p:sp>
      <p:sp>
        <p:nvSpPr>
          <p:cNvPr id="5" name="Footer Placeholder 4">
            <a:extLst>
              <a:ext uri="{FF2B5EF4-FFF2-40B4-BE49-F238E27FC236}">
                <a16:creationId xmlns:a16="http://schemas.microsoft.com/office/drawing/2014/main" id="{86E4EE13-8A2D-436E-B706-62B9919C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2004C-91BA-4DA4-A32A-4276380CF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22EB2-3C2B-40C1-8B2B-CFE6D7CD4ACB}" type="slidenum">
              <a:rPr lang="en-US" smtClean="0"/>
              <a:t>‹#›</a:t>
            </a:fld>
            <a:endParaRPr lang="en-US"/>
          </a:p>
        </p:txBody>
      </p:sp>
    </p:spTree>
    <p:extLst>
      <p:ext uri="{BB962C8B-B14F-4D97-AF65-F5344CB8AC3E}">
        <p14:creationId xmlns:p14="http://schemas.microsoft.com/office/powerpoint/2010/main" val="233055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sareurope.eu/msca4ukra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93A339-B497-C840-9091-1C14B4165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0021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601-47B6-C946-BC54-E55DBB670AE4}"/>
              </a:ext>
            </a:extLst>
          </p:cNvPr>
          <p:cNvSpPr>
            <a:spLocks noGrp="1"/>
          </p:cNvSpPr>
          <p:nvPr>
            <p:ph type="title"/>
          </p:nvPr>
        </p:nvSpPr>
        <p:spPr>
          <a:xfrm>
            <a:off x="838200" y="170481"/>
            <a:ext cx="10515600" cy="821411"/>
          </a:xfrm>
        </p:spPr>
        <p:txBody>
          <a:bodyPr>
            <a:normAutofit/>
          </a:bodyPr>
          <a:lstStyle/>
          <a:p>
            <a:r>
              <a:rPr lang="ka-GE" sz="2800" b="1" u="sng" dirty="0">
                <a:solidFill>
                  <a:schemeClr val="accent1"/>
                </a:solidFill>
              </a:rPr>
              <a:t>ჰორიზონტ ევროპასთან ასოცირებული მესამე ქვეყნები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F641A259-6900-D14F-8E62-21EAF369E068}"/>
              </a:ext>
            </a:extLst>
          </p:cNvPr>
          <p:cNvSpPr>
            <a:spLocks noGrp="1"/>
          </p:cNvSpPr>
          <p:nvPr>
            <p:ph idx="1"/>
          </p:nvPr>
        </p:nvSpPr>
        <p:spPr>
          <a:xfrm>
            <a:off x="838200" y="991893"/>
            <a:ext cx="11219480" cy="3983064"/>
          </a:xfrm>
        </p:spPr>
        <p:txBody>
          <a:bodyPr numCol="3">
            <a:normAutofit/>
          </a:bodyPr>
          <a:lstStyle/>
          <a:p>
            <a:r>
              <a:rPr lang="en-US" dirty="0">
                <a:latin typeface="Sylfaen" pitchFamily="18" charset="0"/>
              </a:rPr>
              <a:t>1. Albania</a:t>
            </a:r>
            <a:endParaRPr lang="ka-GE" dirty="0">
              <a:latin typeface="Sylfaen" pitchFamily="18" charset="0"/>
            </a:endParaRPr>
          </a:p>
          <a:p>
            <a:r>
              <a:rPr lang="en-US" dirty="0">
                <a:latin typeface="Sylfaen" pitchFamily="18" charset="0"/>
              </a:rPr>
              <a:t>2. Armenia</a:t>
            </a:r>
            <a:endParaRPr lang="ka-GE" dirty="0">
              <a:latin typeface="Sylfaen" pitchFamily="18" charset="0"/>
            </a:endParaRPr>
          </a:p>
          <a:p>
            <a:r>
              <a:rPr lang="en-US" dirty="0">
                <a:latin typeface="Sylfaen" pitchFamily="18" charset="0"/>
              </a:rPr>
              <a:t>3. Bosnia</a:t>
            </a:r>
            <a:r>
              <a:rPr lang="ka-GE" dirty="0">
                <a:latin typeface="Sylfaen" pitchFamily="18" charset="0"/>
              </a:rPr>
              <a:t> </a:t>
            </a:r>
            <a:r>
              <a:rPr lang="en-US" dirty="0">
                <a:latin typeface="Sylfaen" pitchFamily="18" charset="0"/>
              </a:rPr>
              <a:t>and</a:t>
            </a:r>
            <a:r>
              <a:rPr lang="ka-GE" dirty="0">
                <a:latin typeface="Sylfaen" pitchFamily="18" charset="0"/>
              </a:rPr>
              <a:t> </a:t>
            </a:r>
            <a:r>
              <a:rPr lang="en-US" dirty="0">
                <a:latin typeface="Sylfaen" pitchFamily="18" charset="0"/>
              </a:rPr>
              <a:t>Herzegovina </a:t>
            </a:r>
            <a:endParaRPr lang="ka-GE" dirty="0">
              <a:latin typeface="Sylfaen" pitchFamily="18" charset="0"/>
            </a:endParaRPr>
          </a:p>
          <a:p>
            <a:r>
              <a:rPr lang="en-US" dirty="0">
                <a:latin typeface="Sylfaen" pitchFamily="18" charset="0"/>
              </a:rPr>
              <a:t>4. Faroe Islands</a:t>
            </a:r>
            <a:endParaRPr lang="ka-GE" dirty="0">
              <a:latin typeface="Sylfaen" pitchFamily="18" charset="0"/>
            </a:endParaRPr>
          </a:p>
          <a:p>
            <a:r>
              <a:rPr lang="en-US" dirty="0">
                <a:latin typeface="Sylfaen" pitchFamily="18" charset="0"/>
              </a:rPr>
              <a:t>5. </a:t>
            </a:r>
            <a:r>
              <a:rPr lang="en-US" dirty="0">
                <a:solidFill>
                  <a:srgbClr val="FF0000"/>
                </a:solidFill>
                <a:latin typeface="Sylfaen" pitchFamily="18" charset="0"/>
              </a:rPr>
              <a:t>Georgia</a:t>
            </a:r>
          </a:p>
          <a:p>
            <a:endParaRPr lang="en-US" dirty="0">
              <a:latin typeface="Sylfaen" pitchFamily="18" charset="0"/>
            </a:endParaRPr>
          </a:p>
          <a:p>
            <a:endParaRPr lang="ka-GE" dirty="0">
              <a:latin typeface="Sylfaen" pitchFamily="18" charset="0"/>
            </a:endParaRPr>
          </a:p>
          <a:p>
            <a:r>
              <a:rPr lang="en-US" dirty="0">
                <a:latin typeface="Sylfaen" pitchFamily="18" charset="0"/>
              </a:rPr>
              <a:t>6. Iceland</a:t>
            </a:r>
            <a:endParaRPr lang="ka-GE" dirty="0">
              <a:latin typeface="Sylfaen" pitchFamily="18" charset="0"/>
            </a:endParaRPr>
          </a:p>
          <a:p>
            <a:r>
              <a:rPr lang="en-US" dirty="0">
                <a:latin typeface="Sylfaen" pitchFamily="18" charset="0"/>
              </a:rPr>
              <a:t>7. Israel</a:t>
            </a:r>
            <a:endParaRPr lang="ka-GE" dirty="0">
              <a:latin typeface="Sylfaen" pitchFamily="18" charset="0"/>
            </a:endParaRPr>
          </a:p>
          <a:p>
            <a:r>
              <a:rPr lang="en-US" dirty="0">
                <a:latin typeface="Sylfaen" pitchFamily="18" charset="0"/>
              </a:rPr>
              <a:t>8. Kosovo</a:t>
            </a:r>
            <a:endParaRPr lang="ka-GE" dirty="0">
              <a:latin typeface="Sylfaen" pitchFamily="18" charset="0"/>
            </a:endParaRPr>
          </a:p>
          <a:p>
            <a:r>
              <a:rPr lang="en-US" dirty="0">
                <a:latin typeface="Sylfaen" pitchFamily="18" charset="0"/>
              </a:rPr>
              <a:t>9. Moldova</a:t>
            </a:r>
            <a:endParaRPr lang="ka-GE" dirty="0">
              <a:latin typeface="Sylfaen" pitchFamily="18" charset="0"/>
            </a:endParaRPr>
          </a:p>
          <a:p>
            <a:r>
              <a:rPr lang="en-US" dirty="0">
                <a:latin typeface="Sylfaen" pitchFamily="18" charset="0"/>
              </a:rPr>
              <a:t>10. Montenegro</a:t>
            </a:r>
            <a:endParaRPr lang="ka-GE" dirty="0">
              <a:latin typeface="Sylfaen" pitchFamily="18" charset="0"/>
            </a:endParaRPr>
          </a:p>
          <a:p>
            <a:r>
              <a:rPr lang="en-US" dirty="0">
                <a:latin typeface="Sylfaen" pitchFamily="18" charset="0"/>
              </a:rPr>
              <a:t>11.North Macedonia</a:t>
            </a:r>
          </a:p>
          <a:p>
            <a:endParaRPr lang="ka-GE" dirty="0">
              <a:latin typeface="Sylfaen" pitchFamily="18" charset="0"/>
            </a:endParaRPr>
          </a:p>
          <a:p>
            <a:r>
              <a:rPr lang="en-US" dirty="0">
                <a:latin typeface="Sylfaen" pitchFamily="18" charset="0"/>
              </a:rPr>
              <a:t>12. Norway</a:t>
            </a:r>
            <a:endParaRPr lang="ka-GE" dirty="0">
              <a:latin typeface="Sylfaen" pitchFamily="18" charset="0"/>
            </a:endParaRPr>
          </a:p>
          <a:p>
            <a:r>
              <a:rPr lang="en-US" dirty="0">
                <a:latin typeface="Sylfaen" pitchFamily="18" charset="0"/>
              </a:rPr>
              <a:t>13. Serbia</a:t>
            </a:r>
            <a:endParaRPr lang="ka-GE" dirty="0">
              <a:latin typeface="Sylfaen" pitchFamily="18" charset="0"/>
            </a:endParaRPr>
          </a:p>
          <a:p>
            <a:r>
              <a:rPr lang="en-US" dirty="0">
                <a:latin typeface="Sylfaen" pitchFamily="18" charset="0"/>
              </a:rPr>
              <a:t>14. Tunisia</a:t>
            </a:r>
            <a:endParaRPr lang="ka-GE" dirty="0">
              <a:latin typeface="Sylfaen" pitchFamily="18" charset="0"/>
            </a:endParaRPr>
          </a:p>
          <a:p>
            <a:r>
              <a:rPr lang="en-US" dirty="0">
                <a:latin typeface="Sylfaen" pitchFamily="18" charset="0"/>
              </a:rPr>
              <a:t>15. Turkey </a:t>
            </a:r>
            <a:endParaRPr lang="ka-GE" dirty="0">
              <a:latin typeface="Sylfaen" pitchFamily="18" charset="0"/>
            </a:endParaRPr>
          </a:p>
          <a:p>
            <a:r>
              <a:rPr lang="en-US" dirty="0">
                <a:latin typeface="Sylfaen" pitchFamily="18" charset="0"/>
              </a:rPr>
              <a:t>16. Ukraine </a:t>
            </a:r>
          </a:p>
          <a:p>
            <a:endParaRPr lang="en-US" dirty="0"/>
          </a:p>
          <a:p>
            <a:endParaRPr lang="en-US" dirty="0"/>
          </a:p>
        </p:txBody>
      </p:sp>
      <p:pic>
        <p:nvPicPr>
          <p:cNvPr id="5" name="Picture 4">
            <a:extLst>
              <a:ext uri="{FF2B5EF4-FFF2-40B4-BE49-F238E27FC236}">
                <a16:creationId xmlns:a16="http://schemas.microsoft.com/office/drawing/2014/main" id="{16EC82BC-A305-2B46-B213-958E60B90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83064"/>
            <a:ext cx="12192000" cy="2874935"/>
          </a:xfrm>
          <a:prstGeom prst="rect">
            <a:avLst/>
          </a:prstGeom>
        </p:spPr>
      </p:pic>
    </p:spTree>
    <p:extLst>
      <p:ext uri="{BB962C8B-B14F-4D97-AF65-F5344CB8AC3E}">
        <p14:creationId xmlns:p14="http://schemas.microsoft.com/office/powerpoint/2010/main" val="111335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11FF-59FE-D545-90C8-D5C34D46D883}"/>
              </a:ext>
            </a:extLst>
          </p:cNvPr>
          <p:cNvSpPr>
            <a:spLocks noGrp="1"/>
          </p:cNvSpPr>
          <p:nvPr>
            <p:ph type="title"/>
          </p:nvPr>
        </p:nvSpPr>
        <p:spPr>
          <a:xfrm>
            <a:off x="838200" y="123987"/>
            <a:ext cx="10515600" cy="883403"/>
          </a:xfrm>
        </p:spPr>
        <p:txBody>
          <a:bodyPr>
            <a:normAutofit/>
          </a:bodyPr>
          <a:lstStyle/>
          <a:p>
            <a:r>
              <a:rPr lang="ka-GE" sz="2400" b="1" u="sng" dirty="0">
                <a:solidFill>
                  <a:schemeClr val="accent1"/>
                </a:solidFill>
              </a:rPr>
              <a:t>დასაშვებობის კრიტერიუმები მასპინძელი ორგანიზაციებისთვის</a:t>
            </a:r>
            <a:endParaRPr lang="en-US" sz="2400" b="1" u="sng" dirty="0">
              <a:solidFill>
                <a:schemeClr val="accent1"/>
              </a:solidFill>
            </a:endParaRPr>
          </a:p>
        </p:txBody>
      </p:sp>
      <p:sp>
        <p:nvSpPr>
          <p:cNvPr id="3" name="Content Placeholder 2">
            <a:extLst>
              <a:ext uri="{FF2B5EF4-FFF2-40B4-BE49-F238E27FC236}">
                <a16:creationId xmlns:a16="http://schemas.microsoft.com/office/drawing/2014/main" id="{6783EF60-5016-4C41-B318-9E09C0DF8773}"/>
              </a:ext>
            </a:extLst>
          </p:cNvPr>
          <p:cNvSpPr>
            <a:spLocks noGrp="1"/>
          </p:cNvSpPr>
          <p:nvPr>
            <p:ph idx="1"/>
          </p:nvPr>
        </p:nvSpPr>
        <p:spPr>
          <a:xfrm>
            <a:off x="838200" y="883404"/>
            <a:ext cx="10515600" cy="4556502"/>
          </a:xfrm>
        </p:spPr>
        <p:txBody>
          <a:bodyPr>
            <a:normAutofit/>
          </a:bodyPr>
          <a:lstStyle/>
          <a:p>
            <a:pPr algn="just">
              <a:lnSpc>
                <a:spcPct val="150000"/>
              </a:lnSpc>
            </a:pPr>
            <a:r>
              <a:rPr lang="en-US" sz="2000" dirty="0"/>
              <a:t>MSCA4Ukraine-</a:t>
            </a:r>
            <a:r>
              <a:rPr lang="ka-GE" sz="2000" dirty="0"/>
              <a:t>ით შეიძლება ისარგებლონ აკადემიურმა ან არააკადემიურმა ორგანიზაციებმა ევროკავშირის წევრ სახელმწიფოში ან ჰორიზონტ ევროპასთან ასოცირებულ ქვეყანაში ერთი ან მეტი მკვლევრის სახელით, რომელიც აკმაყოფილებს ქვემოთ ჩამოთვლილ დასაშვებობის კრიტერიუმებს. </a:t>
            </a:r>
          </a:p>
          <a:p>
            <a:pPr algn="just">
              <a:lnSpc>
                <a:spcPct val="150000"/>
              </a:lnSpc>
            </a:pPr>
            <a:r>
              <a:rPr lang="ka-GE" sz="2000" dirty="0"/>
              <a:t>უკრაინაში არსებულ ორგანიზაციებს არ აქვთ უფლება გააკეთონ განაცხადი როგორც პირველადმა მასპინძელმა ორგანიზაციებმა, მაგრამ შეუძლიათ უმასპინძლონ მკვლევრებს მივლინებების დროს. </a:t>
            </a:r>
          </a:p>
          <a:p>
            <a:pPr algn="just">
              <a:lnSpc>
                <a:spcPct val="150000"/>
              </a:lnSpc>
            </a:pPr>
            <a:r>
              <a:rPr lang="ka-GE" sz="2000" dirty="0"/>
              <a:t>მაქსიმალური თანხა, რომელიც უნდა გაიცეს ყოველი მესამე მხარის მასპინძელი ორგანიზაციისთვის არის </a:t>
            </a:r>
            <a:r>
              <a:rPr lang="ka-GE" sz="2000" dirty="0">
                <a:solidFill>
                  <a:srgbClr val="FF0000"/>
                </a:solidFill>
              </a:rPr>
              <a:t>2 მილიონი ევრო</a:t>
            </a:r>
            <a:r>
              <a:rPr lang="ka-GE" sz="2000" dirty="0"/>
              <a:t>.</a:t>
            </a:r>
            <a:endParaRPr lang="en-US" sz="2000" dirty="0"/>
          </a:p>
        </p:txBody>
      </p:sp>
      <p:pic>
        <p:nvPicPr>
          <p:cNvPr id="5" name="Picture 4">
            <a:extLst>
              <a:ext uri="{FF2B5EF4-FFF2-40B4-BE49-F238E27FC236}">
                <a16:creationId xmlns:a16="http://schemas.microsoft.com/office/drawing/2014/main" id="{71C95C47-D918-E84F-AA07-46D99404F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99" y="5295900"/>
            <a:ext cx="11871701" cy="1562100"/>
          </a:xfrm>
          <a:prstGeom prst="rect">
            <a:avLst/>
          </a:prstGeom>
        </p:spPr>
      </p:pic>
    </p:spTree>
    <p:extLst>
      <p:ext uri="{BB962C8B-B14F-4D97-AF65-F5344CB8AC3E}">
        <p14:creationId xmlns:p14="http://schemas.microsoft.com/office/powerpoint/2010/main" val="220907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79AB-AF79-4441-B379-EC67514F1106}"/>
              </a:ext>
            </a:extLst>
          </p:cNvPr>
          <p:cNvSpPr>
            <a:spLocks noGrp="1"/>
          </p:cNvSpPr>
          <p:nvPr>
            <p:ph type="title"/>
          </p:nvPr>
        </p:nvSpPr>
        <p:spPr>
          <a:xfrm>
            <a:off x="838200" y="170481"/>
            <a:ext cx="10515600" cy="945397"/>
          </a:xfrm>
        </p:spPr>
        <p:txBody>
          <a:bodyPr>
            <a:normAutofit/>
          </a:bodyPr>
          <a:lstStyle/>
          <a:p>
            <a:r>
              <a:rPr lang="ka-GE" sz="2800" b="1" u="sng" dirty="0">
                <a:solidFill>
                  <a:schemeClr val="accent1"/>
                </a:solidFill>
              </a:rPr>
              <a:t>მკვლევრების დასაშვებობის კრიტერიუმები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48DF8CF4-80EA-E046-AFD8-A6FCE35C5BE8}"/>
              </a:ext>
            </a:extLst>
          </p:cNvPr>
          <p:cNvSpPr>
            <a:spLocks noGrp="1"/>
          </p:cNvSpPr>
          <p:nvPr>
            <p:ph idx="1"/>
          </p:nvPr>
        </p:nvSpPr>
        <p:spPr>
          <a:xfrm>
            <a:off x="838200" y="1704814"/>
            <a:ext cx="10515600" cy="5036950"/>
          </a:xfrm>
        </p:spPr>
        <p:txBody>
          <a:bodyPr>
            <a:normAutofit/>
          </a:bodyPr>
          <a:lstStyle/>
          <a:p>
            <a:pPr algn="just">
              <a:lnSpc>
                <a:spcPct val="150000"/>
              </a:lnSpc>
            </a:pPr>
            <a:r>
              <a:rPr lang="en-US" sz="1800" dirty="0"/>
              <a:t>MSCA4Ukraine </a:t>
            </a:r>
            <a:r>
              <a:rPr lang="ka-GE" sz="1800" dirty="0"/>
              <a:t>სტიპენდიები ხელმისაწვდომია კვლევისა და ინოვაციების ყველა სფეროსთვის.</a:t>
            </a:r>
          </a:p>
          <a:p>
            <a:pPr algn="just">
              <a:lnSpc>
                <a:spcPct val="150000"/>
              </a:lnSpc>
            </a:pPr>
            <a:r>
              <a:rPr lang="ka-GE" sz="1800" dirty="0"/>
              <a:t>უნდა იყვნენ (1) უკრაინის მოქალაქეები, ან (2) მოქალაქეობის არმქონე პირები, ან უკრაინის გარდა სხვა მესამე ქვეყნების მოქალაქეები, რომლებსაც აქვთ ძირითადი საცხოვრებელი უკრაინაში 2022 წლის 24 თებერვლის მონაცემებით.</a:t>
            </a:r>
          </a:p>
          <a:p>
            <a:pPr algn="just">
              <a:lnSpc>
                <a:spcPct val="150000"/>
              </a:lnSpc>
            </a:pPr>
            <a:r>
              <a:rPr lang="ka-GE" sz="1800" dirty="0"/>
              <a:t>ან (1) იძულებით გადაადგილებული იყო 2022 წლის 24 თებერვლიდან, ან (2) მზად არის დატოვოს უკრაინის ტერიტორია.</a:t>
            </a:r>
          </a:p>
          <a:p>
            <a:pPr algn="just">
              <a:lnSpc>
                <a:spcPct val="150000"/>
              </a:lnSpc>
            </a:pPr>
            <a:r>
              <a:rPr lang="ka-GE" sz="1800" dirty="0"/>
              <a:t>არიან პოსტდოქტორანტები (ანუ ისინი ფლობენ დოქტორის ხარისხს სტიპენდიის გაცემის დროისთვის), ან დოქტორანტები (უკრაინის უმაღლეს საგანმანათლებლო დაწესებულებაში).</a:t>
            </a:r>
          </a:p>
          <a:p>
            <a:pPr algn="just">
              <a:lnSpc>
                <a:spcPct val="150000"/>
              </a:lnSpc>
            </a:pPr>
            <a:r>
              <a:rPr lang="ka-GE" sz="1800" dirty="0"/>
              <a:t>ჰქონდეთ ენობრივი უნარები, რომლებიც საჭიროა კვლევითი საქმიანობის წარმატებულად წარმართვისთვის სავარაუდო მასპინძელ ორგანიზაციაში.</a:t>
            </a:r>
            <a:endParaRPr lang="en-US" sz="1800" dirty="0"/>
          </a:p>
        </p:txBody>
      </p:sp>
      <p:pic>
        <p:nvPicPr>
          <p:cNvPr id="5" name="Picture 4">
            <a:extLst>
              <a:ext uri="{FF2B5EF4-FFF2-40B4-BE49-F238E27FC236}">
                <a16:creationId xmlns:a16="http://schemas.microsoft.com/office/drawing/2014/main" id="{865D6C5C-E110-734E-B0B7-D56DE5159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5843" y="1"/>
            <a:ext cx="3006671" cy="1534332"/>
          </a:xfrm>
          <a:prstGeom prst="rect">
            <a:avLst/>
          </a:prstGeom>
        </p:spPr>
      </p:pic>
    </p:spTree>
    <p:extLst>
      <p:ext uri="{BB962C8B-B14F-4D97-AF65-F5344CB8AC3E}">
        <p14:creationId xmlns:p14="http://schemas.microsoft.com/office/powerpoint/2010/main" val="1225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592D-83D3-F74C-BAB3-0245EFB0026C}"/>
              </a:ext>
            </a:extLst>
          </p:cNvPr>
          <p:cNvSpPr>
            <a:spLocks noGrp="1"/>
          </p:cNvSpPr>
          <p:nvPr>
            <p:ph type="title"/>
          </p:nvPr>
        </p:nvSpPr>
        <p:spPr>
          <a:xfrm>
            <a:off x="619932" y="365125"/>
            <a:ext cx="10733868" cy="1325563"/>
          </a:xfrm>
        </p:spPr>
        <p:txBody>
          <a:bodyPr>
            <a:normAutofit/>
          </a:bodyPr>
          <a:lstStyle/>
          <a:p>
            <a:r>
              <a:rPr lang="ka-GE" sz="2800" b="1" u="sng" dirty="0">
                <a:solidFill>
                  <a:schemeClr val="accent1"/>
                </a:solidFill>
              </a:rPr>
              <a:t>როგორ გავაკეთოთ განაცხადი?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BBFD6877-AD41-4248-AB48-1BAA507D7862}"/>
              </a:ext>
            </a:extLst>
          </p:cNvPr>
          <p:cNvSpPr>
            <a:spLocks noGrp="1"/>
          </p:cNvSpPr>
          <p:nvPr>
            <p:ph idx="1"/>
          </p:nvPr>
        </p:nvSpPr>
        <p:spPr>
          <a:xfrm>
            <a:off x="464949" y="1875294"/>
            <a:ext cx="11236271" cy="4982705"/>
          </a:xfrm>
        </p:spPr>
        <p:txBody>
          <a:bodyPr>
            <a:normAutofit/>
          </a:bodyPr>
          <a:lstStyle/>
          <a:p>
            <a:pPr algn="just">
              <a:lnSpc>
                <a:spcPct val="150000"/>
              </a:lnSpc>
            </a:pPr>
            <a:r>
              <a:rPr lang="ka-GE" sz="2000" dirty="0"/>
              <a:t>განაცხადის გაკეთება ხდება ონლაინ პორტალის საშუალებით, რომელიც ხელმისაწვდომია 24 ოქტომბრიდან. პორტალის ბმული: </a:t>
            </a:r>
            <a:r>
              <a:rPr lang="en-US" sz="2000" dirty="0">
                <a:hlinkClick r:id="rId2"/>
              </a:rPr>
              <a:t>www.sareurope.eu/msca4ukraine</a:t>
            </a:r>
            <a:r>
              <a:rPr lang="ka-GE" sz="2000" dirty="0"/>
              <a:t> </a:t>
            </a:r>
          </a:p>
          <a:p>
            <a:pPr algn="just">
              <a:lnSpc>
                <a:spcPct val="150000"/>
              </a:lnSpc>
            </a:pPr>
            <a:r>
              <a:rPr lang="ka-GE" sz="2000" dirty="0"/>
              <a:t>მიზანშეწონილია განაცხადის გაგზავნა რაც შეიძლება მალე, პორტალის გახსნის შემდეგ, რადგან მოთხოვნა დიდია და დაფინანსება, სავარაუდოდ, სწრაფად ამოიწურება.</a:t>
            </a:r>
          </a:p>
          <a:p>
            <a:pPr algn="just">
              <a:lnSpc>
                <a:spcPct val="150000"/>
              </a:lnSpc>
            </a:pPr>
            <a:r>
              <a:rPr lang="ka-GE" sz="2000" dirty="0"/>
              <a:t>განაცხადი უნდა წარადგინოს პოტენციურმა მასპინძელმა ორგანიზაციამ მკვლევრის სახელით ონლაინ განაცხადის პორტალზე. ორგანიზაციები პასუხისმგებელნი არიან განიხილონ და გადაამოწმონ ნებისმიერი ინფორმაცია მკვლევრის უფლებამოსილებასთან დაკავშირებით და ასევე შეიძლება მათგან მოითხოვონ დამადასტურებელი საბუთების მიწოდება </a:t>
            </a:r>
            <a:r>
              <a:rPr lang="en-US" sz="2000" dirty="0"/>
              <a:t>MSCA4Ukraine </a:t>
            </a:r>
            <a:r>
              <a:rPr lang="ka-GE" sz="2000" dirty="0"/>
              <a:t>კონსორციუმისთვის.</a:t>
            </a:r>
            <a:endParaRPr lang="en-US" sz="2000" dirty="0"/>
          </a:p>
        </p:txBody>
      </p:sp>
      <p:pic>
        <p:nvPicPr>
          <p:cNvPr id="5" name="Picture 4">
            <a:extLst>
              <a:ext uri="{FF2B5EF4-FFF2-40B4-BE49-F238E27FC236}">
                <a16:creationId xmlns:a16="http://schemas.microsoft.com/office/drawing/2014/main" id="{660BA29A-226D-0E42-8E82-2AC0EEF34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078" y="0"/>
            <a:ext cx="3533613" cy="1987657"/>
          </a:xfrm>
          <a:prstGeom prst="rect">
            <a:avLst/>
          </a:prstGeom>
        </p:spPr>
      </p:pic>
    </p:spTree>
    <p:extLst>
      <p:ext uri="{BB962C8B-B14F-4D97-AF65-F5344CB8AC3E}">
        <p14:creationId xmlns:p14="http://schemas.microsoft.com/office/powerpoint/2010/main" val="255156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C21E-376D-3F47-B453-26BE7FBD23AC}"/>
              </a:ext>
            </a:extLst>
          </p:cNvPr>
          <p:cNvSpPr>
            <a:spLocks noGrp="1"/>
          </p:cNvSpPr>
          <p:nvPr>
            <p:ph type="title"/>
          </p:nvPr>
        </p:nvSpPr>
        <p:spPr>
          <a:xfrm>
            <a:off x="356461" y="365125"/>
            <a:ext cx="10997339" cy="703279"/>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ECEA0919-53CB-1944-B37B-847F79B49754}"/>
              </a:ext>
            </a:extLst>
          </p:cNvPr>
          <p:cNvSpPr>
            <a:spLocks noGrp="1"/>
          </p:cNvSpPr>
          <p:nvPr>
            <p:ph idx="1"/>
          </p:nvPr>
        </p:nvSpPr>
        <p:spPr>
          <a:xfrm>
            <a:off x="356461" y="1068404"/>
            <a:ext cx="11515241" cy="5789596"/>
          </a:xfrm>
        </p:spPr>
        <p:txBody>
          <a:bodyPr>
            <a:normAutofit/>
          </a:bodyPr>
          <a:lstStyle/>
          <a:p>
            <a:pPr marL="0" indent="0">
              <a:buNone/>
            </a:pPr>
            <a:r>
              <a:rPr lang="ka-GE" sz="2000" b="1" dirty="0">
                <a:solidFill>
                  <a:schemeClr val="accent1"/>
                </a:solidFill>
              </a:rPr>
              <a:t>ა) შევსებული ონლაინ განაცხადის ფორმა, რომელიც მოიცავს:</a:t>
            </a:r>
          </a:p>
          <a:p>
            <a:pPr algn="just"/>
            <a:r>
              <a:rPr lang="ka-GE" sz="2000" dirty="0"/>
              <a:t>კანდიდატის საკონტაქტო ინფორმაცია</a:t>
            </a:r>
          </a:p>
          <a:p>
            <a:pPr algn="just"/>
            <a:r>
              <a:rPr lang="ka-GE" sz="2000" dirty="0"/>
              <a:t>აკადემიური მენტორის საკონტაქტო ინფორმაცია</a:t>
            </a:r>
          </a:p>
          <a:p>
            <a:pPr algn="just"/>
            <a:r>
              <a:rPr lang="ka-GE" sz="2000" dirty="0"/>
              <a:t>თანამშრომლის საკონტაქტო ინფორმაცია, რომელიც ავსებს განაცხადს მასპინძელი ორგანიზაციის სახელით, რომელიც იქნება საკონტაქტო პირი შემდგომი აკადემიური თუ ადმინისტრაციული ხასიათის შეკითხვებისთვის.</a:t>
            </a:r>
          </a:p>
          <a:p>
            <a:pPr algn="just"/>
            <a:r>
              <a:rPr lang="ka-GE" sz="2000" dirty="0"/>
              <a:t>განმცხადებელი დაწესებულების ხელმძღვანელის საკონტაქტო ინფორმაცია</a:t>
            </a:r>
          </a:p>
          <a:p>
            <a:pPr algn="just"/>
            <a:r>
              <a:rPr lang="ka-GE" sz="2000" dirty="0"/>
              <a:t>დეტალები მკვლევრის დისციპლინური სფეროს შესახებ</a:t>
            </a:r>
          </a:p>
          <a:p>
            <a:pPr algn="just"/>
            <a:r>
              <a:rPr lang="ka-GE" sz="2000" dirty="0"/>
              <a:t>მკვლევრის თანამშრომელი პირების დეტალები</a:t>
            </a:r>
          </a:p>
          <a:p>
            <a:pPr algn="just"/>
            <a:r>
              <a:rPr lang="ka-GE" sz="2000" dirty="0"/>
              <a:t>დეტალები ამჟამინდელი ლოკაციის შესახებ და – უკრაინიდან გადაადგილების შემთხვევაში – გადაადგილების თარიღი</a:t>
            </a:r>
          </a:p>
          <a:p>
            <a:pPr algn="just"/>
            <a:r>
              <a:rPr lang="ka-GE" sz="2000" dirty="0"/>
              <a:t>დეტალები სტიპენდიის შემოთავაზებული ხანგრძლივობის შესახებ</a:t>
            </a:r>
          </a:p>
          <a:p>
            <a:pPr algn="just"/>
            <a:r>
              <a:rPr lang="ka-GE" sz="2000" dirty="0"/>
              <a:t>მკვლევრის </a:t>
            </a:r>
            <a:r>
              <a:rPr lang="en-US" sz="2000" dirty="0"/>
              <a:t>CV </a:t>
            </a:r>
            <a:r>
              <a:rPr lang="ka-GE" sz="2000" dirty="0"/>
              <a:t>- ინფორმაცია შეყვანილია საპირისპირო ქრონოლოგიური თანმიმდევრობით ონლაინ პორტალის მეშვეობით</a:t>
            </a:r>
          </a:p>
          <a:p>
            <a:pPr algn="just"/>
            <a:r>
              <a:rPr lang="ka-GE" sz="2000" dirty="0"/>
              <a:t>ინფორმაცია კანდიდატის წინარე თანამშრომლობის შესახებ (ასეთის არსებობის შემთხვევაში) მასპინძელ ორგანიზაციასთან</a:t>
            </a:r>
            <a:endParaRPr lang="en-US" sz="2000" dirty="0"/>
          </a:p>
        </p:txBody>
      </p:sp>
    </p:spTree>
    <p:extLst>
      <p:ext uri="{BB962C8B-B14F-4D97-AF65-F5344CB8AC3E}">
        <p14:creationId xmlns:p14="http://schemas.microsoft.com/office/powerpoint/2010/main" val="20266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CD3F-4DD1-8448-9377-C59F25487616}"/>
              </a:ext>
            </a:extLst>
          </p:cNvPr>
          <p:cNvSpPr>
            <a:spLocks noGrp="1"/>
          </p:cNvSpPr>
          <p:nvPr>
            <p:ph type="title"/>
          </p:nvPr>
        </p:nvSpPr>
        <p:spPr>
          <a:xfrm>
            <a:off x="325464" y="365126"/>
            <a:ext cx="11028336" cy="876534"/>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CEDAA6C2-C841-4A4E-A54D-8A49D51F5B13}"/>
              </a:ext>
            </a:extLst>
          </p:cNvPr>
          <p:cNvSpPr>
            <a:spLocks noGrp="1"/>
          </p:cNvSpPr>
          <p:nvPr>
            <p:ph idx="1"/>
          </p:nvPr>
        </p:nvSpPr>
        <p:spPr>
          <a:xfrm>
            <a:off x="325463" y="1241660"/>
            <a:ext cx="11608231" cy="5616340"/>
          </a:xfrm>
        </p:spPr>
        <p:txBody>
          <a:bodyPr>
            <a:normAutofit/>
          </a:bodyPr>
          <a:lstStyle/>
          <a:p>
            <a:pPr algn="just">
              <a:lnSpc>
                <a:spcPct val="150000"/>
              </a:lnSpc>
            </a:pPr>
            <a:r>
              <a:rPr lang="ka-GE" sz="2000" dirty="0"/>
              <a:t>განმცხადებელი ორგანიზაციის დადასტურება (შესაბამის ველში), რომ მკვლევარს აქვს კვლევითი პროექტის წარმატებით განხორციელებისთვის საჭირო ენობრივი უნარ-ჩვევები.</a:t>
            </a:r>
          </a:p>
          <a:p>
            <a:pPr algn="just">
              <a:lnSpc>
                <a:spcPct val="150000"/>
              </a:lnSpc>
            </a:pPr>
            <a:r>
              <a:rPr lang="ka-GE" sz="2000" dirty="0"/>
              <a:t>დადასტურება რომ სამუშაო სივრცე და ყველა სხვა საჭირო კვლევითი მოწყობილობა (როგორიცაა სამეცნიერო ლიტერატურაზე წვდომა, ლაბორატორიული სივრცე და სხვა ინფრასტრუქტურა) მიეწოდება მკვლევარს მასპინძელი ორგანიზაციის მიერ.</a:t>
            </a:r>
          </a:p>
          <a:p>
            <a:pPr algn="just">
              <a:lnSpc>
                <a:spcPct val="150000"/>
              </a:lnSpc>
            </a:pPr>
            <a:r>
              <a:rPr lang="ka-GE" sz="2000" dirty="0"/>
              <a:t>დადასტურება (შესაბამის ველში), რომ მასპინძელმა ორგანიზაციამ შეამოწმა დოკუმენტები, რომლებიც ადასტურებენ მკვლევრის ვინაობას, აკადემიურ ჩანაწერს და ენის დონეს.</a:t>
            </a:r>
          </a:p>
          <a:p>
            <a:pPr algn="just">
              <a:lnSpc>
                <a:spcPct val="150000"/>
              </a:lnSpc>
            </a:pPr>
            <a:r>
              <a:rPr lang="ka-GE" sz="2000" dirty="0"/>
              <a:t>დადასტურება (შესაბამის ველში), რომ მასპინძელმა ორგანიზაციამ გაიარა გასაუბრება კანდიდატთან (ონლაინ ან პირადად)</a:t>
            </a:r>
          </a:p>
          <a:p>
            <a:pPr algn="just">
              <a:lnSpc>
                <a:spcPct val="150000"/>
              </a:lnSpc>
            </a:pPr>
            <a:r>
              <a:rPr lang="ka-GE" sz="2000" dirty="0"/>
              <a:t>პროგრამის ტექნიკურ პირობებთან შეთანხმების დადასტურება (შესაბამის ველში).</a:t>
            </a:r>
            <a:endParaRPr lang="en-US" sz="2000" dirty="0"/>
          </a:p>
        </p:txBody>
      </p:sp>
    </p:spTree>
    <p:extLst>
      <p:ext uri="{BB962C8B-B14F-4D97-AF65-F5344CB8AC3E}">
        <p14:creationId xmlns:p14="http://schemas.microsoft.com/office/powerpoint/2010/main" val="244190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F5D0-1FAB-8649-85E6-48539B4F79D9}"/>
              </a:ext>
            </a:extLst>
          </p:cNvPr>
          <p:cNvSpPr>
            <a:spLocks noGrp="1"/>
          </p:cNvSpPr>
          <p:nvPr>
            <p:ph type="title"/>
          </p:nvPr>
        </p:nvSpPr>
        <p:spPr>
          <a:xfrm>
            <a:off x="838200" y="365125"/>
            <a:ext cx="10515600" cy="674403"/>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53B3D70E-608F-FE41-8803-3663B395EC48}"/>
              </a:ext>
            </a:extLst>
          </p:cNvPr>
          <p:cNvSpPr>
            <a:spLocks noGrp="1"/>
          </p:cNvSpPr>
          <p:nvPr>
            <p:ph idx="1"/>
          </p:nvPr>
        </p:nvSpPr>
        <p:spPr>
          <a:xfrm>
            <a:off x="838200" y="1039529"/>
            <a:ext cx="10515600" cy="4353882"/>
          </a:xfrm>
        </p:spPr>
        <p:txBody>
          <a:bodyPr>
            <a:normAutofit/>
          </a:bodyPr>
          <a:lstStyle/>
          <a:p>
            <a:pPr marL="0" indent="0" algn="just">
              <a:lnSpc>
                <a:spcPct val="150000"/>
              </a:lnSpc>
              <a:buNone/>
            </a:pPr>
            <a:r>
              <a:rPr lang="ka-GE" sz="2000" b="1" dirty="0">
                <a:solidFill>
                  <a:schemeClr val="accent1"/>
                </a:solidFill>
              </a:rPr>
              <a:t>ბ) დოკუმენტები კანდიდატის პროფილის შესახებ, რომელიც ატვირთულია </a:t>
            </a:r>
            <a:r>
              <a:rPr lang="en-US" sz="2000" b="1" dirty="0">
                <a:solidFill>
                  <a:schemeClr val="accent1"/>
                </a:solidFill>
              </a:rPr>
              <a:t>PDF-</a:t>
            </a:r>
            <a:r>
              <a:rPr lang="ka-GE" sz="2000" b="1" dirty="0">
                <a:solidFill>
                  <a:schemeClr val="accent1"/>
                </a:solidFill>
              </a:rPr>
              <a:t>ში. მათ შორის:</a:t>
            </a:r>
          </a:p>
          <a:p>
            <a:pPr algn="just">
              <a:lnSpc>
                <a:spcPct val="150000"/>
              </a:lnSpc>
            </a:pPr>
            <a:r>
              <a:rPr lang="ka-GE" sz="2000" dirty="0"/>
              <a:t>პუბლიკაციების სია (ასეთის არსებობის შემთხვევაში)</a:t>
            </a:r>
          </a:p>
          <a:p>
            <a:pPr algn="just">
              <a:lnSpc>
                <a:spcPct val="150000"/>
              </a:lnSpc>
            </a:pPr>
            <a:r>
              <a:rPr lang="ka-GE" sz="2000" dirty="0"/>
              <a:t>მკვლევრის პირადობის დამადასტურებელი დოკუმენტის ასლი</a:t>
            </a:r>
          </a:p>
          <a:p>
            <a:pPr algn="just">
              <a:lnSpc>
                <a:spcPct val="150000"/>
              </a:lnSpc>
            </a:pPr>
            <a:r>
              <a:rPr lang="ka-GE" sz="2000" dirty="0"/>
              <a:t>დიპლომ(ებ)ისა და სერტიფიკატის(ებ)ის ასლები (პოსტდოქტორანტებისთვის)</a:t>
            </a:r>
          </a:p>
          <a:p>
            <a:pPr algn="just">
              <a:lnSpc>
                <a:spcPct val="150000"/>
              </a:lnSpc>
            </a:pPr>
            <a:r>
              <a:rPr lang="en-US" sz="2000" dirty="0"/>
              <a:t>PHD</a:t>
            </a:r>
            <a:r>
              <a:rPr lang="ka-GE" sz="2000" dirty="0"/>
              <a:t> დადასტურება, </a:t>
            </a:r>
            <a:r>
              <a:rPr lang="en-US" sz="2000" dirty="0" err="1"/>
              <a:t>C.Sc</a:t>
            </a:r>
            <a:r>
              <a:rPr lang="en-US" sz="2000" dirty="0"/>
              <a:t>. </a:t>
            </a:r>
            <a:r>
              <a:rPr lang="ka-GE" sz="2000" dirty="0"/>
              <a:t>ან ექვივალენტი </a:t>
            </a:r>
          </a:p>
          <a:p>
            <a:pPr algn="just">
              <a:lnSpc>
                <a:spcPct val="150000"/>
              </a:lnSpc>
            </a:pPr>
            <a:r>
              <a:rPr lang="ka-GE" sz="2000" dirty="0"/>
              <a:t>დოქტორანტებისთვის დადასტურება იმისა, რომ კანდიდატი ჩარიცხულია მასპინძელ ორგანიზაციაში</a:t>
            </a:r>
          </a:p>
        </p:txBody>
      </p:sp>
      <p:pic>
        <p:nvPicPr>
          <p:cNvPr id="5" name="Picture 4">
            <a:extLst>
              <a:ext uri="{FF2B5EF4-FFF2-40B4-BE49-F238E27FC236}">
                <a16:creationId xmlns:a16="http://schemas.microsoft.com/office/drawing/2014/main" id="{0AFDFD9A-3D48-164B-9AAC-60BC8070A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298" y="4943958"/>
            <a:ext cx="4759702" cy="1914041"/>
          </a:xfrm>
          <a:prstGeom prst="rect">
            <a:avLst/>
          </a:prstGeom>
        </p:spPr>
      </p:pic>
    </p:spTree>
    <p:extLst>
      <p:ext uri="{BB962C8B-B14F-4D97-AF65-F5344CB8AC3E}">
        <p14:creationId xmlns:p14="http://schemas.microsoft.com/office/powerpoint/2010/main" val="46558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9629-65FC-4346-8D77-013903070FE5}"/>
              </a:ext>
            </a:extLst>
          </p:cNvPr>
          <p:cNvSpPr>
            <a:spLocks noGrp="1"/>
          </p:cNvSpPr>
          <p:nvPr>
            <p:ph type="title"/>
          </p:nvPr>
        </p:nvSpPr>
        <p:spPr>
          <a:xfrm>
            <a:off x="232475" y="365126"/>
            <a:ext cx="11121325" cy="723936"/>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DE22CF4E-B6E9-DF43-AFF3-663A46C6EFE1}"/>
              </a:ext>
            </a:extLst>
          </p:cNvPr>
          <p:cNvSpPr>
            <a:spLocks noGrp="1"/>
          </p:cNvSpPr>
          <p:nvPr>
            <p:ph idx="1"/>
          </p:nvPr>
        </p:nvSpPr>
        <p:spPr>
          <a:xfrm>
            <a:off x="232475" y="1089062"/>
            <a:ext cx="11670223" cy="5768938"/>
          </a:xfrm>
        </p:spPr>
        <p:txBody>
          <a:bodyPr>
            <a:normAutofit/>
          </a:bodyPr>
          <a:lstStyle/>
          <a:p>
            <a:pPr marL="0" indent="0" algn="just">
              <a:lnSpc>
                <a:spcPct val="150000"/>
              </a:lnSpc>
              <a:buNone/>
            </a:pPr>
            <a:r>
              <a:rPr lang="ka-GE" sz="1600" dirty="0">
                <a:solidFill>
                  <a:schemeClr val="accent1"/>
                </a:solidFill>
              </a:rPr>
              <a:t>გ) მასპინძელი დაწესებულების</a:t>
            </a:r>
            <a:r>
              <a:rPr lang="en-US" sz="1600" dirty="0">
                <a:solidFill>
                  <a:schemeClr val="accent1"/>
                </a:solidFill>
              </a:rPr>
              <a:t> </a:t>
            </a:r>
            <a:r>
              <a:rPr lang="ka-GE" sz="1600" dirty="0">
                <a:solidFill>
                  <a:schemeClr val="accent1"/>
                </a:solidFill>
              </a:rPr>
              <a:t>ხელმოწერილი განცხადება ინსტიტუციურ ბლანკზე, რომელშიც მითითებულია კანდიდატისთვის გასაწევი მხარდაჭერა (არაუმეტეს 1500 სიტყვა). განცხადება უნდა შეიცავდეს შემდეგ ინფორმაციას:</a:t>
            </a:r>
          </a:p>
          <a:p>
            <a:pPr algn="just">
              <a:lnSpc>
                <a:spcPct val="150000"/>
              </a:lnSpc>
            </a:pPr>
            <a:r>
              <a:rPr lang="ka-GE" sz="1600" dirty="0"/>
              <a:t>დეტალები იმ როლის შესახებ, რომელსაც მკვლევარი შეასრულებს ორგანიზაციაში</a:t>
            </a:r>
          </a:p>
          <a:p>
            <a:pPr algn="just">
              <a:lnSpc>
                <a:spcPct val="150000"/>
              </a:lnSpc>
            </a:pPr>
            <a:r>
              <a:rPr lang="ka-GE" sz="1600" dirty="0"/>
              <a:t>აკადემიური მენტორის პროფილი.</a:t>
            </a:r>
          </a:p>
          <a:p>
            <a:pPr algn="just">
              <a:lnSpc>
                <a:spcPct val="150000"/>
              </a:lnSpc>
            </a:pPr>
            <a:r>
              <a:rPr lang="ka-GE" sz="1600" dirty="0"/>
              <a:t>შემოთავაზებული სასწავლო აქტივობების დეტალები, რომლებიც ორიენტირებულია ახალი სამეცნიერო ცოდნის განვითარებაზე ორიგინალური კვლევის გზით. განცხადება ასევე უნდა ასახავდეს ნებისმიერ იმ ტრენინგს, რომელიც დაკავშირებულია თანამშრომელთა კარიერულ სტატუსთან, რომელიც უნდა ჩატარდეს ყველა სფეროში საერთო ტრანსფერული უნარებისა და კომპეტენციების გასავითარებლად, ასევე  ინოვაციებისა და ღია მეცნიერების პრაქტიკის ხელშეწყობისთვის.</a:t>
            </a:r>
          </a:p>
          <a:p>
            <a:pPr algn="just">
              <a:lnSpc>
                <a:spcPct val="150000"/>
              </a:lnSpc>
            </a:pPr>
            <a:r>
              <a:rPr lang="ka-GE" sz="1600" dirty="0"/>
              <a:t>უკრაინაში, ევროკავშირის სხვა ქვეყანაში, ჰორიზონტ ევროპის ასოცირებულ ქვეყანაში ან სხვა მესამე ქვეყანაში გათვალისწინებული ნებისმიერი მივლინების დეტალები. მივლინებების დაგეგმვა შესაძლებელია სტიპენდიის დაწყების შემდეგაც.</a:t>
            </a:r>
            <a:endParaRPr lang="en-US" sz="1600" dirty="0"/>
          </a:p>
        </p:txBody>
      </p:sp>
    </p:spTree>
    <p:extLst>
      <p:ext uri="{BB962C8B-B14F-4D97-AF65-F5344CB8AC3E}">
        <p14:creationId xmlns:p14="http://schemas.microsoft.com/office/powerpoint/2010/main" val="310337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7E15-D0D1-494D-8362-DAC7126BF4B4}"/>
              </a:ext>
            </a:extLst>
          </p:cNvPr>
          <p:cNvSpPr>
            <a:spLocks noGrp="1"/>
          </p:cNvSpPr>
          <p:nvPr>
            <p:ph type="title"/>
          </p:nvPr>
        </p:nvSpPr>
        <p:spPr>
          <a:xfrm>
            <a:off x="446049" y="365125"/>
            <a:ext cx="10907751" cy="638175"/>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3611CEC9-6D0E-1C41-860F-CB4A7523472E}"/>
              </a:ext>
            </a:extLst>
          </p:cNvPr>
          <p:cNvSpPr>
            <a:spLocks noGrp="1"/>
          </p:cNvSpPr>
          <p:nvPr>
            <p:ph idx="1"/>
          </p:nvPr>
        </p:nvSpPr>
        <p:spPr>
          <a:xfrm>
            <a:off x="446049" y="1168400"/>
            <a:ext cx="11396546" cy="5689600"/>
          </a:xfrm>
        </p:spPr>
        <p:txBody>
          <a:bodyPr>
            <a:normAutofit fontScale="92500"/>
          </a:bodyPr>
          <a:lstStyle/>
          <a:p>
            <a:pPr algn="just">
              <a:lnSpc>
                <a:spcPct val="150000"/>
              </a:lnSpc>
            </a:pPr>
            <a:r>
              <a:rPr lang="ka-GE" sz="2400" dirty="0"/>
              <a:t>ზომები უკრაინის შემდგომი რეინტეგრაციისთვის მოსამზადებლად უსაფრთხო პირობების დაკმაყოფილების შემთხვევაში. მსგავსი ღონისძიებები შეიძლება მოიცავდეს ორმაგ კავშირებს, დოქტორანტების ერთობლივ ზედამხედველობას, დისტანციური სწავლების გაგრძელების ხელშეწყობას ან სხვა ღონისძიებებს. </a:t>
            </a:r>
          </a:p>
          <a:p>
            <a:pPr algn="just">
              <a:lnSpc>
                <a:spcPct val="150000"/>
              </a:lnSpc>
            </a:pPr>
            <a:r>
              <a:rPr lang="ka-GE" sz="2400" dirty="0"/>
              <a:t>მოთხოვნილი სტიპენდიის ხანგრძლივობის განმარტება ნომინირებული მკვლევრის სპეციფიკური საჭიროებებისა და ინტერესების გათვალისწინებით. თუ მოთხოვნილი სტიპენდიის ხანგრძლივობა მოკლევადიანია, რადგან, მაგალითად, მკვლევრის განზრახვა არის უკრაინაში დაბრუნება 6 თვის შემდეგ, განაცხადის ეტაპზე მნიშვნელოვანი იქნება იმის გარკვევა, რომ ხანმოკლე პერიოდი მკვლევრის საუკეთესო ინტერესშია.</a:t>
            </a:r>
            <a:endParaRPr lang="en-US" sz="2400" dirty="0"/>
          </a:p>
        </p:txBody>
      </p:sp>
    </p:spTree>
    <p:extLst>
      <p:ext uri="{BB962C8B-B14F-4D97-AF65-F5344CB8AC3E}">
        <p14:creationId xmlns:p14="http://schemas.microsoft.com/office/powerpoint/2010/main" val="25926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A1F8-8CB3-9745-AB6A-5B02D4F790D2}"/>
              </a:ext>
            </a:extLst>
          </p:cNvPr>
          <p:cNvSpPr>
            <a:spLocks noGrp="1"/>
          </p:cNvSpPr>
          <p:nvPr>
            <p:ph type="title"/>
          </p:nvPr>
        </p:nvSpPr>
        <p:spPr>
          <a:xfrm>
            <a:off x="434898" y="365125"/>
            <a:ext cx="10918902" cy="676275"/>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A3616E5C-5255-9743-B3F3-FC874BAE2588}"/>
              </a:ext>
            </a:extLst>
          </p:cNvPr>
          <p:cNvSpPr>
            <a:spLocks noGrp="1"/>
          </p:cNvSpPr>
          <p:nvPr>
            <p:ph idx="1"/>
          </p:nvPr>
        </p:nvSpPr>
        <p:spPr>
          <a:xfrm>
            <a:off x="434898" y="1244601"/>
            <a:ext cx="10918902" cy="3963020"/>
          </a:xfrm>
        </p:spPr>
        <p:txBody>
          <a:bodyPr>
            <a:normAutofit/>
          </a:bodyPr>
          <a:lstStyle/>
          <a:p>
            <a:pPr marL="0" indent="0" algn="just">
              <a:lnSpc>
                <a:spcPct val="150000"/>
              </a:lnSpc>
              <a:buNone/>
            </a:pPr>
            <a:r>
              <a:rPr lang="ka-GE" sz="2000" dirty="0">
                <a:solidFill>
                  <a:schemeClr val="accent1"/>
                </a:solidFill>
              </a:rPr>
              <a:t>დ) საპროექტო წინადადება </a:t>
            </a:r>
          </a:p>
          <a:p>
            <a:pPr algn="just">
              <a:lnSpc>
                <a:spcPct val="150000"/>
              </a:lnSpc>
            </a:pPr>
            <a:r>
              <a:rPr lang="ka-GE" sz="2000" dirty="0"/>
              <a:t>საპროექტო წინადადება უნდა იყოს მაქს. </a:t>
            </a:r>
            <a:r>
              <a:rPr lang="ka-GE" sz="2000" dirty="0">
                <a:solidFill>
                  <a:schemeClr val="accent1"/>
                </a:solidFill>
              </a:rPr>
              <a:t>2500 სიტყვა</a:t>
            </a:r>
            <a:r>
              <a:rPr lang="ka-GE" sz="2000" dirty="0"/>
              <a:t>, სადაც აღწერილია დღემდე ჩატარებული კვლევის მიმდინარე მდგომარეობა, სტიპენდიისთვის დაგეგმილი კვლევითი სამუშაოები, გათვალისწინებული მიზნები, აქტივობები და გამოყენებული მეთოდოლოგია, როგორ შეუწყობს ხელს მასპინძელ ორგანიზაციაში მათი ყოფნა კვლევის ორიგინალობასა და მნიშვნელობას; კანდიდატებმა დამოუკიდებლად უნდა შეიმუშაონ წინადადებები და განიხილონ ისინი სავარაუდო აკადემიურ მენტორებთან განაცხადის შეტანამდე;</a:t>
            </a:r>
          </a:p>
          <a:p>
            <a:pPr algn="just">
              <a:lnSpc>
                <a:spcPct val="150000"/>
              </a:lnSpc>
            </a:pPr>
            <a:endParaRPr lang="en-US" sz="2000" dirty="0"/>
          </a:p>
        </p:txBody>
      </p:sp>
      <p:pic>
        <p:nvPicPr>
          <p:cNvPr id="5" name="Picture 4">
            <a:extLst>
              <a:ext uri="{FF2B5EF4-FFF2-40B4-BE49-F238E27FC236}">
                <a16:creationId xmlns:a16="http://schemas.microsoft.com/office/drawing/2014/main" id="{F669372D-2246-EF4C-BD81-59806045E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620"/>
            <a:ext cx="3228588" cy="1650379"/>
          </a:xfrm>
          <a:prstGeom prst="rect">
            <a:avLst/>
          </a:prstGeom>
        </p:spPr>
      </p:pic>
    </p:spTree>
    <p:extLst>
      <p:ext uri="{BB962C8B-B14F-4D97-AF65-F5344CB8AC3E}">
        <p14:creationId xmlns:p14="http://schemas.microsoft.com/office/powerpoint/2010/main" val="404029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42C3-DB1A-6A4E-80C9-B8A945AED1BE}"/>
              </a:ext>
            </a:extLst>
          </p:cNvPr>
          <p:cNvSpPr>
            <a:spLocks noGrp="1"/>
          </p:cNvSpPr>
          <p:nvPr>
            <p:ph type="title"/>
          </p:nvPr>
        </p:nvSpPr>
        <p:spPr>
          <a:xfrm>
            <a:off x="586596" y="365125"/>
            <a:ext cx="5120868" cy="928837"/>
          </a:xfrm>
        </p:spPr>
        <p:txBody>
          <a:bodyPr>
            <a:normAutofit/>
          </a:bodyPr>
          <a:lstStyle/>
          <a:p>
            <a:r>
              <a:rPr lang="ka-GE" sz="2800" b="1" u="sng" dirty="0">
                <a:solidFill>
                  <a:schemeClr val="accent1"/>
                </a:solidFill>
              </a:rPr>
              <a:t>პრეზენტაციის გეგმა</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B88CFEC3-DDCE-2241-969B-0334225A066C}"/>
              </a:ext>
            </a:extLst>
          </p:cNvPr>
          <p:cNvSpPr>
            <a:spLocks noGrp="1"/>
          </p:cNvSpPr>
          <p:nvPr>
            <p:ph idx="1"/>
          </p:nvPr>
        </p:nvSpPr>
        <p:spPr>
          <a:xfrm>
            <a:off x="586596" y="1293962"/>
            <a:ext cx="10767204" cy="5564038"/>
          </a:xfrm>
        </p:spPr>
        <p:txBody>
          <a:bodyPr>
            <a:normAutofit fontScale="70000" lnSpcReduction="20000"/>
          </a:bodyPr>
          <a:lstStyle/>
          <a:p>
            <a:pPr lvl="0"/>
            <a:r>
              <a:rPr lang="ka-GE" dirty="0"/>
              <a:t>შემოთავაზებული ვადები</a:t>
            </a:r>
            <a:endParaRPr lang="en-US" dirty="0"/>
          </a:p>
          <a:p>
            <a:pPr lvl="0"/>
            <a:r>
              <a:rPr lang="ka-GE" dirty="0"/>
              <a:t>ფონური ინფორმაცია</a:t>
            </a:r>
            <a:endParaRPr lang="en-US" dirty="0"/>
          </a:p>
          <a:p>
            <a:pPr lvl="0"/>
            <a:r>
              <a:rPr lang="en-US" dirty="0"/>
              <a:t>MSCA4Ukraine-</a:t>
            </a:r>
            <a:r>
              <a:rPr lang="ka-GE" dirty="0"/>
              <a:t>ის ამოცანები</a:t>
            </a:r>
            <a:endParaRPr lang="en-US" dirty="0"/>
          </a:p>
          <a:p>
            <a:pPr lvl="0"/>
            <a:r>
              <a:rPr lang="ka-GE" dirty="0"/>
              <a:t>განმახორციელებელი პარტნიორები</a:t>
            </a:r>
            <a:endParaRPr lang="en-US" dirty="0"/>
          </a:p>
          <a:p>
            <a:pPr lvl="0"/>
            <a:r>
              <a:rPr lang="ka-GE" dirty="0"/>
              <a:t>განმახორციელებელი პარტნიორების როლები და პასუხისმგებლობები</a:t>
            </a:r>
            <a:endParaRPr lang="en-US" dirty="0"/>
          </a:p>
          <a:p>
            <a:pPr lvl="0"/>
            <a:r>
              <a:rPr lang="ka-GE" dirty="0"/>
              <a:t>ბენეფიციართა სავარაუდო რიცხვი და დაფინანსების ხანგრძლივობა</a:t>
            </a:r>
            <a:endParaRPr lang="en-US" dirty="0"/>
          </a:p>
          <a:p>
            <a:pPr lvl="0"/>
            <a:r>
              <a:rPr lang="ka-GE" dirty="0"/>
              <a:t>მასპინძელი ორგანიზაცია</a:t>
            </a:r>
            <a:endParaRPr lang="en-US" dirty="0"/>
          </a:p>
          <a:p>
            <a:pPr lvl="0"/>
            <a:r>
              <a:rPr lang="ka-GE" dirty="0"/>
              <a:t>ჰორიზონტ ევროპასთან ასოცირებული მესამე ქვეყნები</a:t>
            </a:r>
            <a:endParaRPr lang="en-US" dirty="0"/>
          </a:p>
          <a:p>
            <a:pPr lvl="0"/>
            <a:r>
              <a:rPr lang="ka-GE" dirty="0"/>
              <a:t>დასაშვებობის კრიტერიუმები მასპინძელი ორგანიზაციებისთვის</a:t>
            </a:r>
            <a:endParaRPr lang="en-US" dirty="0"/>
          </a:p>
          <a:p>
            <a:pPr lvl="0"/>
            <a:r>
              <a:rPr lang="ka-GE" dirty="0"/>
              <a:t>მკვლევრების დასაშვებობის კრიტერიუმები</a:t>
            </a:r>
            <a:endParaRPr lang="en-US" dirty="0"/>
          </a:p>
          <a:p>
            <a:pPr lvl="0"/>
            <a:r>
              <a:rPr lang="ka-GE" dirty="0"/>
              <a:t>როგორ გავაკეთოთ განაცხადი?</a:t>
            </a:r>
            <a:endParaRPr lang="en-US" dirty="0"/>
          </a:p>
          <a:p>
            <a:pPr lvl="0"/>
            <a:r>
              <a:rPr lang="ka-GE" dirty="0"/>
              <a:t>განმცხადებელმა ორგანიზაციის მიერ უზრუნველსაყოფი დეტალები  </a:t>
            </a:r>
            <a:endParaRPr lang="en-US" dirty="0"/>
          </a:p>
          <a:p>
            <a:pPr lvl="0"/>
            <a:r>
              <a:rPr lang="ka-GE" dirty="0"/>
              <a:t>შეფასების და შერჩევის პროცესი</a:t>
            </a:r>
            <a:endParaRPr lang="en-US" dirty="0"/>
          </a:p>
          <a:p>
            <a:pPr lvl="0"/>
            <a:r>
              <a:rPr lang="ka-GE" dirty="0"/>
              <a:t>შეფასების კრიტერიუმები</a:t>
            </a:r>
            <a:endParaRPr lang="en-US" dirty="0"/>
          </a:p>
          <a:p>
            <a:pPr lvl="0"/>
            <a:r>
              <a:rPr lang="ka-GE" dirty="0"/>
              <a:t>ქულების დადგენა და საბოლოო შერჩევა</a:t>
            </a:r>
            <a:endParaRPr lang="en-US" dirty="0"/>
          </a:p>
          <a:p>
            <a:pPr lvl="0"/>
            <a:r>
              <a:rPr lang="ka-GE" dirty="0"/>
              <a:t>გენდერული თანასწორობის გეგმა</a:t>
            </a:r>
            <a:endParaRPr lang="en-US" dirty="0"/>
          </a:p>
          <a:p>
            <a:endParaRPr lang="ka-GE" dirty="0"/>
          </a:p>
          <a:p>
            <a:pPr marL="0" indent="0">
              <a:buNone/>
            </a:pPr>
            <a:endParaRPr lang="ka-GE" dirty="0"/>
          </a:p>
          <a:p>
            <a:endParaRPr lang="en-US" dirty="0"/>
          </a:p>
        </p:txBody>
      </p:sp>
      <p:pic>
        <p:nvPicPr>
          <p:cNvPr id="8" name="Picture 7">
            <a:extLst>
              <a:ext uri="{FF2B5EF4-FFF2-40B4-BE49-F238E27FC236}">
                <a16:creationId xmlns:a16="http://schemas.microsoft.com/office/drawing/2014/main" id="{47BBCA7C-D75A-6C48-B731-A98318DD1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9756" y="0"/>
            <a:ext cx="2992244" cy="6858000"/>
          </a:xfrm>
          <a:prstGeom prst="rect">
            <a:avLst/>
          </a:prstGeom>
        </p:spPr>
      </p:pic>
    </p:spTree>
    <p:extLst>
      <p:ext uri="{BB962C8B-B14F-4D97-AF65-F5344CB8AC3E}">
        <p14:creationId xmlns:p14="http://schemas.microsoft.com/office/powerpoint/2010/main" val="79393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42C3-F8F8-3E43-BD77-F5595A78AAED}"/>
              </a:ext>
            </a:extLst>
          </p:cNvPr>
          <p:cNvSpPr>
            <a:spLocks noGrp="1"/>
          </p:cNvSpPr>
          <p:nvPr>
            <p:ph type="title"/>
          </p:nvPr>
        </p:nvSpPr>
        <p:spPr>
          <a:xfrm>
            <a:off x="512956" y="365125"/>
            <a:ext cx="10840844" cy="638175"/>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F650068D-90FF-104F-B4FB-D25DB4634D5E}"/>
              </a:ext>
            </a:extLst>
          </p:cNvPr>
          <p:cNvSpPr>
            <a:spLocks noGrp="1"/>
          </p:cNvSpPr>
          <p:nvPr>
            <p:ph idx="1"/>
          </p:nvPr>
        </p:nvSpPr>
        <p:spPr>
          <a:xfrm>
            <a:off x="512956" y="1295400"/>
            <a:ext cx="11195824" cy="3990278"/>
          </a:xfrm>
        </p:spPr>
        <p:txBody>
          <a:bodyPr>
            <a:normAutofit/>
          </a:bodyPr>
          <a:lstStyle/>
          <a:p>
            <a:pPr marL="0" indent="0" algn="just">
              <a:lnSpc>
                <a:spcPct val="150000"/>
              </a:lnSpc>
              <a:buNone/>
            </a:pPr>
            <a:r>
              <a:rPr lang="ka-GE" sz="2400" dirty="0"/>
              <a:t>ე) აკადემიური მენტორის (რომელიც ჯერ არ არის გაზიარებული კანდიდატთან) განცხადება, არაუმეტეს </a:t>
            </a:r>
            <a:r>
              <a:rPr lang="ka-GE" sz="2400" dirty="0">
                <a:solidFill>
                  <a:schemeClr val="accent1"/>
                </a:solidFill>
              </a:rPr>
              <a:t>1200 სიტყვისა </a:t>
            </a:r>
            <a:r>
              <a:rPr lang="ka-GE" sz="2400" dirty="0"/>
              <a:t>(ინგლისური თარგმანით), რომელიც ადასტურებს შესაბამის აკადემიურ სპეციალიზაციას და კვლევით ინტერესებს, აფასებს კანდიდატის აკადემიურ პროფილს, პოტენციალს და სამეცნიერო წინადადების ხარისხს. განცხადებაში ხაზგასმით უნდა იყოს აღნიშნული კანდიდატის სამეცნიერო დამსახურების შესახებ და ეს არ უნდა იყოს სოლიდარობაზე დაფუძნებული ნომინაცია. </a:t>
            </a:r>
          </a:p>
        </p:txBody>
      </p:sp>
      <p:pic>
        <p:nvPicPr>
          <p:cNvPr id="5" name="Picture 4">
            <a:extLst>
              <a:ext uri="{FF2B5EF4-FFF2-40B4-BE49-F238E27FC236}">
                <a16:creationId xmlns:a16="http://schemas.microsoft.com/office/drawing/2014/main" id="{293415AC-E253-2942-BE58-DDFCE9C0B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629" y="5285678"/>
            <a:ext cx="7114478" cy="1574800"/>
          </a:xfrm>
          <a:prstGeom prst="rect">
            <a:avLst/>
          </a:prstGeom>
        </p:spPr>
      </p:pic>
    </p:spTree>
    <p:extLst>
      <p:ext uri="{BB962C8B-B14F-4D97-AF65-F5344CB8AC3E}">
        <p14:creationId xmlns:p14="http://schemas.microsoft.com/office/powerpoint/2010/main" val="3976997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40E-329B-BA46-A83C-AA75960C3FA6}"/>
              </a:ext>
            </a:extLst>
          </p:cNvPr>
          <p:cNvSpPr>
            <a:spLocks noGrp="1"/>
          </p:cNvSpPr>
          <p:nvPr>
            <p:ph type="title"/>
          </p:nvPr>
        </p:nvSpPr>
        <p:spPr>
          <a:xfrm>
            <a:off x="501805" y="365125"/>
            <a:ext cx="10851995" cy="739775"/>
          </a:xfrm>
        </p:spPr>
        <p:txBody>
          <a:bodyPr>
            <a:normAutofit/>
          </a:bodyPr>
          <a:lstStyle/>
          <a:p>
            <a:r>
              <a:rPr lang="ka-GE" sz="2800" b="1" u="sng" dirty="0">
                <a:solidFill>
                  <a:schemeClr val="accent1"/>
                </a:solidFill>
              </a:rPr>
              <a:t>განმცხადებელმა ორგანიზაციამ უნდა უზრუნველყოს შემდეგი:</a:t>
            </a:r>
            <a:endParaRPr lang="en-US" sz="2800" u="sng" dirty="0">
              <a:solidFill>
                <a:schemeClr val="accent1"/>
              </a:solidFill>
            </a:endParaRPr>
          </a:p>
        </p:txBody>
      </p:sp>
      <p:sp>
        <p:nvSpPr>
          <p:cNvPr id="3" name="Content Placeholder 2">
            <a:extLst>
              <a:ext uri="{FF2B5EF4-FFF2-40B4-BE49-F238E27FC236}">
                <a16:creationId xmlns:a16="http://schemas.microsoft.com/office/drawing/2014/main" id="{D17972AD-4392-7C49-A3A5-A4B1EF79CF1B}"/>
              </a:ext>
            </a:extLst>
          </p:cNvPr>
          <p:cNvSpPr>
            <a:spLocks noGrp="1"/>
          </p:cNvSpPr>
          <p:nvPr>
            <p:ph idx="1"/>
          </p:nvPr>
        </p:nvSpPr>
        <p:spPr>
          <a:xfrm>
            <a:off x="423746" y="1371600"/>
            <a:ext cx="10930054" cy="5486400"/>
          </a:xfrm>
        </p:spPr>
        <p:txBody>
          <a:bodyPr>
            <a:normAutofit fontScale="92500"/>
          </a:bodyPr>
          <a:lstStyle/>
          <a:p>
            <a:pPr algn="just">
              <a:lnSpc>
                <a:spcPct val="150000"/>
              </a:lnSpc>
            </a:pPr>
            <a:r>
              <a:rPr lang="ka-GE" sz="2400" dirty="0">
                <a:solidFill>
                  <a:schemeClr val="accent1"/>
                </a:solidFill>
              </a:rPr>
              <a:t>განაცხადი უნდა გაკეთდეს ინგლისურ ენაზე</a:t>
            </a:r>
          </a:p>
          <a:p>
            <a:pPr algn="just">
              <a:lnSpc>
                <a:spcPct val="150000"/>
              </a:lnSpc>
              <a:buFontTx/>
              <a:buChar char="-"/>
            </a:pPr>
            <a:r>
              <a:rPr lang="ka-GE" sz="2400" dirty="0"/>
              <a:t>თითოეულ ინდივიდუალურ კანდიდატზე შესაძლებელია მხოლოდ </a:t>
            </a:r>
            <a:r>
              <a:rPr lang="ka-GE" sz="2400" b="1" dirty="0"/>
              <a:t>ერთი</a:t>
            </a:r>
            <a:r>
              <a:rPr lang="ka-GE" sz="2400" dirty="0"/>
              <a:t> საპროექტო წინადადების წარდგენა. რამდენიმე წინადადების შემთხვევაში, სადაც ერთი და იგივე კანდიდატი ფიგურირებს, მხოლოდ პირველი წარმოდგენილი წინადადება ჩაითვლება დასაშვებად. თუმცა, გაითვალისწინეთ, რომ აკადემიური მენტორი შეიძლება იყოს ჩართული ერთზე მეტ საპროექტო წინადადებაში.</a:t>
            </a:r>
          </a:p>
          <a:p>
            <a:pPr algn="just">
              <a:lnSpc>
                <a:spcPct val="150000"/>
              </a:lnSpc>
              <a:buFontTx/>
              <a:buChar char="-"/>
            </a:pPr>
            <a:r>
              <a:rPr lang="ka-GE" sz="2400" dirty="0"/>
              <a:t>თუ საპროექტო წინადადებები ერთი და იგივე კვლევის მიზნებითა და სამუშაო გეგმით არის წარმოდგენილი ერთი და იმავე მასპინძელი ორგანიზაციის მიერ სხვადასხვა კანდიდატისთვის, განიხილება მხოლოდ პირველი წარმოდგენილი წინადადება. </a:t>
            </a:r>
            <a:endParaRPr lang="en-US" sz="2400" dirty="0"/>
          </a:p>
        </p:txBody>
      </p:sp>
      <p:pic>
        <p:nvPicPr>
          <p:cNvPr id="7" name="Picture 6">
            <a:extLst>
              <a:ext uri="{FF2B5EF4-FFF2-40B4-BE49-F238E27FC236}">
                <a16:creationId xmlns:a16="http://schemas.microsoft.com/office/drawing/2014/main" id="{57606852-55D2-F640-874B-3CD2A8DA9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390" y="947853"/>
            <a:ext cx="3091462" cy="1248937"/>
          </a:xfrm>
          <a:prstGeom prst="rect">
            <a:avLst/>
          </a:prstGeom>
        </p:spPr>
      </p:pic>
    </p:spTree>
    <p:extLst>
      <p:ext uri="{BB962C8B-B14F-4D97-AF65-F5344CB8AC3E}">
        <p14:creationId xmlns:p14="http://schemas.microsoft.com/office/powerpoint/2010/main" val="358810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8FF2-B065-1D4C-A084-592CBA67894B}"/>
              </a:ext>
            </a:extLst>
          </p:cNvPr>
          <p:cNvSpPr>
            <a:spLocks noGrp="1"/>
          </p:cNvSpPr>
          <p:nvPr>
            <p:ph type="title"/>
          </p:nvPr>
        </p:nvSpPr>
        <p:spPr>
          <a:xfrm>
            <a:off x="579863" y="365125"/>
            <a:ext cx="10773937" cy="1325563"/>
          </a:xfrm>
        </p:spPr>
        <p:txBody>
          <a:bodyPr>
            <a:normAutofit/>
          </a:bodyPr>
          <a:lstStyle/>
          <a:p>
            <a:r>
              <a:rPr lang="ka-GE" sz="3200" b="1" u="sng" dirty="0">
                <a:solidFill>
                  <a:schemeClr val="accent1"/>
                </a:solidFill>
              </a:rPr>
              <a:t>შეფასების და შერჩევის პროცესი</a:t>
            </a:r>
            <a:endParaRPr lang="en-US" sz="3200" b="1" u="sng" dirty="0">
              <a:solidFill>
                <a:schemeClr val="accent1"/>
              </a:solidFill>
            </a:endParaRPr>
          </a:p>
        </p:txBody>
      </p:sp>
      <p:sp>
        <p:nvSpPr>
          <p:cNvPr id="3" name="Content Placeholder 2">
            <a:extLst>
              <a:ext uri="{FF2B5EF4-FFF2-40B4-BE49-F238E27FC236}">
                <a16:creationId xmlns:a16="http://schemas.microsoft.com/office/drawing/2014/main" id="{8C8BDC9D-4F50-D54C-AB5B-28F8C17510D8}"/>
              </a:ext>
            </a:extLst>
          </p:cNvPr>
          <p:cNvSpPr>
            <a:spLocks noGrp="1"/>
          </p:cNvSpPr>
          <p:nvPr>
            <p:ph idx="1"/>
          </p:nvPr>
        </p:nvSpPr>
        <p:spPr>
          <a:xfrm>
            <a:off x="479501" y="1825625"/>
            <a:ext cx="11476463" cy="4764746"/>
          </a:xfrm>
        </p:spPr>
        <p:txBody>
          <a:bodyPr>
            <a:normAutofit/>
          </a:bodyPr>
          <a:lstStyle/>
          <a:p>
            <a:pPr algn="just">
              <a:lnSpc>
                <a:spcPct val="150000"/>
              </a:lnSpc>
            </a:pPr>
            <a:r>
              <a:rPr lang="ka-GE" sz="2400" b="1" dirty="0">
                <a:solidFill>
                  <a:schemeClr val="accent1"/>
                </a:solidFill>
              </a:rPr>
              <a:t>ნაბიჯი 1 </a:t>
            </a:r>
            <a:r>
              <a:rPr lang="ka-GE" sz="2400" b="1" dirty="0"/>
              <a:t>- </a:t>
            </a:r>
            <a:r>
              <a:rPr lang="en-US" sz="2400" b="1" dirty="0"/>
              <a:t>Eligibility check: </a:t>
            </a:r>
            <a:r>
              <a:rPr lang="ka-GE" sz="2400" dirty="0"/>
              <a:t>განაცხადების მიღებისას, გერმანული ალექსანდრე ფონ ჰუმბოლდტის ფონდი (</a:t>
            </a:r>
            <a:r>
              <a:rPr lang="en-US" sz="2400" dirty="0" err="1"/>
              <a:t>AvH</a:t>
            </a:r>
            <a:r>
              <a:rPr lang="en-US" sz="2400" dirty="0"/>
              <a:t>) </a:t>
            </a:r>
            <a:r>
              <a:rPr lang="ka-GE" sz="2400" dirty="0"/>
              <a:t>განახორციელებს განხილვას როტაციის საფუძველზე, რათა დარწმუნდეს, რომ განაცხადი სრულია და აკმაყოფილებს დასაშვებობის კრიტერიუმებს. წინასწარი შემოწმების მქონე განაცხადები გაივლის შეფასების და შერჩევის ეტაპებს.</a:t>
            </a:r>
          </a:p>
          <a:p>
            <a:pPr algn="just">
              <a:lnSpc>
                <a:spcPct val="150000"/>
              </a:lnSpc>
            </a:pPr>
            <a:r>
              <a:rPr lang="ka-GE" sz="2400" b="1" dirty="0">
                <a:solidFill>
                  <a:schemeClr val="accent1"/>
                </a:solidFill>
              </a:rPr>
              <a:t>ნაბიჯი 2 </a:t>
            </a:r>
            <a:r>
              <a:rPr lang="ka-GE" sz="2400" b="1" dirty="0"/>
              <a:t>- </a:t>
            </a:r>
            <a:r>
              <a:rPr lang="en-US" sz="2400" b="1" dirty="0"/>
              <a:t>Ethics Check:</a:t>
            </a:r>
            <a:r>
              <a:rPr lang="ka-GE" sz="2400" dirty="0"/>
              <a:t> ყველა დაფინანსებული კვლევითი პროექტი უნდა შეესაბამებოდეს კვლევის ეროვნულ და ევროკავშირის ეთიკის რეგულაციებს. </a:t>
            </a:r>
            <a:endParaRPr lang="en-US" sz="2400" dirty="0"/>
          </a:p>
        </p:txBody>
      </p:sp>
      <p:pic>
        <p:nvPicPr>
          <p:cNvPr id="5" name="Picture 4">
            <a:extLst>
              <a:ext uri="{FF2B5EF4-FFF2-40B4-BE49-F238E27FC236}">
                <a16:creationId xmlns:a16="http://schemas.microsoft.com/office/drawing/2014/main" id="{20DF9A00-214F-7944-AE54-1B97AE94F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6701883" y="166059"/>
            <a:ext cx="5254082" cy="1740800"/>
          </a:xfrm>
          <a:prstGeom prst="rect">
            <a:avLst/>
          </a:prstGeom>
        </p:spPr>
      </p:pic>
    </p:spTree>
    <p:extLst>
      <p:ext uri="{BB962C8B-B14F-4D97-AF65-F5344CB8AC3E}">
        <p14:creationId xmlns:p14="http://schemas.microsoft.com/office/powerpoint/2010/main" val="118590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0639-6AF0-DA46-923F-C68854DC93A5}"/>
              </a:ext>
            </a:extLst>
          </p:cNvPr>
          <p:cNvSpPr>
            <a:spLocks noGrp="1"/>
          </p:cNvSpPr>
          <p:nvPr>
            <p:ph type="title"/>
          </p:nvPr>
        </p:nvSpPr>
        <p:spPr>
          <a:xfrm>
            <a:off x="691376" y="144967"/>
            <a:ext cx="10662424" cy="1025912"/>
          </a:xfrm>
        </p:spPr>
        <p:txBody>
          <a:bodyPr>
            <a:normAutofit/>
          </a:bodyPr>
          <a:lstStyle/>
          <a:p>
            <a:r>
              <a:rPr lang="ka-GE" sz="3200" b="1" u="sng" dirty="0">
                <a:solidFill>
                  <a:schemeClr val="accent1"/>
                </a:solidFill>
              </a:rPr>
              <a:t>შეფასების და შერჩევის პროცესი</a:t>
            </a:r>
            <a:endParaRPr lang="en-US" sz="3200" u="sng" dirty="0">
              <a:solidFill>
                <a:schemeClr val="accent1"/>
              </a:solidFill>
            </a:endParaRPr>
          </a:p>
        </p:txBody>
      </p:sp>
      <p:sp>
        <p:nvSpPr>
          <p:cNvPr id="3" name="Content Placeholder 2">
            <a:extLst>
              <a:ext uri="{FF2B5EF4-FFF2-40B4-BE49-F238E27FC236}">
                <a16:creationId xmlns:a16="http://schemas.microsoft.com/office/drawing/2014/main" id="{A79F43F6-2397-824B-BB6B-8B90159F4496}"/>
              </a:ext>
            </a:extLst>
          </p:cNvPr>
          <p:cNvSpPr>
            <a:spLocks noGrp="1"/>
          </p:cNvSpPr>
          <p:nvPr>
            <p:ph idx="1"/>
          </p:nvPr>
        </p:nvSpPr>
        <p:spPr>
          <a:xfrm>
            <a:off x="613317" y="981308"/>
            <a:ext cx="10740483" cy="5548080"/>
          </a:xfrm>
        </p:spPr>
        <p:txBody>
          <a:bodyPr>
            <a:normAutofit/>
          </a:bodyPr>
          <a:lstStyle/>
          <a:p>
            <a:pPr algn="just">
              <a:lnSpc>
                <a:spcPct val="150000"/>
              </a:lnSpc>
            </a:pPr>
            <a:r>
              <a:rPr lang="ka-GE" sz="2400" b="1" dirty="0">
                <a:solidFill>
                  <a:schemeClr val="accent1"/>
                </a:solidFill>
              </a:rPr>
              <a:t>ნაბიჯი 3 </a:t>
            </a:r>
            <a:r>
              <a:rPr lang="ka-GE" sz="2400" b="1" dirty="0"/>
              <a:t>- </a:t>
            </a:r>
            <a:r>
              <a:rPr lang="en-US" sz="2400" b="1" dirty="0"/>
              <a:t>Evaluation process</a:t>
            </a:r>
            <a:r>
              <a:rPr lang="ka-GE" sz="2400" dirty="0"/>
              <a:t>: შემფასებლები მოწვეულნი იქნებიან პარტნიორი ორგანიზაციების ექსპერტთა ჯგუფიდან და </a:t>
            </a:r>
            <a:r>
              <a:rPr lang="en-US" sz="2400" dirty="0"/>
              <a:t>MSCA</a:t>
            </a:r>
            <a:r>
              <a:rPr lang="ka-GE" sz="2400" dirty="0"/>
              <a:t> ექსპერტთა ფონდიდან მათი კვლევებისა და გამოცდილების გათვალისწინებით. </a:t>
            </a:r>
          </a:p>
          <a:p>
            <a:pPr algn="just">
              <a:lnSpc>
                <a:spcPct val="150000"/>
              </a:lnSpc>
            </a:pPr>
            <a:r>
              <a:rPr lang="ka-GE" sz="2400" b="1" dirty="0">
                <a:solidFill>
                  <a:schemeClr val="accent1"/>
                </a:solidFill>
              </a:rPr>
              <a:t>ნაბიჯი 4 </a:t>
            </a:r>
            <a:r>
              <a:rPr lang="ka-GE" sz="2400" b="1" dirty="0"/>
              <a:t>– </a:t>
            </a:r>
            <a:r>
              <a:rPr lang="en-US" sz="2400" b="1" dirty="0"/>
              <a:t>Selection</a:t>
            </a:r>
            <a:r>
              <a:rPr lang="ka-GE" sz="2400" dirty="0"/>
              <a:t>: შერჩევა ჩატარდება </a:t>
            </a:r>
            <a:r>
              <a:rPr lang="en-US" sz="2400" dirty="0"/>
              <a:t>MSCA4Ukraine-</a:t>
            </a:r>
            <a:r>
              <a:rPr lang="ka-GE" sz="2400" dirty="0"/>
              <a:t>ის შესაბამისი კომიტეტის მიერ (10-12 წევრი, დამკვირვებლები ევროკავშირის წევრი/ჰორიზონტი ევროპის ასოცირებული ქვეყნებიდან). </a:t>
            </a:r>
          </a:p>
          <a:p>
            <a:pPr algn="just">
              <a:lnSpc>
                <a:spcPct val="150000"/>
              </a:lnSpc>
            </a:pPr>
            <a:r>
              <a:rPr lang="ka-GE" sz="2400" b="1" dirty="0">
                <a:solidFill>
                  <a:schemeClr val="accent1"/>
                </a:solidFill>
              </a:rPr>
              <a:t>ნაბიჯი 5 </a:t>
            </a:r>
            <a:r>
              <a:rPr lang="ka-GE" sz="2400" dirty="0"/>
              <a:t>- სტიპენდიის გაცემა განხორციელდება </a:t>
            </a:r>
            <a:r>
              <a:rPr lang="en-US" sz="2400" dirty="0" err="1"/>
              <a:t>AvH</a:t>
            </a:r>
            <a:r>
              <a:rPr lang="en-US" sz="2400" dirty="0"/>
              <a:t>-</a:t>
            </a:r>
            <a:r>
              <a:rPr lang="ka-GE" sz="2400" dirty="0"/>
              <a:t>ის მიერ.</a:t>
            </a:r>
          </a:p>
          <a:p>
            <a:pPr algn="just">
              <a:lnSpc>
                <a:spcPct val="150000"/>
              </a:lnSpc>
            </a:pPr>
            <a:r>
              <a:rPr lang="ka-GE" sz="2400" b="1" dirty="0">
                <a:solidFill>
                  <a:schemeClr val="accent1"/>
                </a:solidFill>
              </a:rPr>
              <a:t>ნაბიჯი 6 </a:t>
            </a:r>
            <a:r>
              <a:rPr lang="ka-GE" sz="2400" b="1" dirty="0"/>
              <a:t>- </a:t>
            </a:r>
            <a:r>
              <a:rPr lang="en-US" sz="2400" dirty="0" err="1"/>
              <a:t>AvH</a:t>
            </a:r>
            <a:r>
              <a:rPr lang="en-US" sz="2400" dirty="0"/>
              <a:t>-</a:t>
            </a:r>
            <a:r>
              <a:rPr lang="ka-GE" sz="2400" dirty="0"/>
              <a:t>ის მიერ შეტყობინებები დაეგზავნება წარუმატებელ განმცხადებლებს.</a:t>
            </a:r>
            <a:endParaRPr lang="en-US" sz="2400" dirty="0"/>
          </a:p>
        </p:txBody>
      </p:sp>
    </p:spTree>
    <p:extLst>
      <p:ext uri="{BB962C8B-B14F-4D97-AF65-F5344CB8AC3E}">
        <p14:creationId xmlns:p14="http://schemas.microsoft.com/office/powerpoint/2010/main" val="404947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3B6C-9824-C74F-A526-05CFCCD67BB6}"/>
              </a:ext>
            </a:extLst>
          </p:cNvPr>
          <p:cNvSpPr>
            <a:spLocks noGrp="1"/>
          </p:cNvSpPr>
          <p:nvPr>
            <p:ph type="title"/>
          </p:nvPr>
        </p:nvSpPr>
        <p:spPr>
          <a:xfrm>
            <a:off x="479502" y="365125"/>
            <a:ext cx="10874298" cy="792163"/>
          </a:xfrm>
        </p:spPr>
        <p:txBody>
          <a:bodyPr>
            <a:normAutofit/>
          </a:bodyPr>
          <a:lstStyle/>
          <a:p>
            <a:r>
              <a:rPr lang="ka-GE" sz="2800" b="1" u="sng" dirty="0">
                <a:solidFill>
                  <a:schemeClr val="accent1"/>
                </a:solidFill>
              </a:rPr>
              <a:t>შეფასების კრიტერიუმები</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0AAD06C9-DC48-FA42-BCD2-83E15E62EF3A}"/>
              </a:ext>
            </a:extLst>
          </p:cNvPr>
          <p:cNvSpPr>
            <a:spLocks noGrp="1"/>
          </p:cNvSpPr>
          <p:nvPr>
            <p:ph idx="1"/>
          </p:nvPr>
        </p:nvSpPr>
        <p:spPr>
          <a:xfrm>
            <a:off x="479501" y="1025236"/>
            <a:ext cx="11418849" cy="5721252"/>
          </a:xfrm>
        </p:spPr>
        <p:txBody>
          <a:bodyPr>
            <a:normAutofit lnSpcReduction="10000"/>
          </a:bodyPr>
          <a:lstStyle/>
          <a:p>
            <a:pPr algn="just">
              <a:lnSpc>
                <a:spcPct val="150000"/>
              </a:lnSpc>
            </a:pPr>
            <a:r>
              <a:rPr lang="en-US" sz="2000" b="1" dirty="0">
                <a:solidFill>
                  <a:schemeClr val="accent1"/>
                </a:solidFill>
              </a:rPr>
              <a:t>Excellence</a:t>
            </a:r>
            <a:r>
              <a:rPr lang="en-US" sz="2000" b="1" dirty="0"/>
              <a:t> – 35% (</a:t>
            </a:r>
            <a:r>
              <a:rPr lang="ka-GE" sz="2000" b="1" dirty="0"/>
              <a:t>ბრწყინვალება</a:t>
            </a:r>
            <a:r>
              <a:rPr lang="en-US" sz="2000" b="1" dirty="0"/>
              <a:t>): </a:t>
            </a:r>
            <a:r>
              <a:rPr lang="ka-GE" sz="2000" dirty="0"/>
              <a:t>მკვლევრის პროფესიული გამოცდილების ხარისხი, კომპეტენციები და სამომავლო კვლევის პოტენციალი.</a:t>
            </a:r>
          </a:p>
          <a:p>
            <a:pPr algn="just">
              <a:lnSpc>
                <a:spcPct val="150000"/>
              </a:lnSpc>
            </a:pPr>
            <a:r>
              <a:rPr lang="en-US" sz="2000" b="1" dirty="0">
                <a:solidFill>
                  <a:schemeClr val="accent1"/>
                </a:solidFill>
              </a:rPr>
              <a:t>Impact</a:t>
            </a:r>
            <a:r>
              <a:rPr lang="en-US" sz="2000" b="1" dirty="0"/>
              <a:t> – 35%</a:t>
            </a:r>
            <a:r>
              <a:rPr lang="ka-GE" sz="2000" b="1" dirty="0"/>
              <a:t> (ზემოქმედება)</a:t>
            </a:r>
            <a:r>
              <a:rPr lang="en-US" sz="2000" b="1" dirty="0"/>
              <a:t>: </a:t>
            </a:r>
            <a:r>
              <a:rPr lang="ka-GE" sz="2000" dirty="0"/>
              <a:t>მასპინძელი ორგანიზაციის გეგმის ხარისხი მკვლევრის მხარდასაჭერად, მათ შორის შემოთავაზებული ტრენინგის და კარიერული განვითარების ღონისძიებების ხარისხი და ვარგისიანობა და მასპინძელი ქვეყნის აკადემიურ საზოგადოებაში დროებითი ინტეგრაციის გაძლიერების მცდელობები, მათ შორის საცხოვრებელზე, სამედიცინო დახმარებაზე, სკოლაზე და სოციალურ მხარდაჭერაზე გათვლილი სერვისი, მათ შორის მცდელობები (დისტანციურად) შეინარჩუნოს და გააძლიეროს კავშირები უკრაინულ ორგანიზაციებთან და მკვლევრებთან.</a:t>
            </a:r>
          </a:p>
          <a:p>
            <a:pPr algn="just">
              <a:lnSpc>
                <a:spcPct val="150000"/>
              </a:lnSpc>
            </a:pPr>
            <a:r>
              <a:rPr lang="en-US" sz="2000" b="1" dirty="0">
                <a:solidFill>
                  <a:schemeClr val="accent1"/>
                </a:solidFill>
              </a:rPr>
              <a:t>Implementation</a:t>
            </a:r>
            <a:r>
              <a:rPr lang="en-US" sz="2000" b="1" dirty="0"/>
              <a:t> – 30%</a:t>
            </a:r>
            <a:r>
              <a:rPr lang="ka-GE" sz="2000" b="1" dirty="0"/>
              <a:t> (განხორციელება)</a:t>
            </a:r>
            <a:r>
              <a:rPr lang="en-US" sz="2000" b="1" dirty="0"/>
              <a:t>: </a:t>
            </a:r>
            <a:r>
              <a:rPr lang="ka-GE" sz="2000" dirty="0"/>
              <a:t>მკვლევარსა და აკადემიურ მენტორს/მასპინძელ ორგანიზაციას შორის პროფესიული თანხვედრის ეფექტურობა (კვლევის მსგავს სფეროებში მუშაობა, ორმხრივი აკადემიური სარგებლის პოტენციალი).</a:t>
            </a:r>
            <a:endParaRPr lang="en-US" sz="2000" dirty="0"/>
          </a:p>
        </p:txBody>
      </p:sp>
      <p:pic>
        <p:nvPicPr>
          <p:cNvPr id="5" name="Picture 4">
            <a:extLst>
              <a:ext uri="{FF2B5EF4-FFF2-40B4-BE49-F238E27FC236}">
                <a16:creationId xmlns:a16="http://schemas.microsoft.com/office/drawing/2014/main" id="{74455AA7-D80A-A345-8617-95D3A7848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015" y="79105"/>
            <a:ext cx="2060186" cy="946132"/>
          </a:xfrm>
          <a:prstGeom prst="rect">
            <a:avLst/>
          </a:prstGeom>
        </p:spPr>
      </p:pic>
    </p:spTree>
    <p:extLst>
      <p:ext uri="{BB962C8B-B14F-4D97-AF65-F5344CB8AC3E}">
        <p14:creationId xmlns:p14="http://schemas.microsoft.com/office/powerpoint/2010/main" val="3991405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DB2B-EB49-E947-971D-F2174B3E9B37}"/>
              </a:ext>
            </a:extLst>
          </p:cNvPr>
          <p:cNvSpPr>
            <a:spLocks noGrp="1"/>
          </p:cNvSpPr>
          <p:nvPr>
            <p:ph type="title"/>
          </p:nvPr>
        </p:nvSpPr>
        <p:spPr>
          <a:xfrm>
            <a:off x="490654" y="365125"/>
            <a:ext cx="10863146" cy="909493"/>
          </a:xfrm>
        </p:spPr>
        <p:txBody>
          <a:bodyPr>
            <a:normAutofit/>
          </a:bodyPr>
          <a:lstStyle/>
          <a:p>
            <a:pPr algn="just"/>
            <a:r>
              <a:rPr lang="ka-GE" sz="2800" b="1" u="sng" dirty="0">
                <a:solidFill>
                  <a:schemeClr val="accent1"/>
                </a:solidFill>
              </a:rPr>
              <a:t>ქულების დადგენა და საბოლოო შერჩევა</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6B41A17A-D851-C444-92E0-12EF0294DC48}"/>
              </a:ext>
            </a:extLst>
          </p:cNvPr>
          <p:cNvSpPr>
            <a:spLocks noGrp="1"/>
          </p:cNvSpPr>
          <p:nvPr>
            <p:ph idx="1"/>
          </p:nvPr>
        </p:nvSpPr>
        <p:spPr>
          <a:xfrm>
            <a:off x="490654" y="1274618"/>
            <a:ext cx="10863146" cy="3888397"/>
          </a:xfrm>
        </p:spPr>
        <p:txBody>
          <a:bodyPr>
            <a:normAutofit fontScale="92500"/>
          </a:bodyPr>
          <a:lstStyle/>
          <a:p>
            <a:pPr algn="just">
              <a:lnSpc>
                <a:spcPct val="150000"/>
              </a:lnSpc>
            </a:pPr>
            <a:r>
              <a:rPr lang="ka-GE" sz="2400" dirty="0"/>
              <a:t>თითოეული შემფასებელი წერს ქულას 0-დან (არადამაკმაყოფილებელი) და 5-მდე (შესანიშნავი) შეფასების სამივე კრიტერიუმში. </a:t>
            </a:r>
          </a:p>
          <a:p>
            <a:pPr algn="just">
              <a:lnSpc>
                <a:spcPct val="150000"/>
              </a:lnSpc>
            </a:pPr>
            <a:r>
              <a:rPr lang="ka-GE" sz="2400" dirty="0"/>
              <a:t>შერჩევის ეტაპზე გადასასვლელად განაცხადი უნდა აკმაყოფილებდეს </a:t>
            </a:r>
            <a:r>
              <a:rPr lang="ka-GE" sz="2400" dirty="0">
                <a:solidFill>
                  <a:schemeClr val="accent1"/>
                </a:solidFill>
              </a:rPr>
              <a:t>მინიმუმ 3.5 ქულას </a:t>
            </a:r>
            <a:r>
              <a:rPr lang="ka-GE" sz="2400" dirty="0"/>
              <a:t>თითოეულ კრიტერიუმზე და </a:t>
            </a:r>
            <a:r>
              <a:rPr lang="ka-GE" sz="2400" dirty="0">
                <a:solidFill>
                  <a:schemeClr val="accent1"/>
                </a:solidFill>
              </a:rPr>
              <a:t>10.5 ქულას </a:t>
            </a:r>
            <a:r>
              <a:rPr lang="ka-GE" sz="2400" dirty="0"/>
              <a:t>მთლიანობაში, ანუ 70%. </a:t>
            </a:r>
          </a:p>
          <a:p>
            <a:pPr algn="just">
              <a:lnSpc>
                <a:spcPct val="150000"/>
              </a:lnSpc>
            </a:pPr>
            <a:r>
              <a:rPr lang="ka-GE" sz="2400" dirty="0"/>
              <a:t>უკრაინასთან დაკავშირებული საკითხის აქტუალობის გათვალისწინებით, </a:t>
            </a:r>
            <a:r>
              <a:rPr lang="en-US" sz="2400" dirty="0"/>
              <a:t>MSCA4Ukraine-</a:t>
            </a:r>
            <a:r>
              <a:rPr lang="ka-GE" sz="2400" dirty="0"/>
              <a:t>ის გარე შემფასებლების გასაუბრება განმცხადებელ ორგანიზაციებთან და/ან კანდიდატებთან არ არის გათვალისწინებული. </a:t>
            </a:r>
            <a:endParaRPr lang="en-US" sz="2400" dirty="0"/>
          </a:p>
        </p:txBody>
      </p:sp>
      <p:pic>
        <p:nvPicPr>
          <p:cNvPr id="7" name="Picture 6">
            <a:extLst>
              <a:ext uri="{FF2B5EF4-FFF2-40B4-BE49-F238E27FC236}">
                <a16:creationId xmlns:a16="http://schemas.microsoft.com/office/drawing/2014/main" id="{977D0BF4-0B73-7240-92BD-C39DFB809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870" y="5163015"/>
            <a:ext cx="3429000" cy="1694985"/>
          </a:xfrm>
          <a:prstGeom prst="rect">
            <a:avLst/>
          </a:prstGeom>
        </p:spPr>
      </p:pic>
    </p:spTree>
    <p:extLst>
      <p:ext uri="{BB962C8B-B14F-4D97-AF65-F5344CB8AC3E}">
        <p14:creationId xmlns:p14="http://schemas.microsoft.com/office/powerpoint/2010/main" val="243141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D59F-DB7A-BF4D-8C32-0FF514D44682}"/>
              </a:ext>
            </a:extLst>
          </p:cNvPr>
          <p:cNvSpPr>
            <a:spLocks noGrp="1"/>
          </p:cNvSpPr>
          <p:nvPr>
            <p:ph type="title"/>
          </p:nvPr>
        </p:nvSpPr>
        <p:spPr>
          <a:xfrm>
            <a:off x="603849" y="365125"/>
            <a:ext cx="10749951" cy="1325563"/>
          </a:xfrm>
        </p:spPr>
        <p:txBody>
          <a:bodyPr>
            <a:normAutofit/>
          </a:bodyPr>
          <a:lstStyle/>
          <a:p>
            <a:r>
              <a:rPr lang="ka-GE" sz="2800" u="sng" dirty="0">
                <a:solidFill>
                  <a:schemeClr val="accent1"/>
                </a:solidFill>
              </a:rPr>
              <a:t>გენდერული თანასწორობის გეგმა</a:t>
            </a:r>
          </a:p>
        </p:txBody>
      </p:sp>
      <p:sp>
        <p:nvSpPr>
          <p:cNvPr id="3" name="Content Placeholder 2">
            <a:extLst>
              <a:ext uri="{FF2B5EF4-FFF2-40B4-BE49-F238E27FC236}">
                <a16:creationId xmlns:a16="http://schemas.microsoft.com/office/drawing/2014/main" id="{1543518B-E0C5-DB46-AC4E-EFC1302B18D9}"/>
              </a:ext>
            </a:extLst>
          </p:cNvPr>
          <p:cNvSpPr>
            <a:spLocks noGrp="1"/>
          </p:cNvSpPr>
          <p:nvPr>
            <p:ph idx="1"/>
          </p:nvPr>
        </p:nvSpPr>
        <p:spPr>
          <a:xfrm>
            <a:off x="603849" y="1825624"/>
            <a:ext cx="10749951" cy="5032375"/>
          </a:xfrm>
        </p:spPr>
        <p:txBody>
          <a:bodyPr>
            <a:normAutofit/>
          </a:bodyPr>
          <a:lstStyle/>
          <a:p>
            <a:pPr algn="just">
              <a:lnSpc>
                <a:spcPct val="150000"/>
              </a:lnSpc>
              <a:buFontTx/>
              <a:buChar char="-"/>
            </a:pPr>
            <a:r>
              <a:rPr lang="ka-GE" sz="2000" dirty="0"/>
              <a:t>2022 წლიდან ჰოროზონტი ევროპის ფარგლებში სავალდებულო გახდა გენდერის კომპონენტი. ეს გულისხმობს, რომ, ერთი მხრივ, გრანტის მისაღებად სავალდებულოა, იურდიულ პირს შემუშავებული ჰქონდეს გენდერული თანასწორობის გეგმა და, მეორე მხრივ, ყველა კვლევა უშუალოდ შეიცავდეს გენდერ განზომილებას.</a:t>
            </a:r>
          </a:p>
          <a:p>
            <a:pPr algn="just">
              <a:lnSpc>
                <a:spcPct val="150000"/>
              </a:lnSpc>
              <a:buFontTx/>
              <a:buChar char="-"/>
            </a:pPr>
            <a:r>
              <a:rPr lang="ka-GE" sz="2000" dirty="0"/>
              <a:t>საჭიროების შემთხვევაში, პრიორიტეტიზაციის ფაქტორად გამოყენებული იქნება გენდერული ბალანსი წინადადებაში დასახელებულ პერსონალს შორის, რომელიც იქნება უმთავრესად პასუხისმგებელი კვლევის ან/და ინოვაციური აქტივობების განხორციელებაზე და რომლებიც შედიან საპროექტო წინადადების მკვლევართა ცხრილში.</a:t>
            </a:r>
          </a:p>
          <a:p>
            <a:pPr algn="just">
              <a:lnSpc>
                <a:spcPct val="150000"/>
              </a:lnSpc>
              <a:buFontTx/>
              <a:buChar char="-"/>
            </a:pPr>
            <a:endParaRPr lang="ka-GE" sz="2000" dirty="0"/>
          </a:p>
          <a:p>
            <a:pPr>
              <a:buFontTx/>
              <a:buChar char="-"/>
            </a:pPr>
            <a:endParaRPr lang="en-US" dirty="0"/>
          </a:p>
        </p:txBody>
      </p:sp>
      <p:pic>
        <p:nvPicPr>
          <p:cNvPr id="5" name="Picture 4">
            <a:extLst>
              <a:ext uri="{FF2B5EF4-FFF2-40B4-BE49-F238E27FC236}">
                <a16:creationId xmlns:a16="http://schemas.microsoft.com/office/drawing/2014/main" id="{C7BDFEA4-67EB-4E46-B0B4-F7444631F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2952" y="120770"/>
            <a:ext cx="4290848" cy="1818389"/>
          </a:xfrm>
          <a:prstGeom prst="rect">
            <a:avLst/>
          </a:prstGeom>
        </p:spPr>
      </p:pic>
    </p:spTree>
    <p:extLst>
      <p:ext uri="{BB962C8B-B14F-4D97-AF65-F5344CB8AC3E}">
        <p14:creationId xmlns:p14="http://schemas.microsoft.com/office/powerpoint/2010/main" val="369596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6E69FEB-1CD2-A24D-9D7B-6A6C51B506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96563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FC5A-73AA-764C-B54E-5AA65560FF7C}"/>
              </a:ext>
            </a:extLst>
          </p:cNvPr>
          <p:cNvSpPr>
            <a:spLocks noGrp="1"/>
          </p:cNvSpPr>
          <p:nvPr>
            <p:ph type="title"/>
          </p:nvPr>
        </p:nvSpPr>
        <p:spPr>
          <a:xfrm>
            <a:off x="532435" y="365125"/>
            <a:ext cx="10821365" cy="746045"/>
          </a:xfrm>
        </p:spPr>
        <p:txBody>
          <a:bodyPr>
            <a:normAutofit/>
          </a:bodyPr>
          <a:lstStyle/>
          <a:p>
            <a:r>
              <a:rPr lang="ka-GE" sz="3200" b="1" u="sng" dirty="0">
                <a:solidFill>
                  <a:schemeClr val="accent1"/>
                </a:solidFill>
              </a:rPr>
              <a:t>შემოთავაზებული ვადები</a:t>
            </a:r>
            <a:endParaRPr lang="en-US" sz="3200" b="1" u="sng" dirty="0">
              <a:solidFill>
                <a:schemeClr val="accent1"/>
              </a:solidFill>
            </a:endParaRPr>
          </a:p>
        </p:txBody>
      </p:sp>
      <p:sp>
        <p:nvSpPr>
          <p:cNvPr id="3" name="Content Placeholder 2">
            <a:extLst>
              <a:ext uri="{FF2B5EF4-FFF2-40B4-BE49-F238E27FC236}">
                <a16:creationId xmlns:a16="http://schemas.microsoft.com/office/drawing/2014/main" id="{DD897DE1-D965-F246-8D7A-346EC39493B6}"/>
              </a:ext>
            </a:extLst>
          </p:cNvPr>
          <p:cNvSpPr>
            <a:spLocks noGrp="1"/>
          </p:cNvSpPr>
          <p:nvPr>
            <p:ph idx="1"/>
          </p:nvPr>
        </p:nvSpPr>
        <p:spPr>
          <a:xfrm>
            <a:off x="208343" y="1727200"/>
            <a:ext cx="11145457" cy="5130800"/>
          </a:xfrm>
        </p:spPr>
        <p:txBody>
          <a:bodyPr>
            <a:normAutofit fontScale="92500"/>
          </a:bodyPr>
          <a:lstStyle/>
          <a:p>
            <a:pPr algn="just">
              <a:lnSpc>
                <a:spcPct val="150000"/>
              </a:lnSpc>
            </a:pPr>
            <a:r>
              <a:rPr lang="ka-GE" b="1" dirty="0"/>
              <a:t>კონკურსი გახსნის თარიღი:</a:t>
            </a:r>
            <a:r>
              <a:rPr lang="ka-GE" dirty="0"/>
              <a:t> </a:t>
            </a:r>
            <a:r>
              <a:rPr lang="en-US" dirty="0"/>
              <a:t>24</a:t>
            </a:r>
            <a:r>
              <a:rPr lang="ka-GE" dirty="0"/>
              <a:t>.10.2022</a:t>
            </a:r>
            <a:r>
              <a:rPr lang="en-US" dirty="0"/>
              <a:t> </a:t>
            </a:r>
            <a:endParaRPr lang="ka-GE" dirty="0"/>
          </a:p>
          <a:p>
            <a:pPr lvl="0" algn="just">
              <a:lnSpc>
                <a:spcPct val="150000"/>
              </a:lnSpc>
            </a:pPr>
            <a:r>
              <a:rPr lang="ka-GE" b="1" dirty="0"/>
              <a:t>დედლაინი:</a:t>
            </a:r>
            <a:r>
              <a:rPr lang="ka-GE" dirty="0"/>
              <a:t> ფონდის ამოწურვამდე (მაქს. იანვარი 2023 წ)</a:t>
            </a:r>
          </a:p>
          <a:p>
            <a:pPr algn="just">
              <a:lnSpc>
                <a:spcPct val="150000"/>
              </a:lnSpc>
            </a:pPr>
            <a:r>
              <a:rPr lang="ka-GE" dirty="0"/>
              <a:t>პორტალის გახსნის შემდეგ წარდგენილი განაცხადები განიხილება მონაცვლეობით, სანამ არ ამოიწურება გამოყოფილი ფონდი.</a:t>
            </a:r>
          </a:p>
          <a:p>
            <a:pPr algn="just">
              <a:lnSpc>
                <a:spcPct val="150000"/>
              </a:lnSpc>
            </a:pPr>
            <a:r>
              <a:rPr lang="ka-GE" dirty="0"/>
              <a:t>საპროექტო წინადადების სტრუქტურა ეფუძნება შიდა შეწყვეტის 3 თარიღს. პირველი სამი შეწყვეტის სავარაუდო თარიღია: 2022 წლის 11 ნოემბერი, 2022 წლის 9 დეკემბერი და 202</a:t>
            </a:r>
            <a:r>
              <a:rPr lang="en-US" dirty="0"/>
              <a:t>3</a:t>
            </a:r>
            <a:r>
              <a:rPr lang="ka-GE" dirty="0"/>
              <a:t> წლის 9 იანვარი.</a:t>
            </a:r>
          </a:p>
          <a:p>
            <a:pPr marL="0" lvl="0" indent="0">
              <a:buNone/>
            </a:pPr>
            <a:endParaRPr lang="en-US" dirty="0"/>
          </a:p>
        </p:txBody>
      </p:sp>
      <p:pic>
        <p:nvPicPr>
          <p:cNvPr id="5" name="Picture 4">
            <a:extLst>
              <a:ext uri="{FF2B5EF4-FFF2-40B4-BE49-F238E27FC236}">
                <a16:creationId xmlns:a16="http://schemas.microsoft.com/office/drawing/2014/main" id="{745F9B22-C9DB-D647-9E8F-CB8F2DC7E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100" y="0"/>
            <a:ext cx="4025900" cy="2501900"/>
          </a:xfrm>
          <a:prstGeom prst="rect">
            <a:avLst/>
          </a:prstGeom>
        </p:spPr>
      </p:pic>
    </p:spTree>
    <p:extLst>
      <p:ext uri="{BB962C8B-B14F-4D97-AF65-F5344CB8AC3E}">
        <p14:creationId xmlns:p14="http://schemas.microsoft.com/office/powerpoint/2010/main" val="318391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E5132-1290-424E-9452-FB3762AD372D}"/>
              </a:ext>
            </a:extLst>
          </p:cNvPr>
          <p:cNvSpPr>
            <a:spLocks noGrp="1"/>
          </p:cNvSpPr>
          <p:nvPr>
            <p:ph type="title"/>
          </p:nvPr>
        </p:nvSpPr>
        <p:spPr>
          <a:xfrm>
            <a:off x="635000" y="237647"/>
            <a:ext cx="6712284" cy="1353506"/>
          </a:xfrm>
        </p:spPr>
        <p:txBody>
          <a:bodyPr>
            <a:normAutofit fontScale="90000"/>
          </a:bodyPr>
          <a:lstStyle/>
          <a:p>
            <a:pPr>
              <a:lnSpc>
                <a:spcPct val="150000"/>
              </a:lnSpc>
            </a:pPr>
            <a:br>
              <a:rPr lang="en-US" sz="2700" b="1" dirty="0">
                <a:solidFill>
                  <a:schemeClr val="accent1"/>
                </a:solidFill>
              </a:rPr>
            </a:br>
            <a:br>
              <a:rPr lang="ka-GE" sz="2700" b="1" dirty="0"/>
            </a:br>
            <a:r>
              <a:rPr lang="ka-GE" sz="3100" b="1" u="sng" dirty="0">
                <a:solidFill>
                  <a:schemeClr val="accent1"/>
                </a:solidFill>
              </a:rPr>
              <a:t>ფონური ინფორმაცია</a:t>
            </a:r>
            <a:br>
              <a:rPr lang="en-US" dirty="0"/>
            </a:br>
            <a:endParaRPr lang="en-US" dirty="0"/>
          </a:p>
        </p:txBody>
      </p:sp>
      <p:sp>
        <p:nvSpPr>
          <p:cNvPr id="3" name="Content Placeholder 2">
            <a:extLst>
              <a:ext uri="{FF2B5EF4-FFF2-40B4-BE49-F238E27FC236}">
                <a16:creationId xmlns:a16="http://schemas.microsoft.com/office/drawing/2014/main" id="{2F9D2DBC-CE63-2842-8CEB-6C6F3519D134}"/>
              </a:ext>
            </a:extLst>
          </p:cNvPr>
          <p:cNvSpPr>
            <a:spLocks noGrp="1"/>
          </p:cNvSpPr>
          <p:nvPr>
            <p:ph idx="1"/>
          </p:nvPr>
        </p:nvSpPr>
        <p:spPr>
          <a:xfrm>
            <a:off x="482600" y="1825624"/>
            <a:ext cx="10684730" cy="5032375"/>
          </a:xfrm>
        </p:spPr>
        <p:txBody>
          <a:bodyPr>
            <a:normAutofit fontScale="77500" lnSpcReduction="20000"/>
          </a:bodyPr>
          <a:lstStyle/>
          <a:p>
            <a:pPr algn="just">
              <a:lnSpc>
                <a:spcPct val="150000"/>
              </a:lnSpc>
            </a:pPr>
            <a:r>
              <a:rPr lang="ka-GE" dirty="0"/>
              <a:t>აღნიშნული სასტიპენდიო სქემა გახლავთ ევროკავშირის ერთერთი საპასუხო რეაქცია რუსეთის ფედერაციის უკრაინაში შეჭრასთან დაკავშირებით უკრაინიდან დევნილ მკვლევართა ხელშეწყობის მიზნით.</a:t>
            </a:r>
          </a:p>
          <a:p>
            <a:pPr algn="just">
              <a:lnSpc>
                <a:spcPct val="150000"/>
              </a:lnSpc>
            </a:pPr>
            <a:r>
              <a:rPr lang="ka-GE" dirty="0"/>
              <a:t>ეს მხარდაჭერა საშუალებას მისცემს დევნილ დოქტორანტებს და პოსტდოქტორანტებს გააგრძელონ მუშაობა აკადემიურ და არააკადემიურ ორგანიზაციებში ევროკავშირის წევრ ქვეყნებსა თუ </a:t>
            </a:r>
            <a:r>
              <a:rPr lang="ka-GE" i="1" dirty="0"/>
              <a:t>ჰორიზონტ ევროპის </a:t>
            </a:r>
            <a:r>
              <a:rPr lang="ka-GE" dirty="0"/>
              <a:t>ასოცირებულ ქვეყნებში.</a:t>
            </a:r>
          </a:p>
          <a:p>
            <a:pPr algn="just">
              <a:lnSpc>
                <a:spcPct val="150000"/>
              </a:lnSpc>
            </a:pPr>
            <a:r>
              <a:rPr lang="ka-GE" dirty="0"/>
              <a:t>სქემამ ასევე შეიძლება ხელი შეუწყოს მკვლევართა რეინტეგრაციას უკრაინაში, უკრაინის უნივერსიტეტისა და კვლევითი სექტორის გაძლიერებას და მის თანამშრომლობას საერთაშორისო კვლევით საზოგადოებასთან.</a:t>
            </a:r>
            <a:endParaRPr lang="en-US" dirty="0"/>
          </a:p>
        </p:txBody>
      </p:sp>
      <p:pic>
        <p:nvPicPr>
          <p:cNvPr id="5" name="Picture 4">
            <a:extLst>
              <a:ext uri="{FF2B5EF4-FFF2-40B4-BE49-F238E27FC236}">
                <a16:creationId xmlns:a16="http://schemas.microsoft.com/office/drawing/2014/main" id="{0ED47CFC-6233-7849-A01B-A9468E8DC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300" y="0"/>
            <a:ext cx="3136900" cy="1897761"/>
          </a:xfrm>
          <a:prstGeom prst="rect">
            <a:avLst/>
          </a:prstGeom>
        </p:spPr>
      </p:pic>
    </p:spTree>
    <p:extLst>
      <p:ext uri="{BB962C8B-B14F-4D97-AF65-F5344CB8AC3E}">
        <p14:creationId xmlns:p14="http://schemas.microsoft.com/office/powerpoint/2010/main" val="98428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62FB-2AF5-3841-A149-8A48AD14B55F}"/>
              </a:ext>
            </a:extLst>
          </p:cNvPr>
          <p:cNvSpPr>
            <a:spLocks noGrp="1"/>
          </p:cNvSpPr>
          <p:nvPr>
            <p:ph type="title"/>
          </p:nvPr>
        </p:nvSpPr>
        <p:spPr>
          <a:xfrm>
            <a:off x="596900" y="365125"/>
            <a:ext cx="10756900" cy="1325563"/>
          </a:xfrm>
        </p:spPr>
        <p:txBody>
          <a:bodyPr>
            <a:normAutofit/>
          </a:bodyPr>
          <a:lstStyle/>
          <a:p>
            <a:r>
              <a:rPr lang="en-US" sz="3600" b="1" u="sng" dirty="0">
                <a:solidFill>
                  <a:schemeClr val="accent1"/>
                </a:solidFill>
              </a:rPr>
              <a:t>MSCA4Ukraine-</a:t>
            </a:r>
            <a:r>
              <a:rPr lang="ka-GE" sz="3600" b="1" u="sng" dirty="0">
                <a:solidFill>
                  <a:schemeClr val="accent1"/>
                </a:solidFill>
              </a:rPr>
              <a:t>ის ამოცანებია:</a:t>
            </a:r>
            <a:endParaRPr lang="en-US" sz="3600" b="1" u="sng" dirty="0">
              <a:solidFill>
                <a:schemeClr val="accent1"/>
              </a:solidFill>
            </a:endParaRPr>
          </a:p>
        </p:txBody>
      </p:sp>
      <p:sp>
        <p:nvSpPr>
          <p:cNvPr id="3" name="Content Placeholder 2">
            <a:extLst>
              <a:ext uri="{FF2B5EF4-FFF2-40B4-BE49-F238E27FC236}">
                <a16:creationId xmlns:a16="http://schemas.microsoft.com/office/drawing/2014/main" id="{55B990E9-9DFE-C04A-8B81-1F556F67FF08}"/>
              </a:ext>
            </a:extLst>
          </p:cNvPr>
          <p:cNvSpPr>
            <a:spLocks noGrp="1"/>
          </p:cNvSpPr>
          <p:nvPr>
            <p:ph idx="1"/>
          </p:nvPr>
        </p:nvSpPr>
        <p:spPr>
          <a:xfrm>
            <a:off x="596900" y="1460500"/>
            <a:ext cx="8280400" cy="5118099"/>
          </a:xfrm>
        </p:spPr>
        <p:txBody>
          <a:bodyPr>
            <a:normAutofit fontScale="85000" lnSpcReduction="10000"/>
          </a:bodyPr>
          <a:lstStyle/>
          <a:p>
            <a:pPr algn="just">
              <a:lnSpc>
                <a:spcPct val="150000"/>
              </a:lnSpc>
            </a:pPr>
            <a:r>
              <a:rPr lang="ka-GE" sz="2400" dirty="0"/>
              <a:t>უკრაინელ მკვლევართათვის სტიპენდიის მისაღებად ხელშეწყობა და სხვა ტიპის მხარდაჭერები;</a:t>
            </a:r>
          </a:p>
          <a:p>
            <a:pPr algn="just">
              <a:lnSpc>
                <a:spcPct val="150000"/>
              </a:lnSpc>
            </a:pPr>
            <a:r>
              <a:rPr lang="ka-GE" sz="2400" dirty="0"/>
              <a:t>უზრუნველყოს სამართლიანი და გამჭვირვალე შეფასების და შერჩევის პროცესები, რომლებიც შეესაბამება </a:t>
            </a:r>
            <a:r>
              <a:rPr lang="en-US" sz="2400" dirty="0"/>
              <a:t>MSCA-</a:t>
            </a:r>
            <a:r>
              <a:rPr lang="ka-GE" sz="2400" dirty="0"/>
              <a:t>ს მიზნებსა და პრინციპებს;</a:t>
            </a:r>
          </a:p>
          <a:p>
            <a:pPr algn="just">
              <a:lnSpc>
                <a:spcPct val="150000"/>
              </a:lnSpc>
            </a:pPr>
            <a:r>
              <a:rPr lang="ka-GE" sz="2400" dirty="0"/>
              <a:t>უკრაინელი მკვლევრებისთვის კარიერის მუდმივი განვითარებისა და თანამშრომლობის შესაძლებლობების უზრუნველყოფა;</a:t>
            </a:r>
          </a:p>
          <a:p>
            <a:pPr algn="just">
              <a:lnSpc>
                <a:spcPct val="150000"/>
              </a:lnSpc>
            </a:pPr>
            <a:r>
              <a:rPr lang="ka-GE" sz="2400" dirty="0"/>
              <a:t>ევროკავშირისა და უკრაინას შორის კვლევითი კოორდინაციის უზრუნველყოფა და რეინტეგრაციის ხელშეწყობა</a:t>
            </a:r>
            <a:endParaRPr lang="en-US" sz="2400" dirty="0"/>
          </a:p>
        </p:txBody>
      </p:sp>
      <p:pic>
        <p:nvPicPr>
          <p:cNvPr id="7" name="Picture 6">
            <a:extLst>
              <a:ext uri="{FF2B5EF4-FFF2-40B4-BE49-F238E27FC236}">
                <a16:creationId xmlns:a16="http://schemas.microsoft.com/office/drawing/2014/main" id="{997AC5C6-5021-BE4F-BC9C-7E43AB998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050" y="365124"/>
            <a:ext cx="3155950" cy="5768975"/>
          </a:xfrm>
          <a:prstGeom prst="rect">
            <a:avLst/>
          </a:prstGeom>
        </p:spPr>
      </p:pic>
    </p:spTree>
    <p:extLst>
      <p:ext uri="{BB962C8B-B14F-4D97-AF65-F5344CB8AC3E}">
        <p14:creationId xmlns:p14="http://schemas.microsoft.com/office/powerpoint/2010/main" val="357298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99E4-9194-494F-A046-86E808392334}"/>
              </a:ext>
            </a:extLst>
          </p:cNvPr>
          <p:cNvSpPr>
            <a:spLocks noGrp="1"/>
          </p:cNvSpPr>
          <p:nvPr>
            <p:ph type="title"/>
          </p:nvPr>
        </p:nvSpPr>
        <p:spPr/>
        <p:txBody>
          <a:bodyPr>
            <a:normAutofit/>
          </a:bodyPr>
          <a:lstStyle/>
          <a:p>
            <a:r>
              <a:rPr lang="ka-GE" sz="3200" b="1" u="sng" dirty="0">
                <a:solidFill>
                  <a:schemeClr val="accent1"/>
                </a:solidFill>
              </a:rPr>
              <a:t>განმახორციელებელი პარტნიორები</a:t>
            </a:r>
            <a:endParaRPr lang="en-US" sz="3200" b="1" u="sng" dirty="0">
              <a:solidFill>
                <a:schemeClr val="accent1"/>
              </a:solidFill>
            </a:endParaRPr>
          </a:p>
        </p:txBody>
      </p:sp>
      <p:sp>
        <p:nvSpPr>
          <p:cNvPr id="3" name="Content Placeholder 2">
            <a:extLst>
              <a:ext uri="{FF2B5EF4-FFF2-40B4-BE49-F238E27FC236}">
                <a16:creationId xmlns:a16="http://schemas.microsoft.com/office/drawing/2014/main" id="{9A2DB174-E818-E144-B468-3C6569E3F6B5}"/>
              </a:ext>
            </a:extLst>
          </p:cNvPr>
          <p:cNvSpPr>
            <a:spLocks noGrp="1"/>
          </p:cNvSpPr>
          <p:nvPr>
            <p:ph idx="1"/>
          </p:nvPr>
        </p:nvSpPr>
        <p:spPr>
          <a:xfrm>
            <a:off x="838200" y="2222500"/>
            <a:ext cx="9880600" cy="4254499"/>
          </a:xfrm>
        </p:spPr>
        <p:txBody>
          <a:bodyPr>
            <a:normAutofit/>
          </a:bodyPr>
          <a:lstStyle/>
          <a:p>
            <a:pPr algn="just">
              <a:lnSpc>
                <a:spcPct val="150000"/>
              </a:lnSpc>
            </a:pPr>
            <a:r>
              <a:rPr lang="en-US" sz="2400" dirty="0"/>
              <a:t>MSCA4Ukraine Scheme-</a:t>
            </a:r>
            <a:r>
              <a:rPr lang="ka-GE" sz="2400" dirty="0"/>
              <a:t>ს ახორციელებს </a:t>
            </a:r>
            <a:r>
              <a:rPr lang="ka-GE" sz="2400" b="1" dirty="0"/>
              <a:t>კონსორციუმი</a:t>
            </a:r>
            <a:r>
              <a:rPr lang="ka-GE" sz="2400" dirty="0"/>
              <a:t>, რომელიც შედგება</a:t>
            </a:r>
            <a:r>
              <a:rPr lang="en-US" sz="2400" dirty="0"/>
              <a:t> </a:t>
            </a:r>
            <a:r>
              <a:rPr lang="ka-GE" sz="2400" dirty="0"/>
              <a:t>რისკის ქვეშ მყოფი მეცნიერებისგან (</a:t>
            </a:r>
            <a:r>
              <a:rPr lang="en-US" sz="2400" dirty="0"/>
              <a:t>Scholars at Risk Europe</a:t>
            </a:r>
            <a:r>
              <a:rPr lang="ka-GE" sz="2400" dirty="0"/>
              <a:t>), რომელსაც მასპინძლობს</a:t>
            </a:r>
            <a:r>
              <a:rPr lang="en-US" sz="2400" dirty="0"/>
              <a:t>:</a:t>
            </a:r>
          </a:p>
          <a:p>
            <a:pPr algn="just">
              <a:lnSpc>
                <a:spcPct val="150000"/>
              </a:lnSpc>
              <a:buFontTx/>
              <a:buChar char="-"/>
            </a:pPr>
            <a:r>
              <a:rPr lang="ka-GE" sz="2400" b="1" dirty="0" err="1"/>
              <a:t>მეინუთის</a:t>
            </a:r>
            <a:r>
              <a:rPr lang="ka-GE" sz="2400" b="1" dirty="0"/>
              <a:t> უნივერსიტეტი</a:t>
            </a:r>
            <a:endParaRPr lang="en-US" sz="2400" b="1" dirty="0"/>
          </a:p>
          <a:p>
            <a:pPr algn="just">
              <a:lnSpc>
                <a:spcPct val="150000"/>
              </a:lnSpc>
              <a:buFontTx/>
              <a:buChar char="-"/>
            </a:pPr>
            <a:r>
              <a:rPr lang="ka-GE" sz="2400" b="1" dirty="0"/>
              <a:t>ალექსანდრე ფონ ჰუმბოლდტის ფონდი </a:t>
            </a:r>
            <a:r>
              <a:rPr lang="ka-GE" sz="2400" dirty="0"/>
              <a:t>(</a:t>
            </a:r>
            <a:r>
              <a:rPr lang="en-US" sz="2400" dirty="0" err="1"/>
              <a:t>AvH</a:t>
            </a:r>
            <a:r>
              <a:rPr lang="en-US" sz="2400" dirty="0"/>
              <a:t>) </a:t>
            </a:r>
          </a:p>
          <a:p>
            <a:pPr algn="just">
              <a:lnSpc>
                <a:spcPct val="150000"/>
              </a:lnSpc>
              <a:buFontTx/>
              <a:buChar char="-"/>
            </a:pPr>
            <a:r>
              <a:rPr lang="ka-GE" sz="2400" b="1" dirty="0"/>
              <a:t>ევროპის უნივერსიტეტების ასოციაცია </a:t>
            </a:r>
            <a:r>
              <a:rPr lang="ka-GE" sz="2400" dirty="0"/>
              <a:t>(</a:t>
            </a:r>
            <a:r>
              <a:rPr lang="en-US" sz="2400" dirty="0"/>
              <a:t>EUA).</a:t>
            </a:r>
          </a:p>
        </p:txBody>
      </p:sp>
      <p:pic>
        <p:nvPicPr>
          <p:cNvPr id="5" name="Picture 4">
            <a:extLst>
              <a:ext uri="{FF2B5EF4-FFF2-40B4-BE49-F238E27FC236}">
                <a16:creationId xmlns:a16="http://schemas.microsoft.com/office/drawing/2014/main" id="{87BFA95B-9364-054C-90C1-FAC6F6566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158750"/>
            <a:ext cx="2870200" cy="1987879"/>
          </a:xfrm>
          <a:prstGeom prst="rect">
            <a:avLst/>
          </a:prstGeom>
        </p:spPr>
      </p:pic>
      <p:pic>
        <p:nvPicPr>
          <p:cNvPr id="7" name="Picture 6">
            <a:extLst>
              <a:ext uri="{FF2B5EF4-FFF2-40B4-BE49-F238E27FC236}">
                <a16:creationId xmlns:a16="http://schemas.microsoft.com/office/drawing/2014/main" id="{FB4C7442-8DE9-AF4B-B725-767DD78A5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199" y="3263900"/>
            <a:ext cx="2795801" cy="1574800"/>
          </a:xfrm>
          <a:prstGeom prst="rect">
            <a:avLst/>
          </a:prstGeom>
        </p:spPr>
      </p:pic>
      <p:pic>
        <p:nvPicPr>
          <p:cNvPr id="9" name="Picture 8">
            <a:extLst>
              <a:ext uri="{FF2B5EF4-FFF2-40B4-BE49-F238E27FC236}">
                <a16:creationId xmlns:a16="http://schemas.microsoft.com/office/drawing/2014/main" id="{0678A3FC-A441-A043-B4B7-4EC55F437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199" y="4159250"/>
            <a:ext cx="2618002" cy="1397901"/>
          </a:xfrm>
          <a:prstGeom prst="rect">
            <a:avLst/>
          </a:prstGeom>
        </p:spPr>
      </p:pic>
      <p:pic>
        <p:nvPicPr>
          <p:cNvPr id="11" name="Picture 10">
            <a:extLst>
              <a:ext uri="{FF2B5EF4-FFF2-40B4-BE49-F238E27FC236}">
                <a16:creationId xmlns:a16="http://schemas.microsoft.com/office/drawing/2014/main" id="{505A7E92-A497-0145-86EE-A16AE5F79F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250" y="5397978"/>
            <a:ext cx="1898650" cy="1041823"/>
          </a:xfrm>
          <a:prstGeom prst="rect">
            <a:avLst/>
          </a:prstGeom>
        </p:spPr>
      </p:pic>
    </p:spTree>
    <p:extLst>
      <p:ext uri="{BB962C8B-B14F-4D97-AF65-F5344CB8AC3E}">
        <p14:creationId xmlns:p14="http://schemas.microsoft.com/office/powerpoint/2010/main" val="92345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9C7FF-B6D4-7848-AD15-690C629E8CA0}"/>
              </a:ext>
            </a:extLst>
          </p:cNvPr>
          <p:cNvSpPr>
            <a:spLocks noGrp="1"/>
          </p:cNvSpPr>
          <p:nvPr>
            <p:ph type="title"/>
          </p:nvPr>
        </p:nvSpPr>
        <p:spPr/>
        <p:txBody>
          <a:bodyPr>
            <a:normAutofit/>
          </a:bodyPr>
          <a:lstStyle/>
          <a:p>
            <a:r>
              <a:rPr lang="ka-GE" sz="2800" b="1" u="sng" dirty="0">
                <a:solidFill>
                  <a:schemeClr val="accent1"/>
                </a:solidFill>
              </a:rPr>
              <a:t>განმახორციელებელი პარტნიორების როლები და პასუხისმგებლობები </a:t>
            </a:r>
            <a:r>
              <a:rPr lang="ka-GE" sz="2800" b="1" dirty="0"/>
              <a:t>შემდეგია:</a:t>
            </a:r>
            <a:endParaRPr lang="en-US" sz="2800" b="1" dirty="0"/>
          </a:p>
        </p:txBody>
      </p:sp>
      <p:sp>
        <p:nvSpPr>
          <p:cNvPr id="3" name="Content Placeholder 2">
            <a:extLst>
              <a:ext uri="{FF2B5EF4-FFF2-40B4-BE49-F238E27FC236}">
                <a16:creationId xmlns:a16="http://schemas.microsoft.com/office/drawing/2014/main" id="{EC28F688-65F2-CB49-8AE6-2438D6123B5A}"/>
              </a:ext>
            </a:extLst>
          </p:cNvPr>
          <p:cNvSpPr>
            <a:spLocks noGrp="1"/>
          </p:cNvSpPr>
          <p:nvPr>
            <p:ph idx="1"/>
          </p:nvPr>
        </p:nvSpPr>
        <p:spPr>
          <a:xfrm>
            <a:off x="838200" y="1550020"/>
            <a:ext cx="8978900" cy="5155580"/>
          </a:xfrm>
        </p:spPr>
        <p:txBody>
          <a:bodyPr>
            <a:normAutofit fontScale="77500" lnSpcReduction="20000"/>
          </a:bodyPr>
          <a:lstStyle/>
          <a:p>
            <a:pPr algn="just">
              <a:lnSpc>
                <a:spcPct val="160000"/>
              </a:lnSpc>
            </a:pPr>
            <a:r>
              <a:rPr lang="ka-GE" b="1" dirty="0"/>
              <a:t>მეინუთის უნივერსიტეტი </a:t>
            </a:r>
            <a:r>
              <a:rPr lang="ka-GE" dirty="0"/>
              <a:t>უზრუნველყოფს </a:t>
            </a:r>
            <a:r>
              <a:rPr lang="en-US" dirty="0"/>
              <a:t>MSCA4Ukraine </a:t>
            </a:r>
            <a:r>
              <a:rPr lang="ka-GE" dirty="0"/>
              <a:t>სქემის საერთო კოორდინაციას (კოორდინატორი), უხელმძღვანელებს სქემის საკონსულტაციო სერვისებს, კარიერულ განვითარებას და ქსელურ აქტივობებს.</a:t>
            </a:r>
          </a:p>
          <a:p>
            <a:pPr algn="just">
              <a:lnSpc>
                <a:spcPct val="160000"/>
              </a:lnSpc>
            </a:pPr>
            <a:r>
              <a:rPr lang="ka-GE" b="1" dirty="0"/>
              <a:t>ალექსანდრე ფონ ჰუმბოლდტის ფონდი </a:t>
            </a:r>
            <a:r>
              <a:rPr lang="ka-GE" dirty="0"/>
              <a:t>(</a:t>
            </a:r>
            <a:r>
              <a:rPr lang="en-US" dirty="0" err="1"/>
              <a:t>AvH</a:t>
            </a:r>
            <a:r>
              <a:rPr lang="en-US" dirty="0"/>
              <a:t>) </a:t>
            </a:r>
            <a:r>
              <a:rPr lang="ka-GE" dirty="0"/>
              <a:t>მოაწყობს </a:t>
            </a:r>
            <a:r>
              <a:rPr lang="en-US" dirty="0"/>
              <a:t>MSCA4Ukraine-</a:t>
            </a:r>
            <a:r>
              <a:rPr lang="ka-GE" dirty="0"/>
              <a:t>ის შეფასების და შერჩევის პროცესებს და ექნება ძირითადი პასუხისმგებლობა სტიპენდიის განხორციელებასა და მონიტორინგზე.</a:t>
            </a:r>
          </a:p>
          <a:p>
            <a:pPr algn="just">
              <a:lnSpc>
                <a:spcPct val="160000"/>
              </a:lnSpc>
            </a:pPr>
            <a:r>
              <a:rPr lang="ka-GE" b="1" dirty="0"/>
              <a:t>ევროპის უნივერსიტეტების ასოციაცია </a:t>
            </a:r>
            <a:r>
              <a:rPr lang="ka-GE" dirty="0"/>
              <a:t>(</a:t>
            </a:r>
            <a:r>
              <a:rPr lang="en-US" dirty="0"/>
              <a:t>EUA)</a:t>
            </a:r>
            <a:r>
              <a:rPr lang="ka-GE" b="1" dirty="0"/>
              <a:t> </a:t>
            </a:r>
            <a:r>
              <a:rPr lang="ka-GE" dirty="0"/>
              <a:t>უხელმძღვანელებს დისემინაციასთან დაკავშირებულ აქტივობებს.</a:t>
            </a:r>
            <a:endParaRPr lang="en-US" dirty="0"/>
          </a:p>
        </p:txBody>
      </p:sp>
      <p:pic>
        <p:nvPicPr>
          <p:cNvPr id="5" name="Picture 4">
            <a:extLst>
              <a:ext uri="{FF2B5EF4-FFF2-40B4-BE49-F238E27FC236}">
                <a16:creationId xmlns:a16="http://schemas.microsoft.com/office/drawing/2014/main" id="{35609C67-29E3-DA4F-9F57-816FA3DA6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7100" y="1282601"/>
            <a:ext cx="2374900" cy="1592982"/>
          </a:xfrm>
          <a:prstGeom prst="rect">
            <a:avLst/>
          </a:prstGeom>
        </p:spPr>
      </p:pic>
      <p:pic>
        <p:nvPicPr>
          <p:cNvPr id="7" name="Picture 6">
            <a:extLst>
              <a:ext uri="{FF2B5EF4-FFF2-40B4-BE49-F238E27FC236}">
                <a16:creationId xmlns:a16="http://schemas.microsoft.com/office/drawing/2014/main" id="{9BB16C4A-EF32-9746-9504-BAD4FB5D6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7100" y="3412641"/>
            <a:ext cx="2337631" cy="1377950"/>
          </a:xfrm>
          <a:prstGeom prst="rect">
            <a:avLst/>
          </a:prstGeom>
        </p:spPr>
      </p:pic>
      <p:pic>
        <p:nvPicPr>
          <p:cNvPr id="9" name="Picture 8">
            <a:extLst>
              <a:ext uri="{FF2B5EF4-FFF2-40B4-BE49-F238E27FC236}">
                <a16:creationId xmlns:a16="http://schemas.microsoft.com/office/drawing/2014/main" id="{2A6B950A-F6E0-EA44-AA7B-22F0A2EC4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00" y="5422900"/>
            <a:ext cx="1892299" cy="1282700"/>
          </a:xfrm>
          <a:prstGeom prst="rect">
            <a:avLst/>
          </a:prstGeom>
        </p:spPr>
      </p:pic>
    </p:spTree>
    <p:extLst>
      <p:ext uri="{BB962C8B-B14F-4D97-AF65-F5344CB8AC3E}">
        <p14:creationId xmlns:p14="http://schemas.microsoft.com/office/powerpoint/2010/main" val="140203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F284-7007-CA4E-BAE1-81E9CCB798D1}"/>
              </a:ext>
            </a:extLst>
          </p:cNvPr>
          <p:cNvSpPr>
            <a:spLocks noGrp="1"/>
          </p:cNvSpPr>
          <p:nvPr>
            <p:ph type="title"/>
          </p:nvPr>
        </p:nvSpPr>
        <p:spPr>
          <a:xfrm>
            <a:off x="508000" y="365125"/>
            <a:ext cx="10845800" cy="790575"/>
          </a:xfrm>
        </p:spPr>
        <p:txBody>
          <a:bodyPr>
            <a:normAutofit/>
          </a:bodyPr>
          <a:lstStyle/>
          <a:p>
            <a:r>
              <a:rPr lang="ka-GE" sz="2400" b="1" u="sng" dirty="0">
                <a:solidFill>
                  <a:schemeClr val="accent1"/>
                </a:solidFill>
              </a:rPr>
              <a:t>ბენეფიციართა სავარაუდო რიცხვი და დაფინანსების </a:t>
            </a:r>
            <a:br>
              <a:rPr lang="en-US" sz="2400" b="1" u="sng" dirty="0">
                <a:solidFill>
                  <a:schemeClr val="accent1"/>
                </a:solidFill>
              </a:rPr>
            </a:br>
            <a:r>
              <a:rPr lang="ka-GE" sz="2400" b="1" u="sng" dirty="0">
                <a:solidFill>
                  <a:schemeClr val="accent1"/>
                </a:solidFill>
              </a:rPr>
              <a:t>ხანგრძლივობა</a:t>
            </a:r>
            <a:endParaRPr lang="en-US" sz="2400" b="1" u="sng" dirty="0">
              <a:solidFill>
                <a:schemeClr val="accent1"/>
              </a:solidFill>
            </a:endParaRPr>
          </a:p>
        </p:txBody>
      </p:sp>
      <p:sp>
        <p:nvSpPr>
          <p:cNvPr id="3" name="Content Placeholder 2">
            <a:extLst>
              <a:ext uri="{FF2B5EF4-FFF2-40B4-BE49-F238E27FC236}">
                <a16:creationId xmlns:a16="http://schemas.microsoft.com/office/drawing/2014/main" id="{51AA328E-E53A-9040-936D-C06592D65BB1}"/>
              </a:ext>
            </a:extLst>
          </p:cNvPr>
          <p:cNvSpPr>
            <a:spLocks noGrp="1"/>
          </p:cNvSpPr>
          <p:nvPr>
            <p:ph idx="1"/>
          </p:nvPr>
        </p:nvSpPr>
        <p:spPr>
          <a:xfrm>
            <a:off x="406400" y="1155700"/>
            <a:ext cx="9220200" cy="5702300"/>
          </a:xfrm>
        </p:spPr>
        <p:txBody>
          <a:bodyPr>
            <a:normAutofit fontScale="85000" lnSpcReduction="10000"/>
          </a:bodyPr>
          <a:lstStyle/>
          <a:p>
            <a:pPr algn="just">
              <a:lnSpc>
                <a:spcPct val="160000"/>
              </a:lnSpc>
            </a:pPr>
            <a:r>
              <a:rPr lang="ka-GE" b="1" dirty="0"/>
              <a:t>სტიპენდიების რაოდენობა</a:t>
            </a:r>
            <a:r>
              <a:rPr lang="ka-GE" dirty="0"/>
              <a:t>: </a:t>
            </a:r>
            <a:r>
              <a:rPr lang="en-US" dirty="0"/>
              <a:t>MSCA4Ukraine </a:t>
            </a:r>
            <a:r>
              <a:rPr lang="ka-GE" dirty="0"/>
              <a:t>სქემის ფარგლებში შეთავაზებული სტიპენდიების საბოლოო რაოდენობა დამოკიდებული იქნება მინიჭებული სტიპენდიების ხანგრძლივობაზე და სტიპენდიების საბოლოო განაწილებაზე ევროკავშირის წევრ ქვეყნებში და ჰორიზონტ ევროპის ასოცირებულ ქვეყნებში. პარტნიორები იმედოვნებენ მინიმუმ 120 სტიპენდიის მინიჭებას.</a:t>
            </a:r>
          </a:p>
          <a:p>
            <a:pPr algn="just">
              <a:lnSpc>
                <a:spcPct val="160000"/>
              </a:lnSpc>
            </a:pPr>
            <a:r>
              <a:rPr lang="ka-GE" b="1" dirty="0"/>
              <a:t>სტიპენდიების ხანგრძლივობა</a:t>
            </a:r>
            <a:r>
              <a:rPr lang="ka-GE" dirty="0"/>
              <a:t>: სტიპენდიები გაიცემა მინიმუმ 6 თვის განმავლობაში, მაქსიმუმ 24 თვემდე. </a:t>
            </a:r>
            <a:endParaRPr lang="en-US" dirty="0"/>
          </a:p>
        </p:txBody>
      </p:sp>
      <p:pic>
        <p:nvPicPr>
          <p:cNvPr id="7" name="Picture 6">
            <a:extLst>
              <a:ext uri="{FF2B5EF4-FFF2-40B4-BE49-F238E27FC236}">
                <a16:creationId xmlns:a16="http://schemas.microsoft.com/office/drawing/2014/main" id="{F2BC2F23-6E19-F04E-99C7-D72A77829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300" y="0"/>
            <a:ext cx="2425700" cy="6858000"/>
          </a:xfrm>
          <a:prstGeom prst="rect">
            <a:avLst/>
          </a:prstGeom>
        </p:spPr>
      </p:pic>
    </p:spTree>
    <p:extLst>
      <p:ext uri="{BB962C8B-B14F-4D97-AF65-F5344CB8AC3E}">
        <p14:creationId xmlns:p14="http://schemas.microsoft.com/office/powerpoint/2010/main" val="215663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F0D5-B856-9345-B73C-E613F675448D}"/>
              </a:ext>
            </a:extLst>
          </p:cNvPr>
          <p:cNvSpPr>
            <a:spLocks noGrp="1"/>
          </p:cNvSpPr>
          <p:nvPr>
            <p:ph type="title"/>
          </p:nvPr>
        </p:nvSpPr>
        <p:spPr/>
        <p:txBody>
          <a:bodyPr>
            <a:normAutofit/>
          </a:bodyPr>
          <a:lstStyle/>
          <a:p>
            <a:r>
              <a:rPr lang="ka-GE" sz="2800" b="1" u="sng" dirty="0">
                <a:solidFill>
                  <a:schemeClr val="accent1"/>
                </a:solidFill>
              </a:rPr>
              <a:t>მასპინძელი ორგანიზაცია</a:t>
            </a:r>
            <a:endParaRPr lang="en-US" sz="2800" b="1" u="sng" dirty="0">
              <a:solidFill>
                <a:schemeClr val="accent1"/>
              </a:solidFill>
            </a:endParaRPr>
          </a:p>
        </p:txBody>
      </p:sp>
      <p:sp>
        <p:nvSpPr>
          <p:cNvPr id="3" name="Content Placeholder 2">
            <a:extLst>
              <a:ext uri="{FF2B5EF4-FFF2-40B4-BE49-F238E27FC236}">
                <a16:creationId xmlns:a16="http://schemas.microsoft.com/office/drawing/2014/main" id="{96E56FC8-7B2C-EE4A-B090-03F44744AF85}"/>
              </a:ext>
            </a:extLst>
          </p:cNvPr>
          <p:cNvSpPr>
            <a:spLocks noGrp="1"/>
          </p:cNvSpPr>
          <p:nvPr>
            <p:ph idx="1"/>
          </p:nvPr>
        </p:nvSpPr>
        <p:spPr>
          <a:xfrm>
            <a:off x="838200" y="1825624"/>
            <a:ext cx="10515600" cy="4807651"/>
          </a:xfrm>
        </p:spPr>
        <p:txBody>
          <a:bodyPr>
            <a:normAutofit fontScale="85000" lnSpcReduction="10000"/>
          </a:bodyPr>
          <a:lstStyle/>
          <a:p>
            <a:pPr algn="just">
              <a:lnSpc>
                <a:spcPct val="150000"/>
              </a:lnSpc>
            </a:pPr>
            <a:r>
              <a:rPr lang="ka-GE" dirty="0"/>
              <a:t>ევროკავშირის წევრ ქვეყნებში ან ჰორიზონტ ევროპის ასოცირებულ ქვეყნებში დაარსებულ პოტენციურ მასპინძელ ორგანიზაციებს უფლება აქვთ უმასპინძლონ მკვლევრებს </a:t>
            </a:r>
            <a:r>
              <a:rPr lang="en-US" dirty="0"/>
              <a:t>MSCA4Ukraine </a:t>
            </a:r>
            <a:r>
              <a:rPr lang="ka-GE" dirty="0"/>
              <a:t>სქემის მიხედვით. </a:t>
            </a:r>
          </a:p>
          <a:p>
            <a:pPr algn="just">
              <a:lnSpc>
                <a:spcPct val="150000"/>
              </a:lnSpc>
            </a:pPr>
            <a:r>
              <a:rPr lang="ka-GE" dirty="0"/>
              <a:t>ძირითადი მასპინძელი ორგანიზაცია უნდა იყოს უკრაინის ფარგლებს გარეთ. </a:t>
            </a:r>
          </a:p>
          <a:p>
            <a:pPr algn="just">
              <a:lnSpc>
                <a:spcPct val="150000"/>
              </a:lnSpc>
            </a:pPr>
            <a:r>
              <a:rPr lang="ka-GE" dirty="0"/>
              <a:t>მივლინებები შეიძლება განხორციელდეს ევროკავშირის სხვა ქვეყანაში, ჰორიზონტ ევროპის ასოცირებულ ქვეყანაში, მათ შორის უკრაინაში, ან მესამე ქვეყნებში.</a:t>
            </a:r>
            <a:endParaRPr lang="en-US" dirty="0"/>
          </a:p>
        </p:txBody>
      </p:sp>
      <p:pic>
        <p:nvPicPr>
          <p:cNvPr id="7" name="Picture 6">
            <a:extLst>
              <a:ext uri="{FF2B5EF4-FFF2-40B4-BE49-F238E27FC236}">
                <a16:creationId xmlns:a16="http://schemas.microsoft.com/office/drawing/2014/main" id="{A7E2B375-9B62-D140-B015-7E8F98455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519" y="0"/>
            <a:ext cx="4031281" cy="1825624"/>
          </a:xfrm>
          <a:prstGeom prst="rect">
            <a:avLst/>
          </a:prstGeom>
        </p:spPr>
      </p:pic>
    </p:spTree>
    <p:extLst>
      <p:ext uri="{BB962C8B-B14F-4D97-AF65-F5344CB8AC3E}">
        <p14:creationId xmlns:p14="http://schemas.microsoft.com/office/powerpoint/2010/main" val="113938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2270</TotalTime>
  <Words>1832</Words>
  <Application>Microsoft Macintosh PowerPoint</Application>
  <PresentationFormat>Widescreen</PresentationFormat>
  <Paragraphs>146</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Sylfaen</vt:lpstr>
      <vt:lpstr>Office Theme</vt:lpstr>
      <vt:lpstr>PowerPoint Presentation</vt:lpstr>
      <vt:lpstr>პრეზენტაციის გეგმა</vt:lpstr>
      <vt:lpstr>შემოთავაზებული ვადები</vt:lpstr>
      <vt:lpstr>  ფონური ინფორმაცია </vt:lpstr>
      <vt:lpstr>MSCA4Ukraine-ის ამოცანებია:</vt:lpstr>
      <vt:lpstr>განმახორციელებელი პარტნიორები</vt:lpstr>
      <vt:lpstr>განმახორციელებელი პარტნიორების როლები და პასუხისმგებლობები შემდეგია:</vt:lpstr>
      <vt:lpstr>ბენეფიციართა სავარაუდო რიცხვი და დაფინანსების  ხანგრძლივობა</vt:lpstr>
      <vt:lpstr>მასპინძელი ორგანიზაცია</vt:lpstr>
      <vt:lpstr>ჰორიზონტ ევროპასთან ასოცირებული მესამე ქვეყნები</vt:lpstr>
      <vt:lpstr>დასაშვებობის კრიტერიუმები მასპინძელი ორგანიზაციებისთვის</vt:lpstr>
      <vt:lpstr>მკვლევრების დასაშვებობის კრიტერიუმები</vt:lpstr>
      <vt:lpstr>როგორ გავაკეთოთ განაცხადი?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განმცხადებელმა ორგანიზაციამ უნდა უზრუნველყოს შემდეგი:</vt:lpstr>
      <vt:lpstr>შეფასების და შერჩევის პროცესი</vt:lpstr>
      <vt:lpstr>შეფასების და შერჩევის პროცესი</vt:lpstr>
      <vt:lpstr>შეფასების კრიტერიუმები</vt:lpstr>
      <vt:lpstr>ქულების დადგენა და საბოლოო შერჩევა</vt:lpstr>
      <vt:lpstr>გენდერული თანასწორობის გეგმა</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BSU</dc:creator>
  <cp:lastModifiedBy>Пользователь Microsoft Office</cp:lastModifiedBy>
  <cp:revision>144</cp:revision>
  <dcterms:created xsi:type="dcterms:W3CDTF">2022-02-10T07:53:49Z</dcterms:created>
  <dcterms:modified xsi:type="dcterms:W3CDTF">2022-11-02T20:25:19Z</dcterms:modified>
</cp:coreProperties>
</file>