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0" r:id="rId2"/>
    <p:sldId id="262" r:id="rId3"/>
    <p:sldId id="261" r:id="rId4"/>
    <p:sldId id="258" r:id="rId5"/>
    <p:sldId id="269" r:id="rId6"/>
    <p:sldId id="298" r:id="rId7"/>
    <p:sldId id="299" r:id="rId8"/>
    <p:sldId id="259" r:id="rId9"/>
    <p:sldId id="264" r:id="rId10"/>
    <p:sldId id="266" r:id="rId11"/>
    <p:sldId id="268" r:id="rId12"/>
    <p:sldId id="297" r:id="rId13"/>
    <p:sldId id="295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765" autoAdjust="0"/>
  </p:normalViewPr>
  <p:slideViewPr>
    <p:cSldViewPr snapToGrid="0">
      <p:cViewPr varScale="1">
        <p:scale>
          <a:sx n="72" d="100"/>
          <a:sy n="72" d="100"/>
        </p:scale>
        <p:origin x="102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7F323-B504-4A5F-A987-0FDEB985D355}" type="datetimeFigureOut">
              <a:rPr lang="en-GB" smtClean="0"/>
              <a:t>08/07/2023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B5E36-72D0-4F23-A4B7-E18939D05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0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B5E36-72D0-4F23-A4B7-E18939D056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0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A0FE-295B-4292-AC2E-A564317C5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CCBA1A-5783-426D-AD24-342DC9C26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A8FC3-04A6-4327-9ECE-27E16F85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8FD7-0497-4707-99DF-F81009401C73}" type="datetime1">
              <a:rPr lang="en-GB" smtClean="0"/>
              <a:t>08/07/2023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A00E4-605D-4381-B90B-AD4EB5DE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00DB5-EECA-4F02-96DA-ED6E0313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1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40C08-8A7F-46AC-8B1A-633351CB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F97C1-01AB-4050-A234-C14423FA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B699A-F70D-456D-8BBE-677DFC082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B6E5-153E-427F-A293-DF44B3F71D13}" type="datetime1">
              <a:rPr lang="en-GB" smtClean="0"/>
              <a:t>08/07/2023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2325D-8C2E-40B2-9FA6-338AE146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FA1AA-E048-4791-963C-E7CF7D2F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7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5872D-9BB1-4128-9F70-689EE7B9C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6C6AD-8412-423C-A2FD-A64BB7747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0A544-7C6B-4720-B5BC-A5225389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F84C-3457-4F85-AA69-259F21EF6952}" type="datetime1">
              <a:rPr lang="en-GB" smtClean="0"/>
              <a:t>08/07/2023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BB607-DC43-422B-AE8F-D5FC0912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A83AD-26AA-40BE-8A74-0A596B9A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0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63B39-9292-4E89-AE22-44FC1488E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7B9F4-AB88-4198-A18D-327906D3B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F0E07-CC60-4660-971B-EDA56CD8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1638" y="6383010"/>
            <a:ext cx="2088000" cy="3651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NEAR/TBS/2021/EA-RP/0086</a:t>
            </a:r>
          </a:p>
        </p:txBody>
      </p:sp>
      <p:pic>
        <p:nvPicPr>
          <p:cNvPr id="8" name="Content Placeholder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8203713-9137-4BB4-B438-CC2A51A717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595" y="6186457"/>
            <a:ext cx="1998750" cy="648000"/>
          </a:xfrm>
          <a:prstGeom prst="rect">
            <a:avLst/>
          </a:prstGeom>
        </p:spPr>
      </p:pic>
      <p:sp>
        <p:nvSpPr>
          <p:cNvPr id="9" name="Text Box 10">
            <a:extLst>
              <a:ext uri="{FF2B5EF4-FFF2-40B4-BE49-F238E27FC236}">
                <a16:creationId xmlns:a16="http://schemas.microsoft.com/office/drawing/2014/main" id="{0488FB44-E5BC-45FF-9969-07232172E542}"/>
              </a:ext>
            </a:extLst>
          </p:cNvPr>
          <p:cNvSpPr txBox="1">
            <a:spLocks/>
          </p:cNvSpPr>
          <p:nvPr userDrawn="1"/>
        </p:nvSpPr>
        <p:spPr>
          <a:xfrm>
            <a:off x="6471883" y="6457573"/>
            <a:ext cx="3024000" cy="216000"/>
          </a:xfrm>
          <a:prstGeom prst="rect">
            <a:avLst/>
          </a:prstGeom>
          <a:solidFill>
            <a:prstClr val="white"/>
          </a:solidFill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1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is implemented on behalf of the EU by</a:t>
            </a:r>
            <a:endParaRPr lang="en-US" sz="1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ext, container&#10;&#10;Description automatically generated">
            <a:extLst>
              <a:ext uri="{FF2B5EF4-FFF2-40B4-BE49-F238E27FC236}">
                <a16:creationId xmlns:a16="http://schemas.microsoft.com/office/drawing/2014/main" id="{57DF4592-3598-478E-B6E5-A9EB778ED1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774" y="6212420"/>
            <a:ext cx="701837" cy="612000"/>
          </a:xfrm>
          <a:prstGeom prst="rect">
            <a:avLst/>
          </a:prstGeom>
        </p:spPr>
      </p:pic>
      <p:pic>
        <p:nvPicPr>
          <p:cNvPr id="10" name="Picture 9" descr="Blue writing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224E295E-B3EF-C3A5-0544-A3B5291CD73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9" y="6243005"/>
            <a:ext cx="2919725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68E3-1B5D-4C17-BEFB-526F139A4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5FF59-D958-46DF-AEE0-1EC47E09F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DD635-85BD-49F0-8ADB-1E0C13AA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6A21-3081-4F76-A60B-F1549EA4D492}" type="datetime1">
              <a:rPr lang="en-GB" smtClean="0"/>
              <a:t>08/07/2023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072CB-E1DA-4DF0-93E9-C9F603D2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87065-B25A-4B2D-B5A8-020A7BD6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5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5E6C-328B-4C71-9F42-3838AFCD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B9735-FBDC-47CB-8CB0-06F92A5FB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04FC2-C9F7-4493-B3A6-F8E4F5157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26DC-678F-4105-9346-2F60FD4B8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61F0-A300-4EF2-BC10-DA6905B079BD}" type="datetime1">
              <a:rPr lang="en-GB" smtClean="0"/>
              <a:t>08/07/2023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90266-F661-452E-ADED-D570D6B9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E0BED-8B1D-4CBB-8C67-93333E31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50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8C4F-CA68-464E-8E92-90AFC25B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8CF85-0964-42A1-9CC5-373BA8D1E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322DE-E85E-4269-A0B3-55525697C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9B5AC-E68D-4A2E-9E18-13E83820E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FB5BE-6B62-496F-962C-32616B1A2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417142-6D60-481A-991F-F553B104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A09B-3AF8-49EC-BC22-472A1BA43ECA}" type="datetime1">
              <a:rPr lang="en-GB" smtClean="0"/>
              <a:t>08/07/2023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C62334-2E11-43B1-A061-D41EC184A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D2773-1DE0-477D-9824-3C016E6D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3A310-6340-43F2-8526-6876E674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847D50-629A-48A2-97C2-C47AB271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0C80-B5DE-4F57-A69B-24318301B5EF}" type="datetime1">
              <a:rPr lang="en-GB" smtClean="0"/>
              <a:t>08/07/2023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EAC7B-F286-49D9-A3A3-C9422C91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7C821-7046-4B9C-8F0C-3A3F15F3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0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B3556-01E7-4101-B9A2-AAE34294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29FC-A7E7-4B13-925F-51E06C381E82}" type="datetime1">
              <a:rPr lang="en-GB" smtClean="0"/>
              <a:t>08/07/2023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7C497-F151-4357-956D-C118D178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4F40E-EFBB-48DA-87F8-14FAE29C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10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FAF6-3601-4CAD-8B7C-E247F211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8A80-F5D2-456E-AD8D-8A65E331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2D646-BBAA-47B1-8D8F-88D98D64B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F2066-AD5E-40BE-952C-79A7685A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5CDE-96BA-41DA-A125-323DC2313160}" type="datetime1">
              <a:rPr lang="en-GB" smtClean="0"/>
              <a:t>08/07/2023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B8D63-3814-4FE3-BB26-53E354B7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1A37D-DB1C-4996-AF63-571A0C7C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4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63E0-F86C-4EF6-B6AF-F82C450D2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8D37F7-A4E7-41A9-9E59-5D99360C5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4D18B-AC7E-465F-B68A-07454A565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A27EA-61EF-458C-AE82-788F6CBD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F045-FB4E-42AD-A438-2C38E19A5287}" type="datetime1">
              <a:rPr lang="en-GB" smtClean="0"/>
              <a:t>08/07/2023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15928-4674-479F-9751-E22541F6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A139A-90E2-4148-9095-DED25C21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47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37C1EE-49B3-4334-B0BB-9F5E71AC6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80AD5-E520-464D-908F-FC02FB90F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64EE5-5B21-498E-8522-D806165D35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A373-201D-4E2D-BFF9-BEFF40D26E37}" type="datetime1">
              <a:rPr lang="en-GB" smtClean="0"/>
              <a:t>08/07/2023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E353-EF8A-42F5-ABCC-4D56CCD4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NEAR/TBS/2021/EA-RP/0086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7C548-C856-4B87-B84C-0707022CD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8AFD-0E36-4673-A91C-9254FB546E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8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how-to-participate/reference-documents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hyperlink" Target="mailto:beridze@rustaveli.org.ge" TargetMode="Externa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38B7-C331-4F60-962D-883D2AEBE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40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TO GEORGIA’S RESEARCHERS’ MOBILITY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5D13C7-614E-4E47-8014-2116C99D7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0568"/>
            <a:ext cx="9144000" cy="1655762"/>
          </a:xfrm>
        </p:spPr>
        <p:txBody>
          <a:bodyPr>
            <a:normAutofit/>
          </a:bodyPr>
          <a:lstStyle/>
          <a:p>
            <a:r>
              <a:rPr lang="ka-G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ჰორზიონტი ევროპა, მარი სკლადოვსკა-კიურის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a-G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საგრანტო მიმართულებების</a:t>
            </a:r>
          </a:p>
          <a:p>
            <a:r>
              <a:rPr lang="ka-G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სამართლებრივი და ფინანსური საკითხები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947173AE-BD43-43F3-9431-0FFB5E45AFFC}"/>
              </a:ext>
            </a:extLst>
          </p:cNvPr>
          <p:cNvSpPr txBox="1">
            <a:spLocks/>
          </p:cNvSpPr>
          <p:nvPr/>
        </p:nvSpPr>
        <p:spPr>
          <a:xfrm>
            <a:off x="1698292" y="5935882"/>
            <a:ext cx="5363571" cy="795994"/>
          </a:xfrm>
          <a:prstGeom prst="rect">
            <a:avLst/>
          </a:prstGeom>
          <a:solidFill>
            <a:prstClr val="white"/>
          </a:solidFill>
          <a:ln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is implemented on behalf of the EU by</a:t>
            </a:r>
            <a:endParaRPr lang="en-US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5733A57-3E02-44FE-B00A-142767C5F86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603" y="5513696"/>
            <a:ext cx="4217157" cy="1300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86ACF2-BF4D-4BE8-9CDF-F89995D8D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855" y="59157"/>
            <a:ext cx="1775234" cy="1548000"/>
          </a:xfrm>
          <a:prstGeom prst="rect">
            <a:avLst/>
          </a:prstGeom>
        </p:spPr>
      </p:pic>
      <p:pic>
        <p:nvPicPr>
          <p:cNvPr id="7" name="Picture 6" descr="Blue writing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87CB6D2D-F1C4-2789-AD2F-4E5A9FBFCB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" y="10510"/>
            <a:ext cx="8072180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7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B4FE0-96D1-212D-4445-A51897DA8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ACBFD6C-09B5-D471-2A40-B6C8194D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000" y="503422"/>
            <a:ext cx="11095200" cy="593177"/>
          </a:xfrm>
        </p:spPr>
        <p:txBody>
          <a:bodyPr vert="horz" wrap="square" lIns="90000" tIns="46800" rIns="90000" bIns="46800" rtlCol="0" anchor="ctr" anchorCtr="0">
            <a:spAutoFit/>
          </a:bodyPr>
          <a:lstStyle/>
          <a:p>
            <a:r>
              <a:rPr lang="ka-GE" sz="3600" spc="-5" dirty="0">
                <a:solidFill>
                  <a:srgbClr val="921680"/>
                </a:solidFill>
              </a:rPr>
              <a:t>სხვა მონაწილეები</a:t>
            </a:r>
            <a:r>
              <a:rPr lang="en-US" sz="3600" spc="-5" dirty="0">
                <a:solidFill>
                  <a:srgbClr val="921680"/>
                </a:solidFill>
              </a:rPr>
              <a:t>       </a:t>
            </a:r>
            <a:r>
              <a:rPr lang="ka-GE" sz="3600" spc="-5" dirty="0">
                <a:solidFill>
                  <a:srgbClr val="921680"/>
                </a:solidFill>
              </a:rPr>
              <a:t> ასოცირებული პარტნიორები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B26E902-FFBD-7C17-830D-253A1F9502E5}"/>
              </a:ext>
            </a:extLst>
          </p:cNvPr>
          <p:cNvSpPr txBox="1">
            <a:spLocks/>
          </p:cNvSpPr>
          <p:nvPr/>
        </p:nvSpPr>
        <p:spPr>
          <a:xfrm>
            <a:off x="789964" y="1136604"/>
            <a:ext cx="10548347" cy="5601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0000" tIns="45720" rIns="91440" bIns="45720" rtlCol="0" anchor="t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en-US" sz="1600" b="0" dirty="0">
                <a:solidFill>
                  <a:srgbClr val="4D4D4D"/>
                </a:solidFill>
                <a:latin typeface="Arial"/>
              </a:rPr>
              <a:t>Unit MGA,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მუხლი</a:t>
            </a:r>
            <a:r>
              <a:rPr lang="da-DK" sz="1600" b="0" dirty="0">
                <a:solidFill>
                  <a:srgbClr val="4D4D4D"/>
                </a:solidFill>
                <a:latin typeface="Arial"/>
              </a:rPr>
              <a:t> 9.1</a:t>
            </a:r>
            <a:endParaRPr lang="da-DK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</a:rPr>
              <a:t>ცნობილი არიან, როგორც </a:t>
            </a:r>
            <a:r>
              <a:rPr kumimoji="0" lang="da-DK" sz="1600" b="1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‘</a:t>
            </a:r>
            <a:r>
              <a:rPr kumimoji="0" lang="ka-GE" sz="1600" b="1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საერთაშორისო პარტნიორები</a:t>
            </a:r>
            <a:r>
              <a:rPr kumimoji="0" lang="da-DK" sz="1600" b="1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’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ჰორიზონტი</a:t>
            </a:r>
            <a:r>
              <a:rPr lang="fr-BE" sz="1600" b="0" dirty="0">
                <a:solidFill>
                  <a:srgbClr val="4D4D4D"/>
                </a:solidFill>
                <a:latin typeface="Arial"/>
              </a:rPr>
              <a:t> 2020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-ში</a:t>
            </a:r>
            <a:endParaRPr lang="en-GB" sz="1600" b="0" dirty="0">
              <a:solidFill>
                <a:srgbClr val="ED7D31"/>
              </a:solidFill>
              <a:latin typeface="Calibri" panose="020F0502020204030204"/>
              <a:cs typeface="Calibri" panose="020F0502020204030204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</a:rPr>
              <a:t>უნდა იყვნენ იდენტიფიცირებულები </a:t>
            </a:r>
            <a:r>
              <a:rPr lang="en-GB" sz="1600" b="0" dirty="0">
                <a:solidFill>
                  <a:srgbClr val="4D4D4D"/>
                </a:solidFill>
                <a:latin typeface="Arial"/>
              </a:rPr>
              <a:t>9.1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 მუხლში</a:t>
            </a:r>
            <a:r>
              <a:rPr lang="en-GB" sz="1600" b="0" dirty="0">
                <a:solidFill>
                  <a:srgbClr val="4D4D4D"/>
                </a:solidFill>
                <a:latin typeface="Arial"/>
              </a:rPr>
              <a:t>, 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 მათი ამოცანები უნდა იყოს ნახსენები დანართ 1-ში, თუმცა </a:t>
            </a:r>
            <a:r>
              <a:rPr lang="en-GB" sz="1600" b="0" dirty="0">
                <a:solidFill>
                  <a:srgbClr val="4D4D4D"/>
                </a:solidFill>
                <a:latin typeface="Arial"/>
                <a:sym typeface="Wingdings" panose="05000000000000000000" pitchFamily="2" charset="2"/>
              </a:rPr>
              <a:t></a:t>
            </a:r>
            <a:r>
              <a:rPr lang="en-GB" sz="1600" b="0" dirty="0">
                <a:solidFill>
                  <a:srgbClr val="4D4D4D"/>
                </a:solidFill>
                <a:latin typeface="Arial"/>
              </a:rPr>
              <a:t> 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ისინი არ აწერენ ხელს ხელშეკრულებას</a:t>
            </a:r>
            <a:endParaRPr lang="en-GB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</a:rPr>
              <a:t>მახასიათებლები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:</a:t>
            </a:r>
            <a:endParaRPr lang="en-US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899795" lvl="2" indent="-285750">
              <a:spcBef>
                <a:spcPts val="400"/>
              </a:spcBef>
              <a:buClr>
                <a:schemeClr val="accent4"/>
              </a:buClr>
              <a:buFont typeface="Wingdings" panose="05000000000000000000" pitchFamily="2" charset="2"/>
              <a:buChar char="v"/>
              <a:defRPr/>
            </a:pPr>
            <a:r>
              <a:rPr lang="ka-GE" sz="1600" dirty="0">
                <a:solidFill>
                  <a:srgbClr val="4D4D4D"/>
                </a:solidFill>
                <a:latin typeface="Arial"/>
              </a:rPr>
              <a:t>ასრულებენ სამუშაოს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 </a:t>
            </a:r>
            <a:r>
              <a:rPr lang="ka-GE" sz="1600" b="1" dirty="0">
                <a:solidFill>
                  <a:srgbClr val="931680"/>
                </a:solidFill>
                <a:latin typeface="Arial"/>
              </a:rPr>
              <a:t>თუმცა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არ</a:t>
            </a:r>
            <a:r>
              <a:rPr lang="ka-GE" sz="1600" dirty="0">
                <a:solidFill>
                  <a:srgbClr val="4D4D4D"/>
                </a:solidFill>
                <a:latin typeface="Arial"/>
              </a:rPr>
              <a:t> შეუძლიათ ხარჯების დეკლარირება</a:t>
            </a:r>
            <a:endParaRPr lang="en-US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899795" lvl="2" indent="-285750">
              <a:spcBef>
                <a:spcPts val="400"/>
              </a:spcBef>
              <a:buClr>
                <a:schemeClr val="accent4"/>
              </a:buClr>
              <a:buFont typeface="Wingdings" panose="05000000000000000000" pitchFamily="2" charset="2"/>
              <a:buChar char="v"/>
              <a:defRPr/>
            </a:pPr>
            <a:r>
              <a:rPr lang="ka-GE" sz="1600" dirty="0">
                <a:solidFill>
                  <a:srgbClr val="4D4D4D"/>
                </a:solidFill>
                <a:latin typeface="Arial"/>
                <a:cs typeface="Arial"/>
              </a:rPr>
              <a:t>მონაწილეობენ საკუთარი ხარჯით </a:t>
            </a:r>
            <a:endParaRPr lang="en-US" sz="160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899795" lvl="2" indent="-285750">
              <a:spcBef>
                <a:spcPts val="400"/>
              </a:spcBef>
              <a:buClr>
                <a:schemeClr val="accent4"/>
              </a:buClr>
              <a:buFont typeface="Wingdings" panose="05000000000000000000" pitchFamily="2" charset="2"/>
              <a:buChar char="v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</a:rPr>
              <a:t>შეიძლება იყვნენ დაკავშირებული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:</a:t>
            </a:r>
            <a:endParaRPr lang="en-US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1259840" lvl="3" indent="-285750">
              <a:buClr>
                <a:schemeClr val="accent4"/>
              </a:buClr>
              <a:buFont typeface="Wingdings" panose="05000000000000000000" pitchFamily="2" charset="2"/>
              <a:buChar char="Ø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</a:rPr>
              <a:t>ერთ ბენეფიციართან </a:t>
            </a:r>
            <a:endParaRPr lang="en-US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1259840" lvl="3" indent="-285750">
              <a:buClr>
                <a:schemeClr val="accent4"/>
              </a:buClr>
              <a:buFont typeface="Wingdings" panose="05000000000000000000" pitchFamily="2" charset="2"/>
              <a:buChar char="Ø"/>
              <a:defRPr/>
            </a:pPr>
            <a:r>
              <a:rPr lang="ka-GE" sz="1600" dirty="0">
                <a:solidFill>
                  <a:srgbClr val="4D4D4D"/>
                </a:solidFill>
                <a:latin typeface="Arial"/>
                <a:cs typeface="Arial"/>
              </a:rPr>
              <a:t>ან მთლიან კონსორციუმთან </a:t>
            </a:r>
            <a:endParaRPr lang="en-US" sz="1600" b="0" dirty="0">
              <a:solidFill>
                <a:srgbClr val="4D4D4D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  <a:cs typeface="Arial"/>
              </a:rPr>
              <a:t>არ ეხებათ დაფინანსების კრიტერიუმები</a:t>
            </a:r>
            <a:endParaRPr lang="da-DK" sz="1600" i="1" dirty="0">
              <a:solidFill>
                <a:srgbClr val="4D4D4D"/>
              </a:solidFill>
              <a:latin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dirty="0">
                <a:solidFill>
                  <a:srgbClr val="931680"/>
                </a:solidFill>
                <a:latin typeface="Arial"/>
              </a:rPr>
              <a:t>ბენეფიციარებმა უნდა უზრუნველყონ საგრანტო ხელშეკრულების ზოგიერთი ვალდებულების გავრცელება ასოცირებულ პარტნიორებზე</a:t>
            </a:r>
            <a:br>
              <a:rPr lang="da-DK" sz="1600" dirty="0">
                <a:solidFill>
                  <a:srgbClr val="931680"/>
                </a:solidFill>
                <a:latin typeface="Arial"/>
              </a:rPr>
            </a:br>
            <a:r>
              <a:rPr lang="ka-GE" sz="1600" b="0" dirty="0">
                <a:solidFill>
                  <a:srgbClr val="4D4D4D"/>
                </a:solidFill>
                <a:latin typeface="Arial"/>
              </a:rPr>
              <a:t>(მაგ. მუხლი 11 (სათანადო განხორციელება), 12 (ინტერესთა კონფლიქტი),                                                     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13 (კონფიდენციალურობა და უსაფრთხოება), 14 (ეთიკა), 17.2 (ხილვადობა), 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                                               18 (პროექტის განხორციელების სპეციფიკური წესები), 19 (ინფორმაცია) </a:t>
            </a:r>
            <a:br>
              <a:rPr lang="ka-GE" sz="1600" b="0" dirty="0">
                <a:solidFill>
                  <a:srgbClr val="4D4D4D"/>
                </a:solidFill>
                <a:latin typeface="Arial"/>
              </a:rPr>
            </a:br>
            <a:r>
              <a:rPr lang="ka-GE" sz="1600" b="0" dirty="0">
                <a:solidFill>
                  <a:srgbClr val="4D4D4D"/>
                </a:solidFill>
                <a:latin typeface="Arial"/>
              </a:rPr>
              <a:t>და 20 (ჩანაწერების წარმოება)</a:t>
            </a:r>
            <a:r>
              <a:rPr lang="en-US" sz="1600" b="0" dirty="0">
                <a:solidFill>
                  <a:srgbClr val="4D4D4D"/>
                </a:solidFill>
                <a:latin typeface="Arial"/>
              </a:rPr>
              <a:t>. </a:t>
            </a:r>
            <a:r>
              <a:rPr lang="ka-GE" sz="1600" b="0" dirty="0">
                <a:solidFill>
                  <a:srgbClr val="4D4D4D"/>
                </a:solidFill>
                <a:latin typeface="Arial"/>
              </a:rPr>
              <a:t>კონკურსის ან დანართი 5-ის შესაბამისი პირობების ჩათვლით</a:t>
            </a: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endParaRPr lang="en-US" sz="1600" i="1" dirty="0">
              <a:solidFill>
                <a:srgbClr val="4D4D4D"/>
              </a:solidFill>
              <a:latin typeface="Arial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97CF50F-602C-6998-4F28-9E359AB3F5FB}"/>
              </a:ext>
            </a:extLst>
          </p:cNvPr>
          <p:cNvCxnSpPr/>
          <p:nvPr/>
        </p:nvCxnSpPr>
        <p:spPr>
          <a:xfrm flipV="1">
            <a:off x="4747769" y="800010"/>
            <a:ext cx="791938" cy="10885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0" descr="Icon&#10;&#10;Description automatically generated">
            <a:extLst>
              <a:ext uri="{FF2B5EF4-FFF2-40B4-BE49-F238E27FC236}">
                <a16:creationId xmlns:a16="http://schemas.microsoft.com/office/drawing/2014/main" id="{94D16CA4-83EE-481C-8EE2-67A6DDC82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7164" y="1089968"/>
            <a:ext cx="830036" cy="8205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F8B203-88BA-C211-5C84-F3F3527D6B99}"/>
              </a:ext>
            </a:extLst>
          </p:cNvPr>
          <p:cNvSpPr txBox="1"/>
          <p:nvPr/>
        </p:nvSpPr>
        <p:spPr>
          <a:xfrm>
            <a:off x="5695618" y="3920760"/>
            <a:ext cx="556978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a-GE" sz="1600" i="1" dirty="0">
                <a:solidFill>
                  <a:srgbClr val="4D4D4D"/>
                </a:solidFill>
                <a:latin typeface="Arial"/>
              </a:rPr>
              <a:t>ბენეფიციარები არიან პასუხისმგებლები, ასოცირებული პარტნიორების მიერ შესრულებულ ამოცანებზე </a:t>
            </a:r>
            <a:endParaRPr lang="en-US" sz="1600" i="1" dirty="0">
              <a:solidFill>
                <a:srgbClr val="4D4D4D"/>
              </a:solidFill>
              <a:latin typeface="Arial"/>
            </a:endParaRPr>
          </a:p>
        </p:txBody>
      </p:sp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7E2E3D49-EAC8-85A4-B559-CA513AC47084}"/>
              </a:ext>
            </a:extLst>
          </p:cNvPr>
          <p:cNvSpPr/>
          <p:nvPr/>
        </p:nvSpPr>
        <p:spPr>
          <a:xfrm>
            <a:off x="5060737" y="4033533"/>
            <a:ext cx="478970" cy="359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3F057B-89E1-E099-A4A7-EF526C514551}"/>
              </a:ext>
            </a:extLst>
          </p:cNvPr>
          <p:cNvSpPr/>
          <p:nvPr/>
        </p:nvSpPr>
        <p:spPr>
          <a:xfrm>
            <a:off x="8442707" y="5096544"/>
            <a:ext cx="2438400" cy="990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/>
                <a:ea typeface="+mn-ea"/>
                <a:cs typeface="Calibri"/>
              </a:rPr>
              <a:t>კონსორციუმის ხელშეკრულება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2" name="Graphic 648" descr="Exclamation mark with solid fill">
            <a:extLst>
              <a:ext uri="{FF2B5EF4-FFF2-40B4-BE49-F238E27FC236}">
                <a16:creationId xmlns:a16="http://schemas.microsoft.com/office/drawing/2014/main" id="{4E5D92C8-EF96-22BC-CCC5-A2DA6AE84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0875" y="5385267"/>
            <a:ext cx="359230" cy="39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9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6F6D-AD0C-CA35-330B-BE76715E7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595"/>
            <a:ext cx="10515600" cy="887937"/>
          </a:xfrm>
        </p:spPr>
        <p:txBody>
          <a:bodyPr/>
          <a:lstStyle/>
          <a:p>
            <a:r>
              <a:rPr lang="ka-GE" sz="3600" spc="-5" dirty="0">
                <a:solidFill>
                  <a:srgbClr val="921680"/>
                </a:solidFill>
              </a:rPr>
              <a:t>სხვა მონაწილეები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E59E7-F67C-68DC-0631-F2839DAC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849D348-E490-CBA6-C34F-D11F4983B180}"/>
              </a:ext>
            </a:extLst>
          </p:cNvPr>
          <p:cNvSpPr txBox="1">
            <a:spLocks/>
          </p:cNvSpPr>
          <p:nvPr/>
        </p:nvSpPr>
        <p:spPr>
          <a:xfrm>
            <a:off x="473312" y="1545461"/>
            <a:ext cx="5205592" cy="3972499"/>
          </a:xfrm>
          <a:prstGeom prst="rect">
            <a:avLst/>
          </a:prstGeom>
        </p:spPr>
        <p:txBody>
          <a:bodyPr vert="horz" wrap="square" lIns="90000" tIns="46800" rIns="90000" bIns="4680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b="1" i="0" u="none" strike="noStrike" kern="1200" cap="all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ნატურალური კონტრიბუციები</a:t>
            </a:r>
            <a:endParaRPr kumimoji="0" lang="fr-BE" b="1" i="0" u="none" strike="noStrike" kern="1200" cap="all" spc="0" normalizeH="0" baseline="0" noProof="0" dirty="0">
              <a:ln>
                <a:noFill/>
              </a:ln>
              <a:solidFill>
                <a:srgbClr val="9316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b="1" i="0" u="none" strike="noStrike" kern="1200" cap="all" spc="0" normalizeH="0" baseline="0" noProof="0" dirty="0">
              <a:ln>
                <a:noFill/>
              </a:ln>
              <a:solidFill>
                <a:srgbClr val="9316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1" indent="-342900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en-US" sz="1600" dirty="0">
                <a:solidFill>
                  <a:srgbClr val="931680"/>
                </a:solidFill>
                <a:latin typeface="Arial"/>
              </a:rPr>
              <a:t>Unit MGA, </a:t>
            </a:r>
            <a:r>
              <a:rPr lang="ka-GE" sz="1600" dirty="0">
                <a:solidFill>
                  <a:srgbClr val="931680"/>
                </a:solidFill>
              </a:rPr>
              <a:t>მუხლი 9.2</a:t>
            </a:r>
            <a:endParaRPr lang="fr-BE" sz="1600" dirty="0">
              <a:solidFill>
                <a:srgbClr val="931680"/>
              </a:solidFill>
              <a:latin typeface="Arial"/>
              <a:sym typeface="Wingdings" panose="05000000000000000000" pitchFamily="2" charset="2"/>
            </a:endParaRP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31680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r>
              <a:rPr lang="ka-GE" sz="1600" b="0" dirty="0">
                <a:solidFill>
                  <a:srgbClr val="4D4D4D"/>
                </a:solidFill>
                <a:sym typeface="Wingdings" panose="05000000000000000000" pitchFamily="2" charset="2"/>
              </a:rPr>
              <a:t>უნდა იყოს იდენტიფიცირებული ხელშეკრულების დანართ 1-ში</a:t>
            </a:r>
          </a:p>
          <a:p>
            <a:pPr marL="342900" lvl="1" indent="-342900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  <a:sym typeface="Wingdings" panose="05000000000000000000" pitchFamily="2" charset="2"/>
              </a:rPr>
              <a:t>მესამე მხარეებს შეუძლიათ განახორციელონ ნატურალური კონტრიბუცია (მაგ. პერსონალი, აღჭურვილობა, სხვა საქონელი და მოსმახურება, უსასყიდლოდ), თუმცა</a:t>
            </a:r>
            <a:r>
              <a:rPr lang="ka-GE" sz="1600" b="0" dirty="0">
                <a:solidFill>
                  <a:srgbClr val="4D4D4D"/>
                </a:solidFill>
                <a:latin typeface="Arial"/>
                <a:sym typeface="Wingdings" panose="05000000000000000000" pitchFamily="2" charset="2"/>
              </a:rPr>
              <a:t> არ ახორციელებენ პროექტის ამოცანებს</a:t>
            </a:r>
            <a:endParaRPr lang="ka-GE" sz="1600" b="0" dirty="0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31680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ka-GE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ნატურალურ კონტრიბუციებზე გაწეული ხარჯები დაიფარება ბენეფიციარის ფიქსირებული ანაზღაურებიდან </a:t>
            </a:r>
            <a:endParaRPr kumimoji="0" lang="fr-BE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7BF813B-2646-DBD5-FD63-625B2DE50F59}"/>
              </a:ext>
            </a:extLst>
          </p:cNvPr>
          <p:cNvSpPr txBox="1">
            <a:spLocks/>
          </p:cNvSpPr>
          <p:nvPr/>
        </p:nvSpPr>
        <p:spPr>
          <a:xfrm>
            <a:off x="6044772" y="1545461"/>
            <a:ext cx="5422603" cy="3480056"/>
          </a:xfrm>
          <a:prstGeom prst="rect">
            <a:avLst/>
          </a:prstGeom>
        </p:spPr>
        <p:txBody>
          <a:bodyPr vert="horz" wrap="square" lIns="90000" tIns="46800" rIns="90000" bIns="46800" rtlCol="0" anchor="t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kumimoji="0" lang="ka-GE" b="1" i="0" u="none" strike="noStrike" kern="1200" cap="all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ქვეკონტრაქტორები</a:t>
            </a:r>
            <a:endParaRPr kumimoji="0" lang="fr-BE" b="1" i="0" u="none" strike="noStrike" kern="1200" cap="all" spc="0" normalizeH="0" baseline="0" noProof="0" dirty="0">
              <a:ln>
                <a:noFill/>
              </a:ln>
              <a:solidFill>
                <a:srgbClr val="9316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b="1" i="0" u="none" strike="noStrike" kern="1200" cap="all" spc="0" normalizeH="0" baseline="0" noProof="0" dirty="0">
              <a:ln>
                <a:noFill/>
              </a:ln>
              <a:solidFill>
                <a:srgbClr val="9316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1" indent="-342900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en-US" sz="1600" dirty="0">
                <a:solidFill>
                  <a:srgbClr val="931680"/>
                </a:solidFill>
                <a:latin typeface="Arial"/>
              </a:rPr>
              <a:t>Unit MGA, </a:t>
            </a:r>
            <a:r>
              <a:rPr lang="ka-GE" sz="1600" dirty="0">
                <a:solidFill>
                  <a:srgbClr val="931680"/>
                </a:solidFill>
              </a:rPr>
              <a:t>მუხლი 9.3</a:t>
            </a:r>
            <a:endParaRPr lang="fr-BE" sz="1600" dirty="0">
              <a:solidFill>
                <a:srgbClr val="931680"/>
              </a:solidFill>
              <a:latin typeface="Arial"/>
              <a:sym typeface="Wingdings" panose="05000000000000000000" pitchFamily="2" charset="2"/>
            </a:endParaRPr>
          </a:p>
          <a:p>
            <a:pPr marL="3429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31680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  <a:cs typeface="Calibri"/>
              </a:rPr>
              <a:t>ასრულებენ პროექტის ამოცანებს, საჭიროების შემთხვევაში</a:t>
            </a:r>
            <a:endParaRPr kumimoji="0" lang="ka-GE" sz="16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Calibri"/>
            </a:endParaRPr>
          </a:p>
          <a:p>
            <a:pPr marL="3429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31680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r>
              <a:rPr kumimoji="0" lang="ka-GE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Calibri"/>
              </a:rPr>
              <a:t>ბენეფიციარებმა უნდა უზრუნველყონ საგრანტო ხელშეკრულების ზოგიერთი ვალდებულების გავრცელება ქვეკონტრაქტორებზე </a:t>
            </a:r>
            <a:endParaRPr lang="fr-BE" sz="1600" b="0" dirty="0">
              <a:solidFill>
                <a:srgbClr val="4D4D4D"/>
              </a:solidFill>
              <a:latin typeface="Arial"/>
            </a:endParaRPr>
          </a:p>
          <a:p>
            <a:pPr marL="342900" lvl="1" indent="-342900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600" b="0" dirty="0">
                <a:solidFill>
                  <a:srgbClr val="4D4D4D"/>
                </a:solidFill>
                <a:latin typeface="Arial"/>
                <a:cs typeface="Calibri"/>
              </a:rPr>
              <a:t>ქვეკონტრაქტებზე გაწეული ხარჯები დაიფარება ბენეფიციარის ფიქსირებული ანაზღაურებიდან (ფაქტიური ხარჯების მიუხედავად)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076546-2B0A-2A81-B1DC-B209B0D5507D}"/>
              </a:ext>
            </a:extLst>
          </p:cNvPr>
          <p:cNvCxnSpPr>
            <a:cxnSpLocks/>
          </p:cNvCxnSpPr>
          <p:nvPr/>
        </p:nvCxnSpPr>
        <p:spPr>
          <a:xfrm>
            <a:off x="5878700" y="1545461"/>
            <a:ext cx="16862" cy="3778124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64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A880B5C9-4818-9E74-FDFA-1A35E3515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364" y="395561"/>
            <a:ext cx="982436" cy="9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6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6F2880-68FA-6F2A-BB70-90A3C9E5289D}"/>
              </a:ext>
            </a:extLst>
          </p:cNvPr>
          <p:cNvSpPr txBox="1">
            <a:spLocks/>
          </p:cNvSpPr>
          <p:nvPr/>
        </p:nvSpPr>
        <p:spPr>
          <a:xfrm>
            <a:off x="971405" y="699598"/>
            <a:ext cx="10620000" cy="601255"/>
          </a:xfrm>
          <a:prstGeom prst="rect">
            <a:avLst/>
          </a:prstGeom>
        </p:spPr>
        <p:txBody>
          <a:bodyPr wrap="square" lIns="0" tIns="0" rIns="0" bIns="46800">
            <a:spAutoFit/>
          </a:bodyPr>
          <a:lstStyle>
            <a:lvl1pPr>
              <a:defRPr sz="5400" b="0" i="0">
                <a:solidFill>
                  <a:srgbClr val="AFD10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ka-GE" sz="3600" b="1" kern="0" dirty="0">
                <a:solidFill>
                  <a:srgbClr val="921680"/>
                </a:solidFill>
              </a:rPr>
              <a:t>სასარგებლო რესურსები</a:t>
            </a:r>
            <a:endParaRPr lang="en-GB" sz="3600" b="1" kern="0" dirty="0">
              <a:solidFill>
                <a:srgbClr val="92168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8BB25A-4EEE-8F68-3319-127AAC5BCD40}"/>
              </a:ext>
            </a:extLst>
          </p:cNvPr>
          <p:cNvSpPr txBox="1"/>
          <p:nvPr/>
        </p:nvSpPr>
        <p:spPr>
          <a:xfrm>
            <a:off x="835743" y="1841541"/>
            <a:ext cx="5027778" cy="2369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2400" dirty="0">
                <a:solidFill>
                  <a:srgbClr val="931680"/>
                </a:solidFill>
              </a:rPr>
              <a:t>ჰ</a:t>
            </a:r>
            <a:r>
              <a:rPr lang="ka-GE" sz="2400" dirty="0">
                <a:solidFill>
                  <a:srgbClr val="931680"/>
                </a:solidFill>
              </a:rPr>
              <a:t>ორიზონტი ევროპას სახელმძღვანელო დოკუმენტები</a:t>
            </a:r>
            <a:endParaRPr lang="fr-BE" sz="2400" dirty="0">
              <a:solidFill>
                <a:srgbClr val="931680"/>
              </a:solidFill>
            </a:endParaRPr>
          </a:p>
          <a:p>
            <a:pPr marL="608330" indent="-342900">
              <a:buFont typeface="Arial" panose="020B0604020202020204" pitchFamily="34" charset="0"/>
              <a:buChar char="•"/>
            </a:pPr>
            <a:r>
              <a:rPr lang="fr-BE" sz="2000" dirty="0"/>
              <a:t>ს</a:t>
            </a:r>
            <a:r>
              <a:rPr lang="ka-GE" sz="2000" dirty="0"/>
              <a:t>აგრანტო ხელშეკრულებები</a:t>
            </a:r>
            <a:r>
              <a:rPr lang="en-US" sz="2000" dirty="0"/>
              <a:t> </a:t>
            </a:r>
            <a:endParaRPr lang="fr-BE" sz="2000" dirty="0">
              <a:cs typeface="Arial"/>
            </a:endParaRPr>
          </a:p>
          <a:p>
            <a:pPr marL="608330" indent="-342900">
              <a:buFont typeface="Arial" panose="020B0604020202020204" pitchFamily="34" charset="0"/>
              <a:buChar char="•"/>
            </a:pPr>
            <a:r>
              <a:rPr lang="ka-GE" sz="2000" dirty="0"/>
              <a:t>ანოტირებული საგრანტო ხელშეკრულების მოდელი</a:t>
            </a:r>
            <a:endParaRPr lang="fr-BE" sz="2000" dirty="0">
              <a:cs typeface="Arial"/>
            </a:endParaRPr>
          </a:p>
          <a:p>
            <a:pPr marL="608330" indent="-342900">
              <a:buFont typeface="Arial" panose="020B0604020202020204" pitchFamily="34" charset="0"/>
              <a:buChar char="•"/>
            </a:pPr>
            <a:r>
              <a:rPr lang="ka-GE" sz="2000" dirty="0">
                <a:cs typeface="Arial"/>
              </a:rPr>
              <a:t>შაბლონები</a:t>
            </a:r>
            <a:endParaRPr lang="fr-BE" sz="2000" dirty="0">
              <a:cs typeface="Arial"/>
            </a:endParaRPr>
          </a:p>
          <a:p>
            <a:pPr marL="608330" indent="-342900">
              <a:buFont typeface="Arial" panose="020B0604020202020204" pitchFamily="34" charset="0"/>
              <a:buChar char="•"/>
            </a:pPr>
            <a:r>
              <a:rPr lang="ka-GE" sz="2000" dirty="0">
                <a:cs typeface="Arial"/>
              </a:rPr>
              <a:t>სახელმძღვანელოები</a:t>
            </a:r>
            <a:endParaRPr lang="fr-BE" dirty="0"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0F4F3286-3AE5-5D48-15A2-785085A26B88}"/>
              </a:ext>
            </a:extLst>
          </p:cNvPr>
          <p:cNvSpPr/>
          <p:nvPr/>
        </p:nvSpPr>
        <p:spPr>
          <a:xfrm>
            <a:off x="6074979" y="1841541"/>
            <a:ext cx="5839298" cy="4638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C3CC8DCD-6090-0C31-BF6A-58AB3F1BC918}"/>
              </a:ext>
            </a:extLst>
          </p:cNvPr>
          <p:cNvSpPr txBox="1">
            <a:spLocks/>
          </p:cNvSpPr>
          <p:nvPr/>
        </p:nvSpPr>
        <p:spPr>
          <a:xfrm>
            <a:off x="968777" y="4839153"/>
            <a:ext cx="3429000" cy="628377"/>
          </a:xfrm>
          <a:prstGeom prst="rect">
            <a:avLst/>
          </a:prstGeom>
        </p:spPr>
        <p:txBody>
          <a:bodyPr vert="horz" wrap="square" lIns="0" tIns="12700" rIns="0" bIns="0" rtlCol="0" anchor="b" anchorCtr="0">
            <a:spAutoFit/>
          </a:bodyPr>
          <a:lstStyle>
            <a:lvl1pPr>
              <a:defRPr sz="5400" b="0" i="0">
                <a:solidFill>
                  <a:srgbClr val="AFD10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algn="l">
              <a:spcBef>
                <a:spcPts val="100"/>
              </a:spcBef>
            </a:pPr>
            <a:r>
              <a:rPr lang="en-US" sz="2000" u="heavy" kern="0" spc="-5" dirty="0">
                <a:solidFill>
                  <a:srgbClr val="004493"/>
                </a:solidFill>
                <a:uFill>
                  <a:solidFill>
                    <a:srgbClr val="004493"/>
                  </a:solidFill>
                </a:uFill>
                <a:hlinkClick r:id="rId3"/>
              </a:rPr>
              <a:t>Funding &amp; Tenders Portal Reference Documents 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572185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0961" y="1495475"/>
            <a:ext cx="800577" cy="582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43855" y="550602"/>
            <a:ext cx="1464175" cy="15984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48932" y="548690"/>
            <a:ext cx="700405" cy="1134110"/>
          </a:xfrm>
          <a:custGeom>
            <a:avLst/>
            <a:gdLst/>
            <a:ahLst/>
            <a:cxnLst/>
            <a:rect l="l" t="t" r="r" b="b"/>
            <a:pathLst>
              <a:path w="700404" h="1134110">
                <a:moveTo>
                  <a:pt x="698766" y="1037920"/>
                </a:moveTo>
                <a:lnTo>
                  <a:pt x="446392" y="1018336"/>
                </a:lnTo>
                <a:lnTo>
                  <a:pt x="404837" y="1013548"/>
                </a:lnTo>
                <a:lnTo>
                  <a:pt x="355981" y="1006170"/>
                </a:lnTo>
                <a:lnTo>
                  <a:pt x="301574" y="995883"/>
                </a:lnTo>
                <a:lnTo>
                  <a:pt x="243357" y="982319"/>
                </a:lnTo>
                <a:lnTo>
                  <a:pt x="184175" y="966876"/>
                </a:lnTo>
                <a:lnTo>
                  <a:pt x="139090" y="954443"/>
                </a:lnTo>
                <a:lnTo>
                  <a:pt x="85305" y="938453"/>
                </a:lnTo>
                <a:lnTo>
                  <a:pt x="0" y="912342"/>
                </a:lnTo>
                <a:lnTo>
                  <a:pt x="0" y="950937"/>
                </a:lnTo>
                <a:lnTo>
                  <a:pt x="97472" y="973582"/>
                </a:lnTo>
                <a:lnTo>
                  <a:pt x="178104" y="992047"/>
                </a:lnTo>
                <a:lnTo>
                  <a:pt x="243357" y="1006525"/>
                </a:lnTo>
                <a:lnTo>
                  <a:pt x="322465" y="1019251"/>
                </a:lnTo>
                <a:lnTo>
                  <a:pt x="369544" y="1024369"/>
                </a:lnTo>
                <a:lnTo>
                  <a:pt x="421525" y="1028979"/>
                </a:lnTo>
                <a:lnTo>
                  <a:pt x="478282" y="1033335"/>
                </a:lnTo>
                <a:lnTo>
                  <a:pt x="549973" y="1038352"/>
                </a:lnTo>
                <a:lnTo>
                  <a:pt x="698766" y="1048372"/>
                </a:lnTo>
                <a:lnTo>
                  <a:pt x="698766" y="1037920"/>
                </a:lnTo>
                <a:close/>
              </a:path>
              <a:path w="700404" h="1134110">
                <a:moveTo>
                  <a:pt x="698766" y="990828"/>
                </a:moveTo>
                <a:lnTo>
                  <a:pt x="478891" y="968590"/>
                </a:lnTo>
                <a:lnTo>
                  <a:pt x="440880" y="964425"/>
                </a:lnTo>
                <a:lnTo>
                  <a:pt x="398640" y="959332"/>
                </a:lnTo>
                <a:lnTo>
                  <a:pt x="351853" y="951395"/>
                </a:lnTo>
                <a:lnTo>
                  <a:pt x="300202" y="938758"/>
                </a:lnTo>
                <a:lnTo>
                  <a:pt x="243357" y="919530"/>
                </a:lnTo>
                <a:lnTo>
                  <a:pt x="183045" y="895908"/>
                </a:lnTo>
                <a:lnTo>
                  <a:pt x="137591" y="877671"/>
                </a:lnTo>
                <a:lnTo>
                  <a:pt x="84175" y="855522"/>
                </a:lnTo>
                <a:lnTo>
                  <a:pt x="0" y="820127"/>
                </a:lnTo>
                <a:lnTo>
                  <a:pt x="0" y="860679"/>
                </a:lnTo>
                <a:lnTo>
                  <a:pt x="89382" y="891336"/>
                </a:lnTo>
                <a:lnTo>
                  <a:pt x="169011" y="918337"/>
                </a:lnTo>
                <a:lnTo>
                  <a:pt x="243357" y="943076"/>
                </a:lnTo>
                <a:lnTo>
                  <a:pt x="290296" y="956970"/>
                </a:lnTo>
                <a:lnTo>
                  <a:pt x="332460" y="966584"/>
                </a:lnTo>
                <a:lnTo>
                  <a:pt x="374650" y="973315"/>
                </a:lnTo>
                <a:lnTo>
                  <a:pt x="421652" y="978535"/>
                </a:lnTo>
                <a:lnTo>
                  <a:pt x="478282" y="983627"/>
                </a:lnTo>
                <a:lnTo>
                  <a:pt x="584644" y="992784"/>
                </a:lnTo>
                <a:lnTo>
                  <a:pt x="698766" y="1001941"/>
                </a:lnTo>
                <a:lnTo>
                  <a:pt x="698766" y="990828"/>
                </a:lnTo>
                <a:close/>
              </a:path>
              <a:path w="700404" h="1134110">
                <a:moveTo>
                  <a:pt x="698766" y="897293"/>
                </a:moveTo>
                <a:lnTo>
                  <a:pt x="478282" y="869835"/>
                </a:lnTo>
                <a:lnTo>
                  <a:pt x="399999" y="856805"/>
                </a:lnTo>
                <a:lnTo>
                  <a:pt x="342049" y="841413"/>
                </a:lnTo>
                <a:lnTo>
                  <a:pt x="299745" y="825093"/>
                </a:lnTo>
                <a:lnTo>
                  <a:pt x="243357" y="795261"/>
                </a:lnTo>
                <a:lnTo>
                  <a:pt x="184099" y="759625"/>
                </a:lnTo>
                <a:lnTo>
                  <a:pt x="119062" y="717473"/>
                </a:lnTo>
                <a:lnTo>
                  <a:pt x="0" y="639648"/>
                </a:lnTo>
                <a:lnTo>
                  <a:pt x="0" y="685406"/>
                </a:lnTo>
                <a:lnTo>
                  <a:pt x="94208" y="739025"/>
                </a:lnTo>
                <a:lnTo>
                  <a:pt x="174256" y="784174"/>
                </a:lnTo>
                <a:lnTo>
                  <a:pt x="242747" y="822083"/>
                </a:lnTo>
                <a:lnTo>
                  <a:pt x="285394" y="842492"/>
                </a:lnTo>
                <a:lnTo>
                  <a:pt x="328434" y="858037"/>
                </a:lnTo>
                <a:lnTo>
                  <a:pt x="373621" y="869645"/>
                </a:lnTo>
                <a:lnTo>
                  <a:pt x="422744" y="878281"/>
                </a:lnTo>
                <a:lnTo>
                  <a:pt x="477583" y="884872"/>
                </a:lnTo>
                <a:lnTo>
                  <a:pt x="535736" y="891133"/>
                </a:lnTo>
                <a:lnTo>
                  <a:pt x="698766" y="909078"/>
                </a:lnTo>
                <a:lnTo>
                  <a:pt x="698766" y="897293"/>
                </a:lnTo>
                <a:close/>
              </a:path>
              <a:path w="700404" h="1134110">
                <a:moveTo>
                  <a:pt x="698766" y="849553"/>
                </a:moveTo>
                <a:lnTo>
                  <a:pt x="574128" y="832446"/>
                </a:lnTo>
                <a:lnTo>
                  <a:pt x="478282" y="818819"/>
                </a:lnTo>
                <a:lnTo>
                  <a:pt x="401040" y="804989"/>
                </a:lnTo>
                <a:lnTo>
                  <a:pt x="342849" y="789139"/>
                </a:lnTo>
                <a:lnTo>
                  <a:pt x="299720" y="772109"/>
                </a:lnTo>
                <a:lnTo>
                  <a:pt x="242747" y="737717"/>
                </a:lnTo>
                <a:lnTo>
                  <a:pt x="183502" y="693127"/>
                </a:lnTo>
                <a:lnTo>
                  <a:pt x="118668" y="642696"/>
                </a:lnTo>
                <a:lnTo>
                  <a:pt x="0" y="550037"/>
                </a:lnTo>
                <a:lnTo>
                  <a:pt x="0" y="599719"/>
                </a:lnTo>
                <a:lnTo>
                  <a:pt x="92583" y="663244"/>
                </a:lnTo>
                <a:lnTo>
                  <a:pt x="172605" y="717537"/>
                </a:lnTo>
                <a:lnTo>
                  <a:pt x="243357" y="764527"/>
                </a:lnTo>
                <a:lnTo>
                  <a:pt x="289661" y="790625"/>
                </a:lnTo>
                <a:lnTo>
                  <a:pt x="334797" y="807872"/>
                </a:lnTo>
                <a:lnTo>
                  <a:pt x="380276" y="818870"/>
                </a:lnTo>
                <a:lnTo>
                  <a:pt x="427596" y="826223"/>
                </a:lnTo>
                <a:lnTo>
                  <a:pt x="478282" y="832548"/>
                </a:lnTo>
                <a:lnTo>
                  <a:pt x="531291" y="838898"/>
                </a:lnTo>
                <a:lnTo>
                  <a:pt x="571919" y="844080"/>
                </a:lnTo>
                <a:lnTo>
                  <a:pt x="620864" y="850861"/>
                </a:lnTo>
                <a:lnTo>
                  <a:pt x="698766" y="861987"/>
                </a:lnTo>
                <a:lnTo>
                  <a:pt x="698766" y="849553"/>
                </a:lnTo>
                <a:close/>
              </a:path>
              <a:path w="700404" h="1134110">
                <a:moveTo>
                  <a:pt x="699465" y="1122946"/>
                </a:moveTo>
                <a:lnTo>
                  <a:pt x="338848" y="1109141"/>
                </a:lnTo>
                <a:lnTo>
                  <a:pt x="243357" y="1105941"/>
                </a:lnTo>
                <a:lnTo>
                  <a:pt x="207657" y="1105077"/>
                </a:lnTo>
                <a:lnTo>
                  <a:pt x="170408" y="1103972"/>
                </a:lnTo>
                <a:lnTo>
                  <a:pt x="0" y="1098092"/>
                </a:lnTo>
                <a:lnTo>
                  <a:pt x="0" y="1133398"/>
                </a:lnTo>
                <a:lnTo>
                  <a:pt x="699465" y="1134059"/>
                </a:lnTo>
                <a:lnTo>
                  <a:pt x="699465" y="1122946"/>
                </a:lnTo>
                <a:close/>
              </a:path>
              <a:path w="700404" h="1134110">
                <a:moveTo>
                  <a:pt x="699465" y="1084351"/>
                </a:moveTo>
                <a:lnTo>
                  <a:pt x="478282" y="1069962"/>
                </a:lnTo>
                <a:lnTo>
                  <a:pt x="416725" y="1065034"/>
                </a:lnTo>
                <a:lnTo>
                  <a:pt x="362712" y="1059738"/>
                </a:lnTo>
                <a:lnTo>
                  <a:pt x="302577" y="1052817"/>
                </a:lnTo>
                <a:lnTo>
                  <a:pt x="243357" y="1044460"/>
                </a:lnTo>
                <a:lnTo>
                  <a:pt x="169443" y="1032052"/>
                </a:lnTo>
                <a:lnTo>
                  <a:pt x="0" y="1003909"/>
                </a:lnTo>
                <a:lnTo>
                  <a:pt x="0" y="1039876"/>
                </a:lnTo>
                <a:lnTo>
                  <a:pt x="77901" y="1049528"/>
                </a:lnTo>
                <a:lnTo>
                  <a:pt x="156095" y="1058646"/>
                </a:lnTo>
                <a:lnTo>
                  <a:pt x="243357" y="1067993"/>
                </a:lnTo>
                <a:lnTo>
                  <a:pt x="321830" y="1074280"/>
                </a:lnTo>
                <a:lnTo>
                  <a:pt x="370687" y="1077417"/>
                </a:lnTo>
                <a:lnTo>
                  <a:pt x="478282" y="1083703"/>
                </a:lnTo>
                <a:lnTo>
                  <a:pt x="699465" y="1095476"/>
                </a:lnTo>
                <a:lnTo>
                  <a:pt x="699465" y="1084351"/>
                </a:lnTo>
                <a:close/>
              </a:path>
              <a:path w="700404" h="1134110">
                <a:moveTo>
                  <a:pt x="699465" y="943076"/>
                </a:moveTo>
                <a:lnTo>
                  <a:pt x="628497" y="935634"/>
                </a:lnTo>
                <a:lnTo>
                  <a:pt x="557428" y="927900"/>
                </a:lnTo>
                <a:lnTo>
                  <a:pt x="478282" y="918883"/>
                </a:lnTo>
                <a:lnTo>
                  <a:pt x="419087" y="910856"/>
                </a:lnTo>
                <a:lnTo>
                  <a:pt x="368808" y="901255"/>
                </a:lnTo>
                <a:lnTo>
                  <a:pt x="324650" y="889457"/>
                </a:lnTo>
                <a:lnTo>
                  <a:pt x="283768" y="874826"/>
                </a:lnTo>
                <a:lnTo>
                  <a:pt x="243357" y="856742"/>
                </a:lnTo>
                <a:lnTo>
                  <a:pt x="204724" y="837463"/>
                </a:lnTo>
                <a:lnTo>
                  <a:pt x="166497" y="817753"/>
                </a:lnTo>
                <a:lnTo>
                  <a:pt x="105854" y="785647"/>
                </a:lnTo>
                <a:lnTo>
                  <a:pt x="0" y="729208"/>
                </a:lnTo>
                <a:lnTo>
                  <a:pt x="0" y="771728"/>
                </a:lnTo>
                <a:lnTo>
                  <a:pt x="94284" y="814641"/>
                </a:lnTo>
                <a:lnTo>
                  <a:pt x="174510" y="850912"/>
                </a:lnTo>
                <a:lnTo>
                  <a:pt x="243357" y="881608"/>
                </a:lnTo>
                <a:lnTo>
                  <a:pt x="288277" y="899464"/>
                </a:lnTo>
                <a:lnTo>
                  <a:pt x="328777" y="911796"/>
                </a:lnTo>
                <a:lnTo>
                  <a:pt x="370319" y="920305"/>
                </a:lnTo>
                <a:lnTo>
                  <a:pt x="418325" y="926680"/>
                </a:lnTo>
                <a:lnTo>
                  <a:pt x="478282" y="932611"/>
                </a:lnTo>
                <a:lnTo>
                  <a:pt x="591578" y="943165"/>
                </a:lnTo>
                <a:lnTo>
                  <a:pt x="699465" y="954201"/>
                </a:lnTo>
                <a:lnTo>
                  <a:pt x="699465" y="943076"/>
                </a:lnTo>
                <a:close/>
              </a:path>
              <a:path w="700404" h="1134110">
                <a:moveTo>
                  <a:pt x="699465" y="802462"/>
                </a:moveTo>
                <a:lnTo>
                  <a:pt x="637311" y="792734"/>
                </a:lnTo>
                <a:lnTo>
                  <a:pt x="567334" y="781215"/>
                </a:lnTo>
                <a:lnTo>
                  <a:pt x="478282" y="765835"/>
                </a:lnTo>
                <a:lnTo>
                  <a:pt x="409829" y="752944"/>
                </a:lnTo>
                <a:lnTo>
                  <a:pt x="356527" y="739584"/>
                </a:lnTo>
                <a:lnTo>
                  <a:pt x="313956" y="723709"/>
                </a:lnTo>
                <a:lnTo>
                  <a:pt x="277698" y="703287"/>
                </a:lnTo>
                <a:lnTo>
                  <a:pt x="243357" y="676249"/>
                </a:lnTo>
                <a:lnTo>
                  <a:pt x="203593" y="641197"/>
                </a:lnTo>
                <a:lnTo>
                  <a:pt x="164985" y="606615"/>
                </a:lnTo>
                <a:lnTo>
                  <a:pt x="104724" y="551916"/>
                </a:lnTo>
                <a:lnTo>
                  <a:pt x="0" y="456501"/>
                </a:lnTo>
                <a:lnTo>
                  <a:pt x="0" y="510108"/>
                </a:lnTo>
                <a:lnTo>
                  <a:pt x="174802" y="650811"/>
                </a:lnTo>
                <a:lnTo>
                  <a:pt x="243357" y="705624"/>
                </a:lnTo>
                <a:lnTo>
                  <a:pt x="281686" y="731037"/>
                </a:lnTo>
                <a:lnTo>
                  <a:pt x="322630" y="748487"/>
                </a:lnTo>
                <a:lnTo>
                  <a:pt x="367817" y="760577"/>
                </a:lnTo>
                <a:lnTo>
                  <a:pt x="418922" y="769861"/>
                </a:lnTo>
                <a:lnTo>
                  <a:pt x="584123" y="795591"/>
                </a:lnTo>
                <a:lnTo>
                  <a:pt x="699465" y="814235"/>
                </a:lnTo>
                <a:lnTo>
                  <a:pt x="699465" y="802462"/>
                </a:lnTo>
                <a:close/>
              </a:path>
              <a:path w="700404" h="1134110">
                <a:moveTo>
                  <a:pt x="699465" y="755383"/>
                </a:moveTo>
                <a:lnTo>
                  <a:pt x="553567" y="731100"/>
                </a:lnTo>
                <a:lnTo>
                  <a:pt x="477583" y="718096"/>
                </a:lnTo>
                <a:lnTo>
                  <a:pt x="419430" y="706437"/>
                </a:lnTo>
                <a:lnTo>
                  <a:pt x="367449" y="692365"/>
                </a:lnTo>
                <a:lnTo>
                  <a:pt x="321119" y="674243"/>
                </a:lnTo>
                <a:lnTo>
                  <a:pt x="279933" y="650443"/>
                </a:lnTo>
                <a:lnTo>
                  <a:pt x="243357" y="619328"/>
                </a:lnTo>
                <a:lnTo>
                  <a:pt x="0" y="369506"/>
                </a:lnTo>
                <a:lnTo>
                  <a:pt x="0" y="426427"/>
                </a:lnTo>
                <a:lnTo>
                  <a:pt x="101307" y="519696"/>
                </a:lnTo>
                <a:lnTo>
                  <a:pt x="182257" y="593902"/>
                </a:lnTo>
                <a:lnTo>
                  <a:pt x="242747" y="648792"/>
                </a:lnTo>
                <a:lnTo>
                  <a:pt x="279768" y="676109"/>
                </a:lnTo>
                <a:lnTo>
                  <a:pt x="320916" y="695401"/>
                </a:lnTo>
                <a:lnTo>
                  <a:pt x="367042" y="709117"/>
                </a:lnTo>
                <a:lnTo>
                  <a:pt x="418985" y="719785"/>
                </a:lnTo>
                <a:lnTo>
                  <a:pt x="477583" y="729869"/>
                </a:lnTo>
                <a:lnTo>
                  <a:pt x="584644" y="747610"/>
                </a:lnTo>
                <a:lnTo>
                  <a:pt x="699465" y="765835"/>
                </a:lnTo>
                <a:lnTo>
                  <a:pt x="699465" y="755383"/>
                </a:lnTo>
                <a:close/>
              </a:path>
              <a:path w="700404" h="1134110">
                <a:moveTo>
                  <a:pt x="699465" y="709549"/>
                </a:moveTo>
                <a:lnTo>
                  <a:pt x="478282" y="670331"/>
                </a:lnTo>
                <a:lnTo>
                  <a:pt x="404304" y="654024"/>
                </a:lnTo>
                <a:lnTo>
                  <a:pt x="350774" y="636536"/>
                </a:lnTo>
                <a:lnTo>
                  <a:pt x="310743" y="615556"/>
                </a:lnTo>
                <a:lnTo>
                  <a:pt x="277253" y="588797"/>
                </a:lnTo>
                <a:lnTo>
                  <a:pt x="243357" y="553961"/>
                </a:lnTo>
                <a:lnTo>
                  <a:pt x="217195" y="526059"/>
                </a:lnTo>
                <a:lnTo>
                  <a:pt x="183121" y="487667"/>
                </a:lnTo>
                <a:lnTo>
                  <a:pt x="118325" y="412597"/>
                </a:lnTo>
                <a:lnTo>
                  <a:pt x="0" y="274662"/>
                </a:lnTo>
                <a:lnTo>
                  <a:pt x="0" y="336118"/>
                </a:lnTo>
                <a:lnTo>
                  <a:pt x="99098" y="439381"/>
                </a:lnTo>
                <a:lnTo>
                  <a:pt x="179755" y="522389"/>
                </a:lnTo>
                <a:lnTo>
                  <a:pt x="242747" y="585343"/>
                </a:lnTo>
                <a:lnTo>
                  <a:pt x="288531" y="622376"/>
                </a:lnTo>
                <a:lnTo>
                  <a:pt x="334111" y="646569"/>
                </a:lnTo>
                <a:lnTo>
                  <a:pt x="380339" y="661746"/>
                </a:lnTo>
                <a:lnTo>
                  <a:pt x="428117" y="671677"/>
                </a:lnTo>
                <a:lnTo>
                  <a:pt x="478282" y="680173"/>
                </a:lnTo>
                <a:lnTo>
                  <a:pt x="570052" y="696925"/>
                </a:lnTo>
                <a:lnTo>
                  <a:pt x="699465" y="720013"/>
                </a:lnTo>
                <a:lnTo>
                  <a:pt x="699465" y="709549"/>
                </a:lnTo>
                <a:close/>
              </a:path>
              <a:path w="700404" h="1134110">
                <a:moveTo>
                  <a:pt x="699465" y="661174"/>
                </a:moveTo>
                <a:lnTo>
                  <a:pt x="478282" y="620026"/>
                </a:lnTo>
                <a:lnTo>
                  <a:pt x="404304" y="602018"/>
                </a:lnTo>
                <a:lnTo>
                  <a:pt x="346976" y="580440"/>
                </a:lnTo>
                <a:lnTo>
                  <a:pt x="303098" y="555625"/>
                </a:lnTo>
                <a:lnTo>
                  <a:pt x="269430" y="527913"/>
                </a:lnTo>
                <a:lnTo>
                  <a:pt x="242747" y="497649"/>
                </a:lnTo>
                <a:lnTo>
                  <a:pt x="215811" y="463334"/>
                </a:lnTo>
                <a:lnTo>
                  <a:pt x="181546" y="419265"/>
                </a:lnTo>
                <a:lnTo>
                  <a:pt x="0" y="184365"/>
                </a:lnTo>
                <a:lnTo>
                  <a:pt x="0" y="249123"/>
                </a:lnTo>
                <a:lnTo>
                  <a:pt x="102285" y="368427"/>
                </a:lnTo>
                <a:lnTo>
                  <a:pt x="183349" y="462457"/>
                </a:lnTo>
                <a:lnTo>
                  <a:pt x="242747" y="530415"/>
                </a:lnTo>
                <a:lnTo>
                  <a:pt x="279895" y="563892"/>
                </a:lnTo>
                <a:lnTo>
                  <a:pt x="322275" y="588251"/>
                </a:lnTo>
                <a:lnTo>
                  <a:pt x="369633" y="605802"/>
                </a:lnTo>
                <a:lnTo>
                  <a:pt x="421728" y="618871"/>
                </a:lnTo>
                <a:lnTo>
                  <a:pt x="478282" y="629793"/>
                </a:lnTo>
                <a:lnTo>
                  <a:pt x="578866" y="648220"/>
                </a:lnTo>
                <a:lnTo>
                  <a:pt x="699465" y="671029"/>
                </a:lnTo>
                <a:lnTo>
                  <a:pt x="699465" y="661174"/>
                </a:lnTo>
                <a:close/>
              </a:path>
              <a:path w="700404" h="1134110">
                <a:moveTo>
                  <a:pt x="699465" y="568337"/>
                </a:moveTo>
                <a:lnTo>
                  <a:pt x="646772" y="556806"/>
                </a:lnTo>
                <a:lnTo>
                  <a:pt x="578345" y="542124"/>
                </a:lnTo>
                <a:lnTo>
                  <a:pt x="479590" y="521271"/>
                </a:lnTo>
                <a:lnTo>
                  <a:pt x="411619" y="503986"/>
                </a:lnTo>
                <a:lnTo>
                  <a:pt x="359117" y="484289"/>
                </a:lnTo>
                <a:lnTo>
                  <a:pt x="319163" y="462229"/>
                </a:lnTo>
                <a:lnTo>
                  <a:pt x="288823" y="437870"/>
                </a:lnTo>
                <a:lnTo>
                  <a:pt x="245364" y="382587"/>
                </a:lnTo>
                <a:lnTo>
                  <a:pt x="220243" y="343115"/>
                </a:lnTo>
                <a:lnTo>
                  <a:pt x="0" y="0"/>
                </a:lnTo>
                <a:lnTo>
                  <a:pt x="0" y="75831"/>
                </a:lnTo>
                <a:lnTo>
                  <a:pt x="103835" y="221919"/>
                </a:lnTo>
                <a:lnTo>
                  <a:pt x="185254" y="336016"/>
                </a:lnTo>
                <a:lnTo>
                  <a:pt x="243357" y="416585"/>
                </a:lnTo>
                <a:lnTo>
                  <a:pt x="277444" y="456031"/>
                </a:lnTo>
                <a:lnTo>
                  <a:pt x="314058" y="483069"/>
                </a:lnTo>
                <a:lnTo>
                  <a:pt x="356997" y="501891"/>
                </a:lnTo>
                <a:lnTo>
                  <a:pt x="410044" y="516712"/>
                </a:lnTo>
                <a:lnTo>
                  <a:pt x="476973" y="531723"/>
                </a:lnTo>
                <a:lnTo>
                  <a:pt x="598728" y="558279"/>
                </a:lnTo>
                <a:lnTo>
                  <a:pt x="699465" y="579412"/>
                </a:lnTo>
                <a:lnTo>
                  <a:pt x="699465" y="568337"/>
                </a:lnTo>
                <a:close/>
              </a:path>
              <a:path w="700404" h="1134110">
                <a:moveTo>
                  <a:pt x="700163" y="615416"/>
                </a:moveTo>
                <a:lnTo>
                  <a:pt x="531406" y="581761"/>
                </a:lnTo>
                <a:lnTo>
                  <a:pt x="478282" y="570953"/>
                </a:lnTo>
                <a:lnTo>
                  <a:pt x="404101" y="551395"/>
                </a:lnTo>
                <a:lnTo>
                  <a:pt x="348335" y="528929"/>
                </a:lnTo>
                <a:lnTo>
                  <a:pt x="307644" y="504901"/>
                </a:lnTo>
                <a:lnTo>
                  <a:pt x="258178" y="457530"/>
                </a:lnTo>
                <a:lnTo>
                  <a:pt x="222808" y="410514"/>
                </a:lnTo>
                <a:lnTo>
                  <a:pt x="190881" y="365823"/>
                </a:lnTo>
                <a:lnTo>
                  <a:pt x="124193" y="270497"/>
                </a:lnTo>
                <a:lnTo>
                  <a:pt x="0" y="92227"/>
                </a:lnTo>
                <a:lnTo>
                  <a:pt x="0" y="160820"/>
                </a:lnTo>
                <a:lnTo>
                  <a:pt x="183057" y="395922"/>
                </a:lnTo>
                <a:lnTo>
                  <a:pt x="243357" y="472808"/>
                </a:lnTo>
                <a:lnTo>
                  <a:pt x="281571" y="510425"/>
                </a:lnTo>
                <a:lnTo>
                  <a:pt x="326047" y="537184"/>
                </a:lnTo>
                <a:lnTo>
                  <a:pt x="374929" y="555942"/>
                </a:lnTo>
                <a:lnTo>
                  <a:pt x="426300" y="569506"/>
                </a:lnTo>
                <a:lnTo>
                  <a:pt x="478282" y="580720"/>
                </a:lnTo>
                <a:lnTo>
                  <a:pt x="530186" y="591705"/>
                </a:lnTo>
                <a:lnTo>
                  <a:pt x="570598" y="600011"/>
                </a:lnTo>
                <a:lnTo>
                  <a:pt x="620318" y="609803"/>
                </a:lnTo>
                <a:lnTo>
                  <a:pt x="700163" y="625259"/>
                </a:lnTo>
                <a:lnTo>
                  <a:pt x="700163" y="615416"/>
                </a:lnTo>
                <a:close/>
              </a:path>
            </a:pathLst>
          </a:custGeom>
          <a:solidFill>
            <a:srgbClr val="B8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43352" y="5953174"/>
            <a:ext cx="8413115" cy="37401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700" b="1" spc="-5" dirty="0">
                <a:solidFill>
                  <a:srgbClr val="4D4D4D"/>
                </a:solidFill>
                <a:latin typeface="Arial"/>
                <a:cs typeface="Arial"/>
              </a:rPr>
              <a:t>© </a:t>
            </a:r>
            <a:r>
              <a:rPr sz="700" b="1" spc="-10" dirty="0">
                <a:solidFill>
                  <a:srgbClr val="4D4D4D"/>
                </a:solidFill>
                <a:latin typeface="Arial"/>
                <a:cs typeface="Arial"/>
              </a:rPr>
              <a:t>European Union</a:t>
            </a:r>
            <a:r>
              <a:rPr sz="700" b="1" spc="5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700" b="1" spc="-10" dirty="0">
                <a:solidFill>
                  <a:srgbClr val="4D4D4D"/>
                </a:solidFill>
                <a:latin typeface="Arial"/>
                <a:cs typeface="Arial"/>
              </a:rPr>
              <a:t>2021</a:t>
            </a:r>
            <a:endParaRPr sz="700" dirty="0">
              <a:latin typeface="Arial"/>
              <a:cs typeface="Arial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</a:pP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Unless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otherwise noted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reuse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of this presentation </a:t>
            </a:r>
            <a:r>
              <a:rPr sz="600" spc="5" dirty="0">
                <a:solidFill>
                  <a:srgbClr val="4D4D4D"/>
                </a:solidFill>
                <a:latin typeface="Arial"/>
                <a:cs typeface="Arial"/>
              </a:rPr>
              <a:t>is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authorised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under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sz="600" u="sng" spc="-5" dirty="0">
                <a:solidFill>
                  <a:srgbClr val="4D4D4D"/>
                </a:solidFill>
                <a:uFill>
                  <a:solidFill>
                    <a:srgbClr val="4D4D4D"/>
                  </a:solidFill>
                </a:uFill>
                <a:latin typeface="Arial"/>
                <a:cs typeface="Arial"/>
              </a:rPr>
              <a:t>CC BY </a:t>
            </a:r>
            <a:r>
              <a:rPr sz="600" u="sng" dirty="0">
                <a:solidFill>
                  <a:srgbClr val="4D4D4D"/>
                </a:solidFill>
                <a:uFill>
                  <a:solidFill>
                    <a:srgbClr val="4D4D4D"/>
                  </a:solidFill>
                </a:uFill>
                <a:latin typeface="Arial"/>
                <a:cs typeface="Arial"/>
              </a:rPr>
              <a:t>4.0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 license. For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any use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or reproduction of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elements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that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are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not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owned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by the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EU, permission </a:t>
            </a:r>
            <a:r>
              <a:rPr sz="600" spc="-10" dirty="0">
                <a:solidFill>
                  <a:srgbClr val="4D4D4D"/>
                </a:solidFill>
                <a:latin typeface="Arial"/>
                <a:cs typeface="Arial"/>
              </a:rPr>
              <a:t>may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need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be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sought directly from the respective right holders. 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Image</a:t>
            </a:r>
            <a:r>
              <a:rPr sz="6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credits: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©</a:t>
            </a:r>
            <a:r>
              <a:rPr sz="6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ivector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#235536634,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#249868181,</a:t>
            </a:r>
            <a:r>
              <a:rPr sz="6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#251163013,</a:t>
            </a:r>
            <a:r>
              <a:rPr sz="6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#266009682,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#273480523,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#362422833,</a:t>
            </a:r>
            <a:r>
              <a:rPr sz="6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#241215668,</a:t>
            </a:r>
            <a:r>
              <a:rPr sz="6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#244690530,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#245719946,</a:t>
            </a:r>
            <a:r>
              <a:rPr sz="600" spc="3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#251163053,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#252508849,</a:t>
            </a:r>
            <a:r>
              <a:rPr sz="600" spc="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2020.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Source:</a:t>
            </a:r>
            <a:r>
              <a:rPr sz="6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D4D4D"/>
                </a:solidFill>
                <a:latin typeface="Arial"/>
                <a:cs typeface="Arial"/>
              </a:rPr>
              <a:t>Stock.Adobe.com.</a:t>
            </a:r>
            <a:r>
              <a:rPr sz="600" spc="3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Icons</a:t>
            </a:r>
            <a:r>
              <a:rPr sz="6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©</a:t>
            </a:r>
            <a:r>
              <a:rPr sz="600" spc="1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Flaticon –</a:t>
            </a:r>
            <a:r>
              <a:rPr sz="600" spc="2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sz="600" spc="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rights</a:t>
            </a:r>
            <a:r>
              <a:rPr sz="600" spc="1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4D4D4D"/>
                </a:solidFill>
                <a:latin typeface="Arial"/>
                <a:cs typeface="Arial"/>
              </a:rPr>
              <a:t>reserved.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3124" y="5993891"/>
            <a:ext cx="940308" cy="3154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237482" y="2520325"/>
            <a:ext cx="34175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a-GE" dirty="0"/>
              <a:t>მადლობა</a:t>
            </a:r>
            <a:r>
              <a:rPr spc="-5" dirty="0"/>
              <a:t>!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194492" y="4851153"/>
            <a:ext cx="3803015" cy="474489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lang="en-US" sz="1800" b="1" u="heavy" dirty="0">
                <a:solidFill>
                  <a:srgbClr val="004493"/>
                </a:solidFill>
                <a:uFill>
                  <a:solidFill>
                    <a:srgbClr val="004493"/>
                  </a:solidFill>
                </a:uFill>
                <a:latin typeface="Arial"/>
                <a:cs typeface="Arial"/>
              </a:rPr>
              <a:t>http://horizoneurope.org.ge/ka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11" name="object 15">
            <a:extLst>
              <a:ext uri="{FF2B5EF4-FFF2-40B4-BE49-F238E27FC236}">
                <a16:creationId xmlns:a16="http://schemas.microsoft.com/office/drawing/2014/main" id="{1E98509D-D660-4346-B4E3-4445674E8A8F}"/>
              </a:ext>
            </a:extLst>
          </p:cNvPr>
          <p:cNvSpPr txBox="1"/>
          <p:nvPr/>
        </p:nvSpPr>
        <p:spPr>
          <a:xfrm>
            <a:off x="9246410" y="4010098"/>
            <a:ext cx="142189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ka-GE" sz="1600" b="1" dirty="0">
                <a:solidFill>
                  <a:srgbClr val="004493"/>
                </a:solidFill>
                <a:latin typeface="Arial"/>
                <a:cs typeface="Arial"/>
              </a:rPr>
              <a:t>დაასკანერეთ</a:t>
            </a:r>
            <a:r>
              <a:rPr sz="1600" b="1" spc="-25" dirty="0">
                <a:solidFill>
                  <a:srgbClr val="004493"/>
                </a:solidFill>
                <a:latin typeface="Arial"/>
                <a:cs typeface="Arial"/>
              </a:rPr>
              <a:t>!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096234-59D3-4EC4-0F04-2DBF00A3FD6E}"/>
              </a:ext>
            </a:extLst>
          </p:cNvPr>
          <p:cNvSpPr txBox="1"/>
          <p:nvPr/>
        </p:nvSpPr>
        <p:spPr>
          <a:xfrm>
            <a:off x="2899197" y="3434316"/>
            <a:ext cx="6094140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hlinkClick r:id="rId5"/>
              </a:rPr>
              <a:t>beridze@rustaveli.org.ge</a:t>
            </a:r>
            <a:endParaRPr lang="ka-GE" sz="1800" dirty="0"/>
          </a:p>
          <a:p>
            <a:pPr algn="ctr"/>
            <a:endParaRPr lang="en-US" sz="700" dirty="0"/>
          </a:p>
          <a:p>
            <a:pPr algn="ctr"/>
            <a:r>
              <a:rPr lang="ka-GE" sz="1800" dirty="0"/>
              <a:t>შორენა ბერიძე</a:t>
            </a:r>
          </a:p>
          <a:p>
            <a:pPr algn="ctr"/>
            <a:r>
              <a:rPr lang="ka-GE" sz="1800" dirty="0"/>
              <a:t>ეროვნული საკონტაქტო პირი</a:t>
            </a:r>
          </a:p>
          <a:p>
            <a:pPr algn="ctr"/>
            <a:r>
              <a:rPr lang="ka-GE" sz="1800" dirty="0"/>
              <a:t>სამართლებრივი და ფინანსური საკითხები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ED20FA7-B78C-7EEF-CECE-7753EFC272F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73"/>
          <a:stretch/>
        </p:blipFill>
        <p:spPr>
          <a:xfrm>
            <a:off x="9246410" y="4419601"/>
            <a:ext cx="1314623" cy="1308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9F1E5-CA88-7220-917E-9C47383F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8B014E2-B8AC-6500-86A6-FC31D81F27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98541"/>
            <a:ext cx="10515600" cy="544829"/>
          </a:xfrm>
          <a:prstGeom prst="rect">
            <a:avLst/>
          </a:prstGeom>
        </p:spPr>
        <p:txBody>
          <a:bodyPr vert="horz" lIns="91440" tIns="45720" rIns="91440" bIns="0" rtlCol="0" anchor="b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a-GE" sz="3600" spc="-5" dirty="0">
                <a:solidFill>
                  <a:srgbClr val="921680"/>
                </a:solidFill>
                <a:cs typeface="Arial" panose="020B0604020202020204" pitchFamily="34" charset="0"/>
              </a:rPr>
              <a:t>საგრანტო ხელშეკრულების ტიპები</a:t>
            </a:r>
            <a:endParaRPr lang="en-US" sz="3600" spc="-5" dirty="0">
              <a:solidFill>
                <a:srgbClr val="9216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5174285-4755-1CFA-091E-D96657D314D4}"/>
              </a:ext>
            </a:extLst>
          </p:cNvPr>
          <p:cNvGrpSpPr/>
          <p:nvPr/>
        </p:nvGrpSpPr>
        <p:grpSpPr>
          <a:xfrm>
            <a:off x="1166512" y="1367325"/>
            <a:ext cx="9858976" cy="4691730"/>
            <a:chOff x="1166512" y="1367325"/>
            <a:chExt cx="9858976" cy="5179036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021861C-6271-8486-8745-2B0CF270940D}"/>
                </a:ext>
              </a:extLst>
            </p:cNvPr>
            <p:cNvSpPr/>
            <p:nvPr/>
          </p:nvSpPr>
          <p:spPr>
            <a:xfrm>
              <a:off x="1166512" y="1367325"/>
              <a:ext cx="3947436" cy="1578974"/>
            </a:xfrm>
            <a:custGeom>
              <a:avLst/>
              <a:gdLst>
                <a:gd name="connsiteX0" fmla="*/ 0 w 3947436"/>
                <a:gd name="connsiteY0" fmla="*/ 0 h 1578974"/>
                <a:gd name="connsiteX1" fmla="*/ 3157949 w 3947436"/>
                <a:gd name="connsiteY1" fmla="*/ 0 h 1578974"/>
                <a:gd name="connsiteX2" fmla="*/ 3947436 w 3947436"/>
                <a:gd name="connsiteY2" fmla="*/ 789487 h 1578974"/>
                <a:gd name="connsiteX3" fmla="*/ 3157949 w 3947436"/>
                <a:gd name="connsiteY3" fmla="*/ 1578974 h 1578974"/>
                <a:gd name="connsiteX4" fmla="*/ 0 w 3947436"/>
                <a:gd name="connsiteY4" fmla="*/ 1578974 h 1578974"/>
                <a:gd name="connsiteX5" fmla="*/ 789487 w 3947436"/>
                <a:gd name="connsiteY5" fmla="*/ 789487 h 1578974"/>
                <a:gd name="connsiteX6" fmla="*/ 0 w 3947436"/>
                <a:gd name="connsiteY6" fmla="*/ 0 h 1578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7436" h="1578974">
                  <a:moveTo>
                    <a:pt x="0" y="0"/>
                  </a:moveTo>
                  <a:lnTo>
                    <a:pt x="3157949" y="0"/>
                  </a:lnTo>
                  <a:lnTo>
                    <a:pt x="3947436" y="789487"/>
                  </a:lnTo>
                  <a:lnTo>
                    <a:pt x="3157949" y="1578974"/>
                  </a:lnTo>
                  <a:lnTo>
                    <a:pt x="0" y="1578974"/>
                  </a:lnTo>
                  <a:lnTo>
                    <a:pt x="789487" y="7894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7587" tIns="19050" rIns="789487" bIns="19050" numCol="1" spcCol="1270" anchor="ctr" anchorCtr="0">
              <a:noAutofit/>
            </a:bodyPr>
            <a:lstStyle/>
            <a:p>
              <a:pPr marL="0" lvl="0" indent="0" algn="ctr" defTabSz="1333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>
                  <a:solidFill>
                    <a:schemeClr val="bg1"/>
                  </a:solidFill>
                  <a:latin typeface="Arial"/>
                  <a:cs typeface="Arial"/>
                </a:rPr>
                <a:t>Corporate </a:t>
              </a:r>
              <a:r>
                <a:rPr lang="en-US" sz="2400" b="1" kern="1200" dirty="0">
                  <a:solidFill>
                    <a:srgbClr val="931680"/>
                  </a:solidFill>
                  <a:latin typeface="Arial"/>
                  <a:cs typeface="Arial"/>
                </a:rPr>
                <a:t>"General" </a:t>
              </a:r>
              <a:r>
                <a:rPr lang="en-US" sz="2400" b="1" kern="1200" dirty="0">
                  <a:solidFill>
                    <a:schemeClr val="bg1"/>
                  </a:solidFill>
                  <a:latin typeface="Arial"/>
                  <a:cs typeface="Arial"/>
                </a:rPr>
                <a:t>MGA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D220F02-7457-48CE-DE64-D1D93B21A769}"/>
                </a:ext>
              </a:extLst>
            </p:cNvPr>
            <p:cNvSpPr/>
            <p:nvPr/>
          </p:nvSpPr>
          <p:spPr>
            <a:xfrm>
              <a:off x="4600782" y="1501538"/>
              <a:ext cx="3276372" cy="1310548"/>
            </a:xfrm>
            <a:custGeom>
              <a:avLst/>
              <a:gdLst>
                <a:gd name="connsiteX0" fmla="*/ 0 w 3276372"/>
                <a:gd name="connsiteY0" fmla="*/ 0 h 1310548"/>
                <a:gd name="connsiteX1" fmla="*/ 2621098 w 3276372"/>
                <a:gd name="connsiteY1" fmla="*/ 0 h 1310548"/>
                <a:gd name="connsiteX2" fmla="*/ 3276372 w 3276372"/>
                <a:gd name="connsiteY2" fmla="*/ 655274 h 1310548"/>
                <a:gd name="connsiteX3" fmla="*/ 2621098 w 3276372"/>
                <a:gd name="connsiteY3" fmla="*/ 1310548 h 1310548"/>
                <a:gd name="connsiteX4" fmla="*/ 0 w 3276372"/>
                <a:gd name="connsiteY4" fmla="*/ 1310548 h 1310548"/>
                <a:gd name="connsiteX5" fmla="*/ 655274 w 3276372"/>
                <a:gd name="connsiteY5" fmla="*/ 655274 h 1310548"/>
                <a:gd name="connsiteX6" fmla="*/ 0 w 3276372"/>
                <a:gd name="connsiteY6" fmla="*/ 0 h 13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6372" h="1310548">
                  <a:moveTo>
                    <a:pt x="0" y="0"/>
                  </a:moveTo>
                  <a:lnTo>
                    <a:pt x="2621098" y="0"/>
                  </a:lnTo>
                  <a:lnTo>
                    <a:pt x="3276372" y="655274"/>
                  </a:lnTo>
                  <a:lnTo>
                    <a:pt x="2621098" y="1310548"/>
                  </a:lnTo>
                  <a:lnTo>
                    <a:pt x="0" y="1310548"/>
                  </a:lnTo>
                  <a:lnTo>
                    <a:pt x="655274" y="655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4324" tIns="9525" rIns="655274" bIns="9525" numCol="1" spcCol="1270" anchor="ctr" anchorCtr="0">
              <a:noAutofit/>
            </a:bodyPr>
            <a:lstStyle/>
            <a:p>
              <a:pPr marL="0" lvl="0" indent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ბ</a:t>
              </a:r>
              <a:r>
                <a:rPr lang="ka-GE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იუჯეტზე დაფუძნებული</a:t>
              </a:r>
              <a:r>
                <a:rPr lang="en-US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,</a:t>
              </a:r>
              <a:r>
                <a:rPr lang="ka-GE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 შერეული</a:t>
              </a:r>
              <a:r>
                <a:rPr lang="ka-GE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 ტიპის გრანტი</a:t>
              </a:r>
              <a:endParaRPr lang="en-GB" sz="15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9E3F377-41D5-2E51-8C75-A97AFB44FCD0}"/>
                </a:ext>
              </a:extLst>
            </p:cNvPr>
            <p:cNvSpPr/>
            <p:nvPr/>
          </p:nvSpPr>
          <p:spPr>
            <a:xfrm>
              <a:off x="7418462" y="1501538"/>
              <a:ext cx="3607026" cy="1310548"/>
            </a:xfrm>
            <a:custGeom>
              <a:avLst/>
              <a:gdLst>
                <a:gd name="connsiteX0" fmla="*/ 0 w 3276372"/>
                <a:gd name="connsiteY0" fmla="*/ 0 h 1310548"/>
                <a:gd name="connsiteX1" fmla="*/ 2621098 w 3276372"/>
                <a:gd name="connsiteY1" fmla="*/ 0 h 1310548"/>
                <a:gd name="connsiteX2" fmla="*/ 3276372 w 3276372"/>
                <a:gd name="connsiteY2" fmla="*/ 655274 h 1310548"/>
                <a:gd name="connsiteX3" fmla="*/ 2621098 w 3276372"/>
                <a:gd name="connsiteY3" fmla="*/ 1310548 h 1310548"/>
                <a:gd name="connsiteX4" fmla="*/ 0 w 3276372"/>
                <a:gd name="connsiteY4" fmla="*/ 1310548 h 1310548"/>
                <a:gd name="connsiteX5" fmla="*/ 655274 w 3276372"/>
                <a:gd name="connsiteY5" fmla="*/ 655274 h 1310548"/>
                <a:gd name="connsiteX6" fmla="*/ 0 w 3276372"/>
                <a:gd name="connsiteY6" fmla="*/ 0 h 13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6372" h="1310548">
                  <a:moveTo>
                    <a:pt x="0" y="0"/>
                  </a:moveTo>
                  <a:lnTo>
                    <a:pt x="2621098" y="0"/>
                  </a:lnTo>
                  <a:lnTo>
                    <a:pt x="3276372" y="655274"/>
                  </a:lnTo>
                  <a:lnTo>
                    <a:pt x="2621098" y="1310548"/>
                  </a:lnTo>
                  <a:lnTo>
                    <a:pt x="0" y="1310548"/>
                  </a:lnTo>
                  <a:lnTo>
                    <a:pt x="655274" y="655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4324" tIns="9525" rIns="655274" bIns="9525" numCol="1" spcCol="1270" anchor="ctr" anchorCtr="0">
              <a:noAutofit/>
            </a:bodyPr>
            <a:lstStyle/>
            <a:p>
              <a:pPr marL="0" lvl="0" indent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a-GE" sz="1500" b="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ეფუძნება ფაქტიურ ხარჯებს, თუმცა, შეიძლება ასევე მოიცავდეს ფიქსირებულ და ერთიან (</a:t>
              </a:r>
              <a:r>
                <a:rPr lang="en-US" sz="1500" b="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lump sum) </a:t>
              </a:r>
              <a:r>
                <a:rPr lang="ka-GE" sz="1500" b="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ხარჯებს</a:t>
              </a:r>
              <a:endParaRPr lang="en-GB" sz="1500" b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79239FE-97D0-2B0A-7555-476ABC38A53E}"/>
                </a:ext>
              </a:extLst>
            </p:cNvPr>
            <p:cNvSpPr/>
            <p:nvPr/>
          </p:nvSpPr>
          <p:spPr>
            <a:xfrm>
              <a:off x="1166512" y="3167356"/>
              <a:ext cx="3947436" cy="1578974"/>
            </a:xfrm>
            <a:custGeom>
              <a:avLst/>
              <a:gdLst>
                <a:gd name="connsiteX0" fmla="*/ 0 w 3947436"/>
                <a:gd name="connsiteY0" fmla="*/ 0 h 1578974"/>
                <a:gd name="connsiteX1" fmla="*/ 3157949 w 3947436"/>
                <a:gd name="connsiteY1" fmla="*/ 0 h 1578974"/>
                <a:gd name="connsiteX2" fmla="*/ 3947436 w 3947436"/>
                <a:gd name="connsiteY2" fmla="*/ 789487 h 1578974"/>
                <a:gd name="connsiteX3" fmla="*/ 3157949 w 3947436"/>
                <a:gd name="connsiteY3" fmla="*/ 1578974 h 1578974"/>
                <a:gd name="connsiteX4" fmla="*/ 0 w 3947436"/>
                <a:gd name="connsiteY4" fmla="*/ 1578974 h 1578974"/>
                <a:gd name="connsiteX5" fmla="*/ 789487 w 3947436"/>
                <a:gd name="connsiteY5" fmla="*/ 789487 h 1578974"/>
                <a:gd name="connsiteX6" fmla="*/ 0 w 3947436"/>
                <a:gd name="connsiteY6" fmla="*/ 0 h 1578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7436" h="1578974">
                  <a:moveTo>
                    <a:pt x="0" y="0"/>
                  </a:moveTo>
                  <a:lnTo>
                    <a:pt x="3157949" y="0"/>
                  </a:lnTo>
                  <a:lnTo>
                    <a:pt x="3947436" y="789487"/>
                  </a:lnTo>
                  <a:lnTo>
                    <a:pt x="3157949" y="1578974"/>
                  </a:lnTo>
                  <a:lnTo>
                    <a:pt x="0" y="1578974"/>
                  </a:lnTo>
                  <a:lnTo>
                    <a:pt x="789487" y="7894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27587" tIns="19050" rIns="789487" bIns="19050" numCol="1" spcCol="1270" anchor="ctr" anchorCtr="0">
              <a:noAutofit/>
            </a:bodyPr>
            <a:lstStyle/>
            <a:p>
              <a:pPr marL="0" lvl="0" indent="0" algn="ctr" defTabSz="1333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kern="1200" dirty="0">
                  <a:latin typeface="Arial"/>
                  <a:cs typeface="Arial"/>
                </a:rPr>
                <a:t>Corporate </a:t>
              </a:r>
              <a:r>
                <a:rPr lang="en-US" sz="2800" b="1" kern="1200" dirty="0">
                  <a:solidFill>
                    <a:srgbClr val="931680"/>
                  </a:solidFill>
                  <a:latin typeface="Arial"/>
                  <a:cs typeface="Arial"/>
                </a:rPr>
                <a:t>"Unit cost-based"</a:t>
              </a:r>
              <a:r>
                <a:rPr lang="en-US" sz="2800" b="1" kern="1200" dirty="0">
                  <a:latin typeface="Arial"/>
                  <a:cs typeface="Arial"/>
                </a:rPr>
                <a:t> MGA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C0913E-9C42-C6A0-8D8C-253C8FF8DB6D}"/>
                </a:ext>
              </a:extLst>
            </p:cNvPr>
            <p:cNvSpPr/>
            <p:nvPr/>
          </p:nvSpPr>
          <p:spPr>
            <a:xfrm>
              <a:off x="4600782" y="3301569"/>
              <a:ext cx="3276372" cy="1310548"/>
            </a:xfrm>
            <a:custGeom>
              <a:avLst/>
              <a:gdLst>
                <a:gd name="connsiteX0" fmla="*/ 0 w 3276372"/>
                <a:gd name="connsiteY0" fmla="*/ 0 h 1310548"/>
                <a:gd name="connsiteX1" fmla="*/ 2621098 w 3276372"/>
                <a:gd name="connsiteY1" fmla="*/ 0 h 1310548"/>
                <a:gd name="connsiteX2" fmla="*/ 3276372 w 3276372"/>
                <a:gd name="connsiteY2" fmla="*/ 655274 h 1310548"/>
                <a:gd name="connsiteX3" fmla="*/ 2621098 w 3276372"/>
                <a:gd name="connsiteY3" fmla="*/ 1310548 h 1310548"/>
                <a:gd name="connsiteX4" fmla="*/ 0 w 3276372"/>
                <a:gd name="connsiteY4" fmla="*/ 1310548 h 1310548"/>
                <a:gd name="connsiteX5" fmla="*/ 655274 w 3276372"/>
                <a:gd name="connsiteY5" fmla="*/ 655274 h 1310548"/>
                <a:gd name="connsiteX6" fmla="*/ 0 w 3276372"/>
                <a:gd name="connsiteY6" fmla="*/ 0 h 13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6372" h="1310548">
                  <a:moveTo>
                    <a:pt x="0" y="0"/>
                  </a:moveTo>
                  <a:lnTo>
                    <a:pt x="2621098" y="0"/>
                  </a:lnTo>
                  <a:lnTo>
                    <a:pt x="3276372" y="655274"/>
                  </a:lnTo>
                  <a:lnTo>
                    <a:pt x="2621098" y="1310548"/>
                  </a:lnTo>
                  <a:lnTo>
                    <a:pt x="0" y="1310548"/>
                  </a:lnTo>
                  <a:lnTo>
                    <a:pt x="655274" y="655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674324" tIns="9525" rIns="655274" bIns="9525" numCol="1" spcCol="1270" anchor="ctr" anchorCtr="0">
              <a:noAutofit/>
            </a:bodyPr>
            <a:lstStyle/>
            <a:p>
              <a:pPr marL="0" lvl="0" indent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a-GE" dirty="0">
                  <a:solidFill>
                    <a:schemeClr val="tx1"/>
                  </a:solidFill>
                  <a:latin typeface="Arial"/>
                  <a:cs typeface="Arial"/>
                </a:rPr>
                <a:t>ფიქსირებული ხარჯები ერთეულზე</a:t>
              </a:r>
              <a:endParaRPr lang="en-US" kern="12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C732618-1DDD-A60C-75A0-7E82BF1A26AE}"/>
                </a:ext>
              </a:extLst>
            </p:cNvPr>
            <p:cNvSpPr/>
            <p:nvPr/>
          </p:nvSpPr>
          <p:spPr>
            <a:xfrm>
              <a:off x="1166512" y="4967387"/>
              <a:ext cx="3947436" cy="1578974"/>
            </a:xfrm>
            <a:custGeom>
              <a:avLst/>
              <a:gdLst>
                <a:gd name="connsiteX0" fmla="*/ 0 w 3947436"/>
                <a:gd name="connsiteY0" fmla="*/ 0 h 1578974"/>
                <a:gd name="connsiteX1" fmla="*/ 3157949 w 3947436"/>
                <a:gd name="connsiteY1" fmla="*/ 0 h 1578974"/>
                <a:gd name="connsiteX2" fmla="*/ 3947436 w 3947436"/>
                <a:gd name="connsiteY2" fmla="*/ 789487 h 1578974"/>
                <a:gd name="connsiteX3" fmla="*/ 3157949 w 3947436"/>
                <a:gd name="connsiteY3" fmla="*/ 1578974 h 1578974"/>
                <a:gd name="connsiteX4" fmla="*/ 0 w 3947436"/>
                <a:gd name="connsiteY4" fmla="*/ 1578974 h 1578974"/>
                <a:gd name="connsiteX5" fmla="*/ 789487 w 3947436"/>
                <a:gd name="connsiteY5" fmla="*/ 789487 h 1578974"/>
                <a:gd name="connsiteX6" fmla="*/ 0 w 3947436"/>
                <a:gd name="connsiteY6" fmla="*/ 0 h 1578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47436" h="1578974">
                  <a:moveTo>
                    <a:pt x="0" y="0"/>
                  </a:moveTo>
                  <a:lnTo>
                    <a:pt x="3157949" y="0"/>
                  </a:lnTo>
                  <a:lnTo>
                    <a:pt x="3947436" y="789487"/>
                  </a:lnTo>
                  <a:lnTo>
                    <a:pt x="3157949" y="1578974"/>
                  </a:lnTo>
                  <a:lnTo>
                    <a:pt x="0" y="1578974"/>
                  </a:lnTo>
                  <a:lnTo>
                    <a:pt x="789487" y="78948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7587" tIns="19050" rIns="789487" bIns="19050" numCol="1" spcCol="1270" anchor="ctr" anchorCtr="0">
              <a:noAutofit/>
            </a:bodyPr>
            <a:lstStyle/>
            <a:p>
              <a:pPr marL="0" lvl="0" indent="0" algn="ctr" defTabSz="1333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 dirty="0">
                  <a:latin typeface="Arial"/>
                  <a:cs typeface="Arial"/>
                </a:rPr>
                <a:t>Corporate</a:t>
              </a:r>
              <a:r>
                <a:rPr lang="en-US" sz="2400" b="1" kern="1200" dirty="0">
                  <a:solidFill>
                    <a:srgbClr val="931680"/>
                  </a:solidFill>
                  <a:latin typeface="Arial"/>
                  <a:cs typeface="Arial"/>
                </a:rPr>
                <a:t> "Lump sum-based"</a:t>
              </a:r>
              <a:r>
                <a:rPr lang="en-US" sz="2400" b="1" kern="1200" dirty="0">
                  <a:latin typeface="Arial"/>
                  <a:cs typeface="Arial"/>
                </a:rPr>
                <a:t> MGA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B7E05CF-5A4C-1B1B-1E11-94459E62F437}"/>
                </a:ext>
              </a:extLst>
            </p:cNvPr>
            <p:cNvSpPr/>
            <p:nvPr/>
          </p:nvSpPr>
          <p:spPr>
            <a:xfrm>
              <a:off x="4600782" y="5101600"/>
              <a:ext cx="3276372" cy="1310548"/>
            </a:xfrm>
            <a:custGeom>
              <a:avLst/>
              <a:gdLst>
                <a:gd name="connsiteX0" fmla="*/ 0 w 3276372"/>
                <a:gd name="connsiteY0" fmla="*/ 0 h 1310548"/>
                <a:gd name="connsiteX1" fmla="*/ 2621098 w 3276372"/>
                <a:gd name="connsiteY1" fmla="*/ 0 h 1310548"/>
                <a:gd name="connsiteX2" fmla="*/ 3276372 w 3276372"/>
                <a:gd name="connsiteY2" fmla="*/ 655274 h 1310548"/>
                <a:gd name="connsiteX3" fmla="*/ 2621098 w 3276372"/>
                <a:gd name="connsiteY3" fmla="*/ 1310548 h 1310548"/>
                <a:gd name="connsiteX4" fmla="*/ 0 w 3276372"/>
                <a:gd name="connsiteY4" fmla="*/ 1310548 h 1310548"/>
                <a:gd name="connsiteX5" fmla="*/ 655274 w 3276372"/>
                <a:gd name="connsiteY5" fmla="*/ 655274 h 1310548"/>
                <a:gd name="connsiteX6" fmla="*/ 0 w 3276372"/>
                <a:gd name="connsiteY6" fmla="*/ 0 h 13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6372" h="1310548">
                  <a:moveTo>
                    <a:pt x="0" y="0"/>
                  </a:moveTo>
                  <a:lnTo>
                    <a:pt x="2621098" y="0"/>
                  </a:lnTo>
                  <a:lnTo>
                    <a:pt x="3276372" y="655274"/>
                  </a:lnTo>
                  <a:lnTo>
                    <a:pt x="2621098" y="1310548"/>
                  </a:lnTo>
                  <a:lnTo>
                    <a:pt x="0" y="1310548"/>
                  </a:lnTo>
                  <a:lnTo>
                    <a:pt x="655274" y="655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4324" tIns="9525" rIns="655274" bIns="9525" numCol="1" spcCol="1270" anchor="ctr" anchorCtr="0">
              <a:noAutofit/>
            </a:bodyPr>
            <a:lstStyle/>
            <a:p>
              <a:pPr marL="0" lvl="0" indent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a-GE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ერთიანი </a:t>
              </a:r>
              <a:r>
                <a:rPr lang="ka-GE" sz="1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დაფინანსება</a:t>
              </a:r>
              <a:endParaRPr lang="en-US" sz="15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1AF6F03-DBD4-CC4E-5C1C-3B77959200A3}"/>
                </a:ext>
              </a:extLst>
            </p:cNvPr>
            <p:cNvSpPr/>
            <p:nvPr/>
          </p:nvSpPr>
          <p:spPr>
            <a:xfrm>
              <a:off x="7418462" y="5101600"/>
              <a:ext cx="3607026" cy="1310548"/>
            </a:xfrm>
            <a:custGeom>
              <a:avLst/>
              <a:gdLst>
                <a:gd name="connsiteX0" fmla="*/ 0 w 3276372"/>
                <a:gd name="connsiteY0" fmla="*/ 0 h 1310548"/>
                <a:gd name="connsiteX1" fmla="*/ 2621098 w 3276372"/>
                <a:gd name="connsiteY1" fmla="*/ 0 h 1310548"/>
                <a:gd name="connsiteX2" fmla="*/ 3276372 w 3276372"/>
                <a:gd name="connsiteY2" fmla="*/ 655274 h 1310548"/>
                <a:gd name="connsiteX3" fmla="*/ 2621098 w 3276372"/>
                <a:gd name="connsiteY3" fmla="*/ 1310548 h 1310548"/>
                <a:gd name="connsiteX4" fmla="*/ 0 w 3276372"/>
                <a:gd name="connsiteY4" fmla="*/ 1310548 h 1310548"/>
                <a:gd name="connsiteX5" fmla="*/ 655274 w 3276372"/>
                <a:gd name="connsiteY5" fmla="*/ 655274 h 1310548"/>
                <a:gd name="connsiteX6" fmla="*/ 0 w 3276372"/>
                <a:gd name="connsiteY6" fmla="*/ 0 h 131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6372" h="1310548">
                  <a:moveTo>
                    <a:pt x="0" y="0"/>
                  </a:moveTo>
                  <a:lnTo>
                    <a:pt x="2621098" y="0"/>
                  </a:lnTo>
                  <a:lnTo>
                    <a:pt x="3276372" y="655274"/>
                  </a:lnTo>
                  <a:lnTo>
                    <a:pt x="2621098" y="1310548"/>
                  </a:lnTo>
                  <a:lnTo>
                    <a:pt x="0" y="1310548"/>
                  </a:lnTo>
                  <a:lnTo>
                    <a:pt x="655274" y="65527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4324" tIns="9525" rIns="655274" bIns="9525" numCol="1" spcCol="1270" anchor="ctr" anchorCtr="0">
              <a:noAutofit/>
            </a:bodyPr>
            <a:lstStyle/>
            <a:p>
              <a:pPr marL="0" lvl="0" indent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a-GE" sz="15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cs typeface="Arial"/>
                </a:rPr>
                <a:t>დაყოფილი სამუშაო პაკეტების და ბენეფიციარების მიხედვით</a:t>
              </a:r>
              <a:endParaRPr lang="en-US" sz="15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601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FB9AA-04DD-7CC1-12B9-3210396D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080" indent="-342900">
              <a:lnSpc>
                <a:spcPct val="100000"/>
              </a:lnSpc>
              <a:spcBef>
                <a:spcPts val="1800"/>
              </a:spcBef>
              <a:buClr>
                <a:srgbClr val="921680"/>
              </a:buClr>
              <a:buChar char="•"/>
              <a:tabLst>
                <a:tab pos="354965" algn="l"/>
                <a:tab pos="355600" algn="l"/>
              </a:tabLst>
            </a:pPr>
            <a:r>
              <a:rPr lang="ka-GE" sz="2200" spc="-5" dirty="0">
                <a:solidFill>
                  <a:srgbClr val="686868"/>
                </a:solidFill>
                <a:latin typeface="Arial"/>
                <a:cs typeface="Arial"/>
              </a:rPr>
              <a:t>სხვადასხვა ხარჯის კატეგორებისთვის განსაზღვრულია </a:t>
            </a:r>
            <a:r>
              <a:rPr lang="ka-GE" sz="2200" b="1" dirty="0">
                <a:solidFill>
                  <a:srgbClr val="931680"/>
                </a:solidFill>
                <a:cs typeface="Arial"/>
              </a:rPr>
              <a:t>ფიქსირებული ანაზღაურება</a:t>
            </a:r>
            <a:r>
              <a:rPr lang="ka-GE" sz="2200" spc="-5" dirty="0">
                <a:solidFill>
                  <a:srgbClr val="686868"/>
                </a:solidFill>
                <a:latin typeface="Arial"/>
                <a:cs typeface="Arial"/>
              </a:rPr>
              <a:t>, რომელიც მრავლდება მკვლევარის მიერ კვლევაში გატარებული თვეების რაოდენობაზე (კაც/თვე)</a:t>
            </a:r>
            <a:endParaRPr lang="ka-GE" sz="2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Clr>
                <a:srgbClr val="921680"/>
              </a:buClr>
              <a:buChar char="•"/>
              <a:tabLst>
                <a:tab pos="354965" algn="l"/>
                <a:tab pos="355600" algn="l"/>
              </a:tabLst>
            </a:pPr>
            <a:r>
              <a:rPr lang="ka-GE" sz="2200" spc="-10" dirty="0">
                <a:solidFill>
                  <a:srgbClr val="4D4D4D"/>
                </a:solidFill>
                <a:latin typeface="Arial"/>
                <a:cs typeface="Arial"/>
              </a:rPr>
              <a:t>ხარჯები მოიცავს:</a:t>
            </a:r>
            <a:endParaRPr lang="ka-GE"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21680"/>
              </a:buClr>
              <a:buFont typeface="Arial"/>
              <a:buChar char="•"/>
            </a:pPr>
            <a:endParaRPr lang="ka-GE" sz="2200" dirty="0">
              <a:latin typeface="Arial"/>
              <a:cs typeface="Arial"/>
            </a:endParaRPr>
          </a:p>
          <a:p>
            <a:pPr marL="1155065" lvl="1" indent="-229235">
              <a:lnSpc>
                <a:spcPct val="100000"/>
              </a:lnSpc>
              <a:spcAft>
                <a:spcPts val="1200"/>
              </a:spcAft>
              <a:buClr>
                <a:srgbClr val="921680"/>
              </a:buClr>
              <a:buFont typeface="Wingdings"/>
              <a:buChar char=""/>
              <a:tabLst>
                <a:tab pos="1155700" algn="l"/>
              </a:tabLst>
            </a:pPr>
            <a:r>
              <a:rPr lang="ka-GE" sz="2200" dirty="0">
                <a:solidFill>
                  <a:srgbClr val="4D4D4D"/>
                </a:solidFill>
                <a:latin typeface="Arial"/>
                <a:cs typeface="Arial"/>
              </a:rPr>
              <a:t>მკვლევარების ანაზღაურებას </a:t>
            </a:r>
          </a:p>
          <a:p>
            <a:pPr marL="1155065" lvl="1" indent="-229235">
              <a:lnSpc>
                <a:spcPct val="100000"/>
              </a:lnSpc>
              <a:spcAft>
                <a:spcPts val="1200"/>
              </a:spcAft>
              <a:buClr>
                <a:srgbClr val="921680"/>
              </a:buClr>
              <a:buFont typeface="Wingdings"/>
              <a:buChar char=""/>
              <a:tabLst>
                <a:tab pos="1155700" algn="l"/>
              </a:tabLst>
            </a:pPr>
            <a:r>
              <a:rPr lang="ka-GE" sz="2200" dirty="0">
                <a:solidFill>
                  <a:srgbClr val="4D4D4D"/>
                </a:solidFill>
                <a:latin typeface="Arial"/>
                <a:cs typeface="Arial"/>
              </a:rPr>
              <a:t>კვლევისა და ტრენინგის ხარჯებს</a:t>
            </a:r>
          </a:p>
          <a:p>
            <a:pPr marL="1155065" lvl="1" indent="-229235">
              <a:lnSpc>
                <a:spcPct val="100000"/>
              </a:lnSpc>
              <a:buClr>
                <a:srgbClr val="921680"/>
              </a:buClr>
              <a:buFont typeface="Wingdings"/>
              <a:buChar char=""/>
              <a:tabLst>
                <a:tab pos="1155700" algn="l"/>
              </a:tabLst>
            </a:pPr>
            <a:r>
              <a:rPr lang="ka-GE" sz="2200" dirty="0">
                <a:solidFill>
                  <a:srgbClr val="4D4D4D"/>
                </a:solidFill>
                <a:latin typeface="Arial"/>
                <a:cs typeface="Arial"/>
              </a:rPr>
              <a:t>პროექტის განხორციელების ხარჯებს </a:t>
            </a:r>
            <a:endParaRPr lang="ka-GE" sz="2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DB3F5-4929-9768-C934-FE4631A76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BABD64-9E49-CC88-0265-CA7147CE64F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a-GE" sz="3600" b="1" spc="-5" dirty="0">
                <a:solidFill>
                  <a:srgbClr val="921680"/>
                </a:solidFill>
              </a:rPr>
              <a:t>მარია სკლოდოვსკა-კიურის მიმართულებების დაფინანსება</a:t>
            </a:r>
            <a:endParaRPr lang="en-GB" sz="3600" spc="-5" dirty="0">
              <a:solidFill>
                <a:srgbClr val="9216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1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9976-5CD5-45F2-9623-26727C57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335"/>
          </a:xfrm>
        </p:spPr>
        <p:txBody>
          <a:bodyPr/>
          <a:lstStyle/>
          <a:p>
            <a:r>
              <a:rPr lang="ka-GE" sz="3600" spc="-5" dirty="0">
                <a:solidFill>
                  <a:srgbClr val="921680"/>
                </a:solidFill>
              </a:rPr>
              <a:t>ხარჯის ტიპები და დაფინანსების ოდენობა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E4F18C-32B5-44B2-906A-B6811BCE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743D4FB-E90D-5827-1A73-F96211AD7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5163"/>
              </p:ext>
            </p:extLst>
          </p:nvPr>
        </p:nvGraphicFramePr>
        <p:xfrm>
          <a:off x="253406" y="1145142"/>
          <a:ext cx="11761386" cy="4814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654">
                  <a:extLst>
                    <a:ext uri="{9D8B030D-6E8A-4147-A177-3AD203B41FA5}">
                      <a16:colId xmlns:a16="http://schemas.microsoft.com/office/drawing/2014/main" val="1921704526"/>
                    </a:ext>
                  </a:extLst>
                </a:gridCol>
                <a:gridCol w="1520456">
                  <a:extLst>
                    <a:ext uri="{9D8B030D-6E8A-4147-A177-3AD203B41FA5}">
                      <a16:colId xmlns:a16="http://schemas.microsoft.com/office/drawing/2014/main" val="1692402270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1405275228"/>
                    </a:ext>
                  </a:extLst>
                </a:gridCol>
                <a:gridCol w="1360968">
                  <a:extLst>
                    <a:ext uri="{9D8B030D-6E8A-4147-A177-3AD203B41FA5}">
                      <a16:colId xmlns:a16="http://schemas.microsoft.com/office/drawing/2014/main" val="523712989"/>
                    </a:ext>
                  </a:extLst>
                </a:gridCol>
                <a:gridCol w="1403497">
                  <a:extLst>
                    <a:ext uri="{9D8B030D-6E8A-4147-A177-3AD203B41FA5}">
                      <a16:colId xmlns:a16="http://schemas.microsoft.com/office/drawing/2014/main" val="869133920"/>
                    </a:ext>
                  </a:extLst>
                </a:gridCol>
                <a:gridCol w="1403498">
                  <a:extLst>
                    <a:ext uri="{9D8B030D-6E8A-4147-A177-3AD203B41FA5}">
                      <a16:colId xmlns:a16="http://schemas.microsoft.com/office/drawing/2014/main" val="689493273"/>
                    </a:ext>
                  </a:extLst>
                </a:gridCol>
                <a:gridCol w="1212112">
                  <a:extLst>
                    <a:ext uri="{9D8B030D-6E8A-4147-A177-3AD203B41FA5}">
                      <a16:colId xmlns:a16="http://schemas.microsoft.com/office/drawing/2014/main" val="2622245977"/>
                    </a:ext>
                  </a:extLst>
                </a:gridCol>
                <a:gridCol w="1446029">
                  <a:extLst>
                    <a:ext uri="{9D8B030D-6E8A-4147-A177-3AD203B41FA5}">
                      <a16:colId xmlns:a16="http://schemas.microsoft.com/office/drawing/2014/main" val="2250920061"/>
                    </a:ext>
                  </a:extLst>
                </a:gridCol>
              </a:tblGrid>
              <a:tr h="601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მკვლევარის ხარჯების დაფინანსება </a:t>
                      </a: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ინსტიტუციური ხარჯები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8881201"/>
                  </a:ext>
                </a:extLst>
              </a:tr>
              <a:tr h="976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MSCA </a:t>
                      </a: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დაფინანსება (კაც. თვეზე)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ცხოვრების სტიპენდია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მობილობის ხარჯები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ოჯახის წევრების სტიპენდია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გრძელვადიანი შვებულების სტიპენდია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განსაკუთრებული საჭიროების ანაზღაურება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0" dirty="0">
                          <a:solidFill>
                            <a:schemeClr val="tx1"/>
                          </a:solidFill>
                          <a:effectLst/>
                        </a:rPr>
                        <a:t>კვლევა, ტრენინგი, კავშირები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0" dirty="0">
                          <a:solidFill>
                            <a:schemeClr val="tx1"/>
                          </a:solidFill>
                          <a:effectLst/>
                        </a:rPr>
                        <a:t>მენეჯმენტის და არაპირდაპირი ხარჯი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048922"/>
                  </a:ext>
                </a:extLst>
              </a:tr>
              <a:tr h="484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solidFill>
                            <a:schemeClr val="tx1"/>
                          </a:solidFill>
                          <a:effectLst/>
                        </a:rPr>
                        <a:t>სადოქტორო ქსელები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3 400 </a:t>
                      </a:r>
                      <a:r>
                        <a:rPr lang="ka-GE" sz="1600" b="0" dirty="0">
                          <a:effectLst/>
                        </a:rPr>
                        <a:t>ევრო</a:t>
                      </a:r>
                      <a:r>
                        <a:rPr lang="en-US" sz="1600" b="0" dirty="0">
                          <a:effectLst/>
                        </a:rPr>
                        <a:t>*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600</a:t>
                      </a:r>
                      <a:r>
                        <a:rPr lang="ka-GE" sz="1600" b="0" dirty="0">
                          <a:effectLst/>
                        </a:rPr>
                        <a:t> ევრო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660</a:t>
                      </a:r>
                      <a:r>
                        <a:rPr lang="ka-GE" sz="1600" b="0" dirty="0">
                          <a:effectLst/>
                        </a:rPr>
                        <a:t> ევრო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4 000</a:t>
                      </a:r>
                      <a:r>
                        <a:rPr lang="ka-GE" sz="1600" b="0" dirty="0">
                          <a:effectLst/>
                        </a:rPr>
                        <a:t> ევრო</a:t>
                      </a:r>
                      <a:r>
                        <a:rPr lang="en-US" sz="1600" b="0" dirty="0">
                          <a:effectLst/>
                        </a:rPr>
                        <a:t> x % </a:t>
                      </a:r>
                      <a:r>
                        <a:rPr lang="ka-GE" sz="1600" b="0" dirty="0">
                          <a:effectLst/>
                        </a:rPr>
                        <a:t>თანადაფინანსება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effectLst/>
                        </a:rPr>
                        <a:t>მოთხოვნილი ოდენობა</a:t>
                      </a:r>
                      <a:endParaRPr lang="en-US" sz="1600" b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/</a:t>
                      </a:r>
                      <a:r>
                        <a:rPr lang="ka-GE" sz="1600" b="0" dirty="0">
                          <a:effectLst/>
                        </a:rPr>
                        <a:t>თვეების რაოდ.</a:t>
                      </a:r>
                      <a:r>
                        <a:rPr lang="en-US" sz="1600" b="0" dirty="0">
                          <a:effectLst/>
                        </a:rPr>
                        <a:t>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1 600</a:t>
                      </a:r>
                      <a:r>
                        <a:rPr lang="ka-GE" sz="1600" b="0" dirty="0">
                          <a:effectLst/>
                        </a:rPr>
                        <a:t> ევრო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1 200</a:t>
                      </a:r>
                      <a:r>
                        <a:rPr lang="ka-GE" sz="1600" b="0" dirty="0">
                          <a:effectLst/>
                        </a:rPr>
                        <a:t> ევრო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74281"/>
                  </a:ext>
                </a:extLst>
              </a:tr>
              <a:tr h="49223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პოსტ დოქტორანტურა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5 080 ევრო</a:t>
                      </a:r>
                      <a:r>
                        <a:rPr lang="en-US" sz="1600" b="0" dirty="0">
                          <a:effectLst/>
                        </a:rPr>
                        <a:t>*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 ევრო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660 ევრო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ევრო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 ევრო</a:t>
                      </a:r>
                      <a:endParaRPr lang="en-US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00345"/>
                  </a:ext>
                </a:extLst>
              </a:tr>
              <a:tr h="4840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თანამშრომელთა გაცვლა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2 300 ევრო</a:t>
                      </a:r>
                      <a:r>
                        <a:rPr lang="en-US" sz="1600" b="0" dirty="0">
                          <a:effectLst/>
                        </a:rPr>
                        <a:t>*</a:t>
                      </a:r>
                      <a:endParaRPr lang="ka-GE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1 300 ევრო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1 000 ევრო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32001"/>
                  </a:ext>
                </a:extLst>
              </a:tr>
              <a:tr h="53104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დოქტორანტურის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თანადაფინანსება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2 800 ევრო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56051"/>
                  </a:ext>
                </a:extLst>
              </a:tr>
              <a:tr h="53104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პოსტდოქტორანტურის თანადაფინანსება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3 980 ევრო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967509"/>
                  </a:ext>
                </a:extLst>
              </a:tr>
              <a:tr h="53104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MSCA </a:t>
                      </a:r>
                      <a:r>
                        <a:rPr lang="ka-G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და მოქალაქეები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100 000 – 300 000 ევრო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 წელზე)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35825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E38A6BF-C542-9820-B68A-D63E42AB0DC3}"/>
              </a:ext>
            </a:extLst>
          </p:cNvPr>
          <p:cNvSpPr txBox="1"/>
          <p:nvPr/>
        </p:nvSpPr>
        <p:spPr>
          <a:xfrm>
            <a:off x="838200" y="5968352"/>
            <a:ext cx="11030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dirty="0"/>
              <a:t>*</a:t>
            </a:r>
            <a:r>
              <a:rPr lang="ka-GE" sz="1400" i="1" dirty="0"/>
              <a:t>მრავლდება ქვეყნის კორექციის კოეფიენტზე, რომელიც მოცემულია </a:t>
            </a:r>
            <a:r>
              <a:rPr lang="en-US" sz="1400" i="1" dirty="0"/>
              <a:t>MSCA</a:t>
            </a:r>
            <a:r>
              <a:rPr lang="ka-GE" sz="1400" i="1" dirty="0"/>
              <a:t>-ის სამუშაო პროგრამაში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0521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A3CA6A-8833-B290-79C3-031C975A2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29" y="368664"/>
            <a:ext cx="10600661" cy="5638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863AA9-579F-08A3-DBB9-12B67025C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664"/>
            <a:ext cx="10515600" cy="559879"/>
          </a:xfrm>
        </p:spPr>
        <p:txBody>
          <a:bodyPr>
            <a:normAutofit fontScale="90000"/>
          </a:bodyPr>
          <a:lstStyle/>
          <a:p>
            <a:r>
              <a:rPr lang="ka-GE" sz="3600" spc="-5" dirty="0">
                <a:solidFill>
                  <a:srgbClr val="921680"/>
                </a:solidFill>
              </a:rPr>
              <a:t>ბიუჯეტის ნიმუში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960CE-4A4A-117D-0B04-A48AC01E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6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4CDB6-C5C5-8E80-ACEF-C79758DD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spc="-5" dirty="0">
                <a:solidFill>
                  <a:srgbClr val="921680"/>
                </a:solidFill>
              </a:rPr>
              <a:t>საგრანტო ხელშეკრულების</a:t>
            </a:r>
            <a:r>
              <a:rPr lang="en-US" sz="3600" spc="-5" dirty="0">
                <a:solidFill>
                  <a:srgbClr val="921680"/>
                </a:solidFill>
              </a:rPr>
              <a:t> </a:t>
            </a:r>
            <a:r>
              <a:rPr lang="ka-GE" sz="3600" spc="-5" dirty="0">
                <a:solidFill>
                  <a:srgbClr val="921680"/>
                </a:solidFill>
              </a:rPr>
              <a:t>კორპორატიული სტრუქტურა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95F13-BF9A-1846-3EA6-3D5A028D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FF7E34B-6DF2-A53A-4AE3-CDDD81EE80CA}"/>
              </a:ext>
            </a:extLst>
          </p:cNvPr>
          <p:cNvSpPr/>
          <p:nvPr/>
        </p:nvSpPr>
        <p:spPr>
          <a:xfrm>
            <a:off x="309804" y="1687017"/>
            <a:ext cx="1290396" cy="905703"/>
          </a:xfrm>
          <a:custGeom>
            <a:avLst/>
            <a:gdLst>
              <a:gd name="connsiteX0" fmla="*/ 0 w 934068"/>
              <a:gd name="connsiteY0" fmla="*/ 90570 h 905703"/>
              <a:gd name="connsiteX1" fmla="*/ 90570 w 934068"/>
              <a:gd name="connsiteY1" fmla="*/ 0 h 905703"/>
              <a:gd name="connsiteX2" fmla="*/ 843498 w 934068"/>
              <a:gd name="connsiteY2" fmla="*/ 0 h 905703"/>
              <a:gd name="connsiteX3" fmla="*/ 934068 w 934068"/>
              <a:gd name="connsiteY3" fmla="*/ 90570 h 905703"/>
              <a:gd name="connsiteX4" fmla="*/ 934068 w 934068"/>
              <a:gd name="connsiteY4" fmla="*/ 815133 h 905703"/>
              <a:gd name="connsiteX5" fmla="*/ 843498 w 934068"/>
              <a:gd name="connsiteY5" fmla="*/ 905703 h 905703"/>
              <a:gd name="connsiteX6" fmla="*/ 90570 w 934068"/>
              <a:gd name="connsiteY6" fmla="*/ 905703 h 905703"/>
              <a:gd name="connsiteX7" fmla="*/ 0 w 934068"/>
              <a:gd name="connsiteY7" fmla="*/ 815133 h 905703"/>
              <a:gd name="connsiteX8" fmla="*/ 0 w 934068"/>
              <a:gd name="connsiteY8" fmla="*/ 90570 h 905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4068" h="905703">
                <a:moveTo>
                  <a:pt x="0" y="90570"/>
                </a:moveTo>
                <a:cubicBezTo>
                  <a:pt x="0" y="40550"/>
                  <a:pt x="40550" y="0"/>
                  <a:pt x="90570" y="0"/>
                </a:cubicBezTo>
                <a:lnTo>
                  <a:pt x="843498" y="0"/>
                </a:lnTo>
                <a:cubicBezTo>
                  <a:pt x="893518" y="0"/>
                  <a:pt x="934068" y="40550"/>
                  <a:pt x="934068" y="90570"/>
                </a:cubicBezTo>
                <a:lnTo>
                  <a:pt x="934068" y="815133"/>
                </a:lnTo>
                <a:cubicBezTo>
                  <a:pt x="934068" y="865153"/>
                  <a:pt x="893518" y="905703"/>
                  <a:pt x="843498" y="905703"/>
                </a:cubicBezTo>
                <a:lnTo>
                  <a:pt x="90570" y="905703"/>
                </a:lnTo>
                <a:cubicBezTo>
                  <a:pt x="40550" y="905703"/>
                  <a:pt x="0" y="865153"/>
                  <a:pt x="0" y="815133"/>
                </a:cubicBezTo>
                <a:lnTo>
                  <a:pt x="0" y="90570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817" tIns="49387" rIns="60817" bIns="493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sz="1800" kern="1200" dirty="0">
                <a:latin typeface="Arial"/>
                <a:cs typeface="Arial"/>
              </a:rPr>
              <a:t>ძირითადი ნაწილი </a:t>
            </a:r>
            <a:r>
              <a:rPr lang="en-US" sz="1800" kern="1200" dirty="0">
                <a:latin typeface="Arial"/>
                <a:cs typeface="Arial"/>
              </a:rPr>
              <a:t>(GA Core)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9BB08A-26AD-B999-6698-E424C4DF5D22}"/>
              </a:ext>
            </a:extLst>
          </p:cNvPr>
          <p:cNvSpPr/>
          <p:nvPr/>
        </p:nvSpPr>
        <p:spPr>
          <a:xfrm>
            <a:off x="781945" y="2604236"/>
            <a:ext cx="112134" cy="6957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95703"/>
                </a:lnTo>
                <a:lnTo>
                  <a:pt x="112134" y="6957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3FB5F0-115B-542B-B18F-83D13CED75F3}"/>
              </a:ext>
            </a:extLst>
          </p:cNvPr>
          <p:cNvSpPr/>
          <p:nvPr/>
        </p:nvSpPr>
        <p:spPr>
          <a:xfrm>
            <a:off x="900860" y="2827233"/>
            <a:ext cx="3680567" cy="945412"/>
          </a:xfrm>
          <a:custGeom>
            <a:avLst/>
            <a:gdLst>
              <a:gd name="connsiteX0" fmla="*/ 0 w 4792016"/>
              <a:gd name="connsiteY0" fmla="*/ 94541 h 945412"/>
              <a:gd name="connsiteX1" fmla="*/ 94541 w 4792016"/>
              <a:gd name="connsiteY1" fmla="*/ 0 h 945412"/>
              <a:gd name="connsiteX2" fmla="*/ 4697475 w 4792016"/>
              <a:gd name="connsiteY2" fmla="*/ 0 h 945412"/>
              <a:gd name="connsiteX3" fmla="*/ 4792016 w 4792016"/>
              <a:gd name="connsiteY3" fmla="*/ 94541 h 945412"/>
              <a:gd name="connsiteX4" fmla="*/ 4792016 w 4792016"/>
              <a:gd name="connsiteY4" fmla="*/ 850871 h 945412"/>
              <a:gd name="connsiteX5" fmla="*/ 4697475 w 4792016"/>
              <a:gd name="connsiteY5" fmla="*/ 945412 h 945412"/>
              <a:gd name="connsiteX6" fmla="*/ 94541 w 4792016"/>
              <a:gd name="connsiteY6" fmla="*/ 945412 h 945412"/>
              <a:gd name="connsiteX7" fmla="*/ 0 w 4792016"/>
              <a:gd name="connsiteY7" fmla="*/ 850871 h 945412"/>
              <a:gd name="connsiteX8" fmla="*/ 0 w 4792016"/>
              <a:gd name="connsiteY8" fmla="*/ 94541 h 945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2016" h="945412">
                <a:moveTo>
                  <a:pt x="0" y="94541"/>
                </a:moveTo>
                <a:cubicBezTo>
                  <a:pt x="0" y="42327"/>
                  <a:pt x="42327" y="0"/>
                  <a:pt x="94541" y="0"/>
                </a:cubicBezTo>
                <a:lnTo>
                  <a:pt x="4697475" y="0"/>
                </a:lnTo>
                <a:cubicBezTo>
                  <a:pt x="4749689" y="0"/>
                  <a:pt x="4792016" y="42327"/>
                  <a:pt x="4792016" y="94541"/>
                </a:cubicBezTo>
                <a:lnTo>
                  <a:pt x="4792016" y="850871"/>
                </a:lnTo>
                <a:cubicBezTo>
                  <a:pt x="4792016" y="903085"/>
                  <a:pt x="4749689" y="945412"/>
                  <a:pt x="4697475" y="945412"/>
                </a:cubicBezTo>
                <a:lnTo>
                  <a:pt x="94541" y="945412"/>
                </a:lnTo>
                <a:cubicBezTo>
                  <a:pt x="42327" y="945412"/>
                  <a:pt x="0" y="903085"/>
                  <a:pt x="0" y="850871"/>
                </a:cubicBezTo>
                <a:lnTo>
                  <a:pt x="0" y="94541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980" tIns="50550" rIns="61980" bIns="50550" numCol="1" spcCol="1270" anchor="ctr" anchorCtr="0">
            <a:noAutofit/>
          </a:bodyPr>
          <a:lstStyle/>
          <a:p>
            <a:pPr marL="0" lvl="0" indent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sz="1800" b="1" kern="1200" dirty="0">
                <a:solidFill>
                  <a:srgbClr val="004494"/>
                </a:solidFill>
                <a:latin typeface="Arial"/>
                <a:cs typeface="Arial"/>
              </a:rPr>
              <a:t>ზოგადი მიმოხილვა (</a:t>
            </a:r>
            <a:r>
              <a:rPr lang="en-US" sz="1800" b="1" kern="1200" dirty="0">
                <a:solidFill>
                  <a:srgbClr val="004494"/>
                </a:solidFill>
                <a:latin typeface="Arial"/>
                <a:cs typeface="Arial"/>
              </a:rPr>
              <a:t>Datasheet</a:t>
            </a:r>
            <a:r>
              <a:rPr lang="ka-GE" sz="1800" b="1" kern="1200" dirty="0">
                <a:solidFill>
                  <a:srgbClr val="004494"/>
                </a:solidFill>
                <a:latin typeface="Arial"/>
                <a:cs typeface="Arial"/>
              </a:rPr>
              <a:t>)</a:t>
            </a:r>
            <a:r>
              <a:rPr lang="en-US" sz="1800" b="1" kern="1200" dirty="0">
                <a:solidFill>
                  <a:srgbClr val="004494"/>
                </a:solidFill>
                <a:latin typeface="Arial"/>
                <a:cs typeface="Arial"/>
              </a:rPr>
              <a:t> </a:t>
            </a:r>
          </a:p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sz="1800" kern="1200" dirty="0">
                <a:solidFill>
                  <a:srgbClr val="004494"/>
                </a:solidFill>
                <a:latin typeface="Arial"/>
                <a:cs typeface="Arial"/>
              </a:rPr>
              <a:t>საგრანტო ხელშეკრულების კონკრეტული დეტალები</a:t>
            </a:r>
            <a:endParaRPr lang="en-US" sz="1800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A3A2D20-9317-0E47-C7C5-E72096DA2166}"/>
              </a:ext>
            </a:extLst>
          </p:cNvPr>
          <p:cNvSpPr/>
          <p:nvPr/>
        </p:nvSpPr>
        <p:spPr>
          <a:xfrm>
            <a:off x="781945" y="2604236"/>
            <a:ext cx="131175" cy="17735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73571"/>
                </a:lnTo>
                <a:lnTo>
                  <a:pt x="131175" y="1773571"/>
                </a:lnTo>
              </a:path>
            </a:pathLst>
          </a:custGeom>
          <a:noFill/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F2F782-F77E-17FF-88E6-497C1D9394D0}"/>
              </a:ext>
            </a:extLst>
          </p:cNvPr>
          <p:cNvSpPr/>
          <p:nvPr/>
        </p:nvSpPr>
        <p:spPr>
          <a:xfrm>
            <a:off x="917440" y="4007158"/>
            <a:ext cx="3680567" cy="741300"/>
          </a:xfrm>
          <a:custGeom>
            <a:avLst/>
            <a:gdLst>
              <a:gd name="connsiteX0" fmla="*/ 0 w 4772974"/>
              <a:gd name="connsiteY0" fmla="*/ 74130 h 741300"/>
              <a:gd name="connsiteX1" fmla="*/ 74130 w 4772974"/>
              <a:gd name="connsiteY1" fmla="*/ 0 h 741300"/>
              <a:gd name="connsiteX2" fmla="*/ 4698844 w 4772974"/>
              <a:gd name="connsiteY2" fmla="*/ 0 h 741300"/>
              <a:gd name="connsiteX3" fmla="*/ 4772974 w 4772974"/>
              <a:gd name="connsiteY3" fmla="*/ 74130 h 741300"/>
              <a:gd name="connsiteX4" fmla="*/ 4772974 w 4772974"/>
              <a:gd name="connsiteY4" fmla="*/ 667170 h 741300"/>
              <a:gd name="connsiteX5" fmla="*/ 4698844 w 4772974"/>
              <a:gd name="connsiteY5" fmla="*/ 741300 h 741300"/>
              <a:gd name="connsiteX6" fmla="*/ 74130 w 4772974"/>
              <a:gd name="connsiteY6" fmla="*/ 741300 h 741300"/>
              <a:gd name="connsiteX7" fmla="*/ 0 w 4772974"/>
              <a:gd name="connsiteY7" fmla="*/ 667170 h 741300"/>
              <a:gd name="connsiteX8" fmla="*/ 0 w 4772974"/>
              <a:gd name="connsiteY8" fmla="*/ 74130 h 7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2974" h="741300">
                <a:moveTo>
                  <a:pt x="0" y="74130"/>
                </a:moveTo>
                <a:cubicBezTo>
                  <a:pt x="0" y="33189"/>
                  <a:pt x="33189" y="0"/>
                  <a:pt x="74130" y="0"/>
                </a:cubicBezTo>
                <a:lnTo>
                  <a:pt x="4698844" y="0"/>
                </a:lnTo>
                <a:cubicBezTo>
                  <a:pt x="4739785" y="0"/>
                  <a:pt x="4772974" y="33189"/>
                  <a:pt x="4772974" y="74130"/>
                </a:cubicBezTo>
                <a:lnTo>
                  <a:pt x="4772974" y="667170"/>
                </a:lnTo>
                <a:cubicBezTo>
                  <a:pt x="4772974" y="708111"/>
                  <a:pt x="4739785" y="741300"/>
                  <a:pt x="4698844" y="741300"/>
                </a:cubicBezTo>
                <a:lnTo>
                  <a:pt x="74130" y="741300"/>
                </a:lnTo>
                <a:cubicBezTo>
                  <a:pt x="33189" y="741300"/>
                  <a:pt x="0" y="708111"/>
                  <a:pt x="0" y="667170"/>
                </a:cubicBezTo>
                <a:lnTo>
                  <a:pt x="0" y="74130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002" tIns="44572" rIns="56002" bIns="44572" numCol="1" spcCol="1270" anchor="ctr" anchorCtr="0">
            <a:noAutofit/>
          </a:bodyPr>
          <a:lstStyle/>
          <a:p>
            <a:pPr marL="0" lvl="0" indent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sz="1800" b="1" kern="1200" dirty="0">
                <a:solidFill>
                  <a:srgbClr val="004494"/>
                </a:solidFill>
                <a:latin typeface="Arial"/>
                <a:cs typeface="Arial"/>
              </a:rPr>
              <a:t>მუხლები</a:t>
            </a:r>
            <a:r>
              <a:rPr lang="en-US" sz="1800" b="1" kern="1200" dirty="0">
                <a:solidFill>
                  <a:srgbClr val="004494"/>
                </a:solidFill>
                <a:latin typeface="Arial"/>
                <a:cs typeface="Arial"/>
              </a:rPr>
              <a:t> </a:t>
            </a:r>
          </a:p>
          <a:p>
            <a:pPr marL="0" lvl="0" indent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sz="1800" kern="1200" dirty="0">
                <a:solidFill>
                  <a:srgbClr val="004494"/>
                </a:solidFill>
                <a:latin typeface="Arial"/>
                <a:cs typeface="Arial"/>
              </a:rPr>
              <a:t>დაჯგუფებული 6 თავად </a:t>
            </a:r>
            <a:endParaRPr lang="en-US" sz="1800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13" name="Rounded Rectangle 29">
            <a:extLst>
              <a:ext uri="{FF2B5EF4-FFF2-40B4-BE49-F238E27FC236}">
                <a16:creationId xmlns:a16="http://schemas.microsoft.com/office/drawing/2014/main" id="{CBEB4018-4BB1-2943-D51D-DFE1D4FC303C}"/>
              </a:ext>
            </a:extLst>
          </p:cNvPr>
          <p:cNvSpPr/>
          <p:nvPr/>
        </p:nvSpPr>
        <p:spPr>
          <a:xfrm>
            <a:off x="4853887" y="4000897"/>
            <a:ext cx="6997213" cy="1838801"/>
          </a:xfrm>
          <a:prstGeom prst="roundRect">
            <a:avLst/>
          </a:prstGeom>
          <a:noFill/>
          <a:ln>
            <a:solidFill>
              <a:srgbClr val="9316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ka-GE" b="1" dirty="0">
                <a:solidFill>
                  <a:srgbClr val="004494"/>
                </a:solidFill>
                <a:latin typeface="Arial"/>
              </a:rPr>
              <a:t>1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ზოგადი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1-2)</a:t>
            </a: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პროექტი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3-4)</a:t>
            </a: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3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გრანტი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5-6)</a:t>
            </a: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4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გრანტის განხორციელება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7-26)</a:t>
            </a: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5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შეუსაბამობის შედეგები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27-35)</a:t>
            </a: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b="1" dirty="0">
                <a:solidFill>
                  <a:srgbClr val="004494"/>
                </a:solidFill>
                <a:latin typeface="Arial"/>
              </a:rPr>
              <a:t>თავი</a:t>
            </a: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6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საბოლოო დებულებები 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ka-GE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მუხლი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36-44)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Rounded Rectangle 8">
            <a:extLst>
              <a:ext uri="{FF2B5EF4-FFF2-40B4-BE49-F238E27FC236}">
                <a16:creationId xmlns:a16="http://schemas.microsoft.com/office/drawing/2014/main" id="{64934AE1-5FE3-59DA-2E47-6ECA77929A71}"/>
              </a:ext>
            </a:extLst>
          </p:cNvPr>
          <p:cNvSpPr/>
          <p:nvPr/>
        </p:nvSpPr>
        <p:spPr>
          <a:xfrm>
            <a:off x="4853887" y="1543074"/>
            <a:ext cx="6997213" cy="2451735"/>
          </a:xfrm>
          <a:prstGeom prst="roundRect">
            <a:avLst/>
          </a:prstGeom>
          <a:noFill/>
          <a:ln>
            <a:solidFill>
              <a:srgbClr val="9316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ctr">
            <a:spAutoFit/>
          </a:bodyPr>
          <a:lstStyle/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ka-GE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ზოგადი მონაცემები</a:t>
            </a:r>
            <a:endParaRPr lang="da-DK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მონაწილეები</a:t>
            </a:r>
            <a:endParaRPr lang="da-DK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63525" indent="-263525">
              <a:buFont typeface="+mj-lt"/>
              <a:buAutoNum type="arabicPeriod"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ka-GE" dirty="0">
                <a:solidFill>
                  <a:srgbClr val="004494"/>
                </a:solidFill>
                <a:latin typeface="Arial"/>
              </a:rPr>
              <a:t>გრანტი</a:t>
            </a:r>
            <a:endParaRPr lang="da-DK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ka-GE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ანგარიში, გადახდები და ანაზღაურება</a:t>
            </a:r>
            <a:endParaRPr lang="da-DK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შეუსაბამობის შედეგები, მოქმედი კანონი და დავის გადაწყვეტა</a:t>
            </a:r>
            <a:endParaRPr lang="da-DK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a-DK" b="1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ka-GE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სპეციფიკური წესები დანართი</a:t>
            </a:r>
            <a:r>
              <a:rPr kumimoji="0" lang="da-DK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5 &amp; </a:t>
            </a:r>
            <a:r>
              <a:rPr kumimoji="0" lang="ka-GE" b="0" i="0" u="none" strike="noStrike" kern="1200" cap="none" spc="0" normalizeH="0" baseline="0" noProof="0" dirty="0">
                <a:ln>
                  <a:noFill/>
                </a:ln>
                <a:solidFill>
                  <a:srgbClr val="00449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სტანდარტული ვადები პროექტის დასრულების შემდეგ</a:t>
            </a:r>
            <a:endParaRPr lang="da-DK" b="0" i="0" u="none" strike="noStrike" kern="1200" cap="none" spc="0" normalizeH="0" baseline="0" noProof="0" dirty="0">
              <a:ln>
                <a:noFill/>
              </a:ln>
              <a:solidFill>
                <a:srgbClr val="004494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503511-8B00-615F-A77D-5800C812A64A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 flipV="1">
            <a:off x="4581427" y="2768942"/>
            <a:ext cx="272460" cy="152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552545-BAF4-E677-4D62-7881D30F8DBA}"/>
              </a:ext>
            </a:extLst>
          </p:cNvPr>
          <p:cNvCxnSpPr>
            <a:cxnSpLocks/>
            <a:stCxn id="12" idx="4"/>
            <a:endCxn id="13" idx="1"/>
          </p:cNvCxnSpPr>
          <p:nvPr/>
        </p:nvCxnSpPr>
        <p:spPr>
          <a:xfrm>
            <a:off x="4598007" y="4674328"/>
            <a:ext cx="255880" cy="245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38A87E-0E73-8BFB-F8E3-3FCB4EF3E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149" y="2168119"/>
            <a:ext cx="1085850" cy="66130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705162F1-8F1E-BE6A-D96C-4167E6E1E60E}"/>
              </a:ext>
            </a:extLst>
          </p:cNvPr>
          <p:cNvGrpSpPr/>
          <p:nvPr/>
        </p:nvGrpSpPr>
        <p:grpSpPr>
          <a:xfrm>
            <a:off x="10584000" y="360000"/>
            <a:ext cx="864000" cy="864000"/>
            <a:chOff x="8937971" y="1558376"/>
            <a:chExt cx="864000" cy="8640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0BAFB18-1465-9E39-1CAF-D56021458F50}"/>
                </a:ext>
              </a:extLst>
            </p:cNvPr>
            <p:cNvSpPr/>
            <p:nvPr/>
          </p:nvSpPr>
          <p:spPr>
            <a:xfrm>
              <a:off x="8937971" y="1558376"/>
              <a:ext cx="864000" cy="864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C02F9B4-5B52-5A3D-8F6A-BA80F351C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206" y="1592611"/>
              <a:ext cx="795530" cy="795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372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575F-7FB3-A52E-BD99-E70061B3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521"/>
          </a:xfrm>
        </p:spPr>
        <p:txBody>
          <a:bodyPr>
            <a:normAutofit fontScale="90000"/>
          </a:bodyPr>
          <a:lstStyle/>
          <a:p>
            <a:r>
              <a:rPr lang="ka-GE" sz="3600" spc="-5" dirty="0">
                <a:solidFill>
                  <a:srgbClr val="921680"/>
                </a:solidFill>
              </a:rPr>
              <a:t>საგრანტო ხელშეკრულების კორპორატიული სტრუქტურა</a:t>
            </a:r>
            <a:endParaRPr lang="en-US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1A498-F17B-BE62-9C02-9B88FED9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E4988A-0DDB-6911-3068-C4A0BF1F1A90}"/>
              </a:ext>
            </a:extLst>
          </p:cNvPr>
          <p:cNvGrpSpPr/>
          <p:nvPr/>
        </p:nvGrpSpPr>
        <p:grpSpPr>
          <a:xfrm>
            <a:off x="10584000" y="360000"/>
            <a:ext cx="864000" cy="864000"/>
            <a:chOff x="8937971" y="1558376"/>
            <a:chExt cx="864000" cy="864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D5EF311-38A0-4592-8FAE-3467AE5B6B4D}"/>
                </a:ext>
              </a:extLst>
            </p:cNvPr>
            <p:cNvSpPr/>
            <p:nvPr/>
          </p:nvSpPr>
          <p:spPr>
            <a:xfrm>
              <a:off x="8937971" y="1558376"/>
              <a:ext cx="864000" cy="864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362D557-4B4A-7E4E-EFCB-CC9CF2A01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206" y="1592611"/>
              <a:ext cx="795530" cy="795530"/>
            </a:xfrm>
            <a:prstGeom prst="rect">
              <a:avLst/>
            </a:prstGeom>
          </p:spPr>
        </p:pic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63F61CF-F084-B272-12ED-5E9299988771}"/>
              </a:ext>
            </a:extLst>
          </p:cNvPr>
          <p:cNvSpPr/>
          <p:nvPr/>
        </p:nvSpPr>
        <p:spPr>
          <a:xfrm>
            <a:off x="422381" y="1512834"/>
            <a:ext cx="1553687" cy="679277"/>
          </a:xfrm>
          <a:custGeom>
            <a:avLst/>
            <a:gdLst>
              <a:gd name="connsiteX0" fmla="*/ 0 w 1553687"/>
              <a:gd name="connsiteY0" fmla="*/ 67928 h 679277"/>
              <a:gd name="connsiteX1" fmla="*/ 67928 w 1553687"/>
              <a:gd name="connsiteY1" fmla="*/ 0 h 679277"/>
              <a:gd name="connsiteX2" fmla="*/ 1485759 w 1553687"/>
              <a:gd name="connsiteY2" fmla="*/ 0 h 679277"/>
              <a:gd name="connsiteX3" fmla="*/ 1553687 w 1553687"/>
              <a:gd name="connsiteY3" fmla="*/ 67928 h 679277"/>
              <a:gd name="connsiteX4" fmla="*/ 1553687 w 1553687"/>
              <a:gd name="connsiteY4" fmla="*/ 611349 h 679277"/>
              <a:gd name="connsiteX5" fmla="*/ 1485759 w 1553687"/>
              <a:gd name="connsiteY5" fmla="*/ 679277 h 679277"/>
              <a:gd name="connsiteX6" fmla="*/ 67928 w 1553687"/>
              <a:gd name="connsiteY6" fmla="*/ 679277 h 679277"/>
              <a:gd name="connsiteX7" fmla="*/ 0 w 1553687"/>
              <a:gd name="connsiteY7" fmla="*/ 611349 h 679277"/>
              <a:gd name="connsiteX8" fmla="*/ 0 w 1553687"/>
              <a:gd name="connsiteY8" fmla="*/ 67928 h 67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687" h="679277">
                <a:moveTo>
                  <a:pt x="0" y="67928"/>
                </a:moveTo>
                <a:cubicBezTo>
                  <a:pt x="0" y="30412"/>
                  <a:pt x="30412" y="0"/>
                  <a:pt x="67928" y="0"/>
                </a:cubicBezTo>
                <a:lnTo>
                  <a:pt x="1485759" y="0"/>
                </a:lnTo>
                <a:cubicBezTo>
                  <a:pt x="1523275" y="0"/>
                  <a:pt x="1553687" y="30412"/>
                  <a:pt x="1553687" y="67928"/>
                </a:cubicBezTo>
                <a:lnTo>
                  <a:pt x="1553687" y="611349"/>
                </a:lnTo>
                <a:cubicBezTo>
                  <a:pt x="1553687" y="648865"/>
                  <a:pt x="1523275" y="679277"/>
                  <a:pt x="1485759" y="679277"/>
                </a:cubicBezTo>
                <a:lnTo>
                  <a:pt x="67928" y="679277"/>
                </a:lnTo>
                <a:cubicBezTo>
                  <a:pt x="30412" y="679277"/>
                  <a:pt x="0" y="648865"/>
                  <a:pt x="0" y="611349"/>
                </a:cubicBezTo>
                <a:lnTo>
                  <a:pt x="0" y="67928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185" tIns="42755" rIns="54185" bIns="42755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dirty="0">
                <a:latin typeface="Arial"/>
                <a:cs typeface="Arial"/>
              </a:rPr>
              <a:t>დანართები</a:t>
            </a:r>
            <a:endParaRPr lang="en-US" sz="1800" kern="1200" dirty="0">
              <a:latin typeface="Arial"/>
              <a:cs typeface="Arial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922F30C-7DB0-A7A6-2D6F-1F04AD998567}"/>
              </a:ext>
            </a:extLst>
          </p:cNvPr>
          <p:cNvSpPr/>
          <p:nvPr/>
        </p:nvSpPr>
        <p:spPr>
          <a:xfrm>
            <a:off x="741306" y="2248816"/>
            <a:ext cx="144192" cy="36409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77190"/>
                </a:lnTo>
                <a:lnTo>
                  <a:pt x="132846" y="27719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5DB8929-A010-8F22-CE19-6B4379D439FE}"/>
              </a:ext>
            </a:extLst>
          </p:cNvPr>
          <p:cNvSpPr/>
          <p:nvPr/>
        </p:nvSpPr>
        <p:spPr>
          <a:xfrm>
            <a:off x="880283" y="2299067"/>
            <a:ext cx="4332747" cy="434740"/>
          </a:xfrm>
          <a:custGeom>
            <a:avLst/>
            <a:gdLst>
              <a:gd name="connsiteX0" fmla="*/ 0 w 4652185"/>
              <a:gd name="connsiteY0" fmla="*/ 43474 h 434740"/>
              <a:gd name="connsiteX1" fmla="*/ 43474 w 4652185"/>
              <a:gd name="connsiteY1" fmla="*/ 0 h 434740"/>
              <a:gd name="connsiteX2" fmla="*/ 4608711 w 4652185"/>
              <a:gd name="connsiteY2" fmla="*/ 0 h 434740"/>
              <a:gd name="connsiteX3" fmla="*/ 4652185 w 4652185"/>
              <a:gd name="connsiteY3" fmla="*/ 43474 h 434740"/>
              <a:gd name="connsiteX4" fmla="*/ 4652185 w 4652185"/>
              <a:gd name="connsiteY4" fmla="*/ 391266 h 434740"/>
              <a:gd name="connsiteX5" fmla="*/ 4608711 w 4652185"/>
              <a:gd name="connsiteY5" fmla="*/ 434740 h 434740"/>
              <a:gd name="connsiteX6" fmla="*/ 43474 w 4652185"/>
              <a:gd name="connsiteY6" fmla="*/ 434740 h 434740"/>
              <a:gd name="connsiteX7" fmla="*/ 0 w 4652185"/>
              <a:gd name="connsiteY7" fmla="*/ 391266 h 434740"/>
              <a:gd name="connsiteX8" fmla="*/ 0 w 4652185"/>
              <a:gd name="connsiteY8" fmla="*/ 43474 h 434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52185" h="434740">
                <a:moveTo>
                  <a:pt x="0" y="43474"/>
                </a:moveTo>
                <a:cubicBezTo>
                  <a:pt x="0" y="19464"/>
                  <a:pt x="19464" y="0"/>
                  <a:pt x="43474" y="0"/>
                </a:cubicBezTo>
                <a:lnTo>
                  <a:pt x="4608711" y="0"/>
                </a:lnTo>
                <a:cubicBezTo>
                  <a:pt x="4632721" y="0"/>
                  <a:pt x="4652185" y="19464"/>
                  <a:pt x="4652185" y="43474"/>
                </a:cubicBezTo>
                <a:lnTo>
                  <a:pt x="4652185" y="391266"/>
                </a:lnTo>
                <a:cubicBezTo>
                  <a:pt x="4652185" y="415276"/>
                  <a:pt x="4632721" y="434740"/>
                  <a:pt x="4608711" y="434740"/>
                </a:cubicBezTo>
                <a:lnTo>
                  <a:pt x="43474" y="434740"/>
                </a:lnTo>
                <a:cubicBezTo>
                  <a:pt x="19464" y="434740"/>
                  <a:pt x="0" y="415276"/>
                  <a:pt x="0" y="391266"/>
                </a:cubicBezTo>
                <a:lnTo>
                  <a:pt x="0" y="43474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13" tIns="33053" rIns="43213" bIns="33053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b="1" dirty="0">
                <a:solidFill>
                  <a:srgbClr val="004494"/>
                </a:solidFill>
                <a:latin typeface="Arial"/>
                <a:cs typeface="Arial"/>
              </a:rPr>
              <a:t>დანართი</a:t>
            </a:r>
            <a:r>
              <a:rPr lang="en-US" b="1" kern="1200" dirty="0">
                <a:solidFill>
                  <a:srgbClr val="004494"/>
                </a:solidFill>
                <a:latin typeface="Arial"/>
                <a:cs typeface="Arial"/>
              </a:rPr>
              <a:t> 1</a:t>
            </a:r>
            <a:r>
              <a:rPr lang="ka-GE" b="1" dirty="0">
                <a:solidFill>
                  <a:srgbClr val="004494"/>
                </a:solidFill>
                <a:latin typeface="Arial"/>
                <a:cs typeface="Arial"/>
              </a:rPr>
              <a:t> -</a:t>
            </a:r>
            <a:r>
              <a:rPr lang="en-US" b="1" kern="1200" dirty="0">
                <a:solidFill>
                  <a:srgbClr val="004494"/>
                </a:solidFill>
                <a:latin typeface="Arial"/>
                <a:cs typeface="Arial"/>
              </a:rPr>
              <a:t> </a:t>
            </a: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პროექტის აღწერა</a:t>
            </a:r>
            <a:endParaRPr lang="en-US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D0D992A-79FB-DFC7-E06F-D64455B74FB4}"/>
              </a:ext>
            </a:extLst>
          </p:cNvPr>
          <p:cNvSpPr/>
          <p:nvPr/>
        </p:nvSpPr>
        <p:spPr>
          <a:xfrm>
            <a:off x="747436" y="2192111"/>
            <a:ext cx="152469" cy="77398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73983"/>
                </a:lnTo>
                <a:lnTo>
                  <a:pt x="152469" y="773983"/>
                </a:lnTo>
              </a:path>
            </a:pathLst>
          </a:custGeom>
          <a:noFill/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8E9EC08-BCE3-FC4D-94A4-6AD2872C7C8E}"/>
              </a:ext>
            </a:extLst>
          </p:cNvPr>
          <p:cNvSpPr/>
          <p:nvPr/>
        </p:nvSpPr>
        <p:spPr>
          <a:xfrm>
            <a:off x="880282" y="2872162"/>
            <a:ext cx="4332747" cy="435600"/>
          </a:xfrm>
          <a:custGeom>
            <a:avLst/>
            <a:gdLst>
              <a:gd name="connsiteX0" fmla="*/ 0 w 4683364"/>
              <a:gd name="connsiteY0" fmla="*/ 42469 h 424685"/>
              <a:gd name="connsiteX1" fmla="*/ 42469 w 4683364"/>
              <a:gd name="connsiteY1" fmla="*/ 0 h 424685"/>
              <a:gd name="connsiteX2" fmla="*/ 4640896 w 4683364"/>
              <a:gd name="connsiteY2" fmla="*/ 0 h 424685"/>
              <a:gd name="connsiteX3" fmla="*/ 4683365 w 4683364"/>
              <a:gd name="connsiteY3" fmla="*/ 42469 h 424685"/>
              <a:gd name="connsiteX4" fmla="*/ 4683364 w 4683364"/>
              <a:gd name="connsiteY4" fmla="*/ 382217 h 424685"/>
              <a:gd name="connsiteX5" fmla="*/ 4640895 w 4683364"/>
              <a:gd name="connsiteY5" fmla="*/ 424686 h 424685"/>
              <a:gd name="connsiteX6" fmla="*/ 42469 w 4683364"/>
              <a:gd name="connsiteY6" fmla="*/ 424685 h 424685"/>
              <a:gd name="connsiteX7" fmla="*/ 0 w 4683364"/>
              <a:gd name="connsiteY7" fmla="*/ 382216 h 424685"/>
              <a:gd name="connsiteX8" fmla="*/ 0 w 4683364"/>
              <a:gd name="connsiteY8" fmla="*/ 42469 h 424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83364" h="424685">
                <a:moveTo>
                  <a:pt x="0" y="42469"/>
                </a:moveTo>
                <a:cubicBezTo>
                  <a:pt x="0" y="19014"/>
                  <a:pt x="19014" y="0"/>
                  <a:pt x="42469" y="0"/>
                </a:cubicBezTo>
                <a:lnTo>
                  <a:pt x="4640896" y="0"/>
                </a:lnTo>
                <a:cubicBezTo>
                  <a:pt x="4664351" y="0"/>
                  <a:pt x="4683365" y="19014"/>
                  <a:pt x="4683365" y="42469"/>
                </a:cubicBezTo>
                <a:cubicBezTo>
                  <a:pt x="4683365" y="155718"/>
                  <a:pt x="4683364" y="268968"/>
                  <a:pt x="4683364" y="382217"/>
                </a:cubicBezTo>
                <a:cubicBezTo>
                  <a:pt x="4683364" y="405672"/>
                  <a:pt x="4664350" y="424686"/>
                  <a:pt x="4640895" y="424686"/>
                </a:cubicBezTo>
                <a:lnTo>
                  <a:pt x="42469" y="424685"/>
                </a:lnTo>
                <a:cubicBezTo>
                  <a:pt x="19014" y="424685"/>
                  <a:pt x="0" y="405671"/>
                  <a:pt x="0" y="382216"/>
                </a:cubicBezTo>
                <a:lnTo>
                  <a:pt x="0" y="42469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919" tIns="32759" rIns="42919" bIns="3275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დანართი 2 - ბიუჯეტი</a:t>
            </a:r>
            <a:endParaRPr lang="en-US" b="1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EE0D3FC-0DB6-9EF4-2AA7-18829A06E778}"/>
              </a:ext>
            </a:extLst>
          </p:cNvPr>
          <p:cNvSpPr/>
          <p:nvPr/>
        </p:nvSpPr>
        <p:spPr>
          <a:xfrm>
            <a:off x="747436" y="2192111"/>
            <a:ext cx="146339" cy="144939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49390"/>
                </a:lnTo>
                <a:lnTo>
                  <a:pt x="146339" y="1449390"/>
                </a:lnTo>
              </a:path>
            </a:pathLst>
          </a:custGeom>
          <a:noFill/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A6D1979-7DF5-CF88-2528-50A6ABBAAA15}"/>
              </a:ext>
            </a:extLst>
          </p:cNvPr>
          <p:cNvSpPr/>
          <p:nvPr/>
        </p:nvSpPr>
        <p:spPr>
          <a:xfrm>
            <a:off x="880282" y="3446117"/>
            <a:ext cx="4332747" cy="684000"/>
          </a:xfrm>
          <a:custGeom>
            <a:avLst/>
            <a:gdLst>
              <a:gd name="connsiteX0" fmla="*/ 0 w 4638692"/>
              <a:gd name="connsiteY0" fmla="*/ 69680 h 696800"/>
              <a:gd name="connsiteX1" fmla="*/ 69680 w 4638692"/>
              <a:gd name="connsiteY1" fmla="*/ 0 h 696800"/>
              <a:gd name="connsiteX2" fmla="*/ 4569012 w 4638692"/>
              <a:gd name="connsiteY2" fmla="*/ 0 h 696800"/>
              <a:gd name="connsiteX3" fmla="*/ 4638692 w 4638692"/>
              <a:gd name="connsiteY3" fmla="*/ 69680 h 696800"/>
              <a:gd name="connsiteX4" fmla="*/ 4638692 w 4638692"/>
              <a:gd name="connsiteY4" fmla="*/ 627120 h 696800"/>
              <a:gd name="connsiteX5" fmla="*/ 4569012 w 4638692"/>
              <a:gd name="connsiteY5" fmla="*/ 696800 h 696800"/>
              <a:gd name="connsiteX6" fmla="*/ 69680 w 4638692"/>
              <a:gd name="connsiteY6" fmla="*/ 696800 h 696800"/>
              <a:gd name="connsiteX7" fmla="*/ 0 w 4638692"/>
              <a:gd name="connsiteY7" fmla="*/ 627120 h 696800"/>
              <a:gd name="connsiteX8" fmla="*/ 0 w 4638692"/>
              <a:gd name="connsiteY8" fmla="*/ 69680 h 69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38692" h="696800">
                <a:moveTo>
                  <a:pt x="0" y="69680"/>
                </a:moveTo>
                <a:cubicBezTo>
                  <a:pt x="0" y="31197"/>
                  <a:pt x="31197" y="0"/>
                  <a:pt x="69680" y="0"/>
                </a:cubicBezTo>
                <a:lnTo>
                  <a:pt x="4569012" y="0"/>
                </a:lnTo>
                <a:cubicBezTo>
                  <a:pt x="4607495" y="0"/>
                  <a:pt x="4638692" y="31197"/>
                  <a:pt x="4638692" y="69680"/>
                </a:cubicBezTo>
                <a:lnTo>
                  <a:pt x="4638692" y="627120"/>
                </a:lnTo>
                <a:cubicBezTo>
                  <a:pt x="4638692" y="665603"/>
                  <a:pt x="4607495" y="696800"/>
                  <a:pt x="4569012" y="696800"/>
                </a:cubicBezTo>
                <a:lnTo>
                  <a:pt x="69680" y="696800"/>
                </a:lnTo>
                <a:cubicBezTo>
                  <a:pt x="31197" y="696800"/>
                  <a:pt x="0" y="665603"/>
                  <a:pt x="0" y="627120"/>
                </a:cubicBezTo>
                <a:lnTo>
                  <a:pt x="0" y="69680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89" tIns="40729" rIns="50889" bIns="4072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დანართი 3 - ბენეფიციართა მიერთების ფორმა</a:t>
            </a:r>
            <a:endParaRPr lang="en-US" b="1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F99FEDD-3972-87B8-2171-E7D2760E3E04}"/>
              </a:ext>
            </a:extLst>
          </p:cNvPr>
          <p:cNvSpPr/>
          <p:nvPr/>
        </p:nvSpPr>
        <p:spPr>
          <a:xfrm>
            <a:off x="747436" y="2192111"/>
            <a:ext cx="137139" cy="230108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301088"/>
                </a:lnTo>
                <a:lnTo>
                  <a:pt x="137139" y="2301088"/>
                </a:lnTo>
              </a:path>
            </a:pathLst>
          </a:custGeom>
          <a:noFill/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43FA056-75DF-3C39-BF1C-056E82526B92}"/>
              </a:ext>
            </a:extLst>
          </p:cNvPr>
          <p:cNvSpPr/>
          <p:nvPr/>
        </p:nvSpPr>
        <p:spPr>
          <a:xfrm>
            <a:off x="880283" y="4268472"/>
            <a:ext cx="4332747" cy="684479"/>
          </a:xfrm>
          <a:custGeom>
            <a:avLst/>
            <a:gdLst>
              <a:gd name="connsiteX0" fmla="*/ 0 w 4673299"/>
              <a:gd name="connsiteY0" fmla="*/ 68448 h 684479"/>
              <a:gd name="connsiteX1" fmla="*/ 68448 w 4673299"/>
              <a:gd name="connsiteY1" fmla="*/ 0 h 684479"/>
              <a:gd name="connsiteX2" fmla="*/ 4604851 w 4673299"/>
              <a:gd name="connsiteY2" fmla="*/ 0 h 684479"/>
              <a:gd name="connsiteX3" fmla="*/ 4673299 w 4673299"/>
              <a:gd name="connsiteY3" fmla="*/ 68448 h 684479"/>
              <a:gd name="connsiteX4" fmla="*/ 4673299 w 4673299"/>
              <a:gd name="connsiteY4" fmla="*/ 616031 h 684479"/>
              <a:gd name="connsiteX5" fmla="*/ 4604851 w 4673299"/>
              <a:gd name="connsiteY5" fmla="*/ 684479 h 684479"/>
              <a:gd name="connsiteX6" fmla="*/ 68448 w 4673299"/>
              <a:gd name="connsiteY6" fmla="*/ 684479 h 684479"/>
              <a:gd name="connsiteX7" fmla="*/ 0 w 4673299"/>
              <a:gd name="connsiteY7" fmla="*/ 616031 h 684479"/>
              <a:gd name="connsiteX8" fmla="*/ 0 w 4673299"/>
              <a:gd name="connsiteY8" fmla="*/ 68448 h 68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3299" h="684479">
                <a:moveTo>
                  <a:pt x="0" y="68448"/>
                </a:moveTo>
                <a:cubicBezTo>
                  <a:pt x="0" y="30645"/>
                  <a:pt x="30645" y="0"/>
                  <a:pt x="68448" y="0"/>
                </a:cubicBezTo>
                <a:lnTo>
                  <a:pt x="4604851" y="0"/>
                </a:lnTo>
                <a:cubicBezTo>
                  <a:pt x="4642654" y="0"/>
                  <a:pt x="4673299" y="30645"/>
                  <a:pt x="4673299" y="68448"/>
                </a:cubicBezTo>
                <a:lnTo>
                  <a:pt x="4673299" y="616031"/>
                </a:lnTo>
                <a:cubicBezTo>
                  <a:pt x="4673299" y="653834"/>
                  <a:pt x="4642654" y="684479"/>
                  <a:pt x="4604851" y="684479"/>
                </a:cubicBezTo>
                <a:lnTo>
                  <a:pt x="68448" y="684479"/>
                </a:lnTo>
                <a:cubicBezTo>
                  <a:pt x="30645" y="684479"/>
                  <a:pt x="0" y="653834"/>
                  <a:pt x="0" y="616031"/>
                </a:cubicBezTo>
                <a:lnTo>
                  <a:pt x="0" y="68448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528" tIns="40368" rIns="50528" bIns="4036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დანართი 4 - ფინანსური ანგარიშის მოდელი</a:t>
            </a:r>
            <a:endParaRPr lang="en-US" b="1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691CE6B-DA85-A1A3-4082-47E4E17E3FA1}"/>
              </a:ext>
            </a:extLst>
          </p:cNvPr>
          <p:cNvSpPr/>
          <p:nvPr/>
        </p:nvSpPr>
        <p:spPr>
          <a:xfrm>
            <a:off x="747436" y="2192111"/>
            <a:ext cx="160357" cy="324143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41433"/>
                </a:lnTo>
                <a:lnTo>
                  <a:pt x="160357" y="3241433"/>
                </a:lnTo>
              </a:path>
            </a:pathLst>
          </a:custGeom>
          <a:noFill/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C020ED0-DBAA-603B-B26C-003B7C2C9A82}"/>
              </a:ext>
            </a:extLst>
          </p:cNvPr>
          <p:cNvSpPr/>
          <p:nvPr/>
        </p:nvSpPr>
        <p:spPr>
          <a:xfrm>
            <a:off x="880283" y="5091305"/>
            <a:ext cx="4332747" cy="684479"/>
          </a:xfrm>
          <a:custGeom>
            <a:avLst/>
            <a:gdLst>
              <a:gd name="connsiteX0" fmla="*/ 0 w 4636447"/>
              <a:gd name="connsiteY0" fmla="*/ 68448 h 684479"/>
              <a:gd name="connsiteX1" fmla="*/ 68448 w 4636447"/>
              <a:gd name="connsiteY1" fmla="*/ 0 h 684479"/>
              <a:gd name="connsiteX2" fmla="*/ 4567999 w 4636447"/>
              <a:gd name="connsiteY2" fmla="*/ 0 h 684479"/>
              <a:gd name="connsiteX3" fmla="*/ 4636447 w 4636447"/>
              <a:gd name="connsiteY3" fmla="*/ 68448 h 684479"/>
              <a:gd name="connsiteX4" fmla="*/ 4636447 w 4636447"/>
              <a:gd name="connsiteY4" fmla="*/ 616031 h 684479"/>
              <a:gd name="connsiteX5" fmla="*/ 4567999 w 4636447"/>
              <a:gd name="connsiteY5" fmla="*/ 684479 h 684479"/>
              <a:gd name="connsiteX6" fmla="*/ 68448 w 4636447"/>
              <a:gd name="connsiteY6" fmla="*/ 684479 h 684479"/>
              <a:gd name="connsiteX7" fmla="*/ 0 w 4636447"/>
              <a:gd name="connsiteY7" fmla="*/ 616031 h 684479"/>
              <a:gd name="connsiteX8" fmla="*/ 0 w 4636447"/>
              <a:gd name="connsiteY8" fmla="*/ 68448 h 68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36447" h="684479">
                <a:moveTo>
                  <a:pt x="0" y="68448"/>
                </a:moveTo>
                <a:cubicBezTo>
                  <a:pt x="0" y="30645"/>
                  <a:pt x="30645" y="0"/>
                  <a:pt x="68448" y="0"/>
                </a:cubicBezTo>
                <a:lnTo>
                  <a:pt x="4567999" y="0"/>
                </a:lnTo>
                <a:cubicBezTo>
                  <a:pt x="4605802" y="0"/>
                  <a:pt x="4636447" y="30645"/>
                  <a:pt x="4636447" y="68448"/>
                </a:cubicBezTo>
                <a:lnTo>
                  <a:pt x="4636447" y="616031"/>
                </a:lnTo>
                <a:cubicBezTo>
                  <a:pt x="4636447" y="653834"/>
                  <a:pt x="4605802" y="684479"/>
                  <a:pt x="4567999" y="684479"/>
                </a:cubicBezTo>
                <a:lnTo>
                  <a:pt x="68448" y="684479"/>
                </a:lnTo>
                <a:cubicBezTo>
                  <a:pt x="30645" y="684479"/>
                  <a:pt x="0" y="653834"/>
                  <a:pt x="0" y="616031"/>
                </a:cubicBezTo>
                <a:lnTo>
                  <a:pt x="0" y="68448"/>
                </a:lnTo>
                <a:close/>
              </a:path>
            </a:pathLst>
          </a:custGeom>
          <a:ln>
            <a:solidFill>
              <a:srgbClr val="931680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528" tIns="40368" rIns="50528" bIns="40368" numCol="1" spcCol="127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დანართი 5 - სპეციფიკური წესები (</a:t>
            </a:r>
            <a:r>
              <a:rPr lang="ka-GE" b="1" dirty="0">
                <a:solidFill>
                  <a:srgbClr val="931680"/>
                </a:solidFill>
              </a:rPr>
              <a:t>ჰორიზონტი</a:t>
            </a:r>
            <a:r>
              <a:rPr lang="en-US" b="1" dirty="0">
                <a:solidFill>
                  <a:srgbClr val="931680"/>
                </a:solidFill>
                <a:latin typeface="Arial"/>
              </a:rPr>
              <a:t> </a:t>
            </a:r>
            <a:r>
              <a:rPr lang="ka-GE" b="1" dirty="0">
                <a:solidFill>
                  <a:srgbClr val="931680"/>
                </a:solidFill>
              </a:rPr>
              <a:t>ევროპისთვის</a:t>
            </a:r>
            <a:r>
              <a:rPr lang="ka-GE" b="1" kern="1200" dirty="0">
                <a:solidFill>
                  <a:srgbClr val="004494"/>
                </a:solidFill>
                <a:latin typeface="Arial"/>
                <a:cs typeface="Arial"/>
              </a:rPr>
              <a:t>)</a:t>
            </a:r>
            <a:endParaRPr lang="en-US" b="1" kern="1200" dirty="0">
              <a:solidFill>
                <a:srgbClr val="004494"/>
              </a:solidFill>
              <a:latin typeface="Arial"/>
              <a:cs typeface="Arial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B390D6C-30F8-CC5E-4376-D298D12789B9}"/>
              </a:ext>
            </a:extLst>
          </p:cNvPr>
          <p:cNvCxnSpPr>
            <a:cxnSpLocks/>
          </p:cNvCxnSpPr>
          <p:nvPr/>
        </p:nvCxnSpPr>
        <p:spPr>
          <a:xfrm>
            <a:off x="5213029" y="5433544"/>
            <a:ext cx="345668" cy="0"/>
          </a:xfrm>
          <a:prstGeom prst="line">
            <a:avLst/>
          </a:prstGeom>
          <a:ln>
            <a:solidFill>
              <a:srgbClr val="9316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23">
            <a:extLst>
              <a:ext uri="{FF2B5EF4-FFF2-40B4-BE49-F238E27FC236}">
                <a16:creationId xmlns:a16="http://schemas.microsoft.com/office/drawing/2014/main" id="{488D0AEB-F1C3-7BA7-E163-4F17EBC84C14}"/>
              </a:ext>
            </a:extLst>
          </p:cNvPr>
          <p:cNvSpPr/>
          <p:nvPr/>
        </p:nvSpPr>
        <p:spPr>
          <a:xfrm>
            <a:off x="5558697" y="2388846"/>
            <a:ext cx="6182648" cy="3291126"/>
          </a:xfrm>
          <a:prstGeom prst="roundRect">
            <a:avLst>
              <a:gd name="adj" fmla="val 9135"/>
            </a:avLst>
          </a:prstGeom>
          <a:noFill/>
          <a:ln>
            <a:solidFill>
              <a:srgbClr val="9316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dirty="0">
                <a:solidFill>
                  <a:srgbClr val="931680"/>
                </a:solidFill>
                <a:latin typeface="Arial"/>
                <a:cs typeface="Arial"/>
              </a:rPr>
              <a:t>სესნსიტიური ინფორმაცია უსაფრთხოების </a:t>
            </a:r>
            <a:r>
              <a:rPr lang="ka-GE" dirty="0">
                <a:solidFill>
                  <a:prstClr val="black"/>
                </a:solidFill>
                <a:cs typeface="Arial"/>
              </a:rPr>
              <a:t>რეკომენდაციით</a:t>
            </a:r>
            <a:r>
              <a:rPr lang="da-DK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dirty="0">
                <a:solidFill>
                  <a:srgbClr val="931680"/>
                </a:solidFill>
                <a:cs typeface="Arial"/>
              </a:rPr>
              <a:t>ევროკავშირის კლასიფიცირებული </a:t>
            </a:r>
            <a:r>
              <a:rPr lang="ka-GE" dirty="0">
                <a:solidFill>
                  <a:prstClr val="black"/>
                </a:solidFill>
                <a:latin typeface="Arial"/>
                <a:cs typeface="Arial"/>
              </a:rPr>
              <a:t>ინფორმაციის დაცვა</a:t>
            </a:r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ეთიკა</a:t>
            </a:r>
            <a:r>
              <a:rPr kumimoji="0" lang="da-DK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da-DK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lang="ka-GE" dirty="0">
                <a:solidFill>
                  <a:prstClr val="black"/>
                </a:solidFill>
                <a:latin typeface="Arial"/>
                <a:cs typeface="Arial"/>
              </a:rPr>
              <a:t>მაგ. კვლევის მთლიანობა</a:t>
            </a:r>
            <a:r>
              <a:rPr kumimoji="0" lang="da-DK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dirty="0">
                <a:solidFill>
                  <a:srgbClr val="931680"/>
                </a:solidFill>
                <a:cs typeface="Arial"/>
              </a:rPr>
              <a:t>გენდერული მეინსტრიმინგი</a:t>
            </a:r>
            <a:endParaRPr lang="da-DK" dirty="0">
              <a:solidFill>
                <a:srgbClr val="931680"/>
              </a:solidFill>
              <a:latin typeface="Arial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ინტელექტუალური საკუთრების უფლება </a:t>
            </a:r>
            <a:r>
              <a:rPr lang="ka-GE" dirty="0">
                <a:solidFill>
                  <a:srgbClr val="931680"/>
                </a:solidFill>
                <a:latin typeface="Arial"/>
                <a:cs typeface="Arial"/>
              </a:rPr>
              <a:t>(</a:t>
            </a:r>
            <a:r>
              <a:rPr kumimoji="0" lang="da-DK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IPR</a:t>
            </a: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), </a:t>
            </a: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შედეგები და საბაზისო მონაცემები, წვდომის და გამოყენების უფლება</a:t>
            </a:r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კომუნიკაცია, გავრცელება</a:t>
            </a:r>
            <a:r>
              <a:rPr lang="ka-GE" dirty="0">
                <a:solidFill>
                  <a:srgbClr val="931680"/>
                </a:solidFill>
                <a:latin typeface="Arial"/>
                <a:cs typeface="Arial"/>
              </a:rPr>
              <a:t> </a:t>
            </a: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და ხილვადობა </a:t>
            </a:r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პროექტის განხორციელების კონკრეტული წესები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MSCA-</a:t>
            </a:r>
            <a:r>
              <a:rPr lang="ka-GE" dirty="0">
                <a:solidFill>
                  <a:schemeClr val="tx1"/>
                </a:solidFill>
                <a:cs typeface="Arial"/>
              </a:rPr>
              <a:t>ის კონკრეტული წესები </a:t>
            </a:r>
            <a:endParaRPr lang="da-DK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986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CA93-0844-4C21-B137-E5FD75514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z="3600" spc="-5" dirty="0">
                <a:solidFill>
                  <a:srgbClr val="921680"/>
                </a:solidFill>
              </a:rPr>
              <a:t>კონსორციუმის შემადგენლობა</a:t>
            </a:r>
            <a:endParaRPr lang="en-GB" sz="3600" spc="-5" dirty="0">
              <a:solidFill>
                <a:srgbClr val="92168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2BFFB-BAF3-4D92-9205-5F38EFD6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3EB43A-2C70-2D9B-D893-D426768D1F9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72" y="1690688"/>
            <a:ext cx="7943273" cy="43129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471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8D06D-870E-C323-1A4C-0E4FF6231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NEAR/TBS/2021/EA-RP/0086</a:t>
            </a:r>
            <a:endParaRPr lang="en-GB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84E46A50-8877-22D7-7BDA-2C75608E72D5}"/>
              </a:ext>
            </a:extLst>
          </p:cNvPr>
          <p:cNvSpPr/>
          <p:nvPr/>
        </p:nvSpPr>
        <p:spPr>
          <a:xfrm>
            <a:off x="10058399" y="28627"/>
            <a:ext cx="2148987" cy="1723973"/>
          </a:xfrm>
          <a:prstGeom prst="wedgeRoundRectCallou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არ შეიძლება კოორდინატორის ძირითადი ამოცანების </a:t>
            </a:r>
            <a:r>
              <a:rPr kumimoji="0" lang="da-DK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დ</a:t>
            </a:r>
            <a:r>
              <a:rPr kumimoji="0" lang="ka-GE" sz="12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ელეგირება ან ქვეკონტრაქტი,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1200" b="1" dirty="0">
                <a:solidFill>
                  <a:srgbClr val="931680"/>
                </a:solidFill>
                <a:latin typeface="Arial"/>
                <a:cs typeface="Arial"/>
              </a:rPr>
              <a:t>გარდა</a:t>
            </a:r>
            <a:r>
              <a:rPr kumimoji="0" lang="da-DK" sz="1200" b="1" i="0" u="none" strike="noStrike" kern="1200" cap="none" spc="0" normalizeH="0" baseline="0" noProof="0" dirty="0">
                <a:ln>
                  <a:noFill/>
                </a:ln>
                <a:solidFill>
                  <a:srgbClr val="93168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ka-GE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საჯარო დაწესებულებებისა, </a:t>
            </a:r>
            <a:r>
              <a:rPr kumimoji="0" lang="ka-GE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ადმინისტრირების უფლებამოსილ პირებზე</a:t>
            </a:r>
            <a:endParaRPr kumimoji="0" lang="da-DK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7490BC7-4E5E-6EC2-578D-FDEA1F68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86471"/>
            <a:ext cx="8153400" cy="592086"/>
          </a:xfrm>
        </p:spPr>
        <p:txBody>
          <a:bodyPr vert="horz" wrap="square" lIns="90000" tIns="46800" rIns="90000" bIns="45720" rtlCol="0" anchor="ctr">
            <a:spAutoFit/>
          </a:bodyPr>
          <a:lstStyle/>
          <a:p>
            <a:r>
              <a:rPr lang="ka-GE" sz="3600" spc="-5" dirty="0">
                <a:solidFill>
                  <a:srgbClr val="921680"/>
                </a:solidFill>
              </a:rPr>
              <a:t>ბენეფიციარები და კოორდინატორები</a:t>
            </a:r>
            <a:endParaRPr lang="fr-BE" sz="3600" spc="-5" dirty="0">
              <a:solidFill>
                <a:srgbClr val="921680"/>
              </a:solidFill>
            </a:endParaRPr>
          </a:p>
        </p:txBody>
      </p:sp>
      <p:pic>
        <p:nvPicPr>
          <p:cNvPr id="7" name="Picture 3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9E1CC066-1CBC-F8C1-4ACC-9458E5E5F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40" y="185738"/>
            <a:ext cx="1025979" cy="1016454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656B140-DAB5-9AAB-4BF5-27A26F5A68AB}"/>
              </a:ext>
            </a:extLst>
          </p:cNvPr>
          <p:cNvSpPr txBox="1">
            <a:spLocks/>
          </p:cNvSpPr>
          <p:nvPr/>
        </p:nvSpPr>
        <p:spPr>
          <a:xfrm>
            <a:off x="163287" y="1183413"/>
            <a:ext cx="6016796" cy="5062924"/>
          </a:xfrm>
          <a:prstGeom prst="rect">
            <a:avLst/>
          </a:prstGeom>
        </p:spPr>
        <p:txBody>
          <a:bodyPr vert="horz" wrap="square" lIns="90000" tIns="45720" rIns="91440" bIns="45720" rtlCol="0" anchor="t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spcBef>
                <a:spcPts val="1600"/>
              </a:spcBef>
              <a:defRPr/>
            </a:pPr>
            <a:r>
              <a:rPr lang="ka-GE" dirty="0">
                <a:solidFill>
                  <a:srgbClr val="931680"/>
                </a:solidFill>
                <a:latin typeface="Arial"/>
              </a:rPr>
              <a:t>ბენეფიციარები</a:t>
            </a:r>
            <a:endParaRPr lang="fr-BE" sz="1600" b="0" dirty="0">
              <a:solidFill>
                <a:srgbClr val="931680"/>
              </a:solidFill>
              <a:latin typeface="Arial"/>
            </a:endParaRP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</a:rPr>
              <a:t>ხელს აწერენ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</a:rPr>
              <a:t> </a:t>
            </a:r>
            <a:r>
              <a:rPr lang="ka-GE" sz="1400" dirty="0">
                <a:latin typeface="Arial"/>
                <a:cs typeface="Arial"/>
              </a:rPr>
              <a:t>მიერთების ფორმას</a:t>
            </a:r>
            <a:endParaRPr lang="fr-BE" sz="1400" dirty="0">
              <a:solidFill>
                <a:srgbClr val="ED7D31"/>
              </a:solidFill>
              <a:latin typeface="Arial"/>
            </a:endParaRP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</a:rPr>
              <a:t>მთლიანად არიან პასუხისმგებლები</a:t>
            </a:r>
            <a:r>
              <a:rPr lang="fr-BE" sz="1400" dirty="0">
                <a:solidFill>
                  <a:srgbClr val="931680"/>
                </a:solidFill>
                <a:latin typeface="Arial"/>
              </a:rPr>
              <a:t> 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საგრანტო ორგანიზაციის მიმართ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პროექტის განხორციელებაზე</a:t>
            </a:r>
            <a:endParaRPr lang="fr-BE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ერთობლივად პასუხისმგებელი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ka-GE" sz="1400" dirty="0">
                <a:solidFill>
                  <a:srgbClr val="931680"/>
                </a:solidFill>
                <a:latin typeface="Arial"/>
                <a:cs typeface="Arial"/>
              </a:rPr>
              <a:t>ტექნიკურ განხორციელებაზე</a:t>
            </a:r>
            <a:r>
              <a:rPr lang="fr-BE" sz="1400" b="0" dirty="0">
                <a:solidFill>
                  <a:schemeClr val="tx2"/>
                </a:solidFill>
                <a:latin typeface="Arial"/>
                <a:cs typeface="Arial"/>
              </a:rPr>
              <a:t> </a:t>
            </a: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უნდა ჰქონდეთ </a:t>
            </a:r>
            <a:r>
              <a:rPr lang="ka-GE" sz="1400" dirty="0">
                <a:solidFill>
                  <a:srgbClr val="931680"/>
                </a:solidFill>
                <a:latin typeface="Arial"/>
              </a:rPr>
              <a:t>სათანადო რესურსები</a:t>
            </a:r>
            <a:endParaRPr lang="fr-BE" sz="1400" dirty="0">
              <a:solidFill>
                <a:srgbClr val="931680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აკმაყოფილებდნენ ჰორიზონტი ევროპის </a:t>
            </a:r>
            <a:r>
              <a:rPr lang="ka-GE" sz="1400" dirty="0">
                <a:solidFill>
                  <a:srgbClr val="931680"/>
                </a:solidFill>
                <a:latin typeface="Arial"/>
              </a:rPr>
              <a:t>დაშვების კრიტერიუმებს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 მთლიანი პერიოდის განმავლობაში</a:t>
            </a:r>
            <a:endParaRPr lang="fr-BE" sz="1400" dirty="0">
              <a:solidFill>
                <a:schemeClr val="tx2"/>
              </a:solidFill>
            </a:endParaRPr>
          </a:p>
          <a:p>
            <a:pPr marL="179388" lvl="1" indent="-179388">
              <a:spcBef>
                <a:spcPts val="16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  <a:cs typeface="Calibri"/>
              </a:rPr>
              <a:t>ვალდებულები არიან</a:t>
            </a:r>
            <a:r>
              <a:rPr lang="en-US" sz="1400" dirty="0">
                <a:solidFill>
                  <a:srgbClr val="931680"/>
                </a:solidFill>
                <a:latin typeface="Arial"/>
                <a:cs typeface="Calibri"/>
              </a:rPr>
              <a:t>: </a:t>
            </a:r>
            <a:r>
              <a:rPr lang="en-US" sz="1400" b="0" dirty="0">
                <a:solidFill>
                  <a:srgbClr val="4D4D4D"/>
                </a:solidFill>
                <a:latin typeface="Arial"/>
                <a:cs typeface="Calibri"/>
              </a:rPr>
              <a:t> </a:t>
            </a:r>
          </a:p>
          <a:p>
            <a:pPr marL="568325" lvl="1" indent="-568325">
              <a:spcBef>
                <a:spcPts val="600"/>
              </a:spcBef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ka-GE" sz="1400" b="0" dirty="0">
                <a:solidFill>
                  <a:schemeClr val="tx2"/>
                </a:solidFill>
                <a:cs typeface="Arial"/>
              </a:rPr>
              <a:t>დროულად მიაწოდონ კოორდინატორს</a:t>
            </a:r>
            <a:r>
              <a:rPr lang="en-US" sz="1400" b="0" dirty="0">
                <a:solidFill>
                  <a:schemeClr val="tx2"/>
                </a:solidFill>
                <a:latin typeface="Arial"/>
                <a:cs typeface="Arial"/>
              </a:rPr>
              <a:t>: </a:t>
            </a:r>
            <a:r>
              <a:rPr lang="ka-GE" sz="1400" b="0" dirty="0">
                <a:solidFill>
                  <a:schemeClr val="tx2"/>
                </a:solidFill>
                <a:cs typeface="Arial"/>
              </a:rPr>
              <a:t>ფინანსური ანგარიში, ტექნიკური ანგარიში, შედეგები</a:t>
            </a:r>
            <a:endParaRPr lang="en-US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568325" lvl="1" indent="-568325">
              <a:spcBef>
                <a:spcPts val="600"/>
              </a:spcBef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ka-GE" sz="1400" b="0" dirty="0">
                <a:solidFill>
                  <a:schemeClr val="tx2"/>
                </a:solidFill>
                <a:cs typeface="Arial"/>
              </a:rPr>
              <a:t>აცნობოს საგრანტო ორგანიზაციას (და ბენეფიციარებს) ნებისმიერი მოვლენის შესახებ, რამაც შეიძლება შეაფერხოს პროექტი </a:t>
            </a:r>
            <a:endParaRPr lang="en-US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568325" lvl="1" indent="-568325">
              <a:spcBef>
                <a:spcPts val="600"/>
              </a:spcBef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ka-GE" sz="1400" b="0" dirty="0">
                <a:solidFill>
                  <a:schemeClr val="tx2"/>
                </a:solidFill>
                <a:cs typeface="Arial"/>
              </a:rPr>
              <a:t>პორტალის მეშვეობით წარადგინონ მონაცემები მათთან აფილირებული პირების მონაწილეობის შესახებ</a:t>
            </a:r>
            <a:endParaRPr lang="en-US" sz="1400" b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2F80B37-1C5B-E171-5029-F9F88E06FD57}"/>
              </a:ext>
            </a:extLst>
          </p:cNvPr>
          <p:cNvCxnSpPr>
            <a:cxnSpLocks/>
          </p:cNvCxnSpPr>
          <p:nvPr/>
        </p:nvCxnSpPr>
        <p:spPr>
          <a:xfrm>
            <a:off x="6125224" y="1583638"/>
            <a:ext cx="0" cy="4673122"/>
          </a:xfrm>
          <a:prstGeom prst="line">
            <a:avLst/>
          </a:prstGeom>
          <a:noFill/>
          <a:ln w="28575" cap="flat" cmpd="sng" algn="ctr">
            <a:solidFill>
              <a:srgbClr val="ED7D31"/>
            </a:solidFill>
            <a:prstDash val="sysDot"/>
            <a:miter lim="800000"/>
          </a:ln>
          <a:effectLst/>
        </p:spPr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5901A9-4667-CF98-B1A0-5994AD9EE36C}"/>
              </a:ext>
            </a:extLst>
          </p:cNvPr>
          <p:cNvSpPr txBox="1">
            <a:spLocks/>
          </p:cNvSpPr>
          <p:nvPr/>
        </p:nvSpPr>
        <p:spPr>
          <a:xfrm>
            <a:off x="6184952" y="1202192"/>
            <a:ext cx="5843761" cy="4703852"/>
          </a:xfrm>
          <a:prstGeom prst="rect">
            <a:avLst/>
          </a:prstGeom>
        </p:spPr>
        <p:txBody>
          <a:bodyPr vert="horz" wrap="square" lIns="90000" tIns="45720" rIns="91440" bIns="45720" rtlCol="0" anchor="t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Aft>
                <a:spcPts val="0"/>
              </a:spcAft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defRPr/>
            </a:pPr>
            <a:r>
              <a:rPr lang="ka-GE" dirty="0">
                <a:solidFill>
                  <a:srgbClr val="931680"/>
                </a:solidFill>
                <a:latin typeface="Arial"/>
                <a:cs typeface="Arial"/>
              </a:rPr>
              <a:t>                            კოორდინატორები</a:t>
            </a:r>
            <a:endParaRPr lang="fr-BE" dirty="0">
              <a:solidFill>
                <a:srgbClr val="931680"/>
              </a:solidFill>
              <a:latin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</a:rPr>
              <a:t>პირდაპირ აწერენ ხელს</a:t>
            </a:r>
            <a:r>
              <a:rPr lang="da-DK" sz="1400" dirty="0">
                <a:solidFill>
                  <a:schemeClr val="tx1"/>
                </a:solidFill>
                <a:latin typeface="Arial"/>
                <a:ea typeface="+mn-lt"/>
                <a:cs typeface="Arial"/>
              </a:rPr>
              <a:t> 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ხელშეკრულებას</a:t>
            </a:r>
            <a:endParaRPr lang="da-DK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ცენეტრალური</a:t>
            </a:r>
            <a:r>
              <a:rPr lang="en-GB" sz="1400" b="0" dirty="0">
                <a:solidFill>
                  <a:schemeClr val="tx1"/>
                </a:solidFill>
                <a:latin typeface="Arial"/>
                <a:cs typeface="Calibri"/>
              </a:rPr>
              <a:t> </a:t>
            </a:r>
            <a:r>
              <a:rPr lang="ka-GE" sz="1400" dirty="0">
                <a:solidFill>
                  <a:srgbClr val="931680"/>
                </a:solidFill>
                <a:latin typeface="Arial"/>
              </a:rPr>
              <a:t>საკონტაქტო პირი</a:t>
            </a:r>
            <a:r>
              <a:rPr lang="en-GB" sz="1400" b="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 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საგრანტო ორგანიზაციასთან</a:t>
            </a:r>
            <a:endParaRPr lang="da-DK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</a:rPr>
              <a:t>წარმოადგენს</a:t>
            </a:r>
            <a:r>
              <a:rPr lang="en-GB" sz="1400" dirty="0">
                <a:solidFill>
                  <a:srgbClr val="931680"/>
                </a:solidFill>
                <a:latin typeface="Arial"/>
              </a:rPr>
              <a:t> </a:t>
            </a:r>
            <a:r>
              <a:rPr lang="ka-GE" sz="1400" dirty="0">
                <a:solidFill>
                  <a:srgbClr val="931680"/>
                </a:solidFill>
                <a:latin typeface="Arial"/>
              </a:rPr>
              <a:t>კონსორციუმს </a:t>
            </a:r>
            <a:r>
              <a:rPr lang="en-GB" sz="1400" b="0" dirty="0">
                <a:solidFill>
                  <a:schemeClr val="tx2"/>
                </a:solidFill>
                <a:latin typeface="Arial"/>
                <a:cs typeface="Arial"/>
              </a:rPr>
              <a:t>(</a:t>
            </a: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საგრანტო ორგანიზაციასთან</a:t>
            </a:r>
            <a:r>
              <a:rPr lang="en-GB" sz="1400" b="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da-DK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437005" lvl="2" indent="-342900">
              <a:buClr>
                <a:srgbClr val="931680"/>
              </a:buClr>
              <a:buFont typeface="Wingdings"/>
              <a:buChar char="ü"/>
              <a:defRPr/>
            </a:pPr>
            <a:r>
              <a:rPr lang="ka-GE" sz="1400" b="0" i="1" dirty="0">
                <a:solidFill>
                  <a:schemeClr val="tx2"/>
                </a:solidFill>
                <a:latin typeface="Arial"/>
                <a:cs typeface="Arial"/>
              </a:rPr>
              <a:t>მონო ბენეფიციარი</a:t>
            </a:r>
            <a:r>
              <a:rPr lang="en-GB" sz="1400" b="0" i="1" dirty="0">
                <a:solidFill>
                  <a:schemeClr val="tx2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en-GB" sz="1400" b="0" i="1" dirty="0">
                <a:solidFill>
                  <a:schemeClr val="tx2"/>
                </a:solidFill>
                <a:latin typeface="Arial"/>
                <a:cs typeface="Arial"/>
              </a:rPr>
              <a:t> </a:t>
            </a:r>
            <a:r>
              <a:rPr lang="ka-GE" sz="1400" b="0" i="1" dirty="0">
                <a:solidFill>
                  <a:schemeClr val="tx2"/>
                </a:solidFill>
                <a:latin typeface="Arial"/>
                <a:cs typeface="Arial"/>
              </a:rPr>
              <a:t>ასევე კოორდინატორი</a:t>
            </a:r>
            <a:endParaRPr lang="da-DK" sz="1400" b="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79388" lvl="1" indent="-179388">
              <a:spcBef>
                <a:spcPts val="1200"/>
              </a:spcBef>
              <a:buClr>
                <a:srgbClr val="931680"/>
              </a:buClr>
              <a:buFont typeface="Arial" panose="020B0604020202020204" pitchFamily="34" charset="0"/>
              <a:buChar char="●"/>
              <a:defRPr/>
            </a:pPr>
            <a:r>
              <a:rPr lang="ka-GE" sz="1400" dirty="0">
                <a:solidFill>
                  <a:srgbClr val="931680"/>
                </a:solidFill>
                <a:latin typeface="Arial"/>
              </a:rPr>
              <a:t>ვალდებულებები</a:t>
            </a:r>
            <a:endParaRPr lang="en-US" sz="1400" b="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cs typeface="Calibri"/>
            </a:endParaRPr>
          </a:p>
          <a:p>
            <a:pPr lvl="1" indent="-568325">
              <a:spcBef>
                <a:spcPts val="400"/>
              </a:spcBef>
              <a:buClr>
                <a:schemeClr val="accent4"/>
              </a:buClr>
              <a:buFont typeface="Wingdings" panose="05000000000000000000" pitchFamily="2" charset="2"/>
              <a:buChar char="v"/>
              <a:defRPr/>
            </a:pPr>
            <a:r>
              <a:rPr lang="ka-GE" sz="1400" dirty="0">
                <a:solidFill>
                  <a:schemeClr val="tx2"/>
                </a:solidFill>
                <a:latin typeface="Arial"/>
                <a:cs typeface="Arial"/>
              </a:rPr>
              <a:t>პროექტის განხორციელების მონიტორინგი </a:t>
            </a:r>
            <a:endParaRPr lang="en-US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lvl="1" indent="-568325" algn="just">
              <a:spcBef>
                <a:spcPts val="400"/>
              </a:spcBef>
              <a:buClr>
                <a:schemeClr val="accent4"/>
              </a:buClr>
              <a:buFont typeface="Wingdings,Sans-Serif" panose="05000000000000000000" pitchFamily="2" charset="2"/>
              <a:buChar char="v"/>
              <a:defRPr/>
            </a:pPr>
            <a:r>
              <a:rPr lang="ka-GE" sz="1400" dirty="0">
                <a:solidFill>
                  <a:schemeClr val="tx2"/>
                </a:solidFill>
                <a:latin typeface="Arial"/>
                <a:cs typeface="Arial"/>
              </a:rPr>
              <a:t>შუამავალი </a:t>
            </a:r>
            <a:r>
              <a:rPr lang="ka-GE" sz="1400" b="1" dirty="0">
                <a:solidFill>
                  <a:schemeClr val="tx2"/>
                </a:solidFill>
                <a:latin typeface="Arial"/>
                <a:cs typeface="Arial"/>
              </a:rPr>
              <a:t>ყველა კომუნიკაციაში</a:t>
            </a:r>
            <a:r>
              <a:rPr lang="en-US" sz="1400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endParaRPr lang="en-US" sz="1400" dirty="0">
              <a:solidFill>
                <a:schemeClr val="tx2"/>
              </a:solidFill>
              <a:latin typeface="Arial"/>
              <a:ea typeface="+mn-lt"/>
              <a:cs typeface="Arial"/>
            </a:endParaRPr>
          </a:p>
          <a:p>
            <a:pPr marL="566928" lvl="2" indent="-263525">
              <a:spcBef>
                <a:spcPts val="600"/>
              </a:spcBef>
              <a:buFont typeface="Wingdings,Sans-Serif" panose="05000000000000000000" pitchFamily="2" charset="2"/>
              <a:buChar char="Ø"/>
              <a:defRPr/>
            </a:pPr>
            <a:r>
              <a:rPr lang="ka-GE" sz="1400" dirty="0">
                <a:solidFill>
                  <a:schemeClr val="tx2"/>
                </a:solidFill>
                <a:latin typeface="Arial"/>
                <a:cs typeface="Arial"/>
              </a:rPr>
              <a:t>წარადგენოს წინასწარი დაფინანსების გარანტიები</a:t>
            </a:r>
            <a:endParaRPr lang="en-US" sz="1400" dirty="0">
              <a:solidFill>
                <a:schemeClr val="tx2"/>
              </a:solidFill>
              <a:ea typeface="+mn-lt"/>
              <a:cs typeface="+mn-lt"/>
            </a:endParaRPr>
          </a:p>
          <a:p>
            <a:pPr marL="566928" lvl="2" indent="-263525">
              <a:spcBef>
                <a:spcPts val="600"/>
              </a:spcBef>
              <a:buFont typeface="Wingdings,Sans-Serif" panose="05000000000000000000" pitchFamily="2" charset="2"/>
              <a:buChar char="Ø"/>
              <a:defRPr/>
            </a:pPr>
            <a:r>
              <a:rPr lang="ka-GE" sz="1400" dirty="0">
                <a:solidFill>
                  <a:schemeClr val="tx2"/>
                </a:solidFill>
                <a:latin typeface="Arial"/>
                <a:cs typeface="Arial"/>
              </a:rPr>
              <a:t>მოითხოვოს და გადახედოს ყველა დოკუმენტს, საგრანტო ორგანიზაციისთვის გადაცემამდე </a:t>
            </a:r>
            <a:r>
              <a:rPr lang="en-US" sz="1400" dirty="0">
                <a:solidFill>
                  <a:schemeClr val="tx2"/>
                </a:solidFill>
                <a:latin typeface="Arial"/>
                <a:cs typeface="Arial"/>
              </a:rPr>
              <a:t> </a:t>
            </a:r>
            <a:endParaRPr lang="en-US" sz="1400" dirty="0">
              <a:solidFill>
                <a:schemeClr val="tx2"/>
              </a:solidFill>
              <a:ea typeface="+mn-lt"/>
              <a:cs typeface="+mn-lt"/>
            </a:endParaRPr>
          </a:p>
          <a:p>
            <a:pPr marL="566928" lvl="2" indent="-263525">
              <a:spcBef>
                <a:spcPts val="600"/>
              </a:spcBef>
              <a:buFont typeface="Wingdings,Sans-Serif" panose="05000000000000000000" pitchFamily="2" charset="2"/>
              <a:buChar char="Ø"/>
              <a:defRPr/>
            </a:pPr>
            <a:r>
              <a:rPr lang="ka-GE" sz="1400" dirty="0">
                <a:solidFill>
                  <a:schemeClr val="tx2"/>
                </a:solidFill>
                <a:ea typeface="+mn-lt"/>
                <a:cs typeface="Arial"/>
              </a:rPr>
              <a:t>წარადგინოს შედეგები და ანგარიშები </a:t>
            </a:r>
            <a:endParaRPr lang="en-US" sz="1400" dirty="0">
              <a:solidFill>
                <a:schemeClr val="tx2"/>
              </a:solidFill>
              <a:ea typeface="+mn-lt"/>
              <a:cs typeface="+mn-lt"/>
            </a:endParaRPr>
          </a:p>
          <a:p>
            <a:pPr marL="566928" lvl="2" indent="-263525">
              <a:spcBef>
                <a:spcPts val="600"/>
              </a:spcBef>
              <a:buFont typeface="Wingdings,Sans-Serif" panose="05000000000000000000" pitchFamily="2" charset="2"/>
              <a:buChar char="Ø"/>
              <a:defRPr/>
            </a:pPr>
            <a:r>
              <a:rPr lang="ka-GE" sz="1400" dirty="0">
                <a:solidFill>
                  <a:schemeClr val="tx2"/>
                </a:solidFill>
                <a:latin typeface="Arial"/>
                <a:cs typeface="Arial"/>
              </a:rPr>
              <a:t>შეაწყობინოს საგრანტო ორგანიზაციას ბენეფიციარებისთვის გადახდებზე</a:t>
            </a:r>
            <a:endParaRPr lang="en-US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566928" lvl="1" indent="-568325"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v"/>
              <a:defRPr/>
            </a:pPr>
            <a:r>
              <a:rPr lang="ka-GE" sz="1400" b="0" dirty="0">
                <a:solidFill>
                  <a:schemeClr val="tx2"/>
                </a:solidFill>
                <a:latin typeface="Arial"/>
                <a:cs typeface="Arial"/>
              </a:rPr>
              <a:t>გაანაწილოს მიღებული გრანტი ბენეფიციარებზე გაუმართლებელი შეფერხების გარეშე </a:t>
            </a:r>
            <a:endParaRPr lang="fr-BE" sz="1400" b="0" i="1" dirty="0">
              <a:solidFill>
                <a:srgbClr val="4D4D4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671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E65143-389C-40B6-8896-A05A2F161780}" vid="{0613FAF5-051F-4D1B-A196-9417799CF6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slide_master_format</Template>
  <TotalTime>300</TotalTime>
  <Words>1056</Words>
  <Application>Microsoft Office PowerPoint</Application>
  <PresentationFormat>Widescreen</PresentationFormat>
  <Paragraphs>174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Sylfaen</vt:lpstr>
      <vt:lpstr>Wingdings</vt:lpstr>
      <vt:lpstr>Wingdings,Sans-Serif</vt:lpstr>
      <vt:lpstr>Office Theme</vt:lpstr>
      <vt:lpstr>SUPPORT TO GEORGIA’S RESEARCHERS’ MOBILITY</vt:lpstr>
      <vt:lpstr>საგრანტო ხელშეკრულების ტიპები</vt:lpstr>
      <vt:lpstr>PowerPoint Presentation</vt:lpstr>
      <vt:lpstr>ხარჯის ტიპები და დაფინანსების ოდენობა</vt:lpstr>
      <vt:lpstr>ბიუჯეტის ნიმუში</vt:lpstr>
      <vt:lpstr>საგრანტო ხელშეკრულების კორპორატიული სტრუქტურა</vt:lpstr>
      <vt:lpstr>საგრანტო ხელშეკრულების კორპორატიული სტრუქტურა</vt:lpstr>
      <vt:lpstr>კონსორციუმის შემადგენლობა</vt:lpstr>
      <vt:lpstr>ბენეფიციარები და კოორდინატორები</vt:lpstr>
      <vt:lpstr>სხვა მონაწილეები        ასოცირებული პარტნიორები</vt:lpstr>
      <vt:lpstr>სხვა მონაწილეები</vt:lpstr>
      <vt:lpstr>PowerPoint Presentation</vt:lpstr>
      <vt:lpstr>მადლობა!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TO GEORGIA’S RESEARCHERS’ MOBILITY</dc:title>
  <dc:creator>Microsoft account</dc:creator>
  <cp:lastModifiedBy>Shorena Beridze</cp:lastModifiedBy>
  <cp:revision>6</cp:revision>
  <dcterms:created xsi:type="dcterms:W3CDTF">2023-02-27T13:05:41Z</dcterms:created>
  <dcterms:modified xsi:type="dcterms:W3CDTF">2023-07-08T07:53:16Z</dcterms:modified>
</cp:coreProperties>
</file>