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0" r:id="rId2"/>
    <p:sldId id="361" r:id="rId3"/>
    <p:sldId id="258" r:id="rId4"/>
    <p:sldId id="259" r:id="rId5"/>
    <p:sldId id="263" r:id="rId6"/>
    <p:sldId id="261" r:id="rId7"/>
    <p:sldId id="262" r:id="rId8"/>
    <p:sldId id="264" r:id="rId9"/>
    <p:sldId id="266" r:id="rId10"/>
    <p:sldId id="359" r:id="rId11"/>
    <p:sldId id="356" r:id="rId12"/>
    <p:sldId id="357" r:id="rId13"/>
    <p:sldId id="358" r:id="rId14"/>
    <p:sldId id="332" r:id="rId15"/>
    <p:sldId id="334" r:id="rId16"/>
    <p:sldId id="265" r:id="rId17"/>
    <p:sldId id="336" r:id="rId18"/>
    <p:sldId id="360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1D340-FABE-42FD-A90F-C2A3ED17A11F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lv-LV"/>
        </a:p>
      </dgm:t>
    </dgm:pt>
    <dgm:pt modelId="{81EE6F4B-FAEB-485D-85BC-3FF88AF1EBEC}">
      <dgm:prSet phldrT="[Text]" custT="1"/>
      <dgm:spPr>
        <a:xfrm>
          <a:off x="971591" y="0"/>
          <a:ext cx="7341080" cy="15517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de-AT" sz="18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 A - administrative forms</a:t>
          </a:r>
          <a:r>
            <a:rPr lang="lv-LV" sz="18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</a:p>
        <a:p>
          <a:pPr marL="0" indent="0" algn="l">
            <a:buNone/>
            <a:tabLst>
              <a:tab pos="6007100" algn="l"/>
              <a:tab pos="6365875" algn="l"/>
            </a:tabLst>
          </a:pPr>
          <a:r>
            <a:rPr lang="en-US" sz="1800" b="0" i="0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filled</a:t>
          </a:r>
          <a:r>
            <a:rPr lang="lv-LV" sz="1800" b="0" i="0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US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on-line</a:t>
          </a:r>
          <a:r>
            <a:rPr lang="lv-LV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US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on the </a:t>
          </a:r>
          <a:r>
            <a:rPr lang="lv-LV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Funding</a:t>
          </a:r>
          <a:r>
            <a:rPr lang="en-US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lv-LV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&amp;</a:t>
          </a:r>
          <a:r>
            <a:rPr lang="en-US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lv-LV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Tenders</a:t>
          </a:r>
          <a:r>
            <a:rPr lang="en-US" sz="1800" b="0" i="1" u="none" strike="noStrike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Opportunities Portal</a:t>
          </a:r>
        </a:p>
      </dgm:t>
    </dgm:pt>
    <dgm:pt modelId="{175A68CF-7372-48E9-B435-D290AC0F8403}" type="parTrans" cxnId="{CDA3BAA2-2DD9-466B-83CD-B85E8B7EF358}">
      <dgm:prSet/>
      <dgm:spPr/>
      <dgm:t>
        <a:bodyPr/>
        <a:lstStyle/>
        <a:p>
          <a:endParaRPr lang="lv-LV"/>
        </a:p>
      </dgm:t>
    </dgm:pt>
    <dgm:pt modelId="{A2EB0395-DA76-4E13-94A9-81B5DB7EC249}" type="sibTrans" cxnId="{CDA3BAA2-2DD9-466B-83CD-B85E8B7EF358}">
      <dgm:prSet/>
      <dgm:spPr>
        <a:xfrm>
          <a:off x="6332427" y="1176761"/>
          <a:ext cx="1008652" cy="1008652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lv-LV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F3C6ECBB-7CF1-47D6-B690-78CAE93499A2}">
      <dgm:prSet phldrT="[Text]" custT="1"/>
      <dgm:spPr>
        <a:xfrm>
          <a:off x="971630" y="1790508"/>
          <a:ext cx="7341080" cy="15517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de-AT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 B</a:t>
          </a:r>
          <a:r>
            <a:rPr lang="lv-LV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1</a:t>
          </a:r>
          <a:r>
            <a:rPr lang="de-AT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- the proposal</a:t>
          </a:r>
          <a:r>
            <a:rPr lang="lv-LV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, max </a:t>
          </a:r>
          <a:r>
            <a:rPr lang="hr-HR" sz="1600" b="1" u="sng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34</a:t>
          </a:r>
          <a:r>
            <a:rPr lang="lv-LV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pages (PDF uploaded) </a:t>
          </a:r>
        </a:p>
        <a:p>
          <a:pPr algn="l">
            <a:buNone/>
          </a:pPr>
          <a:r>
            <a:rPr lang="lv-LV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hr-HR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Start page, table of content</a:t>
          </a:r>
          <a:r>
            <a:rPr lang="en-US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s</a:t>
          </a:r>
          <a:r>
            <a:rPr lang="hr-HR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, list of participating</a:t>
          </a:r>
          <a:r>
            <a:rPr lang="en-US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hr-HR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organisations</a:t>
          </a:r>
        </a:p>
        <a:p>
          <a:pPr algn="l">
            <a:buNone/>
          </a:pPr>
          <a:r>
            <a:rPr lang="hr-HR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GB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Excellence</a:t>
          </a:r>
        </a:p>
        <a:p>
          <a:pPr algn="l">
            <a:buNone/>
          </a:pPr>
          <a:r>
            <a:rPr lang="lv-LV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GB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Impact</a:t>
          </a:r>
        </a:p>
        <a:p>
          <a:pPr algn="l">
            <a:buNone/>
          </a:pPr>
          <a:r>
            <a:rPr lang="lv-LV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GB" altLang="de-DE" sz="16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Implementation</a:t>
          </a:r>
          <a:r>
            <a:rPr lang="en-GB" altLang="de-DE" sz="16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, incl. Gantt Chart</a:t>
          </a:r>
        </a:p>
      </dgm:t>
    </dgm:pt>
    <dgm:pt modelId="{9E7EECB8-0066-4753-B09C-67314F253A8C}" type="parTrans" cxnId="{ECBED604-50F5-48FE-AC79-D381FA4ACDF9}">
      <dgm:prSet/>
      <dgm:spPr/>
      <dgm:t>
        <a:bodyPr/>
        <a:lstStyle/>
        <a:p>
          <a:endParaRPr lang="lv-LV"/>
        </a:p>
      </dgm:t>
    </dgm:pt>
    <dgm:pt modelId="{91FAD672-20DE-48DD-B9C3-F37D0CDEC515}" type="sibTrans" cxnId="{ECBED604-50F5-48FE-AC79-D381FA4ACDF9}">
      <dgm:prSet/>
      <dgm:spPr>
        <a:xfrm>
          <a:off x="6980170" y="2976818"/>
          <a:ext cx="1008652" cy="1008652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lv-LV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0FC234E3-F127-40D5-A0E7-5BA10B3D2A86}">
      <dgm:prSet phldrT="[Text]" custT="1"/>
      <dgm:spPr>
        <a:xfrm>
          <a:off x="1007604" y="3620803"/>
          <a:ext cx="7341006" cy="15517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AT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 B</a:t>
          </a:r>
          <a:r>
            <a:rPr lang="lv-LV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2</a:t>
          </a:r>
          <a:r>
            <a:rPr lang="de-AT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- </a:t>
          </a:r>
          <a:r>
            <a:rPr lang="lv-LV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no page limit, PDF uploaded</a:t>
          </a:r>
          <a:endParaRPr lang="lv-LV" altLang="de-DE" sz="1500" b="1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>
            <a:buNone/>
            <a:tabLst/>
          </a:pPr>
          <a:r>
            <a:rPr lang="lv-LV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Network </a:t>
          </a:r>
          <a:r>
            <a:rPr lang="en-US" altLang="de-DE" sz="1500" b="1" dirty="0" err="1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organisation</a:t>
          </a:r>
          <a:endParaRPr lang="en-US" altLang="de-DE" sz="1500" b="1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>
            <a:buNone/>
            <a:tabLst/>
          </a:pP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 Environmental aspects in light of the MSCA Green Charter</a:t>
          </a:r>
        </a:p>
        <a:p>
          <a:pPr>
            <a:buNone/>
            <a:tabLst/>
          </a:pP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 </a:t>
          </a:r>
          <a:r>
            <a:rPr lang="hr-HR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Participating organisations (1 pg per beneficiary, ½ pg per associated partner)</a:t>
          </a:r>
          <a:endParaRPr lang="lv-LV" altLang="de-DE" sz="1500" b="1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>
            <a:buNone/>
          </a:pPr>
          <a:r>
            <a:rPr lang="lv-LV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hr-HR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Letter</a:t>
          </a: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s</a:t>
          </a:r>
          <a:r>
            <a:rPr lang="hr-HR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of Commitment</a:t>
          </a: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(compulsory for Associated partners)</a:t>
          </a:r>
          <a:endParaRPr lang="hr-HR" altLang="de-DE" sz="1500" b="1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>
            <a:buNone/>
          </a:pPr>
          <a:r>
            <a:rPr lang="hr-HR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hr-HR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Pre-agrement letter</a:t>
          </a:r>
          <a:r>
            <a:rPr lang="en-US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s</a:t>
          </a:r>
          <a:r>
            <a:rPr lang="hr-HR" altLang="de-DE" sz="1500" b="1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for DN Joint Doctorate</a:t>
          </a:r>
          <a:endParaRPr lang="lv-LV" sz="1500" b="1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</dgm:t>
    </dgm:pt>
    <dgm:pt modelId="{ECC83E54-CE15-43D5-B19F-B081A7F1F73E}" type="parTrans" cxnId="{09F4F5A4-0572-4CA2-AAC3-833CDD66249F}">
      <dgm:prSet/>
      <dgm:spPr/>
      <dgm:t>
        <a:bodyPr/>
        <a:lstStyle/>
        <a:p>
          <a:endParaRPr lang="lv-LV"/>
        </a:p>
      </dgm:t>
    </dgm:pt>
    <dgm:pt modelId="{4E4B67B9-91C0-4E5E-97FC-79911AF738AB}" type="sibTrans" cxnId="{09F4F5A4-0572-4CA2-AAC3-833CDD66249F}">
      <dgm:prSet/>
      <dgm:spPr/>
      <dgm:t>
        <a:bodyPr/>
        <a:lstStyle/>
        <a:p>
          <a:endParaRPr lang="lv-LV"/>
        </a:p>
      </dgm:t>
    </dgm:pt>
    <dgm:pt modelId="{AD295BF3-6006-4854-A3CB-03628C042533}" type="pres">
      <dgm:prSet presAssocID="{DDA1D340-FABE-42FD-A90F-C2A3ED17A11F}" presName="outerComposite" presStyleCnt="0">
        <dgm:presLayoutVars>
          <dgm:chMax val="5"/>
          <dgm:dir/>
          <dgm:resizeHandles val="exact"/>
        </dgm:presLayoutVars>
      </dgm:prSet>
      <dgm:spPr/>
    </dgm:pt>
    <dgm:pt modelId="{DE5281D1-97FE-4C2E-AFEB-D38FED909640}" type="pres">
      <dgm:prSet presAssocID="{DDA1D340-FABE-42FD-A90F-C2A3ED17A11F}" presName="dummyMaxCanvas" presStyleCnt="0">
        <dgm:presLayoutVars/>
      </dgm:prSet>
      <dgm:spPr/>
    </dgm:pt>
    <dgm:pt modelId="{95D4BDEB-11D0-48C6-8580-1D2EFE4AD298}" type="pres">
      <dgm:prSet presAssocID="{DDA1D340-FABE-42FD-A90F-C2A3ED17A11F}" presName="ThreeNodes_1" presStyleLbl="node1" presStyleIdx="0" presStyleCnt="3" custScaleY="52095" custLinFactNeighborX="12969" custLinFactNeighborY="-18512">
        <dgm:presLayoutVars>
          <dgm:bulletEnabled val="1"/>
        </dgm:presLayoutVars>
      </dgm:prSet>
      <dgm:spPr/>
    </dgm:pt>
    <dgm:pt modelId="{0910B398-43BD-4F39-87A6-EA76A86BC20A}" type="pres">
      <dgm:prSet presAssocID="{DDA1D340-FABE-42FD-A90F-C2A3ED17A11F}" presName="ThreeNodes_2" presStyleLbl="node1" presStyleIdx="1" presStyleCnt="3" custScaleY="128493" custLinFactNeighborX="4147" custLinFactNeighborY="-20139">
        <dgm:presLayoutVars>
          <dgm:bulletEnabled val="1"/>
        </dgm:presLayoutVars>
      </dgm:prSet>
      <dgm:spPr/>
    </dgm:pt>
    <dgm:pt modelId="{1F24095E-6073-47CA-906F-D0AE03A04493}" type="pres">
      <dgm:prSet presAssocID="{DDA1D340-FABE-42FD-A90F-C2A3ED17A11F}" presName="ThreeNodes_3" presStyleLbl="node1" presStyleIdx="2" presStyleCnt="3" custScaleX="99999" custScaleY="135304" custLinFactNeighborX="-4584" custLinFactNeighborY="1639">
        <dgm:presLayoutVars>
          <dgm:bulletEnabled val="1"/>
        </dgm:presLayoutVars>
      </dgm:prSet>
      <dgm:spPr/>
    </dgm:pt>
    <dgm:pt modelId="{028F7673-D66F-40EB-B0F9-4CC0DD015B55}" type="pres">
      <dgm:prSet presAssocID="{DDA1D340-FABE-42FD-A90F-C2A3ED17A11F}" presName="ThreeConn_1-2" presStyleLbl="fgAccFollowNode1" presStyleIdx="0" presStyleCnt="2" custLinFactNeighborX="3405" custLinFactNeighborY="-34959">
        <dgm:presLayoutVars>
          <dgm:bulletEnabled val="1"/>
        </dgm:presLayoutVars>
      </dgm:prSet>
      <dgm:spPr/>
    </dgm:pt>
    <dgm:pt modelId="{06697CCA-C506-43A6-B8B0-BBC5E4ABCD6B}" type="pres">
      <dgm:prSet presAssocID="{DDA1D340-FABE-42FD-A90F-C2A3ED17A11F}" presName="ThreeConn_2-3" presStyleLbl="fgAccFollowNode1" presStyleIdx="1" presStyleCnt="2" custLinFactNeighborX="24751" custLinFactNeighborY="5122">
        <dgm:presLayoutVars>
          <dgm:bulletEnabled val="1"/>
        </dgm:presLayoutVars>
      </dgm:prSet>
      <dgm:spPr/>
    </dgm:pt>
    <dgm:pt modelId="{8754107F-7531-4B2E-98FA-7DDB361BF12C}" type="pres">
      <dgm:prSet presAssocID="{DDA1D340-FABE-42FD-A90F-C2A3ED17A11F}" presName="ThreeNodes_1_text" presStyleLbl="node1" presStyleIdx="2" presStyleCnt="3">
        <dgm:presLayoutVars>
          <dgm:bulletEnabled val="1"/>
        </dgm:presLayoutVars>
      </dgm:prSet>
      <dgm:spPr/>
    </dgm:pt>
    <dgm:pt modelId="{7E4C847C-70D8-4ED5-AFFD-40079609326F}" type="pres">
      <dgm:prSet presAssocID="{DDA1D340-FABE-42FD-A90F-C2A3ED17A11F}" presName="ThreeNodes_2_text" presStyleLbl="node1" presStyleIdx="2" presStyleCnt="3">
        <dgm:presLayoutVars>
          <dgm:bulletEnabled val="1"/>
        </dgm:presLayoutVars>
      </dgm:prSet>
      <dgm:spPr/>
    </dgm:pt>
    <dgm:pt modelId="{4E7C78A9-ECDD-4F4C-AAEE-1FAC9BE14610}" type="pres">
      <dgm:prSet presAssocID="{DDA1D340-FABE-42FD-A90F-C2A3ED17A11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0D00B04-1007-4F56-B549-2AED8B3E0ABB}" type="presOf" srcId="{F3C6ECBB-7CF1-47D6-B690-78CAE93499A2}" destId="{7E4C847C-70D8-4ED5-AFFD-40079609326F}" srcOrd="1" destOrd="0" presId="urn:microsoft.com/office/officeart/2005/8/layout/vProcess5"/>
    <dgm:cxn modelId="{ECBED604-50F5-48FE-AC79-D381FA4ACDF9}" srcId="{DDA1D340-FABE-42FD-A90F-C2A3ED17A11F}" destId="{F3C6ECBB-7CF1-47D6-B690-78CAE93499A2}" srcOrd="1" destOrd="0" parTransId="{9E7EECB8-0066-4753-B09C-67314F253A8C}" sibTransId="{91FAD672-20DE-48DD-B9C3-F37D0CDEC515}"/>
    <dgm:cxn modelId="{B5F37E13-4683-4C7A-A18D-F0B93A60075A}" type="presOf" srcId="{91FAD672-20DE-48DD-B9C3-F37D0CDEC515}" destId="{06697CCA-C506-43A6-B8B0-BBC5E4ABCD6B}" srcOrd="0" destOrd="0" presId="urn:microsoft.com/office/officeart/2005/8/layout/vProcess5"/>
    <dgm:cxn modelId="{33B8FF15-F7A7-4EBC-9C02-D559E75E58BF}" type="presOf" srcId="{DDA1D340-FABE-42FD-A90F-C2A3ED17A11F}" destId="{AD295BF3-6006-4854-A3CB-03628C042533}" srcOrd="0" destOrd="0" presId="urn:microsoft.com/office/officeart/2005/8/layout/vProcess5"/>
    <dgm:cxn modelId="{BA6E6532-6FA1-4779-8297-858EBB87F2B5}" type="presOf" srcId="{0FC234E3-F127-40D5-A0E7-5BA10B3D2A86}" destId="{4E7C78A9-ECDD-4F4C-AAEE-1FAC9BE14610}" srcOrd="1" destOrd="0" presId="urn:microsoft.com/office/officeart/2005/8/layout/vProcess5"/>
    <dgm:cxn modelId="{CDA3BAA2-2DD9-466B-83CD-B85E8B7EF358}" srcId="{DDA1D340-FABE-42FD-A90F-C2A3ED17A11F}" destId="{81EE6F4B-FAEB-485D-85BC-3FF88AF1EBEC}" srcOrd="0" destOrd="0" parTransId="{175A68CF-7372-48E9-B435-D290AC0F8403}" sibTransId="{A2EB0395-DA76-4E13-94A9-81B5DB7EC249}"/>
    <dgm:cxn modelId="{09F4F5A4-0572-4CA2-AAC3-833CDD66249F}" srcId="{DDA1D340-FABE-42FD-A90F-C2A3ED17A11F}" destId="{0FC234E3-F127-40D5-A0E7-5BA10B3D2A86}" srcOrd="2" destOrd="0" parTransId="{ECC83E54-CE15-43D5-B19F-B081A7F1F73E}" sibTransId="{4E4B67B9-91C0-4E5E-97FC-79911AF738AB}"/>
    <dgm:cxn modelId="{9D5C27A6-0C83-4D28-8327-CA4DD7CFC833}" type="presOf" srcId="{0FC234E3-F127-40D5-A0E7-5BA10B3D2A86}" destId="{1F24095E-6073-47CA-906F-D0AE03A04493}" srcOrd="0" destOrd="0" presId="urn:microsoft.com/office/officeart/2005/8/layout/vProcess5"/>
    <dgm:cxn modelId="{28B333AE-82D5-4E32-9AB2-14B8EDD0E71C}" type="presOf" srcId="{A2EB0395-DA76-4E13-94A9-81B5DB7EC249}" destId="{028F7673-D66F-40EB-B0F9-4CC0DD015B55}" srcOrd="0" destOrd="0" presId="urn:microsoft.com/office/officeart/2005/8/layout/vProcess5"/>
    <dgm:cxn modelId="{1DBB0CD3-FA85-4440-BD9B-35C8E7F831E3}" type="presOf" srcId="{81EE6F4B-FAEB-485D-85BC-3FF88AF1EBEC}" destId="{8754107F-7531-4B2E-98FA-7DDB361BF12C}" srcOrd="1" destOrd="0" presId="urn:microsoft.com/office/officeart/2005/8/layout/vProcess5"/>
    <dgm:cxn modelId="{E82E42F6-C585-4517-8BAA-4B81126FDF2F}" type="presOf" srcId="{F3C6ECBB-7CF1-47D6-B690-78CAE93499A2}" destId="{0910B398-43BD-4F39-87A6-EA76A86BC20A}" srcOrd="0" destOrd="0" presId="urn:microsoft.com/office/officeart/2005/8/layout/vProcess5"/>
    <dgm:cxn modelId="{B3A63EFC-9D93-4DB5-B2E9-A7151EC10C64}" type="presOf" srcId="{81EE6F4B-FAEB-485D-85BC-3FF88AF1EBEC}" destId="{95D4BDEB-11D0-48C6-8580-1D2EFE4AD298}" srcOrd="0" destOrd="0" presId="urn:microsoft.com/office/officeart/2005/8/layout/vProcess5"/>
    <dgm:cxn modelId="{9987AE30-5FA7-4B34-8C34-89FD78F2E2A8}" type="presParOf" srcId="{AD295BF3-6006-4854-A3CB-03628C042533}" destId="{DE5281D1-97FE-4C2E-AFEB-D38FED909640}" srcOrd="0" destOrd="0" presId="urn:microsoft.com/office/officeart/2005/8/layout/vProcess5"/>
    <dgm:cxn modelId="{788BFC81-34BD-42C0-A2F1-83150410EEF7}" type="presParOf" srcId="{AD295BF3-6006-4854-A3CB-03628C042533}" destId="{95D4BDEB-11D0-48C6-8580-1D2EFE4AD298}" srcOrd="1" destOrd="0" presId="urn:microsoft.com/office/officeart/2005/8/layout/vProcess5"/>
    <dgm:cxn modelId="{61570868-18FE-4A3E-8704-F44379DC8584}" type="presParOf" srcId="{AD295BF3-6006-4854-A3CB-03628C042533}" destId="{0910B398-43BD-4F39-87A6-EA76A86BC20A}" srcOrd="2" destOrd="0" presId="urn:microsoft.com/office/officeart/2005/8/layout/vProcess5"/>
    <dgm:cxn modelId="{E4103EAC-D937-4EAB-9318-5EA7F8912DC1}" type="presParOf" srcId="{AD295BF3-6006-4854-A3CB-03628C042533}" destId="{1F24095E-6073-47CA-906F-D0AE03A04493}" srcOrd="3" destOrd="0" presId="urn:microsoft.com/office/officeart/2005/8/layout/vProcess5"/>
    <dgm:cxn modelId="{ADD3728F-0CE1-4F94-8C06-A6ED0DD22F1B}" type="presParOf" srcId="{AD295BF3-6006-4854-A3CB-03628C042533}" destId="{028F7673-D66F-40EB-B0F9-4CC0DD015B55}" srcOrd="4" destOrd="0" presId="urn:microsoft.com/office/officeart/2005/8/layout/vProcess5"/>
    <dgm:cxn modelId="{63DF83BA-256A-4DB0-A701-51EA52898594}" type="presParOf" srcId="{AD295BF3-6006-4854-A3CB-03628C042533}" destId="{06697CCA-C506-43A6-B8B0-BBC5E4ABCD6B}" srcOrd="5" destOrd="0" presId="urn:microsoft.com/office/officeart/2005/8/layout/vProcess5"/>
    <dgm:cxn modelId="{6A71058B-998D-484B-B5CC-B2ED61A875F8}" type="presParOf" srcId="{AD295BF3-6006-4854-A3CB-03628C042533}" destId="{8754107F-7531-4B2E-98FA-7DDB361BF12C}" srcOrd="6" destOrd="0" presId="urn:microsoft.com/office/officeart/2005/8/layout/vProcess5"/>
    <dgm:cxn modelId="{F109E080-754F-4450-8DBD-6AE8883457FB}" type="presParOf" srcId="{AD295BF3-6006-4854-A3CB-03628C042533}" destId="{7E4C847C-70D8-4ED5-AFFD-40079609326F}" srcOrd="7" destOrd="0" presId="urn:microsoft.com/office/officeart/2005/8/layout/vProcess5"/>
    <dgm:cxn modelId="{1AA6D091-6C8E-4D5C-969D-B73544A629A3}" type="presParOf" srcId="{AD295BF3-6006-4854-A3CB-03628C042533}" destId="{4E7C78A9-ECDD-4F4C-AAEE-1FAC9BE1461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4BDEB-11D0-48C6-8580-1D2EFE4AD298}">
      <dsp:nvSpPr>
        <dsp:cNvPr id="0" name=""/>
        <dsp:cNvSpPr/>
      </dsp:nvSpPr>
      <dsp:spPr>
        <a:xfrm>
          <a:off x="1106530" y="0"/>
          <a:ext cx="8532122" cy="71095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 A - administrative forms</a:t>
          </a:r>
          <a:r>
            <a:rPr lang="lv-LV" sz="18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6007100" algn="l"/>
              <a:tab pos="6365875" algn="l"/>
            </a:tabLst>
          </a:pPr>
          <a:r>
            <a:rPr lang="en-US" sz="1800" b="0" i="0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filled</a:t>
          </a:r>
          <a:r>
            <a:rPr lang="lv-LV" sz="1800" b="0" i="0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US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on-line</a:t>
          </a:r>
          <a:r>
            <a:rPr lang="lv-LV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US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on the </a:t>
          </a:r>
          <a:r>
            <a:rPr lang="lv-LV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Funding</a:t>
          </a:r>
          <a:r>
            <a:rPr lang="en-US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lv-LV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&amp;</a:t>
          </a:r>
          <a:r>
            <a:rPr lang="en-US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lv-LV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Tenders</a:t>
          </a:r>
          <a:r>
            <a:rPr lang="en-US" sz="1800" b="0" i="1" u="none" strike="noStrike" kern="1200" baseline="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Opportunities Portal</a:t>
          </a:r>
        </a:p>
      </dsp:txBody>
      <dsp:txXfrm>
        <a:off x="1127353" y="20823"/>
        <a:ext cx="7097780" cy="669304"/>
      </dsp:txXfrm>
    </dsp:sp>
    <dsp:sp modelId="{0910B398-43BD-4F39-87A6-EA76A86BC20A}">
      <dsp:nvSpPr>
        <dsp:cNvPr id="0" name=""/>
        <dsp:cNvSpPr/>
      </dsp:nvSpPr>
      <dsp:spPr>
        <a:xfrm>
          <a:off x="1106661" y="1002456"/>
          <a:ext cx="8532122" cy="1753568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 B</a:t>
          </a:r>
          <a:r>
            <a:rPr lang="lv-LV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1</a:t>
          </a:r>
          <a:r>
            <a:rPr lang="de-AT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- the proposal</a:t>
          </a:r>
          <a:r>
            <a:rPr lang="lv-LV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, max </a:t>
          </a:r>
          <a:r>
            <a:rPr lang="hr-HR" sz="1600" b="1" u="sng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34</a:t>
          </a:r>
          <a:r>
            <a:rPr lang="lv-LV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pages (PDF uploaded)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hr-HR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Start page, table of content</a:t>
          </a:r>
          <a:r>
            <a:rPr lang="en-US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s</a:t>
          </a:r>
          <a:r>
            <a:rPr lang="hr-HR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, list of participating</a:t>
          </a:r>
          <a:r>
            <a:rPr lang="en-US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hr-HR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organisations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GB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Excellence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GB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Impact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en-GB" altLang="de-DE" sz="16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Implementation</a:t>
          </a:r>
          <a:r>
            <a:rPr lang="en-GB" altLang="de-DE" sz="1600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, incl. Gantt Chart</a:t>
          </a:r>
        </a:p>
      </dsp:txBody>
      <dsp:txXfrm>
        <a:off x="1158021" y="1053816"/>
        <a:ext cx="6789500" cy="1650848"/>
      </dsp:txXfrm>
    </dsp:sp>
    <dsp:sp modelId="{1F24095E-6073-47CA-906F-D0AE03A04493}">
      <dsp:nvSpPr>
        <dsp:cNvPr id="0" name=""/>
        <dsp:cNvSpPr/>
      </dsp:nvSpPr>
      <dsp:spPr>
        <a:xfrm>
          <a:off x="1114598" y="2822994"/>
          <a:ext cx="8532037" cy="184651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 B</a:t>
          </a:r>
          <a:r>
            <a:rPr lang="lv-LV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2</a:t>
          </a:r>
          <a:r>
            <a:rPr lang="de-AT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- </a:t>
          </a:r>
          <a:r>
            <a:rPr lang="lv-LV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no page limit, PDF uploaded</a:t>
          </a:r>
          <a:endParaRPr lang="lv-LV" altLang="de-DE" sz="1500" b="1" kern="1200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lv-LV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Network </a:t>
          </a:r>
          <a:r>
            <a:rPr lang="en-US" altLang="de-DE" sz="1500" b="1" kern="1200" dirty="0" err="1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organisation</a:t>
          </a:r>
          <a:endParaRPr lang="en-US" altLang="de-DE" sz="1500" b="1" kern="1200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 Environmental aspects in light of the MSCA Green Charter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 </a:t>
          </a:r>
          <a:r>
            <a:rPr lang="hr-HR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Participating organisations (1 pg per beneficiary, ½ pg per associated partner)</a:t>
          </a:r>
          <a:endParaRPr lang="lv-LV" altLang="de-DE" sz="1500" b="1" kern="1200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hr-HR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Letter</a:t>
          </a: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s</a:t>
          </a:r>
          <a:r>
            <a:rPr lang="hr-HR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of Commitment</a:t>
          </a: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(compulsory for Associated partners)</a:t>
          </a:r>
          <a:endParaRPr lang="hr-HR" altLang="de-DE" sz="1500" b="1" kern="1200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#</a:t>
          </a: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</a:t>
          </a:r>
          <a:r>
            <a:rPr lang="hr-HR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Pre-agrement letter</a:t>
          </a:r>
          <a:r>
            <a:rPr lang="en-US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s</a:t>
          </a:r>
          <a:r>
            <a:rPr lang="hr-HR" altLang="de-DE" sz="1500" b="1" kern="1200" dirty="0">
              <a:solidFill>
                <a:srgbClr val="0000D4"/>
              </a:solidFill>
              <a:latin typeface="+mn-lt"/>
              <a:ea typeface="Cambria" panose="02040503050406030204" pitchFamily="18" charset="0"/>
              <a:cs typeface="+mn-cs"/>
            </a:rPr>
            <a:t> for DN Joint Doctorate</a:t>
          </a:r>
          <a:endParaRPr lang="lv-LV" sz="1500" b="1" kern="1200" dirty="0">
            <a:solidFill>
              <a:srgbClr val="0000D4"/>
            </a:solidFill>
            <a:latin typeface="+mn-lt"/>
            <a:ea typeface="Cambria" panose="02040503050406030204" pitchFamily="18" charset="0"/>
            <a:cs typeface="+mn-cs"/>
          </a:endParaRPr>
        </a:p>
      </dsp:txBody>
      <dsp:txXfrm>
        <a:off x="1168681" y="2877077"/>
        <a:ext cx="6783985" cy="1738353"/>
      </dsp:txXfrm>
    </dsp:sp>
    <dsp:sp modelId="{028F7673-D66F-40EB-B0F9-4CC0DD015B55}">
      <dsp:nvSpPr>
        <dsp:cNvPr id="0" name=""/>
        <dsp:cNvSpPr/>
      </dsp:nvSpPr>
      <dsp:spPr>
        <a:xfrm>
          <a:off x="7675259" y="604352"/>
          <a:ext cx="887067" cy="887067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6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7874849" y="604352"/>
        <a:ext cx="487887" cy="667518"/>
      </dsp:txXfrm>
    </dsp:sp>
    <dsp:sp modelId="{06697CCA-C506-43A6-B8B0-BBC5E4ABCD6B}">
      <dsp:nvSpPr>
        <dsp:cNvPr id="0" name=""/>
        <dsp:cNvSpPr/>
      </dsp:nvSpPr>
      <dsp:spPr>
        <a:xfrm>
          <a:off x="8617447" y="2542971"/>
          <a:ext cx="887067" cy="887067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6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8817037" y="2542971"/>
        <a:ext cx="487887" cy="667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F323-B504-4A5F-A987-0FDEB985D355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B5E36-72D0-4F23-A4B7-E18939D05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A0FE-295B-4292-AC2E-A564317C5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CBA1A-5783-426D-AD24-342DC9C2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A8FC3-04A6-4327-9ECE-27E16F85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8FD7-0497-4707-99DF-F81009401C73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00E4-605D-4381-B90B-AD4EB5DE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0DB5-EECA-4F02-96DA-ED6E0313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1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0C08-8A7F-46AC-8B1A-633351CB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F97C1-01AB-4050-A234-C14423FA2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B699A-F70D-456D-8BBE-677DFC08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B6E5-153E-427F-A293-DF44B3F71D13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325D-8C2E-40B2-9FA6-338AE146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A1AA-E048-4791-963C-E7CF7D2F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7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5872D-9BB1-4128-9F70-689EE7B9C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6C6AD-8412-423C-A2FD-A64BB774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A544-7C6B-4720-B5BC-A5225389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F84C-3457-4F85-AA69-259F21EF6952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07-DC43-422B-AE8F-D5FC0912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A83AD-26AA-40BE-8A74-0A596B9A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0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9086CE-107E-4BB4-85AE-F11204043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CF2593-4098-465A-B3A6-3977EF385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804" y="379832"/>
            <a:ext cx="8184314" cy="520510"/>
          </a:xfrm>
        </p:spPr>
        <p:txBody>
          <a:bodyPr>
            <a:normAutofit/>
          </a:bodyPr>
          <a:lstStyle>
            <a:lvl1pPr marL="0" indent="0">
              <a:buNone/>
              <a:defRPr sz="1954">
                <a:solidFill>
                  <a:schemeClr val="accent1"/>
                </a:solidFill>
              </a:defRPr>
            </a:lvl1pPr>
            <a:lvl2pPr marL="457179" indent="0">
              <a:buNone/>
              <a:defRPr>
                <a:solidFill>
                  <a:schemeClr val="accent1"/>
                </a:solidFill>
              </a:defRPr>
            </a:lvl2pPr>
            <a:lvl3pPr marL="914359" indent="0">
              <a:buNone/>
              <a:defRPr>
                <a:solidFill>
                  <a:schemeClr val="accent1"/>
                </a:solidFill>
              </a:defRPr>
            </a:lvl3pPr>
            <a:lvl4pPr marL="1371538" indent="0">
              <a:buNone/>
              <a:defRPr>
                <a:solidFill>
                  <a:schemeClr val="accent1"/>
                </a:solidFill>
              </a:defRPr>
            </a:lvl4pPr>
            <a:lvl5pPr marL="1828718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B28A62-6343-4DAB-9BE0-D55922B08C7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14" y="365126"/>
            <a:ext cx="2215779" cy="519338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FAABB37-F8D9-4D50-940D-5862AB4DC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2622" y="2121606"/>
            <a:ext cx="9031938" cy="3442958"/>
          </a:xfrm>
        </p:spPr>
        <p:txBody>
          <a:bodyPr>
            <a:normAutofit/>
          </a:bodyPr>
          <a:lstStyle>
            <a:lvl1pPr marL="0" indent="0">
              <a:buNone/>
              <a:tabLst>
                <a:tab pos="1055052" algn="l"/>
              </a:tabLst>
              <a:defRPr sz="5861" cap="all" baseline="0">
                <a:solidFill>
                  <a:schemeClr val="accent1"/>
                </a:solidFill>
              </a:defRPr>
            </a:lvl1pPr>
            <a:lvl2pPr marL="457179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CH" dirty="0"/>
              <a:t>1	Chapter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530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188">
          <p15:clr>
            <a:srgbClr val="FBAE40"/>
          </p15:clr>
        </p15:guide>
        <p15:guide id="3" pos="7673">
          <p15:clr>
            <a:srgbClr val="FBAE40"/>
          </p15:clr>
        </p15:guide>
        <p15:guide id="4" orient="horz" pos="2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3B39-9292-4E89-AE22-44FC1488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B9F4-AB88-4198-A18D-327906D3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F0E07-CC60-4660-971B-EDA56CD8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638" y="6383010"/>
            <a:ext cx="20880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NEAR/TBS/2021/EA-RP/0086</a:t>
            </a:r>
          </a:p>
        </p:txBody>
      </p:sp>
      <p:pic>
        <p:nvPicPr>
          <p:cNvPr id="8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203713-9137-4BB4-B438-CC2A51A71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95" y="6186457"/>
            <a:ext cx="1998750" cy="648000"/>
          </a:xfrm>
          <a:prstGeom prst="rect">
            <a:avLst/>
          </a:prstGeom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0488FB44-E5BC-45FF-9969-07232172E542}"/>
              </a:ext>
            </a:extLst>
          </p:cNvPr>
          <p:cNvSpPr txBox="1">
            <a:spLocks/>
          </p:cNvSpPr>
          <p:nvPr userDrawn="1"/>
        </p:nvSpPr>
        <p:spPr>
          <a:xfrm>
            <a:off x="6471883" y="6457573"/>
            <a:ext cx="3024000" cy="2160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is implemented on behalf of the EU by</a:t>
            </a:r>
            <a:endParaRPr lang="en-US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57DF4592-3598-478E-B6E5-A9EB778ED1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4" y="6212420"/>
            <a:ext cx="701837" cy="612000"/>
          </a:xfrm>
          <a:prstGeom prst="rect">
            <a:avLst/>
          </a:prstGeom>
        </p:spPr>
      </p:pic>
      <p:pic>
        <p:nvPicPr>
          <p:cNvPr id="10" name="Picture 9" descr="Blue writing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24E295E-B3EF-C3A5-0544-A3B5291CD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" y="6243005"/>
            <a:ext cx="291972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68E3-1B5D-4C17-BEFB-526F139A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5FF59-D958-46DF-AEE0-1EC47E09F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DD635-85BD-49F0-8ADB-1E0C13AA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6A21-3081-4F76-A60B-F1549EA4D492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072CB-E1DA-4DF0-93E9-C9F603D2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87065-B25A-4B2D-B5A8-020A7BD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5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5E6C-328B-4C71-9F42-3838AFCD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9735-FBDC-47CB-8CB0-06F92A5FB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04FC2-C9F7-4493-B3A6-F8E4F515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26DC-678F-4105-9346-2F60FD4B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61F0-A300-4EF2-BC10-DA6905B079BD}" type="datetime1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90266-F661-452E-ADED-D570D6B9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E0BED-8B1D-4CBB-8C67-93333E31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0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8C4F-CA68-464E-8E92-90AFC25B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CF85-0964-42A1-9CC5-373BA8D1E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22DE-E85E-4269-A0B3-55525697C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9B5AC-E68D-4A2E-9E18-13E83820E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FB5BE-6B62-496F-962C-32616B1A2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17142-6D60-481A-991F-F553B104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09B-3AF8-49EC-BC22-472A1BA43ECA}" type="datetime1">
              <a:rPr lang="en-GB" smtClean="0"/>
              <a:t>09/07/2023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62334-2E11-43B1-A061-D41EC184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D2773-1DE0-477D-9824-3C016E6D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A310-6340-43F2-8526-6876E674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47D50-629A-48A2-97C2-C47AB271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0C80-B5DE-4F57-A69B-24318301B5EF}" type="datetime1">
              <a:rPr lang="en-GB" smtClean="0"/>
              <a:t>09/07/2023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EAC7B-F286-49D9-A3A3-C9422C91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7C821-7046-4B9C-8F0C-3A3F15F3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0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B3556-01E7-4101-B9A2-AAE34294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29FC-A7E7-4B13-925F-51E06C381E82}" type="datetime1">
              <a:rPr lang="en-GB" smtClean="0"/>
              <a:t>09/07/2023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7C497-F151-4357-956D-C118D178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4F40E-EFBB-48DA-87F8-14FAE29C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0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FAF6-3601-4CAD-8B7C-E247F211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8A80-F5D2-456E-AD8D-8A65E331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2D646-BBAA-47B1-8D8F-88D98D64B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F2066-AD5E-40BE-952C-79A7685A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5CDE-96BA-41DA-A125-323DC2313160}" type="datetime1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B8D63-3814-4FE3-BB26-53E354B7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1A37D-DB1C-4996-AF63-571A0C7C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4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63E0-F86C-4EF6-B6AF-F82C450D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D37F7-A4E7-41A9-9E59-5D99360C5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4D18B-AC7E-465F-B68A-07454A56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A27EA-61EF-458C-AE82-788F6CBD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F045-FB4E-42AD-A438-2C38E19A5287}" type="datetime1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15928-4674-479F-9751-E22541F6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A139A-90E2-4148-9095-DED25C21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47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7C1EE-49B3-4334-B0BB-9F5E71AC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80AD5-E520-464D-908F-FC02FB90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64EE5-5B21-498E-8522-D806165D3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A373-201D-4E2D-BFF9-BEFF40D26E37}" type="datetime1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E353-EF8A-42F5-ABCC-4D56CCD4E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NEAR/TBS/2021/EA-RP/0086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C548-C856-4B87-B84C-0707022C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8AFD-0E36-4673-A91C-9254FB546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riesklodowskacurieactions.blogspot.com/" TargetMode="External"/><Relationship Id="rId5" Type="http://schemas.openxmlformats.org/officeDocument/2006/relationships/hyperlink" Target="https://ec.europa.eu/info/funding-tenders/opportunities/portal/screen/support/faq;type=0,1;categories=;tenders=;programme=43108390;keyword=;freeTextSearchKeyword=;matchWholeText=true;period=2021%20-%202027;status=0;sortQuery=relevance;faqListKey=faqSearchTablePageState" TargetMode="External"/><Relationship Id="rId4" Type="http://schemas.openxmlformats.org/officeDocument/2006/relationships/hyperlink" Target="https://op.europa.eu/en/publication-detail/-/publication/16edbd19-0989-4308-882f-ae1fc572e3b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a.ec.europa.eu/system/files/2021-06/MSCA%20keyword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38B7-C331-4F60-962D-883D2AEBE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40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GEORGIA’S RESEARCHERS’ MOBILITY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D13C7-614E-4E47-8014-2116C99D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568"/>
            <a:ext cx="9144000" cy="1655762"/>
          </a:xfrm>
        </p:spPr>
        <p:txBody>
          <a:bodyPr>
            <a:normAutofit/>
          </a:bodyPr>
          <a:lstStyle/>
          <a:p>
            <a:r>
              <a:rPr lang="ka-G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თემა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a-G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სადოქტორო ქსელები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47173AE-BD43-43F3-9431-0FFB5E45AFFC}"/>
              </a:ext>
            </a:extLst>
          </p:cNvPr>
          <p:cNvSpPr txBox="1">
            <a:spLocks/>
          </p:cNvSpPr>
          <p:nvPr/>
        </p:nvSpPr>
        <p:spPr>
          <a:xfrm>
            <a:off x="1698292" y="5935882"/>
            <a:ext cx="5363571" cy="79599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is implemented on behalf of the EU by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733A57-3E02-44FE-B00A-142767C5F8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03" y="5513696"/>
            <a:ext cx="4217157" cy="1300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6ACF2-BF4D-4BE8-9CDF-F89995D8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855" y="59157"/>
            <a:ext cx="1775234" cy="1548000"/>
          </a:xfrm>
          <a:prstGeom prst="rect">
            <a:avLst/>
          </a:prstGeom>
        </p:spPr>
      </p:pic>
      <p:pic>
        <p:nvPicPr>
          <p:cNvPr id="7" name="Picture 6" descr="Blue writing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7CB6D2D-F1C4-2789-AD2F-4E5A9FBF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10510"/>
            <a:ext cx="807218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1FEC-EAA9-4B14-AFF7-E8A54F55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კარგი კონსორციუმის მახასიათებლები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57D8-9170-4436-903F-36B349350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/>
              <a:t>მყარი მენეჯმენტის სტრუქტურა</a:t>
            </a:r>
          </a:p>
          <a:p>
            <a:pPr lvl="1"/>
            <a:r>
              <a:rPr lang="ka-GE" dirty="0"/>
              <a:t>არასამეცნიერო მენეჯმენტის სტრუქტურა რომელიც უზრუნველყოფს პროექტის გეგმის მიხედვით შესრულებას და მკვლევართა კვლევაზე ფოკუსირებას</a:t>
            </a:r>
          </a:p>
          <a:p>
            <a:pPr lvl="1"/>
            <a:r>
              <a:rPr lang="ka-GE" dirty="0"/>
              <a:t>პროექტის მართვის პარტნიორი საჭირო პროექტის მართვის გამოცდილებით, რათა დავარწმუნოთ შემფასებლები რომ შემძლებთ ყველა დედლაინის მიღწევას, ბიუჯეტის დაცვას </a:t>
            </a:r>
          </a:p>
          <a:p>
            <a:r>
              <a:rPr lang="ka-GE" dirty="0"/>
              <a:t>დამატებითი უპირატესობები</a:t>
            </a:r>
          </a:p>
          <a:p>
            <a:pPr lvl="3"/>
            <a:r>
              <a:rPr lang="ka-GE" dirty="0"/>
              <a:t>გამოცდილი კოორდინატორი</a:t>
            </a:r>
          </a:p>
          <a:p>
            <a:pPr lvl="3"/>
            <a:r>
              <a:rPr lang="ka-GE" dirty="0"/>
              <a:t>შესაბამისი ცოდნა და ექპერტიზა</a:t>
            </a:r>
          </a:p>
          <a:p>
            <a:pPr lvl="3"/>
            <a:r>
              <a:rPr lang="ka-GE" dirty="0"/>
              <a:t>შესაბამისი ინფრასტრუქტურა და რესურსები </a:t>
            </a:r>
          </a:p>
          <a:p>
            <a:pPr lvl="3"/>
            <a:r>
              <a:rPr lang="ka-GE" dirty="0"/>
              <a:t>კონპეტენტური თანამშრომლები </a:t>
            </a:r>
          </a:p>
          <a:p>
            <a:pPr lvl="3"/>
            <a:r>
              <a:rPr lang="ka-GE" dirty="0"/>
              <a:t>პარტნიორები რომელის უზრუნველყოფეს </a:t>
            </a:r>
            <a:r>
              <a:rPr lang="en-US" cap="none" dirty="0"/>
              <a:t>“triple </a:t>
            </a:r>
            <a:r>
              <a:rPr lang="en-US" cap="none" dirty="0" err="1"/>
              <a:t>i</a:t>
            </a:r>
            <a:r>
              <a:rPr lang="en-US" cap="none" dirty="0"/>
              <a:t>” </a:t>
            </a:r>
            <a:r>
              <a:rPr lang="ka-GE" cap="none" dirty="0"/>
              <a:t>მიდგომას</a:t>
            </a:r>
          </a:p>
          <a:p>
            <a:pPr lvl="3"/>
            <a:r>
              <a:rPr lang="ka-GE" cap="none" dirty="0"/>
              <a:t>გენდერული ბალანსი </a:t>
            </a:r>
          </a:p>
          <a:p>
            <a:pPr lvl="3"/>
            <a:r>
              <a:rPr lang="ka-GE" dirty="0"/>
              <a:t>მულტიდისციპლინარობა </a:t>
            </a:r>
          </a:p>
          <a:p>
            <a:pPr lvl="3"/>
            <a:r>
              <a:rPr lang="ka-GE" cap="none" dirty="0"/>
              <a:t>პარტნიორები რომლებიც ავსებენ ერთმანეთს და აღწევენ სინერგიას </a:t>
            </a:r>
          </a:p>
          <a:p>
            <a:pPr lvl="3"/>
            <a:r>
              <a:rPr lang="ka-GE" dirty="0"/>
              <a:t>შესაბამისი დაინტერესებული პირები </a:t>
            </a:r>
          </a:p>
          <a:p>
            <a:pPr lvl="3"/>
            <a:r>
              <a:rPr lang="ka-GE" dirty="0"/>
              <a:t>სამუსაოს სწორი გადანაწილება </a:t>
            </a:r>
          </a:p>
          <a:p>
            <a:pPr lvl="3"/>
            <a:r>
              <a:rPr lang="ka-GE" dirty="0"/>
              <a:t>თითოეული პარტნიორისათვის მისაღები ღირებულება </a:t>
            </a:r>
          </a:p>
          <a:p>
            <a:pPr lvl="3"/>
            <a:r>
              <a:rPr lang="ka-GE" dirty="0"/>
              <a:t>წინამდებარე კოლაბორაცია </a:t>
            </a:r>
          </a:p>
          <a:p>
            <a:pPr lvl="3"/>
            <a:r>
              <a:rPr lang="ka-GE" dirty="0"/>
              <a:t>მზაობა და სურვილი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553DA-A80D-4069-987F-45B6BCC4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64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58857" y="379832"/>
            <a:ext cx="8564252" cy="520510"/>
          </a:xfrm>
        </p:spPr>
        <p:txBody>
          <a:bodyPr>
            <a:noAutofit/>
          </a:bodyPr>
          <a:lstStyle/>
          <a:p>
            <a:r>
              <a:rPr lang="en-US" sz="3517" dirty="0"/>
              <a:t>Doctoral Network – example consortium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7" y="1146400"/>
            <a:ext cx="9478712" cy="490321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763724" y="1279932"/>
            <a:ext cx="3082310" cy="1569608"/>
          </a:xfrm>
          <a:prstGeom prst="roundRect">
            <a:avLst/>
          </a:prstGeom>
          <a:solidFill>
            <a:srgbClr val="B20E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8" b="1" u="sng" dirty="0"/>
              <a:t>EC advises to keep the consortia between 6 and 9 beneficiaries</a:t>
            </a:r>
          </a:p>
        </p:txBody>
      </p:sp>
      <p:sp>
        <p:nvSpPr>
          <p:cNvPr id="7" name="Rounded Rectangle 6"/>
          <p:cNvSpPr/>
          <p:nvPr/>
        </p:nvSpPr>
        <p:spPr>
          <a:xfrm rot="21254855">
            <a:off x="553473" y="1257672"/>
            <a:ext cx="2327090" cy="21247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8" dirty="0"/>
              <a:t>DNs: minimum 3, no maximum indicated, </a:t>
            </a:r>
            <a:r>
              <a:rPr lang="en-US" sz="1758" b="1" dirty="0"/>
              <a:t>average 7 beneficiaries</a:t>
            </a:r>
          </a:p>
        </p:txBody>
      </p:sp>
    </p:spTree>
    <p:extLst>
      <p:ext uri="{BB962C8B-B14F-4D97-AF65-F5344CB8AC3E}">
        <p14:creationId xmlns:p14="http://schemas.microsoft.com/office/powerpoint/2010/main" val="41902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5335" y="379832"/>
            <a:ext cx="8661697" cy="520510"/>
          </a:xfrm>
        </p:spPr>
        <p:txBody>
          <a:bodyPr>
            <a:noAutofit/>
          </a:bodyPr>
          <a:lstStyle/>
          <a:p>
            <a:r>
              <a:rPr lang="en-US" sz="3517" dirty="0"/>
              <a:t>Industrial Doctorate – example consortium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4" y="1279242"/>
            <a:ext cx="9526958" cy="47816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0744349">
            <a:off x="797828" y="1883886"/>
            <a:ext cx="2307871" cy="20541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8" dirty="0"/>
              <a:t>IDs: minimum 4, maximum not indicated, </a:t>
            </a:r>
            <a:r>
              <a:rPr lang="en-US" sz="1758" b="1" dirty="0"/>
              <a:t>average 11 beneficiaries</a:t>
            </a:r>
          </a:p>
          <a:p>
            <a:pPr algn="ctr"/>
            <a:endParaRPr lang="en-US" sz="1758" dirty="0"/>
          </a:p>
        </p:txBody>
      </p:sp>
    </p:spTree>
    <p:extLst>
      <p:ext uri="{BB962C8B-B14F-4D97-AF65-F5344CB8AC3E}">
        <p14:creationId xmlns:p14="http://schemas.microsoft.com/office/powerpoint/2010/main" val="14477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17951" y="379832"/>
            <a:ext cx="8650388" cy="520510"/>
          </a:xfrm>
        </p:spPr>
        <p:txBody>
          <a:bodyPr>
            <a:noAutofit/>
          </a:bodyPr>
          <a:lstStyle/>
          <a:p>
            <a:r>
              <a:rPr lang="en-US" sz="3517" dirty="0"/>
              <a:t>Joint Doctorate – example consortium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1" y="1210688"/>
            <a:ext cx="9598707" cy="48954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531176">
            <a:off x="8954984" y="1300086"/>
            <a:ext cx="2390357" cy="20736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8" dirty="0"/>
              <a:t>JDs: minimum 4, maximum not indicated, </a:t>
            </a:r>
            <a:r>
              <a:rPr lang="en-US" sz="1758" b="1" dirty="0"/>
              <a:t>average 8 beneficiaries</a:t>
            </a:r>
          </a:p>
          <a:p>
            <a:pPr algn="ctr"/>
            <a:endParaRPr lang="en-US" sz="1758" dirty="0"/>
          </a:p>
        </p:txBody>
      </p:sp>
    </p:spTree>
    <p:extLst>
      <p:ext uri="{BB962C8B-B14F-4D97-AF65-F5344CB8AC3E}">
        <p14:creationId xmlns:p14="http://schemas.microsoft.com/office/powerpoint/2010/main" val="18695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5811" y="379832"/>
            <a:ext cx="8687296" cy="520510"/>
          </a:xfrm>
        </p:spPr>
        <p:txBody>
          <a:bodyPr>
            <a:noAutofit/>
          </a:bodyPr>
          <a:lstStyle/>
          <a:p>
            <a:r>
              <a:rPr lang="hr-HR" sz="3517" dirty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</a:t>
            </a:r>
            <a:r>
              <a:rPr lang="ka-GE" sz="3517" dirty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ანაცხადის სტრუქტურა</a:t>
            </a:r>
            <a:endParaRPr lang="en-US" sz="3517" dirty="0">
              <a:solidFill>
                <a:srgbClr val="0000D4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479C079-72BE-40A5-8CB4-B2E44042FC96}"/>
              </a:ext>
            </a:extLst>
          </p:cNvPr>
          <p:cNvGraphicFramePr>
            <a:graphicFrameLocks/>
          </p:cNvGraphicFramePr>
          <p:nvPr/>
        </p:nvGraphicFramePr>
        <p:xfrm>
          <a:off x="1300083" y="1424770"/>
          <a:ext cx="10037791" cy="454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1D21AA-CA89-48B7-BC60-3FD51A086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" y="1234722"/>
            <a:ext cx="1191077" cy="11910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D3404D-BF0D-4F77-A7F6-8813C805F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" y="2737325"/>
            <a:ext cx="1191077" cy="119107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6B65450-DF5F-4510-B650-AA910F7AC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1" y="4562071"/>
            <a:ext cx="1191077" cy="1191077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5E69F5D0-B6C5-490A-A736-91B3E6F1B1AA}"/>
              </a:ext>
            </a:extLst>
          </p:cNvPr>
          <p:cNvSpPr/>
          <p:nvPr/>
        </p:nvSpPr>
        <p:spPr>
          <a:xfrm>
            <a:off x="5878946" y="3183354"/>
            <a:ext cx="440033" cy="83677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758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85CA3-5425-4992-9542-3E4EA6C58D10}"/>
              </a:ext>
            </a:extLst>
          </p:cNvPr>
          <p:cNvSpPr txBox="1"/>
          <p:nvPr/>
        </p:nvSpPr>
        <p:spPr>
          <a:xfrm>
            <a:off x="6548561" y="3421332"/>
            <a:ext cx="2352105" cy="360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58" dirty="0" err="1">
                <a:solidFill>
                  <a:srgbClr val="0000D4"/>
                </a:solidFill>
              </a:rPr>
              <a:t>Maximum</a:t>
            </a:r>
            <a:r>
              <a:rPr lang="hr-HR" sz="1758" dirty="0">
                <a:solidFill>
                  <a:srgbClr val="0000D4"/>
                </a:solidFill>
              </a:rPr>
              <a:t> 30 </a:t>
            </a:r>
            <a:r>
              <a:rPr lang="hr-HR" sz="1758" dirty="0" err="1">
                <a:solidFill>
                  <a:srgbClr val="0000D4"/>
                </a:solidFill>
              </a:rPr>
              <a:t>pages</a:t>
            </a:r>
            <a:endParaRPr lang="hr-HR" sz="1758" dirty="0">
              <a:solidFill>
                <a:srgbClr val="0000D4"/>
              </a:solidFill>
            </a:endParaRPr>
          </a:p>
        </p:txBody>
      </p:sp>
      <p:sp>
        <p:nvSpPr>
          <p:cNvPr id="13" name="Ovale Legende 23"/>
          <p:cNvSpPr/>
          <p:nvPr/>
        </p:nvSpPr>
        <p:spPr>
          <a:xfrm rot="19648746">
            <a:off x="8405844" y="3331051"/>
            <a:ext cx="2052969" cy="1273385"/>
          </a:xfrm>
          <a:prstGeom prst="wedgeEllipseCallout">
            <a:avLst>
              <a:gd name="adj1" fmla="val -21263"/>
              <a:gd name="adj2" fmla="val -5679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65" b="1" dirty="0">
                <a:solidFill>
                  <a:srgbClr val="0000D4"/>
                </a:solidFill>
                <a:sym typeface="Wingdings" panose="05000000000000000000" pitchFamily="2" charset="2"/>
              </a:rPr>
              <a:t>Excess pages disregarded</a:t>
            </a:r>
            <a:endParaRPr lang="en-GB" sz="1465" b="1" dirty="0">
              <a:solidFill>
                <a:srgbClr val="0000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17951" y="379832"/>
            <a:ext cx="8593849" cy="520510"/>
          </a:xfrm>
        </p:spPr>
        <p:txBody>
          <a:bodyPr>
            <a:noAutofit/>
          </a:bodyPr>
          <a:lstStyle/>
          <a:p>
            <a:r>
              <a:rPr lang="en-US" sz="3517" dirty="0">
                <a:solidFill>
                  <a:srgbClr val="0000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A - GEP, Ethics and questions</a:t>
            </a:r>
            <a:endParaRPr lang="en-US" sz="3517" dirty="0">
              <a:solidFill>
                <a:srgbClr val="0000D4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527E66-0571-40F0-B7CE-CBCCF210B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93" y="1527272"/>
            <a:ext cx="4916608" cy="3515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07BF5-BFB9-40E5-AF78-34958F7D5D16}"/>
              </a:ext>
            </a:extLst>
          </p:cNvPr>
          <p:cNvSpPr txBox="1"/>
          <p:nvPr/>
        </p:nvSpPr>
        <p:spPr>
          <a:xfrm>
            <a:off x="2237336" y="1527273"/>
            <a:ext cx="3819097" cy="571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563" dirty="0">
                <a:solidFill>
                  <a:srgbClr val="0000D4"/>
                </a:solidFill>
                <a:latin typeface="Arial" charset="0"/>
              </a:rPr>
              <a:t>A </a:t>
            </a:r>
            <a:r>
              <a:rPr lang="en-GB" sz="1563" b="1" dirty="0">
                <a:solidFill>
                  <a:srgbClr val="0000D4"/>
                </a:solidFill>
                <a:latin typeface="Arial" charset="0"/>
              </a:rPr>
              <a:t>self-declaration </a:t>
            </a:r>
            <a:r>
              <a:rPr lang="en-GB" sz="1563" dirty="0">
                <a:solidFill>
                  <a:srgbClr val="0000D4"/>
                </a:solidFill>
                <a:latin typeface="Arial" charset="0"/>
              </a:rPr>
              <a:t>will be requested </a:t>
            </a:r>
            <a:r>
              <a:rPr lang="en-GB" sz="1563" b="1" dirty="0">
                <a:solidFill>
                  <a:srgbClr val="0000D4"/>
                </a:solidFill>
                <a:latin typeface="Arial" charset="0"/>
              </a:rPr>
              <a:t>at proposal stage</a:t>
            </a:r>
            <a:r>
              <a:rPr lang="en-GB" sz="1563" dirty="0">
                <a:solidFill>
                  <a:srgbClr val="0000D4"/>
                </a:solidFill>
                <a:latin typeface="Arial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4B6569-0D32-40B8-B2A1-7F3D86BE6368}"/>
              </a:ext>
            </a:extLst>
          </p:cNvPr>
          <p:cNvSpPr/>
          <p:nvPr/>
        </p:nvSpPr>
        <p:spPr>
          <a:xfrm>
            <a:off x="6468261" y="1042126"/>
            <a:ext cx="5265100" cy="387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758" i="1" dirty="0">
                <a:solidFill>
                  <a:srgbClr val="0000D4"/>
                </a:solidFill>
                <a:ea typeface="Calibri" panose="020F0502020204030204" pitchFamily="34" charset="0"/>
              </a:rPr>
              <a:t>If </a:t>
            </a:r>
            <a:r>
              <a:rPr lang="fr-BE" sz="1758" i="1" dirty="0" err="1">
                <a:solidFill>
                  <a:srgbClr val="0000D4"/>
                </a:solidFill>
                <a:ea typeface="Calibri" panose="020F0502020204030204" pitchFamily="34" charset="0"/>
              </a:rPr>
              <a:t>you</a:t>
            </a:r>
            <a:r>
              <a:rPr lang="fr-BE" sz="1758" i="1" dirty="0">
                <a:solidFill>
                  <a:srgbClr val="0000D4"/>
                </a:solidFill>
                <a:ea typeface="Calibri" panose="020F0502020204030204" pitchFamily="34" charset="0"/>
              </a:rPr>
              <a:t> are a </a:t>
            </a:r>
            <a:r>
              <a:rPr lang="en-US" sz="1758" i="1" dirty="0">
                <a:solidFill>
                  <a:srgbClr val="0000D4"/>
                </a:solidFill>
                <a:ea typeface="Calibri" panose="020F0502020204030204" pitchFamily="34" charset="0"/>
              </a:rPr>
              <a:t>public body, a research </a:t>
            </a:r>
            <a:r>
              <a:rPr lang="en-US" sz="1758" i="1" dirty="0" err="1">
                <a:solidFill>
                  <a:srgbClr val="0000D4"/>
                </a:solidFill>
                <a:ea typeface="Calibri" panose="020F0502020204030204" pitchFamily="34" charset="0"/>
              </a:rPr>
              <a:t>organisation</a:t>
            </a:r>
            <a:r>
              <a:rPr lang="en-US" sz="1758" i="1" dirty="0">
                <a:solidFill>
                  <a:srgbClr val="0000D4"/>
                </a:solidFill>
                <a:ea typeface="Calibri" panose="020F0502020204030204" pitchFamily="34" charset="0"/>
              </a:rPr>
              <a:t> or a higher education establishment (including private research </a:t>
            </a:r>
            <a:r>
              <a:rPr lang="en-US" sz="1758" i="1" dirty="0" err="1">
                <a:solidFill>
                  <a:srgbClr val="0000D4"/>
                </a:solidFill>
                <a:ea typeface="Calibri" panose="020F0502020204030204" pitchFamily="34" charset="0"/>
              </a:rPr>
              <a:t>organisations</a:t>
            </a:r>
            <a:r>
              <a:rPr lang="en-US" sz="1758" i="1" dirty="0">
                <a:solidFill>
                  <a:srgbClr val="0000D4"/>
                </a:solidFill>
                <a:ea typeface="Calibri" panose="020F0502020204030204" pitchFamily="34" charset="0"/>
              </a:rPr>
              <a:t> and higher education establishments), then you must have a Gender Equality Plan.</a:t>
            </a:r>
            <a:endParaRPr lang="fr-BE" sz="1758" i="1" dirty="0">
              <a:solidFill>
                <a:srgbClr val="0000D4"/>
              </a:solidFill>
              <a:ea typeface="Calibri" panose="020F0502020204030204" pitchFamily="34" charset="0"/>
            </a:endParaRPr>
          </a:p>
          <a:p>
            <a:endParaRPr lang="fr-BE" sz="1758" dirty="0">
              <a:solidFill>
                <a:srgbClr val="0000D4"/>
              </a:solidFill>
              <a:ea typeface="Calibri" panose="020F0502020204030204" pitchFamily="34" charset="0"/>
            </a:endParaRPr>
          </a:p>
          <a:p>
            <a:endParaRPr lang="fr-BE" sz="1758" dirty="0">
              <a:solidFill>
                <a:srgbClr val="0000D4"/>
              </a:solidFill>
              <a:ea typeface="Calibri" panose="020F0502020204030204" pitchFamily="34" charset="0"/>
            </a:endParaRPr>
          </a:p>
          <a:p>
            <a:r>
              <a:rPr lang="fr-BE" sz="1758" b="1" dirty="0" err="1">
                <a:solidFill>
                  <a:srgbClr val="0000D4"/>
                </a:solidFill>
              </a:rPr>
              <a:t>Ethics</a:t>
            </a:r>
            <a:r>
              <a:rPr lang="fr-BE" sz="1758" b="1" dirty="0">
                <a:solidFill>
                  <a:srgbClr val="0000D4"/>
                </a:solidFill>
              </a:rPr>
              <a:t> questionnaire </a:t>
            </a:r>
            <a:r>
              <a:rPr lang="fr-BE" sz="1758" dirty="0">
                <a:solidFill>
                  <a:srgbClr val="0000D4"/>
                </a:solidFill>
                <a:sym typeface="Wingdings" panose="05000000000000000000" pitchFamily="2" charset="2"/>
              </a:rPr>
              <a:t></a:t>
            </a:r>
            <a:r>
              <a:rPr lang="fr-BE" sz="1758" dirty="0">
                <a:solidFill>
                  <a:srgbClr val="0000D4"/>
                </a:solidFill>
              </a:rPr>
              <a:t> </a:t>
            </a:r>
            <a:r>
              <a:rPr lang="fr-BE" sz="1758" dirty="0" err="1">
                <a:solidFill>
                  <a:srgbClr val="0000D4"/>
                </a:solidFill>
              </a:rPr>
              <a:t>further</a:t>
            </a:r>
            <a:r>
              <a:rPr lang="fr-BE" sz="1758" dirty="0">
                <a:solidFill>
                  <a:srgbClr val="0000D4"/>
                </a:solidFill>
              </a:rPr>
              <a:t> </a:t>
            </a:r>
            <a:r>
              <a:rPr lang="fr-BE" sz="1758" dirty="0" err="1">
                <a:solidFill>
                  <a:srgbClr val="0000D4"/>
                </a:solidFill>
              </a:rPr>
              <a:t>reading</a:t>
            </a:r>
            <a:r>
              <a:rPr lang="fr-BE" sz="1758" dirty="0">
                <a:solidFill>
                  <a:srgbClr val="0000D4"/>
                </a:solidFill>
              </a:rPr>
              <a:t> at </a:t>
            </a:r>
            <a:r>
              <a:rPr lang="fr-BE" sz="1758" dirty="0">
                <a:solidFill>
                  <a:srgbClr val="0000D4"/>
                </a:solidFill>
                <a:hlinkClick r:id="rId3"/>
              </a:rPr>
              <a:t>https://ec.europa.eu/info/funding-tenders/opportunities/docs/2021-2027/horizon/guidance/programme-guide_horizon_en.pdf</a:t>
            </a:r>
            <a:r>
              <a:rPr lang="fr-BE" sz="1758" dirty="0">
                <a:solidFill>
                  <a:srgbClr val="0000D4"/>
                </a:solidFill>
              </a:rPr>
              <a:t> (p. 21-26) and </a:t>
            </a:r>
            <a:r>
              <a:rPr lang="fr-BE" sz="1758" dirty="0">
                <a:solidFill>
                  <a:srgbClr val="0000D4"/>
                </a:solidFill>
                <a:hlinkClick r:id="rId4"/>
              </a:rPr>
              <a:t>https://op.europa.eu/en/publication-detail/-/publication/16edbd19-0989-4308-882f-ae1fc572e3bc</a:t>
            </a:r>
            <a:r>
              <a:rPr lang="fr-BE" sz="1758" dirty="0">
                <a:solidFill>
                  <a:srgbClr val="0000D4"/>
                </a:solidFill>
              </a:rPr>
              <a:t> </a:t>
            </a:r>
          </a:p>
        </p:txBody>
      </p:sp>
      <p:sp>
        <p:nvSpPr>
          <p:cNvPr id="4" name="Left Arrow 3"/>
          <p:cNvSpPr/>
          <p:nvPr/>
        </p:nvSpPr>
        <p:spPr>
          <a:xfrm rot="20330774">
            <a:off x="5464382" y="1908865"/>
            <a:ext cx="968040" cy="379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07BF5-BFB9-40E5-AF78-34958F7D5D16}"/>
              </a:ext>
            </a:extLst>
          </p:cNvPr>
          <p:cNvSpPr txBox="1"/>
          <p:nvPr/>
        </p:nvSpPr>
        <p:spPr>
          <a:xfrm>
            <a:off x="747093" y="5424317"/>
            <a:ext cx="10986268" cy="81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BE" sz="2345" dirty="0">
                <a:solidFill>
                  <a:srgbClr val="0000D4"/>
                </a:solidFill>
              </a:rPr>
              <a:t>Questions </a:t>
            </a:r>
            <a:r>
              <a:rPr lang="fr-BE" sz="2345" dirty="0" err="1">
                <a:solidFill>
                  <a:srgbClr val="0000D4"/>
                </a:solidFill>
              </a:rPr>
              <a:t>related</a:t>
            </a:r>
            <a:r>
              <a:rPr lang="fr-BE" sz="2345" dirty="0">
                <a:solidFill>
                  <a:srgbClr val="0000D4"/>
                </a:solidFill>
              </a:rPr>
              <a:t> to </a:t>
            </a:r>
            <a:r>
              <a:rPr lang="fr-BE" sz="2345" dirty="0" err="1">
                <a:solidFill>
                  <a:srgbClr val="0000D4"/>
                </a:solidFill>
              </a:rPr>
              <a:t>completing</a:t>
            </a:r>
            <a:r>
              <a:rPr lang="fr-BE" sz="2345" dirty="0">
                <a:solidFill>
                  <a:srgbClr val="0000D4"/>
                </a:solidFill>
              </a:rPr>
              <a:t> part A of </a:t>
            </a:r>
            <a:r>
              <a:rPr lang="fr-BE" sz="2345" dirty="0" err="1">
                <a:solidFill>
                  <a:srgbClr val="0000D4"/>
                </a:solidFill>
              </a:rPr>
              <a:t>your</a:t>
            </a:r>
            <a:r>
              <a:rPr lang="fr-BE" sz="2345" dirty="0">
                <a:solidFill>
                  <a:srgbClr val="0000D4"/>
                </a:solidFill>
              </a:rPr>
              <a:t> </a:t>
            </a:r>
            <a:r>
              <a:rPr lang="fr-BE" sz="2345" dirty="0" err="1">
                <a:solidFill>
                  <a:srgbClr val="0000D4"/>
                </a:solidFill>
              </a:rPr>
              <a:t>proposal</a:t>
            </a:r>
            <a:r>
              <a:rPr lang="fr-BE" sz="2345" dirty="0">
                <a:solidFill>
                  <a:srgbClr val="0000D4"/>
                </a:solidFill>
              </a:rPr>
              <a:t> </a:t>
            </a:r>
            <a:r>
              <a:rPr lang="fr-BE" sz="2345" dirty="0">
                <a:solidFill>
                  <a:srgbClr val="0000D4"/>
                </a:solidFill>
                <a:sym typeface="Wingdings" panose="05000000000000000000" pitchFamily="2" charset="2"/>
              </a:rPr>
              <a:t></a:t>
            </a:r>
            <a:r>
              <a:rPr lang="fr-BE" sz="2345" dirty="0">
                <a:solidFill>
                  <a:srgbClr val="0000D4"/>
                </a:solidFill>
              </a:rPr>
              <a:t> EC FAQ section </a:t>
            </a:r>
            <a:r>
              <a:rPr lang="en-US" sz="2345" dirty="0">
                <a:solidFill>
                  <a:srgbClr val="0000D4"/>
                </a:solidFill>
                <a:hlinkClick r:id="rId5"/>
              </a:rPr>
              <a:t>here</a:t>
            </a:r>
            <a:r>
              <a:rPr lang="fr-BE" sz="2345" dirty="0">
                <a:solidFill>
                  <a:srgbClr val="0000D4"/>
                </a:solidFill>
              </a:rPr>
              <a:t> and MSCA-NET Q&amp;A blog </a:t>
            </a:r>
            <a:r>
              <a:rPr lang="en-US" sz="2345" dirty="0">
                <a:solidFill>
                  <a:srgbClr val="0000D4"/>
                </a:solidFill>
                <a:hlinkClick r:id="rId6"/>
              </a:rPr>
              <a:t>here</a:t>
            </a:r>
            <a:r>
              <a:rPr lang="fr-BE" sz="2345" dirty="0">
                <a:solidFill>
                  <a:srgbClr val="0000D4"/>
                </a:solidFill>
              </a:rPr>
              <a:t> </a:t>
            </a:r>
            <a:endParaRPr lang="en-US" sz="2345" dirty="0">
              <a:solidFill>
                <a:srgbClr val="0000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2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A9F0-88A2-4E44-9707-A949F921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მნიშვნელოვანი რჩევები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44EB-7FA0-49E6-A306-0D626AC2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fontScale="70000" lnSpcReduction="20000"/>
          </a:bodyPr>
          <a:lstStyle/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sz="2800" cap="none" dirty="0"/>
              <a:t>ყველა განაცხადი შეფასდება 8 აკადემიური პანელის მიხედვით  </a:t>
            </a:r>
            <a:r>
              <a:rPr lang="sr-Latn-RS" altLang="sr-Latn-RS" sz="2800" cap="none" dirty="0"/>
              <a:t>(scientific evaluation "panels")</a:t>
            </a:r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dirty="0"/>
              <a:t>ექსპერტი ინიშნება შესაბამისი პანელის მიხედვით</a:t>
            </a:r>
            <a:endParaRPr lang="sr-Latn-RS" altLang="sr-Latn-RS" sz="2800" cap="none" dirty="0"/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sz="2800" cap="none" dirty="0"/>
              <a:t>თითოეული პანელი წარმოადგენს შეფასებულ რანჟირებულ პროექტებს </a:t>
            </a:r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sz="2800" cap="none" dirty="0"/>
              <a:t>აპლიკანტი ელექტრონული აპლიკაციის დროს ირჩევს შესაბამის პანელს </a:t>
            </a:r>
            <a:r>
              <a:rPr lang="sr-Latn-RS" altLang="sr-Latn-RS" sz="2800" cap="none" dirty="0"/>
              <a:t>(using the field "Scientific Panel" in section 1 of the proposal submission forms) </a:t>
            </a:r>
            <a:r>
              <a:rPr lang="ka-GE" altLang="sr-Latn-RS" sz="2800" cap="none" dirty="0"/>
              <a:t>ამ გზით განისაზღვრება ძირითადი დისციპლინა, დამატებითი საკვანძო სიტყვები გამოიყენება მონაწილე დისციპლინების განმარტებისათვის</a:t>
            </a:r>
            <a:r>
              <a:rPr lang="sr-Latn-RS" altLang="sr-Latn-RS" sz="2800" cap="none" dirty="0"/>
              <a:t>.</a:t>
            </a:r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sz="2800" cap="none" dirty="0"/>
              <a:t>მხოლოდ ერთერთი პანელის შერჩევით ხდება განაცხადის შეტანა </a:t>
            </a:r>
            <a:r>
              <a:rPr lang="sr-Latn-RS" altLang="sr-Latn-RS" sz="2800" cap="none" dirty="0"/>
              <a:t>'main evaluation panels’.</a:t>
            </a:r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sz="2800" cap="none" dirty="0"/>
              <a:t>პანელი ყურადღებით უნდა აირჩიოთ რადგან კვლევის განხორციელების სააგენტო </a:t>
            </a:r>
            <a:r>
              <a:rPr lang="sr-Latn-RS" altLang="sr-Latn-RS" sz="2800" cap="none" dirty="0"/>
              <a:t>REA </a:t>
            </a:r>
            <a:r>
              <a:rPr lang="ka-GE" altLang="sr-Latn-RS" sz="2800" cap="none" dirty="0"/>
              <a:t>შესაბამისად შეარჩევს თქვენს შემფასებლებს</a:t>
            </a:r>
            <a:endParaRPr lang="sr-Latn-RS" altLang="sr-Latn-RS" sz="2800" cap="none" dirty="0"/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dirty="0"/>
              <a:t>ზოგადი წესის თანახმად ბიუკეტი გადანაწილდება პანელში შეტანილ შერჩეულ განაცხადებს შორის </a:t>
            </a:r>
            <a:endParaRPr lang="ka-GE" altLang="sr-Latn-RS" sz="2800" cap="none" dirty="0"/>
          </a:p>
          <a:p>
            <a:pPr marL="260539" indent="-260539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0923" algn="l"/>
              </a:tabLst>
            </a:pPr>
            <a:r>
              <a:rPr lang="ka-GE" altLang="sr-Latn-RS" sz="2800" cap="none" dirty="0"/>
              <a:t>არსებობს დოკუმენტი რომელიც დაგეხმარებათ პანელის შერჩევაში </a:t>
            </a:r>
            <a:r>
              <a:rPr lang="sr-Latn-RS" altLang="sr-Latn-RS" sz="280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 website</a:t>
            </a:r>
            <a:r>
              <a:rPr lang="sr-Latn-RS" altLang="sr-Latn-RS" sz="2800" cap="none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3001F-DF9D-4A8B-B971-D762968B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44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10F47-8DA2-4C41-BCA8-3C002502DF7A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06644" y="379832"/>
            <a:ext cx="8616465" cy="520510"/>
          </a:xfrm>
        </p:spPr>
        <p:txBody>
          <a:bodyPr>
            <a:noAutofit/>
          </a:bodyPr>
          <a:lstStyle/>
          <a:p>
            <a:r>
              <a:rPr lang="de-DE" altLang="de-DE" sz="3517" dirty="0">
                <a:solidFill>
                  <a:srgbClr val="0000D4"/>
                </a:solidFill>
              </a:rPr>
              <a:t>Proposal structure  –  layout </a:t>
            </a:r>
            <a:endParaRPr lang="en-US" sz="351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6644" y="1601153"/>
            <a:ext cx="9797716" cy="4715309"/>
          </a:xfrm>
        </p:spPr>
        <p:txBody>
          <a:bodyPr>
            <a:noAutofit/>
          </a:bodyPr>
          <a:lstStyle/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altLang="de-DE" sz="2345" b="1" dirty="0">
                <a:solidFill>
                  <a:srgbClr val="0000D4"/>
                </a:solidFill>
              </a:rPr>
              <a:t>Be sure to use the EC template!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345" dirty="0">
                <a:solidFill>
                  <a:srgbClr val="0000D4"/>
                </a:solidFill>
              </a:rPr>
              <a:t>Page size A4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345" dirty="0">
                <a:solidFill>
                  <a:srgbClr val="0000D4"/>
                </a:solidFill>
              </a:rPr>
              <a:t>Legible font (Times New Roman)</a:t>
            </a:r>
            <a:endParaRPr lang="en-US" altLang="de-DE" sz="2345" dirty="0">
              <a:solidFill>
                <a:srgbClr val="0000D4"/>
              </a:solidFill>
            </a:endParaRP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altLang="de-DE" sz="2345" dirty="0">
                <a:solidFill>
                  <a:srgbClr val="0000D4"/>
                </a:solidFill>
              </a:rPr>
              <a:t>The minimum font is 11</a:t>
            </a:r>
          </a:p>
          <a:p>
            <a:pPr marL="190492" lvl="1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</a:pPr>
            <a:r>
              <a:rPr lang="en-US" altLang="de-DE" sz="2345" dirty="0">
                <a:solidFill>
                  <a:srgbClr val="0000D4"/>
                </a:solidFill>
              </a:rPr>
              <a:t>except for Gantt charts and tables where it can be 9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GB" sz="2345" dirty="0">
                <a:solidFill>
                  <a:srgbClr val="0000D4"/>
                </a:solidFill>
              </a:rPr>
              <a:t>Literature references</a:t>
            </a:r>
            <a:r>
              <a:rPr lang="en-GB" altLang="de-DE" sz="2345" dirty="0">
                <a:solidFill>
                  <a:srgbClr val="0000D4"/>
                </a:solidFill>
              </a:rPr>
              <a:t>: </a:t>
            </a:r>
            <a:r>
              <a:rPr lang="en-GB" sz="2345" dirty="0">
                <a:solidFill>
                  <a:srgbClr val="0000D4"/>
                </a:solidFill>
              </a:rPr>
              <a:t>listed in footnotes</a:t>
            </a:r>
            <a:r>
              <a:rPr lang="en-GB" altLang="de-DE" sz="2345" dirty="0">
                <a:solidFill>
                  <a:srgbClr val="0000D4"/>
                </a:solidFill>
              </a:rPr>
              <a:t>,</a:t>
            </a:r>
            <a:r>
              <a:rPr lang="et-EE" altLang="de-DE" sz="2345" dirty="0">
                <a:solidFill>
                  <a:srgbClr val="0000D4"/>
                </a:solidFill>
              </a:rPr>
              <a:t> </a:t>
            </a:r>
            <a:r>
              <a:rPr lang="en-GB" altLang="de-DE" sz="2345" dirty="0">
                <a:solidFill>
                  <a:srgbClr val="0000D4"/>
                </a:solidFill>
              </a:rPr>
              <a:t>min. font size 8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345" dirty="0">
                <a:solidFill>
                  <a:srgbClr val="0000D4"/>
                </a:solidFill>
              </a:rPr>
              <a:t>Single line spacing</a:t>
            </a:r>
            <a:endParaRPr lang="en-GB" altLang="de-DE" sz="2345" dirty="0">
              <a:solidFill>
                <a:srgbClr val="0000D4"/>
              </a:solidFill>
            </a:endParaRP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345" dirty="0">
                <a:solidFill>
                  <a:srgbClr val="0000D4"/>
                </a:solidFill>
              </a:rPr>
              <a:t>Margins 15 mm (top, bottom, left and right) 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345" dirty="0">
                <a:solidFill>
                  <a:srgbClr val="0000D4"/>
                </a:solidFill>
              </a:rPr>
              <a:t>Header – Call: [insert call identifier - HORIZON-MSCA-2022-DN-01-01] — [insert call name - MSCA Doctoral Networks 2022]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1954" dirty="0">
                <a:solidFill>
                  <a:srgbClr val="0000D4"/>
                </a:solidFill>
              </a:rPr>
              <a:t>You can also insert the acronym of the project proposal and the implementation mode (DN, DN-ID, DN-JD) as additional information</a:t>
            </a:r>
          </a:p>
          <a:p>
            <a:pPr marL="533376" lvl="1" indent="-342884">
              <a:spcBef>
                <a:spcPts val="0"/>
              </a:spcBef>
              <a:spcAft>
                <a:spcPts val="600"/>
              </a:spcAft>
              <a:buClr>
                <a:srgbClr val="0000D4"/>
              </a:buClr>
              <a:buSzPct val="100000"/>
              <a:buFont typeface="Symbol" panose="05050102010706020507" pitchFamily="18" charset="2"/>
              <a:buChar char="-"/>
            </a:pPr>
            <a:r>
              <a:rPr lang="en-US" sz="2345" dirty="0">
                <a:solidFill>
                  <a:srgbClr val="0000D4"/>
                </a:solidFill>
              </a:rPr>
              <a:t>Pages must be numbered - footer - "Part B - Page X of Y"</a:t>
            </a:r>
            <a:endParaRPr lang="en-GB" sz="2345" dirty="0">
              <a:solidFill>
                <a:srgbClr val="0000D4"/>
              </a:solidFill>
            </a:endParaRPr>
          </a:p>
        </p:txBody>
      </p:sp>
      <p:sp>
        <p:nvSpPr>
          <p:cNvPr id="5" name="Ovale Legende 4"/>
          <p:cNvSpPr/>
          <p:nvPr/>
        </p:nvSpPr>
        <p:spPr>
          <a:xfrm>
            <a:off x="9298260" y="1601153"/>
            <a:ext cx="2088232" cy="2232248"/>
          </a:xfrm>
          <a:prstGeom prst="wedgeEllipseCallout">
            <a:avLst>
              <a:gd name="adj1" fmla="val -56252"/>
              <a:gd name="adj2" fmla="val -641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68" b="1" dirty="0">
                <a:solidFill>
                  <a:srgbClr val="0000D4"/>
                </a:solidFill>
                <a:sym typeface="Wingdings" panose="05000000000000000000" pitchFamily="2" charset="2"/>
              </a:rPr>
              <a:t>Strictly follow the headings and subheadings as indicated in the </a:t>
            </a:r>
            <a:r>
              <a:rPr lang="en-GB" sz="1368" b="1" dirty="0" err="1">
                <a:solidFill>
                  <a:srgbClr val="0000D4"/>
                </a:solidFill>
                <a:sym typeface="Wingdings" panose="05000000000000000000" pitchFamily="2" charset="2"/>
              </a:rPr>
              <a:t>GfA</a:t>
            </a:r>
            <a:r>
              <a:rPr lang="en-GB" sz="1368" b="1" dirty="0">
                <a:solidFill>
                  <a:srgbClr val="0000D4"/>
                </a:solidFill>
                <a:sym typeface="Wingdings" panose="05000000000000000000" pitchFamily="2" charset="2"/>
              </a:rPr>
              <a:t>!</a:t>
            </a:r>
          </a:p>
          <a:p>
            <a:pPr algn="ctr"/>
            <a:r>
              <a:rPr lang="en-GB" sz="1368" b="1" dirty="0">
                <a:solidFill>
                  <a:srgbClr val="0000D4"/>
                </a:solidFill>
                <a:sym typeface="Wingdings" panose="05000000000000000000" pitchFamily="2" charset="2"/>
              </a:rPr>
              <a:t>The structure correspond to the evaluation criteria!</a:t>
            </a:r>
            <a:endParaRPr lang="en-GB" sz="1368" b="1" dirty="0">
              <a:solidFill>
                <a:srgbClr val="0000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FC9-07E2-4305-B9B1-B52853EE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შეჯამება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601F-0DF8-4255-993F-88B2DAEC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სადოქტორო ქსელები - ზოგადად </a:t>
            </a:r>
          </a:p>
          <a:p>
            <a:r>
              <a:rPr lang="ka-GE" dirty="0"/>
              <a:t>დღე 2 </a:t>
            </a:r>
          </a:p>
          <a:p>
            <a:pPr lvl="1"/>
            <a:r>
              <a:rPr lang="hu-HU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დაფინანსებული</a:t>
            </a:r>
            <a:r>
              <a:rPr lang="hu-HU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განაცხადების</a:t>
            </a:r>
            <a:r>
              <a:rPr lang="hu-HU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ანალიზი</a:t>
            </a:r>
            <a:r>
              <a:rPr lang="hu-HU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marR="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 err="1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ბრწყინვალება</a:t>
            </a:r>
            <a:r>
              <a:rPr lang="en-US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marR="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hu-HU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გავლენა</a:t>
            </a:r>
            <a:r>
              <a:rPr lang="hu-HU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14600" marR="0" lvl="5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hu-HU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განხორცილება</a:t>
            </a:r>
            <a:r>
              <a:rPr lang="hu-HU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ka-GE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მარი სკლადოვსკა-კიურის აქტივობების პოპულარიზაცია</a:t>
            </a:r>
            <a:r>
              <a:rPr lang="ka-GE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0F7F0-AA17-407C-905C-0B7658DC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6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D56B-731E-4613-8787-197A8547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სადოქტორო ქსელები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233E-440D-4787-A34E-E5A692E19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/>
              <a:t>ვაკანსიები გაცხადებული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EURAXESS –</a:t>
            </a:r>
            <a:r>
              <a:rPr lang="ka-G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ზე გახლავთ საერთაშორისო, ღია და დამსახურებაზე დაფუძვნებული </a:t>
            </a:r>
            <a:endParaRPr lang="ka-GE" dirty="0"/>
          </a:p>
          <a:p>
            <a:r>
              <a:rPr lang="ka-GE" dirty="0"/>
              <a:t>ტიპიური აქტივობები</a:t>
            </a:r>
          </a:p>
          <a:p>
            <a:pPr lvl="1"/>
            <a:r>
              <a:rPr lang="ka-GE" dirty="0"/>
              <a:t>ინდივიდუალური და პერსონალიზებული პროექტები</a:t>
            </a:r>
          </a:p>
          <a:p>
            <a:pPr lvl="1"/>
            <a:r>
              <a:rPr lang="ka-GE" dirty="0"/>
              <a:t>ქსელში ტრენინგები, ზაფხულის სკოლები ყველა წევრი ორგანიზაციისათვის</a:t>
            </a:r>
          </a:p>
          <a:p>
            <a:pPr lvl="1"/>
            <a:r>
              <a:rPr lang="ka-GE" dirty="0"/>
              <a:t>ადგილობრივ სადოქტორო პროგრამაზე ტრენინგ კურსები, ასევე საერთო სილაბუსი პარტნიორ ორგანიზაციებთან</a:t>
            </a:r>
          </a:p>
          <a:p>
            <a:pPr lvl="1"/>
            <a:r>
              <a:rPr lang="ka-GE" dirty="0"/>
              <a:t>ცოდნის გაზიარება არა მხოლოდ მკვლევრებთან, არამედ ხელმძღვანელებთან, მენტორებთან</a:t>
            </a:r>
          </a:p>
          <a:p>
            <a:pPr lvl="1"/>
            <a:r>
              <a:rPr lang="ka-GE" dirty="0"/>
              <a:t>შემდგომი საერთაშორისო პროექტების დანერგვა</a:t>
            </a:r>
          </a:p>
          <a:p>
            <a:pPr lvl="1"/>
            <a:r>
              <a:rPr lang="ka-GE" dirty="0"/>
              <a:t>ექსპერტების მოწვევა რომლებიც არ არიან პროექტის ნაწილი</a:t>
            </a:r>
          </a:p>
          <a:p>
            <a:pPr lvl="1"/>
            <a:r>
              <a:rPr lang="ka-GE" dirty="0"/>
              <a:t>მკვლევრისთვის კურსები როგორიცაა პროექტის მართვა, მომავალი გრანტები, კარიერის პერსპექტივები</a:t>
            </a:r>
          </a:p>
          <a:p>
            <a:r>
              <a:rPr lang="ka-GE" dirty="0"/>
              <a:t>ვინ შეიძლება მიიღოს მონაწილეობა?</a:t>
            </a:r>
          </a:p>
          <a:p>
            <a:pPr lvl="1"/>
            <a:r>
              <a:rPr lang="ka-GE" dirty="0"/>
              <a:t>ნებისმიერი მკვლევარი ნებისმიერი ქვეყნიდან </a:t>
            </a:r>
          </a:p>
          <a:p>
            <a:pPr lvl="1"/>
            <a:r>
              <a:rPr lang="ka-GE" dirty="0"/>
              <a:t>დოქტორის სტატუსის მქონე ერთერთ წევრ ან ასოცირებულ ქვეყანაში, სადოქტორო კანდიდატი </a:t>
            </a:r>
          </a:p>
          <a:p>
            <a:pPr lvl="1"/>
            <a:r>
              <a:rPr lang="ka-GE" dirty="0"/>
              <a:t>უნდა დაიცვას მობილობის წესი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1137-09EA-4CF6-AC2C-F9DC83C6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9976-5CD5-45F2-9623-26727C57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4000" b="1" dirty="0">
                <a:latin typeface="Arial" panose="020B0604020202020204" pitchFamily="34" charset="0"/>
                <a:cs typeface="Arial" panose="020B0604020202020204" pitchFamily="34" charset="0"/>
              </a:rPr>
              <a:t>სამეცნიერო ხელმძღვანელი და მისი როლი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4F18C-32B5-44B2-906A-B6811BCE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8A8BF-1436-4A75-9E2D-42F03A0B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/>
              <a:t>დამქირავებელი/დამფინანსებელი ვალდებულია უზრუნველყოს ხელმძღვანელი რომელიც პასუხისმგებელი იქნება დოქტორანტის პროფესიულ განვითარებაზე</a:t>
            </a:r>
          </a:p>
          <a:p>
            <a:r>
              <a:rPr lang="ka-GE" dirty="0"/>
              <a:t>სამეცნიერო ხელმძღვანელს უნდა ჰქონდეს საჭირო ცოდნა, გამოცდილება და ექსპერტიზა რათა მან უხელმძღვანელოს დოქტორანტს</a:t>
            </a:r>
          </a:p>
          <a:p>
            <a:r>
              <a:rPr lang="ka-GE" dirty="0"/>
              <a:t>სამეცნიერო ხელმძღვანელს უნდა ჰქონდეს მზაობა დაეხმაროს დოქტორანტს პროფესიულ განვითარებაში, მოახდინოს მისი სამუშაოს რეგულარული გადახედვა და უზრუნველყოს იგი საჭირო უკუკავშირით</a:t>
            </a:r>
          </a:p>
          <a:p>
            <a:r>
              <a:rPr lang="ka-GE" dirty="0"/>
              <a:t>შემუშავებულია ხელმძღვანელობის გაიდლაინები, რომელიცარ არის სავალდებულო, მაგრამ რეკომენდებულია</a:t>
            </a:r>
          </a:p>
        </p:txBody>
      </p:sp>
    </p:spTree>
    <p:extLst>
      <p:ext uri="{BB962C8B-B14F-4D97-AF65-F5344CB8AC3E}">
        <p14:creationId xmlns:p14="http://schemas.microsoft.com/office/powerpoint/2010/main" val="200521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CA93-0844-4C21-B137-E5FD7551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სამეცნიერო ხელმძღვანელის როლი - 1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FC6F-D839-4C1A-96AF-2C51DF76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45"/>
            <a:ext cx="10515600" cy="4824818"/>
          </a:xfrm>
        </p:spPr>
        <p:txBody>
          <a:bodyPr>
            <a:normAutofit fontScale="62500" lnSpcReduction="20000"/>
          </a:bodyPr>
          <a:lstStyle/>
          <a:p>
            <a:r>
              <a:rPr lang="ka-GE" dirty="0"/>
              <a:t>1. ზოგადი პრინციპები და კვლევის ინტეგრირება </a:t>
            </a:r>
          </a:p>
          <a:p>
            <a:pPr lvl="1"/>
            <a:r>
              <a:rPr lang="ka-GE" dirty="0"/>
              <a:t>საჭირო დოკუმენტების გაცნობა </a:t>
            </a:r>
          </a:p>
          <a:p>
            <a:pPr lvl="2"/>
            <a:r>
              <a:rPr lang="en-US" dirty="0"/>
              <a:t>European Charter for Researchers and Code of Conduct for the Recruitment of Researchers</a:t>
            </a:r>
            <a:endParaRPr lang="ka-GE" dirty="0"/>
          </a:p>
          <a:p>
            <a:pPr lvl="2"/>
            <a:r>
              <a:rPr lang="en-US" dirty="0"/>
              <a:t>European Code of Conduct for Research Integrity</a:t>
            </a:r>
            <a:endParaRPr lang="ka-GE" dirty="0"/>
          </a:p>
          <a:p>
            <a:pPr lvl="1"/>
            <a:r>
              <a:rPr lang="ka-GE" dirty="0"/>
              <a:t>წვდომის უზრუნველყოფა </a:t>
            </a:r>
          </a:p>
          <a:p>
            <a:pPr lvl="2"/>
            <a:r>
              <a:rPr lang="ka-GE" dirty="0"/>
              <a:t>დანადგარებზე, რესურსებზე, კვლევით ობიექტებზე, საველე კვლევაზე</a:t>
            </a:r>
          </a:p>
          <a:p>
            <a:pPr lvl="2"/>
            <a:r>
              <a:rPr lang="ka-GE" dirty="0"/>
              <a:t>საჭირო წინამდებარე კვლევებზე და მათ შედეგებზე</a:t>
            </a:r>
          </a:p>
          <a:p>
            <a:pPr lvl="2"/>
            <a:r>
              <a:rPr lang="ka-GE" dirty="0"/>
              <a:t>ყველა საჭირო ინფორმაციაზე (კონტრაქტები, სამაგიდო კვლევა)</a:t>
            </a:r>
          </a:p>
          <a:p>
            <a:r>
              <a:rPr lang="ka-GE" dirty="0"/>
              <a:t>2. კვლევაში დახმარება </a:t>
            </a:r>
          </a:p>
          <a:p>
            <a:pPr lvl="1"/>
            <a:r>
              <a:rPr lang="ka-GE" dirty="0"/>
              <a:t>აკადემიური, ტექნიკური და ტრანსფერული უნარების შეძენაში წახალისება </a:t>
            </a:r>
          </a:p>
          <a:p>
            <a:pPr lvl="1"/>
            <a:r>
              <a:rPr lang="ka-GE" dirty="0"/>
              <a:t>კვლევის პროგრესიის მონიტორინგი და რეგულარული უკუკავშირი</a:t>
            </a:r>
          </a:p>
          <a:p>
            <a:pPr lvl="1"/>
            <a:r>
              <a:rPr lang="ka-GE" dirty="0"/>
              <a:t>პროექტის დასაწყისში შემუშავებული კარიერის განვითარების გეგმის განხორციელება, რეგულარული განხილვა</a:t>
            </a:r>
          </a:p>
          <a:p>
            <a:pPr lvl="1"/>
            <a:r>
              <a:rPr lang="ka-GE" dirty="0"/>
              <a:t>ავტონომიისა და მენეჯმენტის გამოცდილების უზრუნველყოფა</a:t>
            </a:r>
          </a:p>
          <a:p>
            <a:pPr lvl="1"/>
            <a:r>
              <a:rPr lang="ka-GE" dirty="0"/>
              <a:t>მწვანე შეთანხმების პრინციპების გათვალისწინებაში წახალისება </a:t>
            </a:r>
          </a:p>
          <a:p>
            <a:r>
              <a:rPr lang="ka-GE" dirty="0"/>
              <a:t>3. კარიერის განვითარება</a:t>
            </a:r>
          </a:p>
          <a:p>
            <a:pPr lvl="1"/>
            <a:r>
              <a:rPr lang="ka-GE" dirty="0"/>
              <a:t>დარიგება (</a:t>
            </a:r>
            <a:r>
              <a:rPr lang="en-US" dirty="0"/>
              <a:t>counselling</a:t>
            </a:r>
            <a:r>
              <a:rPr lang="ka-GE" dirty="0"/>
              <a:t>)</a:t>
            </a:r>
            <a:r>
              <a:rPr lang="en-US" dirty="0"/>
              <a:t> </a:t>
            </a:r>
            <a:r>
              <a:rPr lang="ka-GE" dirty="0"/>
              <a:t>კარიერის განვითარებისათვის, რჩევები კარიერის სხვადასხვა გზებზე/შესაძლებლობებზე, მხარდაჭერა</a:t>
            </a:r>
          </a:p>
          <a:p>
            <a:pPr lvl="1"/>
            <a:r>
              <a:rPr lang="ka-GE" dirty="0"/>
              <a:t>მიმდინარე და სამომავლო სამუშაო გეგმის ჩამოყალიბება და განმარტება </a:t>
            </a:r>
          </a:p>
          <a:p>
            <a:pPr lvl="1"/>
            <a:r>
              <a:rPr lang="ka-GE" dirty="0"/>
              <a:t>ნეთვორქინგისათვის ხელისშეწყობა, გლობალურ ცონდაზე ხელმისაწვდომობის უზრუნველყოფა, დარგში მოღვაწე მნიშვნელოვანი მეცნიერებთან დაკავშირება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2BFFB-BAF3-4D92-9205-5F38EFD6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71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1730-FF97-4687-BAE8-4BB704A9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სამეცნიერო ხელმძღვანელის როლი - 2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16E15-FA7A-4717-87A5-368F2D43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/>
              <a:t>4. მენტორობა და მკვლევარის კეთილდღეობა </a:t>
            </a:r>
          </a:p>
          <a:p>
            <a:pPr lvl="1"/>
            <a:r>
              <a:rPr lang="ka-GE" dirty="0"/>
              <a:t>მაგალითის მიცემა მკვლევრისთვის, საკუთარი კვლევის კეთილსინდისიერად შესრულება, მაღალი ეთიკური სტანდარტების გამოვლენა </a:t>
            </a:r>
          </a:p>
          <a:p>
            <a:pPr lvl="1"/>
            <a:r>
              <a:rPr lang="ka-GE" dirty="0"/>
              <a:t>შესაძლო სირთულეების გადაჭრაში მხარდაჭერა, ალტერნატიული გადაწყვეტილებების შეთავაზება</a:t>
            </a:r>
          </a:p>
          <a:p>
            <a:pPr lvl="1"/>
            <a:r>
              <a:rPr lang="ka-GE" dirty="0"/>
              <a:t>ინსტიტუციური და სოციალური ასპექტებში დახმარება </a:t>
            </a:r>
          </a:p>
          <a:p>
            <a:pPr lvl="1"/>
            <a:r>
              <a:rPr lang="ka-GE" dirty="0"/>
              <a:t>მკვლევარის კეთილდღეობისათვის საჭირო საკითხების განხილვა, სავარაუდო პროფლემების განსაზღვრა და მკვლევარის ინფორმირება არსებული დამხმარე სისტემების შესახებ, ასევე მისი მენტალური ჯანმრთელობისათვის საჭირო დამხმარე ინსტრუმენტებზე მისი ინფორმირება</a:t>
            </a:r>
          </a:p>
          <a:p>
            <a:pPr lvl="1"/>
            <a:r>
              <a:rPr lang="ka-GE" dirty="0"/>
              <a:t>ჯანსაღი სამუსაოსა და პირად ცხოვრებას შპრის ბალანსის შენარჩუნება </a:t>
            </a:r>
          </a:p>
          <a:p>
            <a:r>
              <a:rPr lang="ka-GE" dirty="0"/>
              <a:t>5. კომუნიკაცია რა კომფლიქტირ რეზოლუცია </a:t>
            </a:r>
          </a:p>
          <a:p>
            <a:pPr lvl="1"/>
            <a:r>
              <a:rPr lang="ka-GE" dirty="0"/>
              <a:t>რეგულარული, ღია და ნათელი კომუნიკაცია, მოლოდინების შესახებ ღია კომუნიკაცია </a:t>
            </a:r>
          </a:p>
          <a:p>
            <a:pPr lvl="1"/>
            <a:r>
              <a:rPr lang="ka-GE" dirty="0"/>
              <a:t>თანახელმძღვანელობის შემთხვევაში დამატებითი ხელმძღვანელობის უზრუნველყოფა</a:t>
            </a:r>
          </a:p>
          <a:p>
            <a:pPr lvl="1"/>
            <a:r>
              <a:rPr lang="ka-GE" dirty="0"/>
              <a:t>უთანხმოების შესახებ საერთო მიდგომაზე ორიენტირება, მკლევარის ინფორმირება შესაძლო განსხვავებებზე და ინსტოტუციასთან შესაძლო კომფლიქტზე</a:t>
            </a:r>
          </a:p>
          <a:p>
            <a:pPr lvl="1"/>
            <a:r>
              <a:rPr lang="ka-GE" dirty="0"/>
              <a:t>გადაუჭრელი ან განგრძობითი პრობლემის შემთხვევაში მკვლევარის ინფორმირება  და მასთან ღია კომუნიკაცია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FFC9C-77CE-4415-A1E0-2579031C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01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FA9C-0745-4877-BC61-82B9E22F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მკვლევარის როლი</a:t>
            </a:r>
            <a:r>
              <a:rPr lang="hu-HU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1C3A-F01C-4794-99F4-96929F27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a-GE" dirty="0"/>
              <a:t>1. ზოგადი დებულებები</a:t>
            </a:r>
          </a:p>
          <a:p>
            <a:pPr lvl="1"/>
            <a:r>
              <a:rPr lang="ka-GE" dirty="0"/>
              <a:t>მიყვეს ევროპელი მკვლევარების ქარტიის პრინციპებს (</a:t>
            </a:r>
            <a:r>
              <a:rPr lang="en-US" dirty="0"/>
              <a:t>European Charter for Researchers (Charter)</a:t>
            </a:r>
            <a:r>
              <a:rPr lang="ka-GE" dirty="0"/>
              <a:t>)</a:t>
            </a:r>
          </a:p>
          <a:p>
            <a:pPr lvl="1"/>
            <a:r>
              <a:rPr lang="ka-GE" dirty="0"/>
              <a:t>ჩაატაროს კვლევა კეთილსინდისიერად და დაიცვას ეთიკური სტანდარტები (</a:t>
            </a:r>
            <a:r>
              <a:rPr lang="en-US" dirty="0"/>
              <a:t>European Code of Conduct for Research Integrity</a:t>
            </a:r>
            <a:r>
              <a:rPr lang="ka-GE" dirty="0"/>
              <a:t>)</a:t>
            </a:r>
          </a:p>
          <a:p>
            <a:r>
              <a:rPr lang="ka-GE" dirty="0"/>
              <a:t>2. კვლევა</a:t>
            </a:r>
          </a:p>
          <a:p>
            <a:pPr lvl="1"/>
            <a:r>
              <a:rPr lang="ka-GE" dirty="0"/>
              <a:t>შეთანხმებული კვლევის გეგმის მიხედვით მართოს და შეინარჩუნოს პროგრესი</a:t>
            </a:r>
          </a:p>
          <a:p>
            <a:pPr lvl="1"/>
            <a:r>
              <a:rPr lang="ka-GE" dirty="0"/>
              <a:t>მიყვეს კარიერული განვითარების გეგმას</a:t>
            </a:r>
          </a:p>
          <a:p>
            <a:pPr lvl="1"/>
            <a:r>
              <a:rPr lang="ka-GE" dirty="0"/>
              <a:t>კვლევის შედეგად გარემოზე ზეგავლენის შემცირების მცდელობა, მწვანე შეთანხმების გათვალისწინება</a:t>
            </a:r>
          </a:p>
          <a:p>
            <a:r>
              <a:rPr lang="ka-GE" dirty="0"/>
              <a:t>3. კეთილდღეობა </a:t>
            </a:r>
          </a:p>
          <a:p>
            <a:pPr lvl="1"/>
            <a:r>
              <a:rPr lang="ka-GE" dirty="0"/>
              <a:t>დროულად გაუზიაროს სამეცნიერო ხელმძღვანელს ყველა შესაძლო პრობლემა, გაიუგებრობა როგორც კვლევასთან დაკავშირებული, ასევე პირადი სახის</a:t>
            </a:r>
          </a:p>
          <a:p>
            <a:pPr lvl="1"/>
            <a:r>
              <a:rPr lang="ka-GE" dirty="0"/>
              <a:t>სამუშაოსა და ოირად ცხოვრებას შორის ბალანციც შენარჩუნება</a:t>
            </a:r>
          </a:p>
          <a:p>
            <a:r>
              <a:rPr lang="ka-GE" dirty="0"/>
              <a:t>4. კომუნიკაცია და კომფლიქტის რესოლუცია </a:t>
            </a:r>
          </a:p>
          <a:p>
            <a:pPr lvl="1"/>
            <a:r>
              <a:rPr lang="ka-GE" dirty="0"/>
              <a:t>რეგულარული, ღია და ნათელი კომუნიკაცია ხელმძღვანელთან, მოლოდინების შესახებ ღია კომუნიკაცია </a:t>
            </a:r>
          </a:p>
          <a:p>
            <a:pPr lvl="1"/>
            <a:r>
              <a:rPr lang="ka-GE" dirty="0"/>
              <a:t>კვლევის პროგრესის შესახემ ხელმძღვანელის ინფორმირება, ინფორმაციის მიწოდება</a:t>
            </a:r>
          </a:p>
          <a:p>
            <a:pPr lvl="1"/>
            <a:r>
              <a:rPr lang="ka-GE" dirty="0"/>
              <a:t>გადაუჭრელი ან განგრძობითი პრობლემის შემთხვევაში შესაბამისი საკომუნიკაციო არხების გამოყენება</a:t>
            </a:r>
          </a:p>
          <a:p>
            <a:pPr lvl="1"/>
            <a:endParaRPr lang="ka-GE" dirty="0"/>
          </a:p>
          <a:p>
            <a:pPr lvl="1"/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CFB-9E97-4079-B285-3E991E1B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46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1E9C-FF6F-49EE-AEA3-59BC66C7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ინსტიტუციის როლი - 1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A682-0B3A-4493-8105-D33B9232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 fontScale="55000" lnSpcReduction="20000"/>
          </a:bodyPr>
          <a:lstStyle/>
          <a:p>
            <a:r>
              <a:rPr lang="ka-GE" dirty="0"/>
              <a:t>1. ზოგადი პრინციპები და კვლევის ინტეგრირება </a:t>
            </a:r>
          </a:p>
          <a:p>
            <a:pPr lvl="1"/>
            <a:r>
              <a:rPr lang="ka-GE" dirty="0"/>
              <a:t>საჭირო დოკუმენტების გაცნობა </a:t>
            </a:r>
          </a:p>
          <a:p>
            <a:pPr lvl="2"/>
            <a:r>
              <a:rPr lang="en-US" dirty="0"/>
              <a:t>European Charter for Researchers and Code of Conduct for the Recruitment of Researchers</a:t>
            </a:r>
            <a:endParaRPr lang="ka-GE" dirty="0"/>
          </a:p>
          <a:p>
            <a:pPr lvl="2"/>
            <a:r>
              <a:rPr lang="en-US" dirty="0"/>
              <a:t>European Code of Conduct for Research Integrity</a:t>
            </a:r>
            <a:endParaRPr lang="ka-GE" dirty="0"/>
          </a:p>
          <a:p>
            <a:pPr lvl="1"/>
            <a:r>
              <a:rPr lang="ka-GE" dirty="0"/>
              <a:t>ინფორმირება სერვისების, ტრენინგების, ადმინისტრაციული მხარდაჭერის, ადგილობრივი ქსელების, ეროვნული წესების და მდგომარეობის შესახებ</a:t>
            </a:r>
          </a:p>
          <a:p>
            <a:pPr lvl="1"/>
            <a:r>
              <a:rPr lang="ka-GE" dirty="0"/>
              <a:t>საჭირო დოკუმენტაციის გაცნობის უზრუნველყოფა (უნივერსიტეტის კვლევის კოდექსის, შიდა რეგულაციების)</a:t>
            </a:r>
          </a:p>
          <a:p>
            <a:pPr lvl="1"/>
            <a:r>
              <a:rPr lang="ka-GE" dirty="0"/>
              <a:t>გრანტის შეთანხმების ფარგლებში მკვლევარის უფლებებისა და მოვალეობების გაცნობა, ინფორმირება პუბლიკაციების პროცესსა და ინტელექტუალური საკითხების განხილვა</a:t>
            </a:r>
          </a:p>
          <a:p>
            <a:pPr lvl="1"/>
            <a:r>
              <a:rPr lang="ka-GE" dirty="0"/>
              <a:t>უსაფრთხო, დამხმარე და კონსტრუქციული სამუშაო გარემოს უზრუნველყოფა</a:t>
            </a:r>
          </a:p>
          <a:p>
            <a:pPr lvl="1"/>
            <a:r>
              <a:rPr lang="ka-GE" dirty="0"/>
              <a:t>დანადგარებზე, რესურსებზე, კვლევით ობიექტებზე, საველე კვლევაზე და ასევე საჭირო წინამდებარე კვლევებზე და მათ შედეგებზე  ხელმისაწვდომობის უზრუნველოყოფა</a:t>
            </a:r>
          </a:p>
          <a:p>
            <a:pPr lvl="1"/>
            <a:r>
              <a:rPr lang="ka-GE" dirty="0"/>
              <a:t>დივერსიფიკაციისა და ინკლუსიურობის სტანდარტების დაცვა, გენდერული თანასწორობის უზრუნველყოფა</a:t>
            </a:r>
          </a:p>
          <a:p>
            <a:pPr lvl="1"/>
            <a:r>
              <a:rPr lang="ka-GE" dirty="0"/>
              <a:t>სპეციალური საჭიროვების მკვლევარისათვის შესაბამისი პირობების უზრუნველყოფა</a:t>
            </a:r>
          </a:p>
          <a:p>
            <a:r>
              <a:rPr lang="ka-GE" dirty="0"/>
              <a:t>2. კვლევაში დახმარება </a:t>
            </a:r>
          </a:p>
          <a:p>
            <a:pPr lvl="1"/>
            <a:r>
              <a:rPr lang="ka-GE" dirty="0"/>
              <a:t>ტრანსფერული უნარების აღიარებისა და შეძენისათვის პირობების უზრუნველყოფა</a:t>
            </a:r>
          </a:p>
          <a:p>
            <a:pPr lvl="1"/>
            <a:r>
              <a:rPr lang="ka-GE" dirty="0"/>
              <a:t>ინტერდისციპლინარული ცოდნის შეძენის მხარდაჭერა, რომელიც კვლევის ხარისხს გაზრდის</a:t>
            </a:r>
          </a:p>
          <a:p>
            <a:pPr lvl="1"/>
            <a:r>
              <a:rPr lang="ka-GE" dirty="0"/>
              <a:t>ინსტიტუციის დონეზე საჭირო კვლევით პროგრამებზე ხელმისაწვდომობის უზრუნველყოფა</a:t>
            </a:r>
          </a:p>
          <a:p>
            <a:pPr lvl="1"/>
            <a:r>
              <a:rPr lang="ka-GE" dirty="0"/>
              <a:t>მივლინებების შემთხვევაში ინსტიტუციასთან დაკავშირების უზრუნველყოფა</a:t>
            </a:r>
          </a:p>
          <a:p>
            <a:pPr lvl="1"/>
            <a:r>
              <a:rPr lang="ka-GE" dirty="0"/>
              <a:t>მწვანე შეთანხმების პრინციპების გათვალისწინებაში წახალისება </a:t>
            </a:r>
          </a:p>
          <a:p>
            <a:r>
              <a:rPr lang="ka-GE" dirty="0"/>
              <a:t>3. კარიერის განვითარება</a:t>
            </a:r>
          </a:p>
          <a:p>
            <a:pPr lvl="1"/>
            <a:r>
              <a:rPr lang="ka-GE" dirty="0"/>
              <a:t>კარიერის განვითარებისათვის საჭირო სერვისების უზრუნველყოფა </a:t>
            </a:r>
          </a:p>
          <a:p>
            <a:pPr lvl="1"/>
            <a:r>
              <a:rPr lang="ka-GE" dirty="0"/>
              <a:t>ნეთვორქინგისათვის ხელისშეწყობა, გლობალურ ცონდაზე ხელმისაწვდომობის უზრუნველყოფა, დარგში მოღვაწე მნიშვნელოვანი მეცნიერებთან დაკავშირება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F01D2-E6F3-42A9-B548-B4FBF156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46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EEE0-46A4-4603-AA7D-7AB1DF01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ინსტიტუციის როლი - 2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50E17-07B6-4576-980A-F79AD126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a-GE" dirty="0"/>
              <a:t>4. მენტორობა და მკვლევარის კეთილდღეობა </a:t>
            </a:r>
          </a:p>
          <a:p>
            <a:pPr lvl="1"/>
            <a:r>
              <a:rPr lang="ka-GE" dirty="0"/>
              <a:t>ხელმძღვანელთან ერთად შესაძლო მენტორის გამოყოფა მკვლევარისთვის, არა სამეცნიერო დამატებითად</a:t>
            </a:r>
          </a:p>
          <a:p>
            <a:pPr lvl="1"/>
            <a:r>
              <a:rPr lang="ka-GE" dirty="0"/>
              <a:t>მხარდაჭერის მექანიზმების უზრუნველყოფა </a:t>
            </a:r>
          </a:p>
          <a:p>
            <a:pPr lvl="1"/>
            <a:r>
              <a:rPr lang="ka-GE" dirty="0"/>
              <a:t>პირადი კეთილდღეობისათვის დროის გამოყოფაში დახმარება </a:t>
            </a:r>
          </a:p>
          <a:p>
            <a:pPr lvl="1"/>
            <a:r>
              <a:rPr lang="ka-GE" dirty="0"/>
              <a:t>მკვლევარისთვის ჯანსაღი სამუშაო გარემოს უზრუნველყოფა, მათი ინტეგრირება კვლევით ჯგუფებში და საზოგადოებაში</a:t>
            </a:r>
          </a:p>
          <a:p>
            <a:pPr lvl="1"/>
            <a:r>
              <a:rPr lang="ka-GE" dirty="0"/>
              <a:t>სმაუშაოსა და პირად ცხოვრებას შორის ბალანსის უზრუნველყოფა (სამუსაო საათებისა და დატვირთვის მონიტორინგი)</a:t>
            </a:r>
          </a:p>
          <a:p>
            <a:pPr lvl="1"/>
            <a:r>
              <a:rPr lang="ka-GE" dirty="0"/>
              <a:t>მკვლევარის კეთილდღეობისათვის შესაძლო მენტალური პრობლემების მონიტორინგი</a:t>
            </a:r>
          </a:p>
          <a:p>
            <a:pPr lvl="1"/>
            <a:r>
              <a:rPr lang="ka-GE" dirty="0"/>
              <a:t>თანატოლთა დახმარების უზრუნველყოფა</a:t>
            </a:r>
          </a:p>
          <a:p>
            <a:pPr lvl="1"/>
            <a:r>
              <a:rPr lang="ka-GE" dirty="0"/>
              <a:t>ინკლუზიური გარემოსა და ინსტრუმენტების დანერგვა საჭიროების შემთხვევაში</a:t>
            </a:r>
          </a:p>
          <a:p>
            <a:r>
              <a:rPr lang="ka-GE" dirty="0"/>
              <a:t>5. ხელმძღვანელობის მართვა და კომფლიქტების გადაჭრა </a:t>
            </a:r>
          </a:p>
          <a:p>
            <a:pPr lvl="1"/>
            <a:r>
              <a:rPr lang="ka-GE" dirty="0"/>
              <a:t>ერთობლივი ხელმძღვანელობის უზრუნველყოფა საჭიროებისამებს </a:t>
            </a:r>
          </a:p>
          <a:p>
            <a:pPr lvl="1"/>
            <a:r>
              <a:rPr lang="ka-GE" dirty="0"/>
              <a:t>ხელმძღვანელის სამუშაოსაღიარება და დაფასება, მისი გამოყენება ხელმძღვანელის შეფასებისას</a:t>
            </a:r>
          </a:p>
          <a:p>
            <a:pPr lvl="1"/>
            <a:r>
              <a:rPr lang="ka-GE" dirty="0"/>
              <a:t>ხელმძღვანელებისა და მენტორებისათვის ანტი-დისკრიმინაციული პროცედურებისა და ტრენინგების შემუშავება</a:t>
            </a:r>
          </a:p>
          <a:p>
            <a:pPr lvl="1"/>
            <a:r>
              <a:rPr lang="ka-GE" dirty="0"/>
              <a:t>ხელმძღვანელის ხანგრძლივი არყოფნის შემთხვევაში კვლევის ხელმძღვანელობის გაგრძელების უზრუნველყოფა </a:t>
            </a:r>
          </a:p>
          <a:p>
            <a:pPr lvl="1"/>
            <a:r>
              <a:rPr lang="ka-GE" dirty="0"/>
              <a:t>კომფლიქტის რეზოლუციისათვის საჭირო  გამჭვირვალე პროცედურების უზრუნველყოფა </a:t>
            </a:r>
          </a:p>
          <a:p>
            <a:pPr lvl="1"/>
            <a:r>
              <a:rPr lang="ka-GE" dirty="0"/>
              <a:t>გადაუჭრელი ან განგრძობითი პრობლემის შემთხვევაში მკვლევარის ინფორმირება  და მასთან ღია კომუნიკაცია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00FF2-34F7-499A-AF5F-93411ED9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41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B24-D563-4AC6-A942-3D33AA10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/>
              <a:t>რჩევები კონსორციუმის შესახებ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FE40-68C3-49C8-8806-7FCF79FF5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ka-GE" dirty="0"/>
              <a:t>განმარტეთ რატომ წარმოადგენს კონსორციუმი საუკეთესო ადგილს შერჩეული კვლევის ჩასატარებლად (</a:t>
            </a:r>
            <a:r>
              <a:rPr lang="en-US" dirty="0"/>
              <a:t>cohesive, multi-/inter-disciplinary, and intersectoral</a:t>
            </a:r>
            <a:r>
              <a:rPr lang="ka-GE" dirty="0"/>
              <a:t>) 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ka-GE" dirty="0"/>
              <a:t>გაამახვილეთ ყურადღება იმ შედეგზე რომელსაც მიიღებთ კონსორციუმში შემავალი პარტნიორების მიერ შეტანილი წვლილის შედეგად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ka-GE" dirty="0"/>
              <a:t>გამოყავით თითოეული კონსორციუმის წევრის როლი </a:t>
            </a:r>
          </a:p>
          <a:p>
            <a:pPr marL="1325240" lvl="1" indent="-857250">
              <a:buFont typeface="Wingdings" panose="05000000000000000000" pitchFamily="2" charset="2"/>
              <a:buChar char="ü"/>
            </a:pPr>
            <a:endParaRPr lang="en-US" dirty="0"/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ka-GE" dirty="0"/>
              <a:t>ყურადღება გაამახვილეთ </a:t>
            </a:r>
            <a:r>
              <a:rPr lang="hr-HR" dirty="0"/>
              <a:t>Open science</a:t>
            </a:r>
            <a:r>
              <a:rPr lang="ka-GE" dirty="0"/>
              <a:t> პრაქტიკაზე, თითოეული პარტნიორის შემთხვევაში აღწერეთ არსებული პრონციპების დაცვის მექანიზმი 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US" dirty="0"/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ka-GE" dirty="0"/>
              <a:t>გამოყავით თითოეული კონსორციუმის წევრის გამოცდილება და ცოდნა და როგორ ინტეგრირდება ისინი საერთო ხელმძღვანელობის შემთხვევაში 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endParaRPr lang="en-US" dirty="0"/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ka-GE" dirty="0"/>
              <a:t>კონსორციუმის შეთანხმებაში გამოყავით ნათელი პროცედურები, პროექტის მართვა, ფლობელობის უფლებები, პროექტის შედეგების გამოყენების მაქსიმიზაცია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33CDD-70CC-4CF2-880C-2E350AA4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NEAR/TBS/2021/EA-RP/0086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60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E65143-389C-40B6-8896-A05A2F161780}" vid="{0613FAF5-051F-4D1B-A196-9417799CF6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slide_master_format</Template>
  <TotalTime>126</TotalTime>
  <Words>1710</Words>
  <Application>Microsoft Office PowerPoint</Application>
  <PresentationFormat>Widescreen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Sylfaen</vt:lpstr>
      <vt:lpstr>Symbol</vt:lpstr>
      <vt:lpstr>Wingdings</vt:lpstr>
      <vt:lpstr>Office Theme</vt:lpstr>
      <vt:lpstr>SUPPORT TO GEORGIA’S RESEARCHERS’ MOBILITY</vt:lpstr>
      <vt:lpstr>სადოქტორო ქსელები</vt:lpstr>
      <vt:lpstr>სამეცნიერო ხელმძღვანელი და მისი როლი</vt:lpstr>
      <vt:lpstr>სამეცნიერო ხელმძღვანელის როლი - 1 </vt:lpstr>
      <vt:lpstr>სამეცნიერო ხელმძღვანელის როლი - 2</vt:lpstr>
      <vt:lpstr>მკვლევარის როლი  </vt:lpstr>
      <vt:lpstr>ინსტიტუციის როლი - 1 </vt:lpstr>
      <vt:lpstr>ინსტიტუციის როლი - 2</vt:lpstr>
      <vt:lpstr>რჩევები კონსორციუმის შესახებ</vt:lpstr>
      <vt:lpstr>კარგი კონსორციუმის მახასიათებლები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 რჩევები</vt:lpstr>
      <vt:lpstr>PowerPoint Presentation</vt:lpstr>
      <vt:lpstr>შეჯამება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TO GEORGIA’S RESEARCHERS’ MOBILITY</dc:title>
  <dc:creator>Microsoft account</dc:creator>
  <cp:lastModifiedBy>Teona Maisuradze</cp:lastModifiedBy>
  <cp:revision>32</cp:revision>
  <dcterms:created xsi:type="dcterms:W3CDTF">2023-02-27T13:05:41Z</dcterms:created>
  <dcterms:modified xsi:type="dcterms:W3CDTF">2023-07-09T15:59:23Z</dcterms:modified>
</cp:coreProperties>
</file>