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60" r:id="rId2"/>
    <p:sldId id="281" r:id="rId3"/>
    <p:sldId id="258" r:id="rId4"/>
    <p:sldId id="264" r:id="rId5"/>
    <p:sldId id="265" r:id="rId6"/>
    <p:sldId id="263" r:id="rId7"/>
    <p:sldId id="267" r:id="rId8"/>
    <p:sldId id="270" r:id="rId9"/>
    <p:sldId id="271" r:id="rId10"/>
    <p:sldId id="266" r:id="rId11"/>
    <p:sldId id="272" r:id="rId12"/>
    <p:sldId id="273" r:id="rId13"/>
    <p:sldId id="274" r:id="rId14"/>
    <p:sldId id="275" r:id="rId15"/>
    <p:sldId id="276" r:id="rId16"/>
    <p:sldId id="282" r:id="rId17"/>
    <p:sldId id="259" r:id="rId18"/>
    <p:sldId id="283" r:id="rId19"/>
    <p:sldId id="277" r:id="rId20"/>
    <p:sldId id="285" r:id="rId21"/>
    <p:sldId id="278" r:id="rId22"/>
    <p:sldId id="286" r:id="rId23"/>
    <p:sldId id="280" r:id="rId24"/>
    <p:sldId id="287" r:id="rId25"/>
    <p:sldId id="262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88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69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F323-B504-4A5F-A987-0FDEB985D355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5E36-72D0-4F23-A4B7-E18939D05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A0FE-295B-4292-AC2E-A564317C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CBA1A-5783-426D-AD24-342DC9C2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A8FC3-04A6-4327-9ECE-27E16F85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8FD7-0497-4707-99DF-F81009401C73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00E4-605D-4381-B90B-AD4EB5DE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0DB5-EECA-4F02-96DA-ED6E0313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1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0C08-8A7F-46AC-8B1A-633351CB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F97C1-01AB-4050-A234-C14423FA2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B699A-F70D-456D-8BBE-677DFC08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B6E5-153E-427F-A293-DF44B3F71D13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325D-8C2E-40B2-9FA6-338AE146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A1AA-E048-4791-963C-E7CF7D2F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7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5872D-9BB1-4128-9F70-689EE7B9C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6C6AD-8412-423C-A2FD-A64BB774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A544-7C6B-4720-B5BC-A5225389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4C-3457-4F85-AA69-259F21EF6952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07-DC43-422B-AE8F-D5FC0912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83AD-26AA-40BE-8A74-0A596B9A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0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3B39-9292-4E89-AE22-44FC1488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B9F4-AB88-4198-A18D-327906D3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0E07-CC60-4660-971B-EDA56CD8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638" y="6383010"/>
            <a:ext cx="20880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NEAR/TBS/2021/EA-RP/0086</a:t>
            </a:r>
          </a:p>
        </p:txBody>
      </p:sp>
      <p:pic>
        <p:nvPicPr>
          <p:cNvPr id="8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203713-9137-4BB4-B438-CC2A51A71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95" y="6186457"/>
            <a:ext cx="1998750" cy="648000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0488FB44-E5BC-45FF-9969-07232172E542}"/>
              </a:ext>
            </a:extLst>
          </p:cNvPr>
          <p:cNvSpPr txBox="1">
            <a:spLocks/>
          </p:cNvSpPr>
          <p:nvPr userDrawn="1"/>
        </p:nvSpPr>
        <p:spPr>
          <a:xfrm>
            <a:off x="6471883" y="6457573"/>
            <a:ext cx="3024000" cy="2160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is implemented on behalf of the EU by</a:t>
            </a:r>
            <a:endParaRPr lang="en-US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57DF4592-3598-478E-B6E5-A9EB778ED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4" y="6212420"/>
            <a:ext cx="701837" cy="612000"/>
          </a:xfrm>
          <a:prstGeom prst="rect">
            <a:avLst/>
          </a:prstGeom>
        </p:spPr>
      </p:pic>
      <p:pic>
        <p:nvPicPr>
          <p:cNvPr id="10" name="Picture 9" descr="Blue writing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24E295E-B3EF-C3A5-0544-A3B5291CD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" y="6243005"/>
            <a:ext cx="291972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68E3-1B5D-4C17-BEFB-526F139A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5FF59-D958-46DF-AEE0-1EC47E09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D635-85BD-49F0-8ADB-1E0C13A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6A21-3081-4F76-A60B-F1549EA4D492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072CB-E1DA-4DF0-93E9-C9F603D2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87065-B25A-4B2D-B5A8-020A7BD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5E6C-328B-4C71-9F42-3838AFCD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9735-FBDC-47CB-8CB0-06F92A5FB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04FC2-C9F7-4493-B3A6-F8E4F515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26DC-678F-4105-9346-2F60FD4B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61F0-A300-4EF2-BC10-DA6905B079BD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90266-F661-452E-ADED-D570D6B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E0BED-8B1D-4CBB-8C67-93333E3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0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8C4F-CA68-464E-8E92-90AFC25B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CF85-0964-42A1-9CC5-373BA8D1E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22DE-E85E-4269-A0B3-55525697C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9B5AC-E68D-4A2E-9E18-13E83820E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FB5BE-6B62-496F-962C-32616B1A2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17142-6D60-481A-991F-F553B104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09B-3AF8-49EC-BC22-472A1BA43ECA}" type="datetime1">
              <a:rPr lang="en-GB" smtClean="0"/>
              <a:t>09/07/2023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62334-2E11-43B1-A061-D41EC184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D2773-1DE0-477D-9824-3C016E6D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A310-6340-43F2-8526-6876E674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47D50-629A-48A2-97C2-C47AB271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0C80-B5DE-4F57-A69B-24318301B5EF}" type="datetime1">
              <a:rPr lang="en-GB" smtClean="0"/>
              <a:t>09/07/2023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EAC7B-F286-49D9-A3A3-C9422C91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7C821-7046-4B9C-8F0C-3A3F15F3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0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B3556-01E7-4101-B9A2-AAE34294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29FC-A7E7-4B13-925F-51E06C381E82}" type="datetime1">
              <a:rPr lang="en-GB" smtClean="0"/>
              <a:t>09/07/2023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7C497-F151-4357-956D-C118D178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4F40E-EFBB-48DA-87F8-14FAE29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0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FAF6-3601-4CAD-8B7C-E247F211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8A80-F5D2-456E-AD8D-8A65E331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2D646-BBAA-47B1-8D8F-88D98D64B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F2066-AD5E-40BE-952C-79A7685A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5CDE-96BA-41DA-A125-323DC2313160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8D63-3814-4FE3-BB26-53E354B7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1A37D-DB1C-4996-AF63-571A0C7C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63E0-F86C-4EF6-B6AF-F82C450D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D37F7-A4E7-41A9-9E59-5D99360C5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4D18B-AC7E-465F-B68A-07454A56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27EA-61EF-458C-AE82-788F6CBD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F045-FB4E-42AD-A438-2C38E19A5287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15928-4674-479F-9751-E22541F6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139A-90E2-4148-9095-DED25C21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7C1EE-49B3-4334-B0BB-9F5E71AC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80AD5-E520-464D-908F-FC02FB90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64EE5-5B21-498E-8522-D806165D3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A373-201D-4E2D-BFF9-BEFF40D26E37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E353-EF8A-42F5-ABCC-4D56CCD4E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C548-C856-4B87-B84C-0707022C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38B7-C331-4F60-962D-883D2AEBE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40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GEORGIA’S RESEARCHERS’ MOBILITY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D13C7-614E-4E47-8014-2116C99D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568"/>
            <a:ext cx="9144000" cy="1655762"/>
          </a:xfrm>
        </p:spPr>
        <p:txBody>
          <a:bodyPr>
            <a:normAutofit/>
          </a:bodyPr>
          <a:lstStyle/>
          <a:p>
            <a:r>
              <a:rPr lang="ka-G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თემა 4: განაცხადის შევსება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47173AE-BD43-43F3-9431-0FFB5E45AFFC}"/>
              </a:ext>
            </a:extLst>
          </p:cNvPr>
          <p:cNvSpPr txBox="1">
            <a:spLocks/>
          </p:cNvSpPr>
          <p:nvPr/>
        </p:nvSpPr>
        <p:spPr>
          <a:xfrm>
            <a:off x="1698292" y="5935882"/>
            <a:ext cx="5363571" cy="79599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is implemented on behalf of the EU by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733A57-3E02-44FE-B00A-142767C5F8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03" y="5513696"/>
            <a:ext cx="4217157" cy="1300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6ACF2-BF4D-4BE8-9CDF-F89995D8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55" y="59157"/>
            <a:ext cx="1775234" cy="1548000"/>
          </a:xfrm>
          <a:prstGeom prst="rect">
            <a:avLst/>
          </a:prstGeom>
        </p:spPr>
      </p:pic>
      <p:pic>
        <p:nvPicPr>
          <p:cNvPr id="7" name="Picture 6" descr="Blue writing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CB6D2D-F1C4-2789-AD2F-4E5A9FBF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10510"/>
            <a:ext cx="807218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621C-9694-4F08-A2F4-7ABEE820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800" b="1" dirty="0">
                <a:latin typeface="Arial" panose="020B0604020202020204" pitchFamily="34" charset="0"/>
                <a:cs typeface="Arial" panose="020B0604020202020204" pitchFamily="34" charset="0"/>
              </a:rPr>
              <a:t>1. ბრწყინვალება - 1.3 კვლევა და ინოვაცია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DB18-1769-42B7-B10F-F7EA3E98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of the proposed </a:t>
            </a:r>
            <a:r>
              <a:rPr lang="en-US" sz="2800" b="1" i="0" u="sng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interaction between the participating organi</a:t>
            </a:r>
            <a:r>
              <a:rPr lang="en-US" b="1" u="sng" dirty="0">
                <a:solidFill>
                  <a:srgbClr val="0000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i="0" u="sng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ations </a:t>
            </a:r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of the research and innovation objectives</a:t>
            </a:r>
            <a:endParaRPr lang="ka-GE" sz="2800" b="0" i="0" u="none" strike="noStrike" kern="1200" dirty="0">
              <a:solidFill>
                <a:srgbClr val="0000D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dirty="0"/>
              <a:t>მიმოხილვა და სადოქტორო პროგრამის სტრუქტურა</a:t>
            </a:r>
          </a:p>
          <a:p>
            <a:r>
              <a:rPr lang="ka-GE" dirty="0"/>
              <a:t>ქსელის დონეზე (</a:t>
            </a:r>
            <a:r>
              <a:rPr lang="en-US" dirty="0"/>
              <a:t>network-wide</a:t>
            </a:r>
            <a:r>
              <a:rPr lang="ka-GE" dirty="0"/>
              <a:t>) ტრენინგ ღონისძიებები და მათი შესაბამისი ადგილობრივი შესატყვისები (</a:t>
            </a:r>
            <a:r>
              <a:rPr lang="en-US" dirty="0"/>
              <a:t>table 1)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BC465-C9AE-4027-8C12-90DBAC7B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18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9882-8C32-46C8-BB2F-90EA7548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კვლევა და ინოვაცია - ძლიერი მხარეები შეფასებიდან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3D97-0875-4DC7-BE14-0F80A754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ქსელის დონეზე ღონისძიებები ადექვატურია და აძლიერებს სადოქტორო ტრენინგს, აუმჯობესებს კვლევის ეფექტიანობას, ამაღლებს მკვლევარის დასაქმებისა და კარიერულ პერსპექტივებს </a:t>
            </a:r>
          </a:p>
          <a:p>
            <a:r>
              <a:rPr lang="en-US" dirty="0"/>
              <a:t>2. </a:t>
            </a:r>
            <a:r>
              <a:rPr lang="ka-GE" dirty="0"/>
              <a:t>არააკადემიური პარტნიორები მივლინებების ფარგლებში მნიშვნელოვან როლს ასრულებენ ტრენინგში, მონაწილებენ კვლევის დიზაინში და სთავაზობენ ინტერსექტორულ სამუშაო გამოცდილებას, რომელიც დამაჯერებლადაა აღწერილი</a:t>
            </a:r>
          </a:p>
          <a:p>
            <a:r>
              <a:rPr lang="en-US" dirty="0"/>
              <a:t>3. </a:t>
            </a:r>
            <a:r>
              <a:rPr lang="ka-GE" dirty="0"/>
              <a:t>ცოდნის ტრანსფერი სანდოა, მიღებული ცოდნა და უნარები დაკონკრეტებულია და ასევე აღწერილია თუ როგორ ეხმარება პროექტის მიზნების მიღწევაში</a:t>
            </a:r>
          </a:p>
          <a:p>
            <a:r>
              <a:rPr lang="en-US" dirty="0"/>
              <a:t>4. </a:t>
            </a:r>
            <a:r>
              <a:rPr lang="ka-GE" dirty="0"/>
              <a:t>დოქტორანტურის ტრენინგის პროგრამა, რომელიც ეფექტურად აერთიანებს ტრენინგს კვლევის ფარგლებში, ტრენინგს, კარგად და დეტალურადაა აღწერილი. ასევე ხელმძღვანელებისათვის უზრუნველყოფილია ტრენინგი მრავალფეროვნების, ქეთილსინდისიერების და ეთიკის საკითხებზე. </a:t>
            </a:r>
          </a:p>
          <a:p>
            <a:r>
              <a:rPr lang="en-US" dirty="0"/>
              <a:t>5. </a:t>
            </a:r>
            <a:r>
              <a:rPr lang="ka-GE" dirty="0"/>
              <a:t>დაგეგმილია რეგულარული ონლაინ ლექციები პროექტთან დაკავშირებული საკითხების განსახილველად, დაგეგმილია ტრანსფერული უნარების განვითარების, ასევე გენდერის/მრავალფეროვნების განხილვის შეხვედრები </a:t>
            </a:r>
          </a:p>
          <a:p>
            <a:r>
              <a:rPr lang="en-US" dirty="0"/>
              <a:t>6. </a:t>
            </a:r>
            <a:r>
              <a:rPr lang="ka-GE" dirty="0"/>
              <a:t>მივლინებები კარგადაა დაგეგმილი ინტერნაციონალური და ინტერსექტორული მობილობის მხარდასაჭერად. თითოეული მივლინებისათვის განსაზღვრულია მასპინძელი, ხელმძღვანელი, დრო, ხანგრძლივობა და მიზანი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16EA1-27BA-484D-B1C4-81509562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906D-EA09-4B45-97C2-CA0EEB82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კვლევა და ინოვაცია - სუსტი მხარეები შეფასებიდან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B26D-8E9F-4C19-8B74-33B0443CE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განაცხადი არ მოიცავს საჭირო დეტალებს კურსების შინაარსის შესახებ (</a:t>
            </a:r>
            <a:r>
              <a:rPr lang="en-US" dirty="0"/>
              <a:t>ECTS). </a:t>
            </a:r>
            <a:endParaRPr lang="ka-GE" dirty="0"/>
          </a:p>
          <a:p>
            <a:r>
              <a:rPr lang="en-US" dirty="0"/>
              <a:t>2. </a:t>
            </a:r>
            <a:r>
              <a:rPr lang="ka-GE" dirty="0"/>
              <a:t>არარის ნათელი რამდენად შესაბამისადაა შერჩეული არააკადემიური ორგანიზაციები პროექტთან მიმართებაში </a:t>
            </a:r>
          </a:p>
          <a:p>
            <a:r>
              <a:rPr lang="en-US" dirty="0"/>
              <a:t>3.</a:t>
            </a:r>
            <a:r>
              <a:rPr lang="ka-GE" dirty="0"/>
              <a:t> არარის სრულად დამუშავებული ინდივიდუალური კვლევითი პროექტების ინტეგრირება ძირითად კვლევით პროექტში და ტრენინგ პროგრამებში</a:t>
            </a:r>
          </a:p>
          <a:p>
            <a:r>
              <a:rPr lang="en-US" dirty="0"/>
              <a:t>4. </a:t>
            </a:r>
            <a:r>
              <a:rPr lang="ka-GE" dirty="0"/>
              <a:t>ზოგიერთი მივლინება შედარებით ხანმოკლეა, მაგ. ერთი თვე და რთულია მათი მნიშვნელობისა და გამოსადეგობის დადგენა </a:t>
            </a:r>
          </a:p>
          <a:p>
            <a:r>
              <a:rPr lang="en-US" dirty="0"/>
              <a:t>5. </a:t>
            </a:r>
            <a:r>
              <a:rPr lang="ka-GE" dirty="0"/>
              <a:t>ადგილობრივი ტრენინგი არარის ნათლად აღწერილი, არ ჩანს ნათლად მისი სარგებელი საერთო კვლევისა და ტრენინგ პროგრამისთვის ინდივიდუალური მკვლევარის დონეზე. დიდი განსხვავებაა ქსლის დონის ხარისხსა და ადგილობრივი დონის ტრენინგს ხარისხს შორის.</a:t>
            </a:r>
          </a:p>
          <a:p>
            <a:r>
              <a:rPr lang="en-US" dirty="0"/>
              <a:t>6. </a:t>
            </a:r>
            <a:r>
              <a:rPr lang="ka-GE" dirty="0"/>
              <a:t>არადამაჯერებლადაა აღწერილი სადოქტორო ქსელის პროექტისა და ადგილობრივი სადოქტორო პროგრამის ურთიერთშემავსებლობა (</a:t>
            </a:r>
            <a:r>
              <a:rPr lang="en-US" dirty="0"/>
              <a:t>complementarity</a:t>
            </a:r>
            <a:r>
              <a:rPr lang="ka-G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F2FA7-9A22-4934-8F42-A95A38A6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3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E278-7244-46BC-8BBA-A2D766A3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 ბრწყინვალება - 1.4 ხელმძღვანელობა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212C-2BF4-4B9B-9F7F-6A30B33D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Quality of the supervision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(including mandatory joint supervision for industrial and joint doctorate projects) </a:t>
            </a:r>
            <a:endParaRPr lang="ka-G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ხ</a:t>
            </a:r>
            <a:r>
              <a:rPr lang="ka-GE" dirty="0"/>
              <a:t>ელმძღვანლის კვალიფიკაცია და ხელმძღვანელობის გამოცდილება </a:t>
            </a:r>
          </a:p>
          <a:p>
            <a:r>
              <a:rPr lang="ka-GE" dirty="0"/>
              <a:t>აუცილებელია ნათლად გამოიყოს კვლევაზე პასუხისმგებელი პირი </a:t>
            </a:r>
          </a:p>
          <a:p>
            <a:r>
              <a:rPr lang="ka-GE" dirty="0"/>
              <a:t>დასაბუთდეს ხელმძღვანელის საკმარისი ექსპერტიზა, მისი ხელმისაწვდომობა, დროის ქონა და სურვილი სადოქტორო კანდიდატს გაუწიოს შესაბამისი მხარდაჭერა, შეუმოწმოს პროგრესი, მიაწოდოს უკუკავშირი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99D1F-A81C-45F4-A114-193D0BDC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8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2B36-A228-417B-BD5A-8C831761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ხელმძღვანელობა - </a:t>
            </a:r>
            <a:r>
              <a:rPr lang="ka-GE" sz="3200" dirty="0"/>
              <a:t>ძლიერი მხარეები შეფასებიდან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7B0D-4C33-4B68-B5C9-FB9CE573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ხელმძღვანელობის ხარისხი მაღალია, სხვადასხვა სფეროდან წარმოდგენილია ექსპეტრები და დაბალანსებულია. დეტალურადაა აღწერილი ხელმძღვანელების კვალიფიკაცია, მათი კვლევის გამოცდილება და მათი სამეცნიერო საქმიანობა. ხელმძღვანელს აქვს საერთაშორისო თანამშრომლობისა და ხელმძღვანელობის გამოცდილება. </a:t>
            </a:r>
            <a:endParaRPr lang="en-US" dirty="0"/>
          </a:p>
          <a:p>
            <a:r>
              <a:rPr lang="en-US" dirty="0"/>
              <a:t>2. </a:t>
            </a:r>
            <a:r>
              <a:rPr lang="ka-GE" dirty="0"/>
              <a:t>შესაბამისი დახმარებისა და შემოწმების პროცედურები გაწერილია, არსებობს უკუკავშირის ჩამოყალიბებული მექანიზმი. დაგეგმულია ხელმძღვანელების ინფორმირება პროცედურების შესახებ პროექტის დასაწყისში, არსებობს თანმიმდევრული მიდგომა. </a:t>
            </a:r>
          </a:p>
          <a:p>
            <a:r>
              <a:rPr lang="en-US" dirty="0"/>
              <a:t>3. </a:t>
            </a:r>
            <a:r>
              <a:rPr lang="ka-GE" dirty="0"/>
              <a:t>ხელმძღვანელთან შეთანხმება მხარს უჭერს კანდიდატისა და პროექტის მიზნებს, ბენეფიციარებს აქვს თანახელმძღვანელობის შესაძლებლობა, პარტნიორობა უნივერსიტეტებს შორის მყარია. აღწერილის რეგულარული კონტაქტი ხელმძღვანელებთან, ვიზიტები, მივლინებები, მონიტორინგი და დისკუსიები.</a:t>
            </a:r>
          </a:p>
          <a:p>
            <a:r>
              <a:rPr lang="en-US" dirty="0"/>
              <a:t>4. </a:t>
            </a:r>
            <a:r>
              <a:rPr lang="ka-GE" dirty="0"/>
              <a:t>ხელმძღვანელობის ხარისხი მაღალია, თანახელმძღვანელობა დამაჯერებლადაა აღწერილი, ფორმალური შეხვედრები მოიცავს ორივე ხელმძრვანელის მონაწილეობას. </a:t>
            </a:r>
          </a:p>
          <a:p>
            <a:r>
              <a:rPr lang="en-US" dirty="0"/>
              <a:t>5. </a:t>
            </a:r>
            <a:r>
              <a:rPr lang="ka-GE" dirty="0"/>
              <a:t>თანახელმძღვანელობა ნათლადაა სტრუქტურირებული, ერთერთი ხელმძღვანელი წარმოადგენს ინტერდისციპლინურ სფეროს, არსებობს კვლევის კოლაბორაციის შესაძლებლობები</a:t>
            </a:r>
          </a:p>
          <a:p>
            <a:r>
              <a:rPr lang="en-US" dirty="0"/>
              <a:t>6.</a:t>
            </a:r>
            <a:r>
              <a:rPr lang="ka-GE" dirty="0"/>
              <a:t> ხელმძღვანელთან შეთანხმება მოიცავს კარიერის განვითარების გეგმას, ასევე გამოყოფილია დამატებითი მენტორი მხარდაჭერისათვის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90241-402C-4D79-A39F-A53A525D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7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AF12-F162-4A3A-BE6B-85F7FA76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ხელმძღვანელობა - </a:t>
            </a:r>
            <a:r>
              <a:rPr lang="ka-GE" sz="3200" dirty="0"/>
              <a:t>სუსტი მხარეები შეფასებიდან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8AB8-8B2A-4CF3-993B-23330C4C9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არარის საკმარისი დეტალება იმაზე თუ რამდენად კომპლექსურია პროექტი, როგორაა დაგეგმილი თანა-ხელმძღვანელობა, როგორ ჩატარდება შეფასება, ანგარიშისა და უკუკავშირის პროცედურები მწირია, არარის საკმარისი დეტალება იმაზე თუ როგორ მუშაობს მრჩეველთა გუნდი. </a:t>
            </a:r>
          </a:p>
          <a:p>
            <a:r>
              <a:rPr lang="en-US" dirty="0"/>
              <a:t>2. </a:t>
            </a:r>
            <a:r>
              <a:rPr lang="ka-GE" dirty="0"/>
              <a:t>არ არის დაბალანსებული დოქტორანტთა გადანაწილება ხელმძღვანელებთან, ზოგიერთი ხელმძღვანელი გადატვირთულია.</a:t>
            </a:r>
          </a:p>
          <a:p>
            <a:r>
              <a:rPr lang="en-US" dirty="0"/>
              <a:t>3. </a:t>
            </a:r>
            <a:r>
              <a:rPr lang="ka-GE" dirty="0"/>
              <a:t>განაცხადში არ ჩანს ნათლად ის მექანიზმები (შეხვედრები, შიდა ანგარიშები) რომელსაც ხელმძღვანელი გამოიყენებს პროგრესის შესამოწმებლად. </a:t>
            </a:r>
          </a:p>
          <a:p>
            <a:r>
              <a:rPr lang="en-US" dirty="0"/>
              <a:t>4. </a:t>
            </a:r>
            <a:r>
              <a:rPr lang="ka-GE" dirty="0"/>
              <a:t>არასაკმარისი დეტალია მოცემული იმაზე თუ როგორ არის გადანაწილებული ფუნქციები მთავარ ხელმძღვანელსა და თანა-ხელმძღვანელს შორის</a:t>
            </a:r>
          </a:p>
          <a:p>
            <a:r>
              <a:rPr lang="en-US" dirty="0"/>
              <a:t>5.</a:t>
            </a:r>
            <a:r>
              <a:rPr lang="ka-GE" dirty="0"/>
              <a:t> არარის წარმოდგენილი თანა-ხელმძღვანელობის ზოგიერთი ასპექტი, პროგრესის მონიტორინგი, დროის გამოყოფის საკითხები ხელმძღვანელის მიერ არ არის სრულად დამუსავებული.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9DCB6-A371-437A-A481-A8903034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7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1D24-B1DC-41D6-ACFA-18D85D16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ნაწილი მეორე: 2. გავლენა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2813-DC87-4A82-ACB0-033C960D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2.1 </a:t>
            </a:r>
            <a:r>
              <a:rPr lang="ka-GE" dirty="0"/>
              <a:t>ევროპის სადოქტორო სწავლებაში შეტანილი წვლილი</a:t>
            </a:r>
          </a:p>
          <a:p>
            <a:r>
              <a:rPr lang="en-US" sz="2800" dirty="0"/>
              <a:t>2.</a:t>
            </a:r>
            <a:r>
              <a:rPr lang="ka-GE" sz="2800" dirty="0"/>
              <a:t>2 საზომი კრიტერიუმების გამართულობა</a:t>
            </a:r>
          </a:p>
          <a:p>
            <a:r>
              <a:rPr lang="en-US" sz="2800" dirty="0"/>
              <a:t>2.</a:t>
            </a:r>
            <a:r>
              <a:rPr lang="ka-GE" sz="2800" dirty="0"/>
              <a:t>3 მოსალოდნელი შედეგის მაქსიმიზაცია</a:t>
            </a:r>
          </a:p>
          <a:p>
            <a:r>
              <a:rPr lang="en-US" sz="2800" dirty="0"/>
              <a:t>2.</a:t>
            </a:r>
            <a:r>
              <a:rPr lang="ka-GE" sz="2800" dirty="0"/>
              <a:t>4 პროექტის სამეცნიერო, საზოგადო და ეკონომიკური გავლება </a:t>
            </a:r>
            <a:r>
              <a:rPr lang="ka-GE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7E9B9-1CE9-4DFD-A702-E5A451A7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91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CA93-0844-4C21-B137-E5FD7551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2. გავლენა</a:t>
            </a:r>
            <a:r>
              <a:rPr lang="en-US" dirty="0"/>
              <a:t> - 2.1 </a:t>
            </a:r>
            <a:r>
              <a:rPr lang="ka-GE" dirty="0"/>
              <a:t>ევროპის სადოქტორო სწავლებაში შეტანილი წვლილი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FC6F-D839-4C1A-96AF-2C51DF76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Contribution to structuring doctoral training at the European level and to strengthening European innovation capacity, including the potential for: </a:t>
            </a:r>
            <a:endParaRPr lang="ka-GE" dirty="0"/>
          </a:p>
          <a:p>
            <a:r>
              <a:rPr lang="ka-GE" dirty="0"/>
              <a:t>ა. არააკადემიური სექტორის ჩართულობა სადოქტორო პროგრამაში მივლინებები, არააკადემირუი სექტორის ჩართულობა კვლევასა და ტრენინგებში</a:t>
            </a:r>
          </a:p>
          <a:p>
            <a:r>
              <a:rPr lang="ka-GE" dirty="0"/>
              <a:t>ბ. მდგრადობის ელემენტები პროგრამის დასრულების შემდეგ - ტრენინგ პროგრამების მდგრადობა, ტრანსფერული უნარების განვითარება ადგილობრივ დონეზე და ქსელის დონეზე. კონსორციუმის წევრების შემდგომი თანამშრომლობის პერსპექტივები. მიმღები ორგანიზაციის მიერ დოქტორანტის შემდგომი დასაქმების პერსპექტივები.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2BFFB-BAF3-4D92-9205-5F38EFD6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719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EBF8-C8E2-4BD1-894C-C63D806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2.1 </a:t>
            </a:r>
            <a:r>
              <a:rPr lang="ka-GE" sz="3000" dirty="0"/>
              <a:t>ევროპის სადოქტორო სწავლებაში შეტანილი წვლილი</a:t>
            </a:r>
            <a:r>
              <a:rPr lang="en-US" sz="3000" dirty="0"/>
              <a:t> - </a:t>
            </a:r>
            <a:r>
              <a:rPr lang="ka-GE" sz="3000" dirty="0"/>
              <a:t>ძლიერი და სუსტი მხარეები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6828-01CC-4F24-81C2-5BDBF9FF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1" y="1612867"/>
            <a:ext cx="6303523" cy="4351338"/>
          </a:xfrm>
        </p:spPr>
        <p:txBody>
          <a:bodyPr>
            <a:noAutofit/>
          </a:bodyPr>
          <a:lstStyle/>
          <a:p>
            <a:r>
              <a:rPr lang="ka-GE" sz="1400" dirty="0"/>
              <a:t>1. ორმაგი სადოქტორო პროგრამა უახლესი კვლევაა (</a:t>
            </a:r>
            <a:r>
              <a:rPr lang="en-US" sz="1400" dirty="0"/>
              <a:t>cutting edge</a:t>
            </a:r>
            <a:r>
              <a:rPr lang="ka-GE" sz="1400" dirty="0"/>
              <a:t>)</a:t>
            </a:r>
            <a:r>
              <a:rPr lang="en-US" sz="1400" dirty="0"/>
              <a:t>, </a:t>
            </a:r>
            <a:r>
              <a:rPr lang="ka-GE" sz="1400" dirty="0"/>
              <a:t>მოიცავს სხვადასხვა ცოდნის ინტეგრირებას მიზნის მისაღწევას</a:t>
            </a:r>
          </a:p>
          <a:p>
            <a:r>
              <a:rPr lang="ka-GE" sz="1400" dirty="0"/>
              <a:t>2. ევროპის დონეზე მდგრადი სადოქტორო სწავლების ელემენტებს მოიცავს</a:t>
            </a:r>
          </a:p>
          <a:p>
            <a:r>
              <a:rPr lang="ka-GE" sz="1400" dirty="0"/>
              <a:t>3. არააკადემიური სექტორი და პრესტიჟული აკადემიური სექტორის წარმომადგენლები ევროპის სადოქტორო სწავლების მდგრადობის ნიმუშს წარმოადგენს</a:t>
            </a:r>
          </a:p>
          <a:p>
            <a:r>
              <a:rPr lang="ka-GE" sz="1400" dirty="0"/>
              <a:t>4. პროექტში ცალკეული ნაწილები ხელმისაწვდომი იქნება სხვა გარედან მოსული მონაწილეებისათვის</a:t>
            </a:r>
          </a:p>
          <a:p>
            <a:r>
              <a:rPr lang="ka-GE" sz="1400" dirty="0"/>
              <a:t>5. სადოქტორო პროგრამა აკადემიური და არააკადემიური სექტორის მოთხოვნის შესაბამისად ამზადებს სპეციალისტს, ნათლადაა წარმოდგენილი თითოეული მონაწილის კონტრიბუცია</a:t>
            </a:r>
          </a:p>
          <a:p>
            <a:r>
              <a:rPr lang="ka-GE" sz="1400" dirty="0"/>
              <a:t>6. ტრენინგში გამოყენებულია საუკეთესო პრაქტიკა, კრედიტების ტრანსფერი შესაძლებელია, კურიკულუმი ვითარდება, ტრენინგი და ხელმძღვანელობის პრაქტიკა განმეორებითია</a:t>
            </a:r>
          </a:p>
          <a:p>
            <a:r>
              <a:rPr lang="ka-GE" sz="1400" dirty="0"/>
              <a:t>7. იქმნება ონლაინ მასალა რომელიც ასევე ვრცელდება საზოგადოებისათვის როგორც სამეცნიერო დონეზე, მხარდაჭერილია გენდერის, ღია მეცნიერების და მრავალფეროვნების საკითხები</a:t>
            </a:r>
            <a:r>
              <a:rPr lang="ka-GE" sz="1500" dirty="0"/>
              <a:t> </a:t>
            </a: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AF96D-6399-4638-B190-F241876A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95795-D74A-4785-81AC-74A514B794DE}"/>
              </a:ext>
            </a:extLst>
          </p:cNvPr>
          <p:cNvSpPr txBox="1">
            <a:spLocks/>
          </p:cNvSpPr>
          <p:nvPr/>
        </p:nvSpPr>
        <p:spPr>
          <a:xfrm>
            <a:off x="7141725" y="1612867"/>
            <a:ext cx="4336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/>
              <a:t>1. განაცხადში წარმოდგენილი ცალკეული ქმედებები სრულად არ ხსნის ინ მიმართულებას და მექანიზმს რომლის გამოყენებითაც მიიღწევა ევროპაში ინოვაცია </a:t>
            </a:r>
          </a:p>
          <a:p>
            <a:r>
              <a:rPr lang="ka-GE" dirty="0"/>
              <a:t>2. არააკადემიურ სექტორზე არ არის კვლევა ფოკუსირებული, არარის დეტალურად აღქმული არააკადემიური სექტორის სარგებელი, კვლევა არარის მიმართული აკადემიასა და ინდუსტრიას შორის ხიდის გამყარებაზე</a:t>
            </a:r>
          </a:p>
          <a:p>
            <a:r>
              <a:rPr lang="ka-GE" dirty="0"/>
              <a:t>3. მივლინებები არააკადემიურ სექტორში არასაკმარისია და არ წარმოქმნის სინერგიასა და მდგრადობას</a:t>
            </a:r>
          </a:p>
          <a:p>
            <a:r>
              <a:rPr lang="ka-GE" dirty="0"/>
              <a:t>4. არ არის დეტალებში აღწერილი ევროპის მასშტაბით სადოქტორო სწავლებაში კონტრიბუცია კვლევის მიმართულებით</a:t>
            </a:r>
          </a:p>
          <a:p>
            <a:r>
              <a:rPr lang="ka-GE" dirty="0"/>
              <a:t>5. არ არის დეტალებში აღწერილი ევროპის მასშტაბით სადოქტორო სწავლებაში კონტრიბუცია ტრენინგის მიმართულებით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1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9F06-F23E-48CE-8B35-F857CDA5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2. გავლენა</a:t>
            </a:r>
            <a:r>
              <a:rPr lang="en-US" sz="3200" dirty="0"/>
              <a:t> - 2.</a:t>
            </a:r>
            <a:r>
              <a:rPr lang="ka-GE" sz="3200" dirty="0"/>
              <a:t>2 საზომი კრიტერიუმების გამართულობა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49DB-71AD-413B-9C37-4B214EFD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2.2 Credibility of the measures to enhance the </a:t>
            </a:r>
            <a:r>
              <a:rPr lang="en-US" b="1" u="sng" dirty="0"/>
              <a:t>career perspectives and employability</a:t>
            </a:r>
            <a:r>
              <a:rPr lang="en-US" dirty="0"/>
              <a:t> of researchers and contribution to their skills development </a:t>
            </a:r>
            <a:endParaRPr lang="ka-GE" dirty="0"/>
          </a:p>
          <a:p>
            <a:r>
              <a:rPr lang="ka-GE" dirty="0"/>
              <a:t>კვლევისა და ტრენინგის გავლენა დოქტორანტის შემდგომ კარიერაზე</a:t>
            </a:r>
          </a:p>
          <a:p>
            <a:r>
              <a:rPr lang="ka-GE" dirty="0"/>
              <a:t>კონკრეტული ტექნიკური და ტრანსფერული უნარები </a:t>
            </a:r>
          </a:p>
          <a:p>
            <a:r>
              <a:rPr lang="ka-GE" dirty="0"/>
              <a:t>მისი დასაქმების სფეროები აკადემიასა და არააკადემიურ სექტორში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2BAC5-C844-48A3-8ACB-A7D60447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6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0F32-6937-4934-8B98-D8FAEDAA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ნაწილი პირველი: 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/ბრწყინვალება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F3D7-30E4-4A60-A13D-A68A665E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მიზნები </a:t>
            </a:r>
          </a:p>
          <a:p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1.2 მეთოდოლოგია</a:t>
            </a:r>
          </a:p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1.3 კვლევა და ინოვაცია</a:t>
            </a:r>
          </a:p>
          <a:p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1.4 ხელმძღვანელობა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8C268-1CA6-4A6C-960C-E946FAA3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6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EBF8-C8E2-4BD1-894C-C63D806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</a:t>
            </a:r>
            <a:r>
              <a:rPr lang="ka-GE" sz="2800" dirty="0"/>
              <a:t>2 საზომი კრიტერიუმების გამართულობა </a:t>
            </a:r>
            <a:br>
              <a:rPr lang="ka-GE" sz="2800" dirty="0"/>
            </a:br>
            <a:r>
              <a:rPr lang="en-US" sz="3000" dirty="0"/>
              <a:t>- </a:t>
            </a:r>
            <a:r>
              <a:rPr lang="ka-GE" sz="3000" dirty="0"/>
              <a:t>ძლიერი და სუსტი მხარეები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6828-01CC-4F24-81C2-5BDBF9FF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1" y="1612867"/>
            <a:ext cx="6303523" cy="4351338"/>
          </a:xfrm>
        </p:spPr>
        <p:txBody>
          <a:bodyPr>
            <a:noAutofit/>
          </a:bodyPr>
          <a:lstStyle/>
          <a:p>
            <a:r>
              <a:rPr lang="ka-GE" sz="1400" dirty="0"/>
              <a:t>1. პროექტის გავლენა სადოქტორო კანდიდატის ტრენინგსა და კარიერაზე ნათლად არის ახსნილი, მკვლევარები მიიღებენ ცოდნას კვლევის ეთიკისა და ინოვაციის მიმართულებით.</a:t>
            </a:r>
          </a:p>
          <a:p>
            <a:r>
              <a:rPr lang="ka-GE" sz="1400" dirty="0"/>
              <a:t>2. ნათლადაა აღწერილი პროექტის გავლენა მკვლევარის კარიერაზე, ყურადღება გამახვილებულია ინტერსექტორულ და ინტერდისციპლინურ უნარებზე.</a:t>
            </a:r>
          </a:p>
          <a:p>
            <a:r>
              <a:rPr lang="ka-GE" sz="1400" dirty="0"/>
              <a:t>3. </a:t>
            </a:r>
            <a:r>
              <a:rPr lang="en-US" sz="1100" dirty="0"/>
              <a:t>the researchers' future career perspectives and employment. 3. Actions such as training on CV writing and job interviews and the use of Talent Development Suite created within the EURAXESS project </a:t>
            </a:r>
            <a:endParaRPr lang="ka-GE" sz="1100" dirty="0"/>
          </a:p>
          <a:p>
            <a:r>
              <a:rPr lang="ka-GE" sz="1500" dirty="0"/>
              <a:t>4. დასაქმების ფორუმი და სხვა კონტაქტების დასამყარებელი ღონისძიებები ნათლადაა გაწერილი</a:t>
            </a:r>
          </a:p>
          <a:p>
            <a:r>
              <a:rPr lang="ka-GE" sz="1500" dirty="0"/>
              <a:t>5. </a:t>
            </a:r>
            <a:r>
              <a:rPr lang="en-US" sz="1100" dirty="0"/>
              <a:t>career workshop scheduled during the final year</a:t>
            </a:r>
            <a:endParaRPr lang="ka-GE" sz="1500" dirty="0"/>
          </a:p>
          <a:p>
            <a:r>
              <a:rPr lang="ka-GE" sz="1500" dirty="0"/>
              <a:t>6. </a:t>
            </a:r>
            <a:r>
              <a:rPr lang="en-US" sz="1100" dirty="0"/>
              <a:t>conferences, meetings, and seminars, both local and international,</a:t>
            </a:r>
            <a:endParaRPr lang="ka-GE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AF96D-6399-4638-B190-F241876A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95795-D74A-4785-81AC-74A514B794DE}"/>
              </a:ext>
            </a:extLst>
          </p:cNvPr>
          <p:cNvSpPr txBox="1">
            <a:spLocks/>
          </p:cNvSpPr>
          <p:nvPr/>
        </p:nvSpPr>
        <p:spPr>
          <a:xfrm>
            <a:off x="7141725" y="1612867"/>
            <a:ext cx="4336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/>
              <a:t>1. პროექტი არ მოიცავს კონკრეტულ სტრატეგიას კანდიდატის კარიერის განვითარებისათვის</a:t>
            </a:r>
          </a:p>
          <a:p>
            <a:r>
              <a:rPr lang="ka-GE" dirty="0"/>
              <a:t>2. პროექტის ფარგლებში მიღებული უნარები არარის ნათლად დაკავშირებული კარიერის პერსპექტივებთან და დასაქმების შესაძლებლობებთან</a:t>
            </a:r>
          </a:p>
          <a:p>
            <a:r>
              <a:rPr lang="ka-GE" dirty="0"/>
              <a:t>3. გავლენის აღწერა ზოგადია </a:t>
            </a:r>
          </a:p>
          <a:p>
            <a:r>
              <a:rPr lang="ka-GE" dirty="0"/>
              <a:t>4. პროექტში ნაკლებაა განხილული დოქტორანტის მეთოდოლოგიური უნარების განვითარებისაკენ მიმართული ღონისძიებები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EC4F-0C1E-42F5-AD90-AEE719C8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2. გავლენა</a:t>
            </a:r>
            <a:r>
              <a:rPr lang="en-US" sz="3200" dirty="0"/>
              <a:t> - 2.</a:t>
            </a:r>
            <a:r>
              <a:rPr lang="ka-GE" sz="3200" dirty="0"/>
              <a:t>3 მოსალოდნელი შედეგის მაქსიმიზაცია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4B4E-716F-4E36-B2A9-7A84EA788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2.3 Suitability and quality of the measures to maximize expected outcomes and impacts, as set out in the dissemination and exploitation plan, including communication activities </a:t>
            </a:r>
            <a:endParaRPr lang="ka-GE" dirty="0"/>
          </a:p>
          <a:p>
            <a:r>
              <a:rPr lang="ka-GE" dirty="0"/>
              <a:t>გეგმა ინფორმაციის გავრცელებისა და მისი გამოყენებისათვის (</a:t>
            </a:r>
            <a:r>
              <a:rPr lang="en-US" dirty="0"/>
              <a:t>‘plan for the dissemination and exploitation including communication activities’</a:t>
            </a:r>
            <a:r>
              <a:rPr lang="ka-GE" dirty="0"/>
              <a:t>), რომელიც პროექტის მსვლელობის პარალელურად იქნება მიწოდებული</a:t>
            </a:r>
          </a:p>
          <a:p>
            <a:r>
              <a:rPr lang="ka-GE" dirty="0"/>
              <a:t>თითოეული დაგეგმილი საშუალების აღწერა დეტალურად</a:t>
            </a:r>
            <a:r>
              <a:rPr lang="en-US" dirty="0"/>
              <a:t>,</a:t>
            </a:r>
            <a:r>
              <a:rPr lang="ka-GE" dirty="0"/>
              <a:t> სამიზნე აუდიტორია </a:t>
            </a:r>
            <a:r>
              <a:rPr lang="en-US" dirty="0"/>
              <a:t>(e.g. scientific community, end users, financial actors, public at large), </a:t>
            </a:r>
            <a:r>
              <a:rPr lang="ka-GE" dirty="0"/>
              <a:t>და ამ აქტივობების მონიტორინგის საშუალებები/ინდიკატორები.   </a:t>
            </a:r>
          </a:p>
          <a:p>
            <a:r>
              <a:rPr lang="ka-GE" dirty="0"/>
              <a:t>ფართო საზოგადოების ჩართვა კომუნიკაციაში, რა გავლენას მოახდენს მოქალაქეების ყოველდღიურ ცხოვრებაზე. </a:t>
            </a:r>
          </a:p>
          <a:p>
            <a:r>
              <a:rPr lang="ka-GE" dirty="0"/>
              <a:t>კომუნიკაციის აღწერა მოიცავს კონკრეტულ მესიჯს, იმ საშუალებებს რომელიც გამოიყენება მისი გავრცელებისათვის მორგებული თითოეულ სამიზნე ჯგუფზე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75475-B19F-432C-8845-A1D8CB6B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EBF8-C8E2-4BD1-894C-C63D806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</a:t>
            </a:r>
            <a:r>
              <a:rPr lang="ka-GE" sz="2800" dirty="0"/>
              <a:t>3 მოსალოდნელი შედეგის მაქსიმიზაცია </a:t>
            </a:r>
            <a:br>
              <a:rPr lang="ka-GE" sz="2800" dirty="0"/>
            </a:br>
            <a:r>
              <a:rPr lang="en-US" sz="3000" dirty="0"/>
              <a:t>- </a:t>
            </a:r>
            <a:r>
              <a:rPr lang="ka-GE" sz="3000" dirty="0"/>
              <a:t>ძლიერი და სუსტი მხარეები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6828-01CC-4F24-81C2-5BDBF9FF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1" y="1612867"/>
            <a:ext cx="6303523" cy="4351338"/>
          </a:xfrm>
        </p:spPr>
        <p:txBody>
          <a:bodyPr>
            <a:noAutofit/>
          </a:bodyPr>
          <a:lstStyle/>
          <a:p>
            <a:r>
              <a:rPr lang="ka-GE" sz="1400" dirty="0"/>
              <a:t>1.</a:t>
            </a:r>
            <a:r>
              <a:rPr lang="en-US" sz="1400" dirty="0"/>
              <a:t> </a:t>
            </a:r>
            <a:r>
              <a:rPr lang="ka-GE" sz="1400" dirty="0"/>
              <a:t>კომუნიკაციისა და გავრცელების აღწერა და მათი შეფასების კრიტერიუმები დეტალური და შესაბამისია.</a:t>
            </a:r>
          </a:p>
          <a:p>
            <a:r>
              <a:rPr lang="ka-GE" sz="1400" dirty="0"/>
              <a:t>2. გავრცელებისა და გამოყენების გეგმა ეფექტურია, მოიცავდ დეტალურ საზომ კრიტერიუმებს და ეხება გავლენის გაზომვას როგორც აკადემიურ სექტორზე ისე არააკადემიურ სექტორზე</a:t>
            </a:r>
          </a:p>
          <a:p>
            <a:r>
              <a:rPr lang="ka-GE" sz="1400" dirty="0"/>
              <a:t>3. საზოგადოების ჩართულობის სტრატეგია მაღალ დონეზეა წარდგენილი, კარგადაა გამოყენებული სოციალური მედია, საზოგადო ღონისძიებები, გამოყენებულია სხვა ტექნიკური საშუალებები</a:t>
            </a:r>
          </a:p>
          <a:p>
            <a:r>
              <a:rPr lang="ka-GE" sz="1400" dirty="0"/>
              <a:t>4. გავრცელების გეგმა კარგად არის სტრუქტურირებული, იდენტიფიცირებულია საკვანძო გზავნილები, დაწესებულია საზომი ინდიკატორები სამიზნე ჯგუფებთან მიმართებაში</a:t>
            </a:r>
          </a:p>
          <a:p>
            <a:r>
              <a:rPr lang="ka-GE" sz="1400" dirty="0"/>
              <a:t>5. განაცხადი მოიცავს პატენტის, ინტელექტუალური საკუთრების, ტექნოლოგიური ტრანსფერისა და ინდუსტრიასთან თანამშრომლობის დეტალურ გეგმებს</a:t>
            </a:r>
          </a:p>
          <a:p>
            <a:r>
              <a:rPr lang="ka-GE" sz="1400" dirty="0"/>
              <a:t>6. შედეგების გამოყენება ნათლადაა აღწერილი, პროექტის რეკომენდაციები და რჩევები დაკავშირებულია პოლიტიკის განმსაზღვრელი ჯგუფებისათვის, ინდუსტრიისათვის, საზოგადოებისათვის </a:t>
            </a: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AF96D-6399-4638-B190-F241876A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B95795-D74A-4785-81AC-74A514B794DE}"/>
              </a:ext>
            </a:extLst>
          </p:cNvPr>
          <p:cNvSpPr txBox="1">
            <a:spLocks/>
          </p:cNvSpPr>
          <p:nvPr/>
        </p:nvSpPr>
        <p:spPr>
          <a:xfrm>
            <a:off x="7141725" y="1612867"/>
            <a:ext cx="4336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/>
              <a:t>1. საზოგადოებასთან კომუნიკაციის სტარტეგია არ არის ნათლად აღწერილი</a:t>
            </a:r>
          </a:p>
          <a:p>
            <a:r>
              <a:rPr lang="ka-GE" dirty="0"/>
              <a:t>2. განაცხადი ნათლად არ ხსნის იმას თუ როგორ მოხდება მკვლევრებისათვის არააკადემიური და არაექსპერტი საზოგადოებასთან საუბრის უნარების განვითარება </a:t>
            </a:r>
          </a:p>
          <a:p>
            <a:r>
              <a:rPr lang="ka-GE" dirty="0"/>
              <a:t>3. გაწერილია გამოყენების გზები, მაგრამ განაცხადში არ არის აღწერილი შესაბამისი საჭირო რესურსები, მათი კოორდინირების მექანიზმი, ან/და მონაწილეების როლი</a:t>
            </a:r>
          </a:p>
          <a:p>
            <a:r>
              <a:rPr lang="ka-GE" dirty="0"/>
              <a:t>4. გავრცელების მეთოდები არარის ინოვაციური, განაცხადი იყენებს სტანდარტულ მეთოდებს </a:t>
            </a:r>
          </a:p>
          <a:p>
            <a:r>
              <a:rPr lang="ka-GE" dirty="0"/>
              <a:t>5. გამოყენების სტრატეგია არ მოიცავს რეკომენდაციებს და/ან გაიდლაინებს პოლიტიკის შემქმნელებისათვის, ბაზრის პოტენციალი არარის სათანადოდ შესწავლილი</a:t>
            </a:r>
          </a:p>
          <a:p>
            <a:r>
              <a:rPr lang="ka-GE" dirty="0"/>
              <a:t>6. განაცხადი არ მოიცავს კვლევის შედეგად მიღებული ცოდნის გამოყენების პოტენციალს, კოლაბორაციის შესაძლებლობებს და შესაძლო კომერციალიზაციას</a:t>
            </a:r>
          </a:p>
          <a:p>
            <a:r>
              <a:rPr lang="ka-GE" dirty="0"/>
              <a:t>7. გავრცელების გეგმა ზედმეტად ამბიციურია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40FB-1F35-47E2-9B59-7DE6FC5F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dirty="0"/>
              <a:t>2. გავლენა</a:t>
            </a:r>
            <a:r>
              <a:rPr lang="en-US" sz="4400" dirty="0"/>
              <a:t> - 2.</a:t>
            </a:r>
            <a:r>
              <a:rPr lang="ka-GE" sz="4400" dirty="0"/>
              <a:t>4 პროექტის სამეცნიერო, საზოგადო და ეკონომიკური გავლება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93BFD-47DA-4CDB-8F0F-724FCB30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2.4 The magnitude and importance of the project’s contribution to the expected scientific, societal and economic impacts </a:t>
            </a:r>
            <a:endParaRPr lang="ka-GE" dirty="0"/>
          </a:p>
          <a:p>
            <a:r>
              <a:rPr lang="ka-GE" dirty="0"/>
              <a:t>პროექტის ხანგრძლივობის შემდეგ გაგრძელებული გავლენის აღწერა</a:t>
            </a:r>
          </a:p>
          <a:p>
            <a:r>
              <a:rPr lang="ka-GE" dirty="0"/>
              <a:t>სამეცნიერო გავლენა - სპეციფიური სამეცნიერო გავლენა დისციპლინაზე და მის გარეთ, ახალი ცოდნის შექმნა, სამეცნიერო დანადგარებისა და ინსტრუმენტების განვითარება, კომპიუტერული სისტემები/კვლევის ინფრასტრუქტურა</a:t>
            </a:r>
          </a:p>
          <a:p>
            <a:r>
              <a:rPr lang="ka-GE" dirty="0"/>
              <a:t>ეკონომიკურ/ტექნოლოგიური გავლენა - ახალი პროდუქტუს/სერვისის, ბიზნეს პროცესის შემოტანა ბაზარზე, ეფექტიანობის გაზრდა, ხარჯის შემცირება, მოგების გაზრდა, მიღებულ სტანდარტში შეტანილი წვლილი</a:t>
            </a:r>
          </a:p>
          <a:p>
            <a:endParaRPr lang="ka-GE" dirty="0"/>
          </a:p>
          <a:p>
            <a:r>
              <a:rPr lang="ka-GE" dirty="0"/>
              <a:t>საზოგადოებრივი გავლენა - ემისიის შემცირება, სიკვდილიანობის შემცირება, პოლიტიკისა და გადაწყვეტილების მიღების გაუმჯობესება, მომხმარებლის ინფორმირების ამაღლება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D524A-673C-465F-8638-7BD56380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19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A533-1F55-4806-98B8-3B2EBE59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გავლენა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2D61-2508-45AC-8470-BD17E0537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Scientific impact</a:t>
            </a:r>
            <a:endParaRPr lang="ka-GE" dirty="0"/>
          </a:p>
          <a:p>
            <a:r>
              <a:rPr lang="en-US" dirty="0"/>
              <a:t>1. Creating high-quality new knowledge </a:t>
            </a:r>
            <a:endParaRPr lang="ka-GE" dirty="0"/>
          </a:p>
          <a:p>
            <a:r>
              <a:rPr lang="en-US" dirty="0"/>
              <a:t>2. Strengthening human capital in research and innovation </a:t>
            </a:r>
            <a:endParaRPr lang="ka-GE" dirty="0"/>
          </a:p>
          <a:p>
            <a:r>
              <a:rPr lang="en-US" dirty="0"/>
              <a:t>3. Fostering diffusion of knowledge and open source</a:t>
            </a:r>
            <a:endParaRPr lang="ka-GE" dirty="0"/>
          </a:p>
          <a:p>
            <a:pPr marL="0" indent="0">
              <a:buNone/>
            </a:pPr>
            <a:r>
              <a:rPr lang="en-US" dirty="0"/>
              <a:t>Societal impact</a:t>
            </a:r>
            <a:endParaRPr lang="ka-GE" dirty="0"/>
          </a:p>
          <a:p>
            <a:r>
              <a:rPr lang="en-US" dirty="0"/>
              <a:t>4. Addressing EU policy priorities and global challenges through research and innovation </a:t>
            </a:r>
            <a:endParaRPr lang="ka-GE" dirty="0"/>
          </a:p>
          <a:p>
            <a:r>
              <a:rPr lang="en-US" dirty="0"/>
              <a:t>5. Delivering benefits and impact through research and innovation missions </a:t>
            </a:r>
            <a:endParaRPr lang="ka-GE" dirty="0"/>
          </a:p>
          <a:p>
            <a:r>
              <a:rPr lang="en-US" dirty="0"/>
              <a:t>6. Strengthening the uptake of research and innovation in society</a:t>
            </a:r>
            <a:endParaRPr lang="ka-GE" dirty="0"/>
          </a:p>
          <a:p>
            <a:pPr marL="0" indent="0">
              <a:buNone/>
            </a:pPr>
            <a:r>
              <a:rPr lang="en-US" dirty="0"/>
              <a:t>Technological/ economic impact</a:t>
            </a:r>
          </a:p>
          <a:p>
            <a:r>
              <a:rPr lang="en-US" dirty="0"/>
              <a:t>7. Generating innovation-based growth </a:t>
            </a:r>
          </a:p>
          <a:p>
            <a:r>
              <a:rPr lang="en-US" dirty="0"/>
              <a:t>8. Creating more and better jobs </a:t>
            </a:r>
          </a:p>
          <a:p>
            <a:r>
              <a:rPr lang="en-US" dirty="0"/>
              <a:t>9. Leveraging investment in research and innovation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775DF-9143-4E80-9D67-9035504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7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1E9C-FF6F-49EE-AEA3-59BC66C7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3. განხორციელება/ </a:t>
            </a:r>
            <a:r>
              <a:rPr lang="en-US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A682-0B3A-4493-8105-D33B92326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3.1 </a:t>
            </a:r>
            <a:r>
              <a:rPr lang="ka-GE" dirty="0"/>
              <a:t>სამუშაო გეგმა, რისკების შეფასება, სამუშაო პაკეტები</a:t>
            </a:r>
          </a:p>
          <a:p>
            <a:pPr marL="0" indent="0">
              <a:buNone/>
            </a:pPr>
            <a:r>
              <a:rPr lang="ka-GE" dirty="0"/>
              <a:t>(</a:t>
            </a:r>
            <a:r>
              <a:rPr lang="en-US" dirty="0"/>
              <a:t>Quality and effectiveness of the work plan, assessment of risks and appropriateness of the effort assigned to work packages</a:t>
            </a:r>
            <a:r>
              <a:rPr lang="ka-GE" dirty="0"/>
              <a:t>)</a:t>
            </a:r>
          </a:p>
          <a:p>
            <a:pPr lvl="1"/>
            <a:r>
              <a:rPr lang="en-US" dirty="0"/>
              <a:t>Work Packages (WP) List (please include Table 3.1a); </a:t>
            </a:r>
            <a:endParaRPr lang="ka-GE" dirty="0"/>
          </a:p>
          <a:p>
            <a:pPr lvl="1"/>
            <a:r>
              <a:rPr lang="en-US" dirty="0"/>
              <a:t>Description of Work Packages (please include Table 3.1b); </a:t>
            </a:r>
            <a:endParaRPr lang="ka-GE" dirty="0"/>
          </a:p>
          <a:p>
            <a:pPr lvl="1"/>
            <a:r>
              <a:rPr lang="en-US" dirty="0"/>
              <a:t>Deliverables List (please include Table 3.1c); </a:t>
            </a:r>
            <a:endParaRPr lang="ka-GE" dirty="0"/>
          </a:p>
          <a:p>
            <a:pPr lvl="1"/>
            <a:r>
              <a:rPr lang="en-US" dirty="0"/>
              <a:t>Milestones List (please include Table 3.1d); </a:t>
            </a:r>
            <a:endParaRPr lang="ka-GE" dirty="0"/>
          </a:p>
          <a:p>
            <a:pPr lvl="1"/>
            <a:r>
              <a:rPr lang="en-US" dirty="0"/>
              <a:t>Recruitment Table per beneficiary (please include Table 3.1e); </a:t>
            </a:r>
            <a:endParaRPr lang="ka-GE" dirty="0"/>
          </a:p>
          <a:p>
            <a:pPr lvl="1"/>
            <a:r>
              <a:rPr lang="en-US" dirty="0"/>
              <a:t>Individual Research Projects, including secondment plan (please include table 3.1f); </a:t>
            </a:r>
            <a:endParaRPr lang="ka-GE" dirty="0"/>
          </a:p>
          <a:p>
            <a:pPr lvl="1"/>
            <a:r>
              <a:rPr lang="en-US" dirty="0"/>
              <a:t>Implementation Risks (please include Table 3.1g); </a:t>
            </a:r>
            <a:endParaRPr lang="ka-GE" dirty="0"/>
          </a:p>
          <a:p>
            <a:r>
              <a:rPr lang="en-US" dirty="0"/>
              <a:t>3.2 </a:t>
            </a:r>
            <a:r>
              <a:rPr lang="ka-GE" dirty="0"/>
              <a:t>მონაწილეები და მათი წვლილი</a:t>
            </a:r>
          </a:p>
          <a:p>
            <a:pPr marL="0" indent="0">
              <a:buNone/>
            </a:pPr>
            <a:r>
              <a:rPr lang="ka-GE" dirty="0"/>
              <a:t>(</a:t>
            </a:r>
            <a:r>
              <a:rPr lang="en-US" dirty="0"/>
              <a:t>Quality, capacity and role of each participant, including hosting arrangements and extent to which the consortium as a whole brings together the necessary expertise</a:t>
            </a:r>
            <a:r>
              <a:rPr lang="ka-GE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F01D2-E6F3-42A9-B548-B4FBF156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46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3415-C674-4CFA-B4E5-DD849861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3.1a</a:t>
            </a:r>
            <a:r>
              <a:rPr lang="ka-GE" dirty="0"/>
              <a:t> - სამუშაო პაკეტები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C0D5AE-B9ED-495F-B3D2-814A587A5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068" y="1280672"/>
            <a:ext cx="7344436" cy="48962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4FF9-B424-40F3-A2A5-3A5DB546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037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7D27-1029-4DCD-837E-E8CB8B0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3.1b</a:t>
            </a:r>
            <a:r>
              <a:rPr lang="ka-GE" dirty="0"/>
              <a:t> - სამუშაო პაკეტის აღწერა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FBB1C0-E06D-4035-974D-7D2A38664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868" y="1483872"/>
            <a:ext cx="7039636" cy="46930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7D832-A2B2-4190-80D3-FD640D28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1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1E13-E1ED-47C7-A04C-A5CA294F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3.1c</a:t>
            </a:r>
            <a:r>
              <a:rPr lang="ka-GE" dirty="0"/>
              <a:t> - მისაღები შედეგები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E62A12-DFD1-48F7-B100-D00B6B900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68" y="1382272"/>
            <a:ext cx="7192036" cy="47946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9C959-5379-45CD-84CD-CFDBA5EE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3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1382-F547-4B38-81D6-830F89AD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2523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Table 3.1d</a:t>
            </a:r>
            <a:r>
              <a:rPr lang="ka-GE" dirty="0"/>
              <a:t> - მნიშვნელოვანი ეტაპები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A3D1AB-6A5F-4A90-98FB-C83F1F200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268" y="1416139"/>
            <a:ext cx="7141236" cy="47608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72173-BE76-4D41-873C-6E1F033F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28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9976-5CD5-45F2-9623-26727C57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/ბრწყინვალება - </a:t>
            </a:r>
            <a:b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მიზნები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F18C-32B5-44B2-906A-B6811BC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8A8BF-1436-4A75-9E2D-42F03A0B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r-HR" sz="1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en-US" sz="1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pertinence of the </a:t>
            </a:r>
            <a:r>
              <a:rPr lang="en-US" sz="1800" b="1" i="0" u="sng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project’s research and innovation objectives </a:t>
            </a:r>
            <a:r>
              <a:rPr lang="en-US" sz="1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</a:t>
            </a:r>
            <a:r>
              <a:rPr lang="hr-HR" sz="1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extent to which they are ambitious, and go beyond the state of the art)</a:t>
            </a:r>
            <a:endParaRPr lang="ka-GE" sz="1800" b="0" i="0" u="none" strike="noStrike" kern="1200" dirty="0">
              <a:solidFill>
                <a:srgbClr val="0000D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400" dirty="0">
                <a:solidFill>
                  <a:srgbClr val="0000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მიზნები - ამბიციურობა და მიღებულ ჩარჩოებს მიღმა  </a:t>
            </a:r>
            <a:endParaRPr lang="ka-GE" sz="1400" b="0" i="0" u="none" strike="noStrike" kern="1200" dirty="0">
              <a:solidFill>
                <a:srgbClr val="0000D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200" dirty="0"/>
              <a:t>როგორ მოხდება ინდივიდუალური კვლევების ინტეგრირება საერთო კვლევით პროგრამაში - არის თუ არა მიზნები გაზომვადი, განხორციელებადი და რეალისტური. </a:t>
            </a:r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800" dirty="0"/>
              <a:t>შესავალი</a:t>
            </a:r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/>
              <a:t>მ</a:t>
            </a:r>
            <a:r>
              <a:rPr lang="ka-GE" sz="800" dirty="0"/>
              <a:t>იზნები</a:t>
            </a:r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/>
              <a:t>კ</a:t>
            </a:r>
            <a:r>
              <a:rPr lang="ka-GE" sz="800" dirty="0"/>
              <a:t>ვლევითი პროგრამის მიმოხილვა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/>
              <a:t>რ</a:t>
            </a:r>
            <a:r>
              <a:rPr lang="ka-GE" sz="1200" dirty="0"/>
              <a:t>ითი გამოირჩევა პროექტი, როგოც ცდება მირებულ ჩარჩოებს, რამდენად ამბიციოურია პროექტი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200" dirty="0"/>
              <a:t>დაყოფილია სამუშაო პაკეტებად, რომელიც აღწერილია</a:t>
            </a:r>
            <a:r>
              <a:rPr lang="en-US" sz="1200" dirty="0"/>
              <a:t>Table 3.1a </a:t>
            </a:r>
            <a:r>
              <a:rPr lang="ka-GE" sz="1200" dirty="0"/>
              <a:t>განხორციელების სექციაში</a:t>
            </a:r>
            <a:r>
              <a:rPr lang="en-US" sz="1200" dirty="0"/>
              <a:t>. </a:t>
            </a:r>
            <a:endParaRPr lang="ka-GE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216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16D6-7D97-41F0-99E2-164A156D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3.1e</a:t>
            </a:r>
            <a:r>
              <a:rPr lang="ka-GE" dirty="0"/>
              <a:t> - რეკრუიტინგი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6CC597-CF1E-41B5-8C8F-3FAEFAA1F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427428"/>
            <a:ext cx="7124303" cy="47495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3F33-3402-46DA-87D3-63056954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0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7BCE-FC11-4B77-AB7F-BF148CEF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3.1f</a:t>
            </a:r>
            <a:r>
              <a:rPr lang="ka-GE" dirty="0"/>
              <a:t> - ინდივიდუალური კვლევა, მივლინებები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036C-6446-447C-BFCE-0B635DF0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Project Title and Work Package(s) to which it is related: </a:t>
            </a:r>
          </a:p>
          <a:p>
            <a:r>
              <a:rPr lang="en-US" dirty="0"/>
              <a:t>Objectives: </a:t>
            </a:r>
          </a:p>
          <a:p>
            <a:r>
              <a:rPr lang="en-US" dirty="0"/>
              <a:t>Expected Results: </a:t>
            </a:r>
          </a:p>
          <a:p>
            <a:r>
              <a:rPr lang="en-US" dirty="0"/>
              <a:t>Planned secondment(s): Host, supervisor, timing, length and purpose </a:t>
            </a:r>
          </a:p>
          <a:p>
            <a:r>
              <a:rPr lang="en-US" dirty="0"/>
              <a:t>* Enrolment in Doctoral degree(s): </a:t>
            </a:r>
          </a:p>
          <a:p>
            <a:r>
              <a:rPr lang="en-US" dirty="0"/>
              <a:t>DN-JD specific: institutions where the researcher will be enrolled to obtain a joint/double or multiple doctoral degree should be included </a:t>
            </a:r>
          </a:p>
          <a:p>
            <a:r>
              <a:rPr lang="en-US" dirty="0"/>
              <a:t>DN and DN-ID: institution where the researcher will be enrolled to obtain a doctoral degree should be included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69874-7C7E-4048-8A75-74D0B8B6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165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711F-291F-46AE-9EF7-991B3577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3.1g - </a:t>
            </a:r>
            <a:r>
              <a:rPr lang="ka-GE" dirty="0"/>
              <a:t>განხორციელების რისკები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1B27-F5C2-45EF-B35E-2E153C7E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რ</a:t>
            </a:r>
            <a:r>
              <a:rPr lang="ka-GE" dirty="0"/>
              <a:t>ისკის აღწერა - ალბათობის დონე </a:t>
            </a:r>
          </a:p>
          <a:p>
            <a:pPr lvl="1"/>
            <a:r>
              <a:rPr lang="en-US" dirty="0"/>
              <a:t>(indicate level of (</a:t>
            </a:r>
            <a:r>
              <a:rPr lang="en-US" dirty="0" err="1"/>
              <a:t>i</a:t>
            </a:r>
            <a:r>
              <a:rPr lang="en-US" dirty="0"/>
              <a:t>) likelihood, and (ii) severity: Low/Medium/High) </a:t>
            </a:r>
            <a:endParaRPr lang="ka-GE" dirty="0"/>
          </a:p>
          <a:p>
            <a:r>
              <a:rPr lang="ka-GE" dirty="0"/>
              <a:t>სამუშაო პაკეტი</a:t>
            </a:r>
          </a:p>
          <a:p>
            <a:r>
              <a:rPr lang="ka-GE" dirty="0"/>
              <a:t>სავარაუდო რისკის შემცირების/შეჩერების ხერხები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9835E-C176-4D13-B427-2F1EA6F7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86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4C7A-CD72-4199-B9CB-A219EACC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დოკუმენტი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BBC5A-14AB-4458-B057-8DE10B25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ka-GE" dirty="0"/>
              <a:t>ქსელის ორგანიზება/</a:t>
            </a:r>
            <a:r>
              <a:rPr lang="en-US" dirty="0"/>
              <a:t>Network organization</a:t>
            </a:r>
            <a:endParaRPr lang="ka-GE" dirty="0"/>
          </a:p>
          <a:p>
            <a:r>
              <a:rPr lang="en-US" dirty="0"/>
              <a:t>5. </a:t>
            </a:r>
            <a:r>
              <a:rPr lang="ka-GE" dirty="0"/>
              <a:t>საზედამხელველო საბჭო/</a:t>
            </a:r>
            <a:r>
              <a:rPr lang="en-US" dirty="0"/>
              <a:t>Supervisory board</a:t>
            </a:r>
            <a:endParaRPr lang="ka-GE" dirty="0"/>
          </a:p>
          <a:p>
            <a:r>
              <a:rPr lang="en-US" dirty="0"/>
              <a:t>6. </a:t>
            </a:r>
            <a:r>
              <a:rPr lang="ka-GE" dirty="0"/>
              <a:t>გარემოს საკითხები მარი კიურის მწვანე შეთანხმების ფარგლებში/ </a:t>
            </a:r>
            <a:r>
              <a:rPr lang="en-US" dirty="0"/>
              <a:t>Environmental aspects in light of the MSCA Green Charter 21 </a:t>
            </a:r>
            <a:endParaRPr lang="ka-GE" dirty="0"/>
          </a:p>
          <a:p>
            <a:r>
              <a:rPr lang="en-US" dirty="0"/>
              <a:t>7. </a:t>
            </a:r>
            <a:r>
              <a:rPr lang="ka-GE" dirty="0"/>
              <a:t>მონაწილე ორგანიზაციები/ </a:t>
            </a:r>
            <a:r>
              <a:rPr lang="en-US" dirty="0"/>
              <a:t>Participating Organizations </a:t>
            </a:r>
            <a:endParaRPr lang="ka-GE" dirty="0"/>
          </a:p>
          <a:p>
            <a:r>
              <a:rPr lang="en-US" dirty="0"/>
              <a:t>8. </a:t>
            </a:r>
            <a:r>
              <a:rPr lang="ka-GE" dirty="0"/>
              <a:t>წინასწარი შეთანხმების წერილები/ </a:t>
            </a:r>
            <a:r>
              <a:rPr lang="en-US" dirty="0"/>
              <a:t>Letters of pre-agreement (for DN-JD)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DB1EA-6688-4FB4-9083-A9E8FFBE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6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F885-2521-4158-A970-93952670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800" dirty="0"/>
              <a:t>მიზნები - ძლიერი მხარეები შეფასებებიდან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9663-9A4A-49F4-BCDD-A0DAA6B0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მიმოხილულია არსებული მდგომარეობა და მიღწევები, პროექტს აქვს პოტენციალი განავითარროს არსებული მდგომარეობა. კონკრეტული მიზნები ნათლადაა ჩამოყალიბებული, დროული და შესაბამისია </a:t>
            </a:r>
          </a:p>
          <a:p>
            <a:endParaRPr lang="ka-GE" dirty="0"/>
          </a:p>
          <a:p>
            <a:r>
              <a:rPr lang="en-US" dirty="0"/>
              <a:t>2. </a:t>
            </a:r>
            <a:r>
              <a:rPr lang="ka-GE" dirty="0"/>
              <a:t>სარწმუნოდაა აღწერილი ინდივიდუალური კვლევითი პროექტების ინტეგრირება, თითოეული პროექტი შეესაბამება კონსორციუმის მიზნებს და პასუხობს კვლევის კითხვებს</a:t>
            </a:r>
          </a:p>
          <a:p>
            <a:endParaRPr lang="ka-GE" dirty="0"/>
          </a:p>
          <a:p>
            <a:r>
              <a:rPr lang="ka-GE" dirty="0"/>
              <a:t>3</a:t>
            </a:r>
            <a:r>
              <a:rPr lang="en-US" dirty="0"/>
              <a:t>. </a:t>
            </a:r>
            <a:r>
              <a:rPr lang="ka-GE" dirty="0"/>
              <a:t>კვლევის კონკრეტული მიზნები ამბიციურია, კარგადაა განმარტებული, გაზომვადია - შეიძლება კონკრეტული მიღწევების გადამოწმება, ეს ყველაფერი ასახულია სამუშაო პაკეტებში</a:t>
            </a:r>
          </a:p>
          <a:p>
            <a:endParaRPr lang="ka-GE" dirty="0"/>
          </a:p>
          <a:p>
            <a:r>
              <a:rPr lang="ka-GE" dirty="0"/>
              <a:t>4</a:t>
            </a:r>
            <a:r>
              <a:rPr lang="en-US" dirty="0"/>
              <a:t>. </a:t>
            </a:r>
            <a:r>
              <a:rPr lang="ka-GE" dirty="0"/>
              <a:t>განაცხადს გააჩნია ინოვაციური პოტენციალი, გვპირდება დამატებით მიდგომას ევროპული და არაევროპული ანალოგიური პროექტებისათვის</a:t>
            </a:r>
          </a:p>
          <a:p>
            <a:endParaRPr lang="ka-GE" dirty="0"/>
          </a:p>
          <a:p>
            <a:r>
              <a:rPr lang="ka-GE" dirty="0"/>
              <a:t>5</a:t>
            </a:r>
            <a:r>
              <a:rPr lang="en-US" dirty="0"/>
              <a:t>. </a:t>
            </a:r>
            <a:r>
              <a:rPr lang="ka-GE" dirty="0"/>
              <a:t>დაგეგმილი პროექტი ფორმულირებულია 4 სამუშაო პაკეტში. შემოთავაზებული მეთოდოლოგია დეტალური და დამაჯერებელია და ასევე მხარდაჭერილის სხვადასხვა წინამდებარე კვლევებით ძირითადად ჩატარებული გუნდის წევრების მიერ.</a:t>
            </a:r>
          </a:p>
          <a:p>
            <a:endParaRPr lang="ka-GE" dirty="0"/>
          </a:p>
          <a:p>
            <a:r>
              <a:rPr lang="ka-GE" dirty="0"/>
              <a:t>6</a:t>
            </a:r>
            <a:r>
              <a:rPr lang="en-US" dirty="0"/>
              <a:t>. </a:t>
            </a:r>
            <a:r>
              <a:rPr lang="ka-GE" dirty="0"/>
              <a:t>განაცხადის მიზნები ნათელია, კარგადაა განმარტებული, მოყვანილია საკმარისი საზომი ინდიკატორები </a:t>
            </a:r>
            <a:r>
              <a:rPr lang="en-US" dirty="0"/>
              <a:t>(KPI)</a:t>
            </a:r>
            <a:r>
              <a:rPr lang="ka-GE" dirty="0"/>
              <a:t> შესაბამისი ახსნითა და შეფასებით.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379AE-87C9-4FAA-9D8C-D69EF15D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8E80-07CA-47D2-9AD1-4603FD44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dirty="0"/>
              <a:t>მიზნები - </a:t>
            </a:r>
            <a:r>
              <a:rPr lang="ka-GE" dirty="0"/>
              <a:t>სუსტი მხარეები შეფასებიდან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5413-3711-49A8-B10D-17167C2E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გაუგებარია ამბიციის დონე, ძირითადი კვლევა წარმოადგენს არსებული კვლევის გაგრძელებას, ინოვაციური ასპექტები მცირეა</a:t>
            </a:r>
          </a:p>
          <a:p>
            <a:endParaRPr lang="ka-GE" dirty="0"/>
          </a:p>
          <a:p>
            <a:r>
              <a:rPr lang="en-US" dirty="0"/>
              <a:t>2. </a:t>
            </a:r>
            <a:r>
              <a:rPr lang="ka-GE" dirty="0"/>
              <a:t>არასაკმარისი დეტალებითაა აღწერილი არსებული მდგომარეობა, აქედან გამომდინარე განაცხადში არ ჩანს ის განვითარება რას მიიღწევა მოცემულ დარგში კვლევის შედეგად. </a:t>
            </a:r>
          </a:p>
          <a:p>
            <a:endParaRPr lang="ka-GE" dirty="0"/>
          </a:p>
          <a:p>
            <a:r>
              <a:rPr lang="en-US" dirty="0"/>
              <a:t>3. </a:t>
            </a:r>
            <a:r>
              <a:rPr lang="ka-GE" dirty="0"/>
              <a:t>სამუშაო პაკეტები და ინდივიდუალური კვლევის ნაწილები ლოგიკურად არ არის დაკავშირებული და სამუშაოს განაწილება არ არის დამაჯერებელი</a:t>
            </a:r>
          </a:p>
          <a:p>
            <a:endParaRPr lang="ka-GE" dirty="0"/>
          </a:p>
          <a:p>
            <a:r>
              <a:rPr lang="en-US" dirty="0"/>
              <a:t>4. </a:t>
            </a:r>
            <a:r>
              <a:rPr lang="ka-GE" dirty="0"/>
              <a:t>არსებული მდგომარეობა არ არის ნათლად აღწერილი, ლიტერატურის მიმოხოლვაში არსებობს გამოტოვებული მნიშვნელოვანი ასპექტები რომელიც არარის სათანადოდ დაფარული</a:t>
            </a:r>
          </a:p>
          <a:p>
            <a:endParaRPr lang="ka-GE" dirty="0"/>
          </a:p>
          <a:p>
            <a:r>
              <a:rPr lang="en-US" dirty="0"/>
              <a:t>5. </a:t>
            </a:r>
            <a:r>
              <a:rPr lang="ka-GE" dirty="0"/>
              <a:t>სამეცნიერო ორიგინალობა/ინოვაცია არ არის ადექვატურად ნაჩვენები და არ შეესაბამება ანალოგიურ კვლევებს სხვა სფეროებში</a:t>
            </a:r>
          </a:p>
          <a:p>
            <a:endParaRPr lang="ka-GE" dirty="0"/>
          </a:p>
          <a:p>
            <a:r>
              <a:rPr lang="en-US" dirty="0"/>
              <a:t>6. </a:t>
            </a:r>
            <a:r>
              <a:rPr lang="ka-GE" dirty="0"/>
              <a:t>ძირითადი საზომი მატრიცები არ არის საკმარისად აღწერილი, რამაც შეიძლება შეაფერხოს პროგრესის მონიტორინგის პროცესი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BA3C7-ACFB-4324-AE97-3BE872FA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5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2C45-F175-4356-BD86-8E1E372B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1. ბრწყინვალება - 1.2 მეთოდოლოგია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8060-24A9-4812-92F4-A0547274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r-HR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</a:rPr>
              <a:t>1.2. </a:t>
            </a:r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</a:rPr>
              <a:t>Soundness of the </a:t>
            </a:r>
            <a:r>
              <a:rPr lang="en-US" sz="2800" b="1" i="0" u="sng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</a:rPr>
              <a:t>proposed methodology</a:t>
            </a:r>
            <a:r>
              <a:rPr lang="en-US" sz="2800" b="0" i="0" u="none" strike="noStrike" kern="1200" dirty="0">
                <a:solidFill>
                  <a:srgbClr val="0000D4"/>
                </a:solidFill>
                <a:effectLst/>
                <a:latin typeface="Arial" panose="020B0604020202020204" pitchFamily="34" charset="0"/>
              </a:rPr>
              <a:t> (including international, interdisciplinary and inter-sectoral approaches, consideration of the gender dimension and other diversity aspects if relevant for the research project, and the quality of open science practices)</a:t>
            </a:r>
            <a:endParaRPr lang="ka-GE" sz="2800" b="0" i="0" u="none" strike="noStrike" kern="1200" dirty="0">
              <a:solidFill>
                <a:srgbClr val="0000D4"/>
              </a:solidFill>
              <a:effectLst/>
              <a:latin typeface="Arial" panose="020B0604020202020204" pitchFamily="34" charset="0"/>
            </a:endParaRP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ზოგადი მეთოდოლოგია - კონცეფცია და ჰიპოთეზა. 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როგორ შეძლებთ ამ მეთოდოლოგიით პროექტის მიზნებისვმიღწევას.  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განსაზღვრეთ ყველა შესაძლო სირთულეები მეთოდოლოგიის გამოყენებისას და როგორ აპირებთ მათთან გამკლავებას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ჩამოთვალეთ ეს გამოწვევები </a:t>
            </a:r>
            <a:r>
              <a:rPr lang="en-US" dirty="0"/>
              <a:t>implementation</a:t>
            </a:r>
            <a:r>
              <a:rPr lang="ka-GE" dirty="0"/>
              <a:t> ნაწილში </a:t>
            </a:r>
            <a:r>
              <a:rPr lang="en-US" dirty="0"/>
              <a:t> risk table 3.1g </a:t>
            </a:r>
            <a:r>
              <a:rPr lang="ka-GE" dirty="0"/>
              <a:t>სახით</a:t>
            </a:r>
            <a:r>
              <a:rPr lang="en-US" dirty="0"/>
              <a:t>.</a:t>
            </a:r>
            <a:endParaRPr lang="ka-GE" dirty="0"/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მეთოდებისა და დისციპლინების ინტეგრირება - როგორ მოახერხებთ გააერთიანოთ გამოცდილება და ცოდნა სხვადასხვა დისციპლინებში, დაასაბუთეთ თუ არ გჭირდებათ ინტერდისციპლინარული მიდგომა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გენდერისა და დივერსიფიკაციის საკითხები - ყურადღება გაამახვილეთ დაგეგმილ კვლევასა და ინოვაციების განხორციელების პროცესზე, დაურთეთ ანალიზი  (</a:t>
            </a:r>
            <a:r>
              <a:rPr lang="en-US" dirty="0"/>
              <a:t>For guidance on methods of sex / gender analysis and the issues to be taken into account, please refer to https://ec.europa.eu/info/news/gendered-innovations-2-2020-nov24_en</a:t>
            </a:r>
            <a:r>
              <a:rPr lang="ka-GE" dirty="0"/>
              <a:t>)</a:t>
            </a:r>
            <a:r>
              <a:rPr lang="en-US" dirty="0"/>
              <a:t> </a:t>
            </a:r>
            <a:endParaRPr lang="ka-GE" dirty="0"/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ღია მეცნიერების პრაქტიკები - წარმოდგენილი მეთოდოლოგიის განუყოფელი ნაწილი, დაასაბუთეთ რომ პრაქტიკების შერჩევა ხელს უწყობს პროექტის მიზნების უკეთ მიღწევას. ეს ნაწილი უნდა ჩანდეს გავლენის ნაწილი (/</a:t>
            </a:r>
            <a:r>
              <a:rPr lang="en-US" dirty="0"/>
              <a:t>Impact section</a:t>
            </a:r>
            <a:r>
              <a:rPr lang="ka-GE" dirty="0"/>
              <a:t>)</a:t>
            </a: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dirty="0"/>
              <a:t>(</a:t>
            </a:r>
            <a:r>
              <a:rPr lang="en-US" dirty="0"/>
              <a:t>Open science is an approach based on open cooperative work and systematic sharing of knowledge and tools as early and widely as possible in the process.</a:t>
            </a:r>
            <a:r>
              <a:rPr lang="ka-GE" dirty="0"/>
              <a:t>) </a:t>
            </a:r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(for example through preregistration, registered reports, pre-prints, or crowd-sourcing); </a:t>
            </a:r>
            <a:endParaRPr lang="ka-GE" dirty="0"/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(such as publications, data, software, models, algorithms, and workflows); </a:t>
            </a:r>
            <a:endParaRPr lang="ka-GE" dirty="0"/>
          </a:p>
          <a:p>
            <a:pPr marL="457200" lvl="1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participation in open </a:t>
            </a:r>
            <a:r>
              <a:rPr lang="en-US" dirty="0" err="1"/>
              <a:t>peerreview</a:t>
            </a:r>
            <a:r>
              <a:rPr lang="en-US" dirty="0"/>
              <a:t>; and involving all relevant knowledge actors including citizens, civil society and end users in the co-creation of R&amp;I agendas and contents (such as citizen science). </a:t>
            </a:r>
            <a:endParaRPr lang="ka-G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81FCE-CEAE-476A-9905-FC8D8F24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27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D179-60BC-430C-A708-8118A06C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/>
              <a:t>სავალდებულო და რეკომენდებული პრაქტიკა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DBD1-97A2-4016-B125-AE890E36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a-GE" dirty="0"/>
              <a:t>ღია მეცნიერების ჭრილში საგრანტო შეთანხმების სავალდებული ნაწილები</a:t>
            </a:r>
            <a:r>
              <a:rPr lang="en-US" dirty="0"/>
              <a:t>; </a:t>
            </a:r>
            <a:endParaRPr lang="ka-GE" dirty="0"/>
          </a:p>
          <a:p>
            <a:pPr lvl="1"/>
            <a:r>
              <a:rPr lang="en-US" dirty="0"/>
              <a:t>✓ </a:t>
            </a:r>
            <a:r>
              <a:rPr lang="ka-GE" dirty="0"/>
              <a:t>კვლევის მონაცემების პასუხისმგებლიანი მობყრობა (</a:t>
            </a:r>
            <a:r>
              <a:rPr lang="en-US" dirty="0"/>
              <a:t>FAIR principles of ‘findability’, ‘accessibility’, ‘interoperability’ and ‘reusability’</a:t>
            </a:r>
            <a:r>
              <a:rPr lang="ka-GE" dirty="0"/>
              <a:t>)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✓ </a:t>
            </a:r>
            <a:r>
              <a:rPr lang="ka-GE" dirty="0"/>
              <a:t>ინფორმაცია საჭირო საშუალებების შესახებ (</a:t>
            </a:r>
            <a:r>
              <a:rPr lang="en-US" dirty="0"/>
              <a:t>outputs/tools/instruments</a:t>
            </a:r>
            <a:r>
              <a:rPr lang="ka-GE" dirty="0"/>
              <a:t>) რომელიც დაამტკიცებს შედეგების ვალიდურობას ან ინფორმაციის ხელახლა გამოყენების საშუალებას</a:t>
            </a:r>
            <a:endParaRPr lang="en-US" dirty="0"/>
          </a:p>
          <a:p>
            <a:pPr lvl="1"/>
            <a:r>
              <a:rPr lang="en-US" dirty="0"/>
              <a:t>✓ </a:t>
            </a:r>
            <a:r>
              <a:rPr lang="ka-GE" dirty="0"/>
              <a:t>შედეგებზე ციფრული ან ფიზიკური წვდომა პუბლიკაციის ვალიდაციისათვის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✓ </a:t>
            </a:r>
            <a:r>
              <a:rPr lang="ka-GE" dirty="0"/>
              <a:t>საჭიროების შემთხვევაში საზოგადო ხელმისაწვდომობა 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/>
              <a:t>ღია მეცნიერების ჭრილში საგრანტო შეთანხმების რეკომენდებული ნაწილები</a:t>
            </a:r>
            <a:r>
              <a:rPr lang="en-US" dirty="0"/>
              <a:t>; </a:t>
            </a:r>
            <a:endParaRPr lang="ka-GE" dirty="0"/>
          </a:p>
          <a:p>
            <a:pPr lvl="1"/>
            <a:r>
              <a:rPr lang="ka-GE" dirty="0"/>
              <a:t>დაინტერესებული პირების და მოქალაქეებისათვის წვდომა </a:t>
            </a:r>
          </a:p>
          <a:p>
            <a:pPr lvl="1"/>
            <a:r>
              <a:rPr lang="ka-GE" dirty="0"/>
              <a:t>ადრეული გაზიარება </a:t>
            </a:r>
          </a:p>
          <a:p>
            <a:pPr lvl="1"/>
            <a:r>
              <a:rPr lang="ka-GE" dirty="0"/>
              <a:t>შედეგების მართვა კვლევის ინფორმაციის მიღმა</a:t>
            </a:r>
            <a:r>
              <a:rPr lang="en-US" dirty="0"/>
              <a:t> </a:t>
            </a:r>
          </a:p>
          <a:p>
            <a:pPr lvl="1"/>
            <a:r>
              <a:rPr lang="ka-GE" dirty="0"/>
              <a:t>ღია კოლეგების მიმოხილვა (</a:t>
            </a:r>
            <a:r>
              <a:rPr lang="en-US" dirty="0"/>
              <a:t>open peer-review</a:t>
            </a:r>
            <a:r>
              <a:rPr lang="ka-GE" dirty="0"/>
              <a:t>)</a:t>
            </a:r>
            <a:r>
              <a:rPr lang="en-US" dirty="0"/>
              <a:t>, </a:t>
            </a:r>
          </a:p>
          <a:p>
            <a:pPr lvl="1"/>
            <a:r>
              <a:rPr lang="ka-GE" dirty="0"/>
              <a:t>კვლევის წინასწარი რეგისტრაცია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F9FE-4EF1-4BD1-8B56-63662D1B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2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EDFC-8651-4913-8390-E67BDCBD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/>
              <a:t>მეთოდოლოგია - ძლიერი მხარეები შეფასებიდან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7191-837F-4524-9BA4-58FA565E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მეთოდოლოგია მყარია მაგრამ ამავდროულად მორგებადია ინტერდისციპლინსრული პროექტის მიზნების მისაღწევად</a:t>
            </a:r>
            <a:endParaRPr lang="en-US" dirty="0"/>
          </a:p>
          <a:p>
            <a:r>
              <a:rPr lang="en-US" dirty="0"/>
              <a:t>2. </a:t>
            </a:r>
            <a:r>
              <a:rPr lang="ka-GE" dirty="0"/>
              <a:t>ღია მეცნიერება კარდაგაა გათვალისწინებული, კვლევის ინფორმაციის მართვა შეესაბამება პროექტის ფარგლებში მიღებული ინფორმაციის ბუნებას და ინფორმაცია ხელმისაწყდომია პრეპრინტის და/ან ღია საცავის საშუალებით (</a:t>
            </a:r>
            <a:r>
              <a:rPr lang="en-US" dirty="0"/>
              <a:t>FAIR principle</a:t>
            </a:r>
            <a:r>
              <a:rPr lang="ka-GE" dirty="0"/>
              <a:t>)</a:t>
            </a:r>
            <a:r>
              <a:rPr lang="en-US" dirty="0"/>
              <a:t>. </a:t>
            </a:r>
            <a:endParaRPr lang="ka-GE" dirty="0"/>
          </a:p>
          <a:p>
            <a:r>
              <a:rPr lang="en-US" dirty="0"/>
              <a:t>3. </a:t>
            </a:r>
            <a:r>
              <a:rPr lang="ka-GE" dirty="0"/>
              <a:t>კარგადაა გააზრებული გენდერული კუთხე, ნათელია გეგმა თუ როგორ მოხდება გენდერული თანასწორების მიღწევა</a:t>
            </a:r>
          </a:p>
          <a:p>
            <a:r>
              <a:rPr lang="en-US" dirty="0"/>
              <a:t>4. </a:t>
            </a:r>
            <a:r>
              <a:rPr lang="ka-GE" dirty="0"/>
              <a:t>განაცხადში ნათელია, რომ პროექტის ყველა წევრი, სადოქტორო კანდიდატები და ხელმძღვანელები უზრუნველყოფილები იქნებიან მრავალფეროვნებისა და გენდერისყოველდღიური გამოწვევების საკითხებში შესაბამისი ტრენინგებით </a:t>
            </a:r>
          </a:p>
          <a:p>
            <a:r>
              <a:rPr lang="en-US" dirty="0"/>
              <a:t>5. </a:t>
            </a:r>
            <a:r>
              <a:rPr lang="ka-GE" dirty="0"/>
              <a:t>რაოდენობრივი და ხარისხობრივი კვლევის მეთოდები კარგადაა აღწერილი კვლევის მიზნებთან მიმართებაში, ახალ და დამკვიდრებულ კვლევის მეთოდებს შორის ბალანსი კარგადაა აღწერილი</a:t>
            </a:r>
          </a:p>
          <a:p>
            <a:r>
              <a:rPr lang="en-US" dirty="0"/>
              <a:t>6. </a:t>
            </a:r>
            <a:r>
              <a:rPr lang="ka-GE" dirty="0"/>
              <a:t>კვლევის მეთოდოლოგია სრულადაა დამუშავებული, მტკიცე და ნათელია და შედეგები მიირება რაოდენობრივი და ხარისხობრივი კვლევის მეთოდების კომბინაციით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A0E1D-AB1B-41D2-9F25-55A101EB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1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D71C-18BF-4984-9C8C-FA10C2B8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/>
              <a:t>მეთოდოლოგია - სუსტი მხარეები შეფასებიდან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0D54-47AC-4BFB-9A96-989FF393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ka-GE" dirty="0"/>
              <a:t>მეთოდოლოგიის მიმოხილვა არ წარმოადგენს საჭირო დეტალებს იმაზე თუ როგორ მიაღწევს პროექტის მიზანს ინდივიდუალური პროექტი. არარის ნათელი რა მიდგომის/თეორიის გამოყენებით გაეცება პასუხი კვლევის კითხვებს და როგორ გამოიყენება თითოეულ პროექტში</a:t>
            </a:r>
          </a:p>
          <a:p>
            <a:r>
              <a:rPr lang="en-US" dirty="0"/>
              <a:t>2. </a:t>
            </a:r>
            <a:r>
              <a:rPr lang="ka-GE" dirty="0"/>
              <a:t>არ არის გათვალისწინებული ღია მეცნიერების პრინციპები, არარის საკმარისად ნათლად გამოვლენილი სამეცნიერო ხელმძღვანელების კონკრეტული ექსპერტიზის დონე </a:t>
            </a:r>
          </a:p>
          <a:p>
            <a:r>
              <a:rPr lang="en-US" dirty="0"/>
              <a:t>3. </a:t>
            </a:r>
            <a:r>
              <a:rPr lang="ka-GE" dirty="0"/>
              <a:t>თითოეული ინდივიდუალური კვლევა არასაკმარისადაა ინტეგრირებული სრულ პროექტში, პროექტებში არ აისახება განაცხადის მიზნები, არ ჩანს სინერგიები სხვადასხვა დისციპლინებში და ერთად თავს არ იყრის პროექტში  </a:t>
            </a:r>
          </a:p>
          <a:p>
            <a:r>
              <a:rPr lang="en-US" dirty="0"/>
              <a:t>4. </a:t>
            </a:r>
            <a:r>
              <a:rPr lang="ka-GE" dirty="0"/>
              <a:t>ტექნიკური სიმტკიცე და ხელოვნურ ინტელექტთან დაკავშირებული ელემენტები არარის სათანადოდ დამუშავებული </a:t>
            </a:r>
          </a:p>
          <a:p>
            <a:r>
              <a:rPr lang="en-US" dirty="0"/>
              <a:t>5. </a:t>
            </a:r>
            <a:r>
              <a:rPr lang="ka-GE" dirty="0"/>
              <a:t>ინდუსტრიული სადოქტორო ქსელების შემთხვევაში არარის სათანადოდ აღწერილი არააკადემიური სექტორის როლი, აღწერა მოკლეა, ზოგადია და არ მოიცავს დეტალებს წვლილის შესახებ</a:t>
            </a:r>
          </a:p>
          <a:p>
            <a:r>
              <a:rPr lang="en-US" dirty="0"/>
              <a:t>6. </a:t>
            </a:r>
            <a:r>
              <a:rPr lang="ka-GE" dirty="0"/>
              <a:t>ტრენინგის პროგრამა არ ცდება ტრადიციული ტრენინგ პროგრამის ფორმატს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86B97-4C4B-48C9-886C-632A600B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65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E65143-389C-40B6-8896-A05A2F161780}" vid="{0613FAF5-051F-4D1B-A196-9417799CF6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slide_master_format</Template>
  <TotalTime>2196</TotalTime>
  <Words>3339</Words>
  <Application>Microsoft Office PowerPoint</Application>
  <PresentationFormat>Widescreen</PresentationFormat>
  <Paragraphs>263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Sylfaen</vt:lpstr>
      <vt:lpstr>Office Theme</vt:lpstr>
      <vt:lpstr>SUPPORT TO GEORGIA’S RESEARCHERS’ MOBILITY</vt:lpstr>
      <vt:lpstr>ნაწილი პირველი: 1. Excellence/ბრწყინვალება</vt:lpstr>
      <vt:lpstr>1. Excellence/ბრწყინვალება -  1.1 მიზნები</vt:lpstr>
      <vt:lpstr>მიზნები - ძლიერი მხარეები შეფასებებიდან</vt:lpstr>
      <vt:lpstr>მიზნები - სუსტი მხარეები შეფასებიდან </vt:lpstr>
      <vt:lpstr>1. ბრწყინვალება - 1.2 მეთოდოლოგია</vt:lpstr>
      <vt:lpstr>სავალდებულო და რეკომენდებული პრაქტიკა</vt:lpstr>
      <vt:lpstr>მეთოდოლოგია - ძლიერი მხარეები შეფასებიდან</vt:lpstr>
      <vt:lpstr>მეთოდოლოგია - სუსტი მხარეები შეფასებიდან</vt:lpstr>
      <vt:lpstr>1. ბრწყინვალება - 1.3 კვლევა და ინოვაცია </vt:lpstr>
      <vt:lpstr>კვლევა და ინოვაცია - ძლიერი მხარეები შეფასებიდან </vt:lpstr>
      <vt:lpstr>კვლევა და ინოვაცია - სუსტი მხარეები შეფასებიდან</vt:lpstr>
      <vt:lpstr>1. ბრწყინვალება - 1.4 ხელმძღვანელობა </vt:lpstr>
      <vt:lpstr>ხელმძღვანელობა - ძლიერი მხარეები შეფასებიდან</vt:lpstr>
      <vt:lpstr>ხელმძღვანელობა - სუსტი მხარეები შეფასებიდან</vt:lpstr>
      <vt:lpstr>ნაწილი მეორე: 2. გავლენა</vt:lpstr>
      <vt:lpstr>2. გავლენა - 2.1 ევროპის სადოქტორო სწავლებაში შეტანილი წვლილი  </vt:lpstr>
      <vt:lpstr>2.1 ევროპის სადოქტორო სწავლებაში შეტანილი წვლილი - ძლიერი და სუსტი მხარეები</vt:lpstr>
      <vt:lpstr>2. გავლენა - 2.2 საზომი კრიტერიუმების გამართულობა</vt:lpstr>
      <vt:lpstr>2.2 საზომი კრიტერიუმების გამართულობა  - ძლიერი და სუსტი მხარეები</vt:lpstr>
      <vt:lpstr>2. გავლენა - 2.3 მოსალოდნელი შედეგის მაქსიმიზაცია </vt:lpstr>
      <vt:lpstr>2.3 მოსალოდნელი შედეგის მაქსიმიზაცია  - ძლიერი და სუსტი მხარეები</vt:lpstr>
      <vt:lpstr>2. გავლენა - 2.4 პროექტის სამეცნიერო, საზოგადო და ეკონომიკური გავლება </vt:lpstr>
      <vt:lpstr>გავლენა </vt:lpstr>
      <vt:lpstr>3. განხორციელება/ Implementation</vt:lpstr>
      <vt:lpstr>Table 3.1a - სამუშაო პაკეტები</vt:lpstr>
      <vt:lpstr>Table 3.1b - სამუშაო პაკეტის აღწერა </vt:lpstr>
      <vt:lpstr>Table 3.1c - მისაღები შედეგები</vt:lpstr>
      <vt:lpstr>Table 3.1d - მნიშვნელოვანი ეტაპები</vt:lpstr>
      <vt:lpstr>Table 3.1e - რეკრუიტინგი</vt:lpstr>
      <vt:lpstr>Table 3.1f - ინდივიდუალური კვლევა, მივლინებები</vt:lpstr>
      <vt:lpstr>Table 3.1g - განხორციელების რისკები</vt:lpstr>
      <vt:lpstr>დოკუმენტი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TO GEORGIA’S RESEARCHERS’ MOBILITY</dc:title>
  <dc:creator>Microsoft account</dc:creator>
  <cp:lastModifiedBy>Teona Maisuradze</cp:lastModifiedBy>
  <cp:revision>90</cp:revision>
  <dcterms:created xsi:type="dcterms:W3CDTF">2023-02-27T13:05:41Z</dcterms:created>
  <dcterms:modified xsi:type="dcterms:W3CDTF">2023-07-10T20:32:43Z</dcterms:modified>
</cp:coreProperties>
</file>