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5">
  <p:sldMasterIdLst>
    <p:sldMasterId id="2147483672" r:id="rId1"/>
  </p:sldMasterIdLst>
  <p:notesMasterIdLst>
    <p:notesMasterId r:id="rId55"/>
  </p:notesMasterIdLst>
  <p:handoutMasterIdLst>
    <p:handoutMasterId r:id="rId56"/>
  </p:handoutMasterIdLst>
  <p:sldIdLst>
    <p:sldId id="412" r:id="rId2"/>
    <p:sldId id="395" r:id="rId3"/>
    <p:sldId id="396" r:id="rId4"/>
    <p:sldId id="397" r:id="rId5"/>
    <p:sldId id="402" r:id="rId6"/>
    <p:sldId id="400" r:id="rId7"/>
    <p:sldId id="404" r:id="rId8"/>
    <p:sldId id="329" r:id="rId9"/>
    <p:sldId id="337" r:id="rId10"/>
    <p:sldId id="399" r:id="rId11"/>
    <p:sldId id="350" r:id="rId12"/>
    <p:sldId id="351" r:id="rId13"/>
    <p:sldId id="352" r:id="rId14"/>
    <p:sldId id="353" r:id="rId15"/>
    <p:sldId id="354" r:id="rId16"/>
    <p:sldId id="407" r:id="rId17"/>
    <p:sldId id="356" r:id="rId18"/>
    <p:sldId id="364" r:id="rId19"/>
    <p:sldId id="365" r:id="rId20"/>
    <p:sldId id="366" r:id="rId21"/>
    <p:sldId id="367" r:id="rId22"/>
    <p:sldId id="368" r:id="rId23"/>
    <p:sldId id="357" r:id="rId24"/>
    <p:sldId id="408" r:id="rId25"/>
    <p:sldId id="372" r:id="rId26"/>
    <p:sldId id="373" r:id="rId27"/>
    <p:sldId id="377" r:id="rId28"/>
    <p:sldId id="376" r:id="rId29"/>
    <p:sldId id="375" r:id="rId30"/>
    <p:sldId id="374" r:id="rId31"/>
    <p:sldId id="362" r:id="rId32"/>
    <p:sldId id="371" r:id="rId33"/>
    <p:sldId id="370" r:id="rId34"/>
    <p:sldId id="358" r:id="rId35"/>
    <p:sldId id="409" r:id="rId36"/>
    <p:sldId id="381" r:id="rId37"/>
    <p:sldId id="382" r:id="rId38"/>
    <p:sldId id="384" r:id="rId39"/>
    <p:sldId id="383" r:id="rId40"/>
    <p:sldId id="359" r:id="rId41"/>
    <p:sldId id="410" r:id="rId42"/>
    <p:sldId id="389" r:id="rId43"/>
    <p:sldId id="386" r:id="rId44"/>
    <p:sldId id="388" r:id="rId45"/>
    <p:sldId id="390" r:id="rId46"/>
    <p:sldId id="361" r:id="rId47"/>
    <p:sldId id="411" r:id="rId48"/>
    <p:sldId id="391" r:id="rId49"/>
    <p:sldId id="392" r:id="rId50"/>
    <p:sldId id="393" r:id="rId51"/>
    <p:sldId id="394" r:id="rId52"/>
    <p:sldId id="413" r:id="rId53"/>
    <p:sldId id="355" r:id="rId54"/>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305078acc538540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64" autoAdjust="0"/>
  </p:normalViewPr>
  <p:slideViewPr>
    <p:cSldViewPr showGuides="1">
      <p:cViewPr varScale="1">
        <p:scale>
          <a:sx n="75" d="100"/>
          <a:sy n="75" d="100"/>
        </p:scale>
        <p:origin x="1260" y="60"/>
      </p:cViewPr>
      <p:guideLst>
        <p:guide orient="horz" pos="2159"/>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6ABD77-D08C-4693-8237-C6921A6001EC}" type="doc">
      <dgm:prSet loTypeId="urn:microsoft.com/office/officeart/2005/8/layout/matrix1" loCatId="matrix" qsTypeId="urn:microsoft.com/office/officeart/2005/8/quickstyle/simple1" qsCatId="simple" csTypeId="urn:microsoft.com/office/officeart/2005/8/colors/accent0_3" csCatId="mainScheme" phldr="1"/>
      <dgm:spPr/>
      <dgm:t>
        <a:bodyPr/>
        <a:lstStyle/>
        <a:p>
          <a:endParaRPr lang="en-US"/>
        </a:p>
      </dgm:t>
    </dgm:pt>
    <dgm:pt modelId="{7411003A-25FB-4EED-B2E6-9BB7DC16F1CC}">
      <dgm:prSet phldrT="[Text]" custT="1"/>
      <dgm:spPr>
        <a:solidFill>
          <a:schemeClr val="accent1"/>
        </a:solidFill>
      </dgm:spPr>
      <dgm:t>
        <a:bodyPr/>
        <a:lstStyle/>
        <a:p>
          <a:r>
            <a:rPr lang="en-US" sz="1800" b="1"/>
            <a:t>Strategic Plan</a:t>
          </a:r>
          <a:endParaRPr lang="en-US" sz="1800" b="1" dirty="0"/>
        </a:p>
      </dgm:t>
    </dgm:pt>
    <dgm:pt modelId="{D90D1DCD-1097-4EDB-8D94-FAEA58279A0D}" type="parTrans" cxnId="{1B38A04A-2FA5-45A4-AEF8-7D265C3E3BF4}">
      <dgm:prSet/>
      <dgm:spPr/>
      <dgm:t>
        <a:bodyPr/>
        <a:lstStyle/>
        <a:p>
          <a:endParaRPr lang="en-US" sz="2000" b="1"/>
        </a:p>
      </dgm:t>
    </dgm:pt>
    <dgm:pt modelId="{30CC06C4-5FBA-4811-90AB-7E6CF82EBA3D}" type="sibTrans" cxnId="{1B38A04A-2FA5-45A4-AEF8-7D265C3E3BF4}">
      <dgm:prSet/>
      <dgm:spPr/>
      <dgm:t>
        <a:bodyPr/>
        <a:lstStyle/>
        <a:p>
          <a:endParaRPr lang="en-US" sz="2000" b="1"/>
        </a:p>
      </dgm:t>
    </dgm:pt>
    <dgm:pt modelId="{660DD1F3-FCA7-40A8-975F-04730C8B5AC8}">
      <dgm:prSet phldrT="[Text]" custT="1"/>
      <dgm:spPr/>
      <dgm:t>
        <a:bodyPr/>
        <a:lstStyle/>
        <a:p>
          <a:endParaRPr lang="en-GB" sz="1200" b="1" dirty="0"/>
        </a:p>
        <a:p>
          <a:r>
            <a:rPr lang="en-US" sz="1200" b="1" dirty="0"/>
            <a:t>A) </a:t>
          </a:r>
          <a:r>
            <a:rPr lang="en-GB" sz="1200" b="1" dirty="0"/>
            <a:t>Promoting an open strategic autonomy by leading the development of key digital, enabling and emerging technologies, sectors and value chains</a:t>
          </a:r>
          <a:endParaRPr lang="en-US" sz="1200" b="1" dirty="0"/>
        </a:p>
      </dgm:t>
    </dgm:pt>
    <dgm:pt modelId="{1B51A752-8EA2-41BD-948E-31CAD198EC0C}" type="parTrans" cxnId="{F9DF0B0A-D8E7-4D94-915A-FD9731E2DA36}">
      <dgm:prSet/>
      <dgm:spPr/>
      <dgm:t>
        <a:bodyPr/>
        <a:lstStyle/>
        <a:p>
          <a:endParaRPr lang="en-US" sz="2000" b="1"/>
        </a:p>
      </dgm:t>
    </dgm:pt>
    <dgm:pt modelId="{39E4B5B7-C05D-4608-B871-D6E8ABBDEDF2}" type="sibTrans" cxnId="{F9DF0B0A-D8E7-4D94-915A-FD9731E2DA36}">
      <dgm:prSet/>
      <dgm:spPr/>
      <dgm:t>
        <a:bodyPr/>
        <a:lstStyle/>
        <a:p>
          <a:endParaRPr lang="en-US" sz="2000" b="1"/>
        </a:p>
      </dgm:t>
    </dgm:pt>
    <dgm:pt modelId="{5D01C23C-3BDC-4783-BD73-A11578200235}">
      <dgm:prSet phldrT="[Text]" custT="1"/>
      <dgm:spPr/>
      <dgm:t>
        <a:bodyPr/>
        <a:lstStyle/>
        <a:p>
          <a:r>
            <a:rPr lang="en-GB" sz="1200" b="1" dirty="0"/>
            <a:t>B) Restoring Europe’s ecosystems and biodiversity, and managing sustainably natural resources </a:t>
          </a:r>
          <a:endParaRPr lang="en-US" sz="1200" b="1" dirty="0"/>
        </a:p>
      </dgm:t>
    </dgm:pt>
    <dgm:pt modelId="{B7E808B2-DABB-430D-949F-874BBE2B2B7E}" type="parTrans" cxnId="{99AA3C68-9825-438A-B029-030729EF3D8E}">
      <dgm:prSet/>
      <dgm:spPr/>
      <dgm:t>
        <a:bodyPr/>
        <a:lstStyle/>
        <a:p>
          <a:endParaRPr lang="en-US" sz="2000" b="1"/>
        </a:p>
      </dgm:t>
    </dgm:pt>
    <dgm:pt modelId="{F2BAEBC2-1C06-4884-8516-12D77711812E}" type="sibTrans" cxnId="{99AA3C68-9825-438A-B029-030729EF3D8E}">
      <dgm:prSet/>
      <dgm:spPr/>
      <dgm:t>
        <a:bodyPr/>
        <a:lstStyle/>
        <a:p>
          <a:endParaRPr lang="en-US" sz="2000" b="1"/>
        </a:p>
      </dgm:t>
    </dgm:pt>
    <dgm:pt modelId="{01A53E9A-C435-4B12-B5C8-5AE5EB0B2334}">
      <dgm:prSet phldrT="[Text]" custT="1"/>
      <dgm:spPr/>
      <dgm:t>
        <a:bodyPr/>
        <a:lstStyle/>
        <a:p>
          <a:r>
            <a:rPr lang="en-GB" sz="1200" b="1" dirty="0"/>
            <a:t>C) Making Europe the first digitally enabled circular, climate-neutral and sustainable economy</a:t>
          </a:r>
        </a:p>
        <a:p>
          <a:endParaRPr lang="en-GB" sz="1200" b="1" dirty="0"/>
        </a:p>
      </dgm:t>
    </dgm:pt>
    <dgm:pt modelId="{6170DB6E-B8BE-4595-ABC3-E8D52FC393C2}" type="parTrans" cxnId="{7CB72827-FFB8-4682-A6B1-09785AFAC852}">
      <dgm:prSet/>
      <dgm:spPr/>
      <dgm:t>
        <a:bodyPr/>
        <a:lstStyle/>
        <a:p>
          <a:endParaRPr lang="en-US" sz="2000" b="1"/>
        </a:p>
      </dgm:t>
    </dgm:pt>
    <dgm:pt modelId="{D9E4683C-E942-4FAF-823B-CDAC8B3DA9CA}" type="sibTrans" cxnId="{7CB72827-FFB8-4682-A6B1-09785AFAC852}">
      <dgm:prSet/>
      <dgm:spPr/>
      <dgm:t>
        <a:bodyPr/>
        <a:lstStyle/>
        <a:p>
          <a:endParaRPr lang="en-US" sz="2000" b="1"/>
        </a:p>
      </dgm:t>
    </dgm:pt>
    <dgm:pt modelId="{10019176-7845-463D-9793-74AEAABE2FA9}">
      <dgm:prSet phldrT="[Text]" custT="1"/>
      <dgm:spPr/>
      <dgm:t>
        <a:bodyPr/>
        <a:lstStyle/>
        <a:p>
          <a:r>
            <a:rPr lang="en-GB" sz="1200" b="1" dirty="0"/>
            <a:t>D) Creating a more resilient, inclusive and democratic European society</a:t>
          </a:r>
        </a:p>
        <a:p>
          <a:endParaRPr lang="en-GB" sz="1200" b="1" dirty="0"/>
        </a:p>
      </dgm:t>
    </dgm:pt>
    <dgm:pt modelId="{97566D97-D68A-405D-A890-C73B7A5A49DF}" type="parTrans" cxnId="{6EA832C4-95BC-4194-A3AC-7CE1C55012DA}">
      <dgm:prSet/>
      <dgm:spPr/>
      <dgm:t>
        <a:bodyPr/>
        <a:lstStyle/>
        <a:p>
          <a:endParaRPr lang="en-US" sz="1800" b="1"/>
        </a:p>
      </dgm:t>
    </dgm:pt>
    <dgm:pt modelId="{A52B3733-B596-4ABD-8297-C405F80A537D}" type="sibTrans" cxnId="{6EA832C4-95BC-4194-A3AC-7CE1C55012DA}">
      <dgm:prSet/>
      <dgm:spPr/>
      <dgm:t>
        <a:bodyPr/>
        <a:lstStyle/>
        <a:p>
          <a:endParaRPr lang="en-US" sz="1800" b="1"/>
        </a:p>
      </dgm:t>
    </dgm:pt>
    <dgm:pt modelId="{C21322B4-91C4-4E12-91EE-E96E19F4A2DA}" type="pres">
      <dgm:prSet presAssocID="{076ABD77-D08C-4693-8237-C6921A6001EC}" presName="diagram" presStyleCnt="0">
        <dgm:presLayoutVars>
          <dgm:chMax val="1"/>
          <dgm:dir/>
          <dgm:animLvl val="ctr"/>
          <dgm:resizeHandles val="exact"/>
        </dgm:presLayoutVars>
      </dgm:prSet>
      <dgm:spPr/>
      <dgm:t>
        <a:bodyPr/>
        <a:lstStyle/>
        <a:p>
          <a:endParaRPr lang="en-US"/>
        </a:p>
      </dgm:t>
    </dgm:pt>
    <dgm:pt modelId="{E564826D-C8ED-46BB-B590-751AC6B34F8B}" type="pres">
      <dgm:prSet presAssocID="{076ABD77-D08C-4693-8237-C6921A6001EC}" presName="matrix" presStyleCnt="0"/>
      <dgm:spPr/>
    </dgm:pt>
    <dgm:pt modelId="{3BDAFD22-D60F-494D-807B-EFA67EDB6E97}" type="pres">
      <dgm:prSet presAssocID="{076ABD77-D08C-4693-8237-C6921A6001EC}" presName="tile1" presStyleLbl="node1" presStyleIdx="0" presStyleCnt="4"/>
      <dgm:spPr/>
      <dgm:t>
        <a:bodyPr/>
        <a:lstStyle/>
        <a:p>
          <a:endParaRPr lang="en-US"/>
        </a:p>
      </dgm:t>
    </dgm:pt>
    <dgm:pt modelId="{5A6F7E0E-121D-47AF-A5BE-E7B03E93C6D0}" type="pres">
      <dgm:prSet presAssocID="{076ABD77-D08C-4693-8237-C6921A6001EC}" presName="tile1text" presStyleLbl="node1" presStyleIdx="0" presStyleCnt="4">
        <dgm:presLayoutVars>
          <dgm:chMax val="0"/>
          <dgm:chPref val="0"/>
          <dgm:bulletEnabled val="1"/>
        </dgm:presLayoutVars>
      </dgm:prSet>
      <dgm:spPr/>
      <dgm:t>
        <a:bodyPr/>
        <a:lstStyle/>
        <a:p>
          <a:endParaRPr lang="en-US"/>
        </a:p>
      </dgm:t>
    </dgm:pt>
    <dgm:pt modelId="{96E2515C-E61E-49D5-81ED-A68287F4A385}" type="pres">
      <dgm:prSet presAssocID="{076ABD77-D08C-4693-8237-C6921A6001EC}" presName="tile2" presStyleLbl="node1" presStyleIdx="1" presStyleCnt="4"/>
      <dgm:spPr/>
      <dgm:t>
        <a:bodyPr/>
        <a:lstStyle/>
        <a:p>
          <a:endParaRPr lang="en-US"/>
        </a:p>
      </dgm:t>
    </dgm:pt>
    <dgm:pt modelId="{619E8A6F-C3CB-4439-BA0F-BE6121AA9C40}" type="pres">
      <dgm:prSet presAssocID="{076ABD77-D08C-4693-8237-C6921A6001EC}" presName="tile2text" presStyleLbl="node1" presStyleIdx="1" presStyleCnt="4">
        <dgm:presLayoutVars>
          <dgm:chMax val="0"/>
          <dgm:chPref val="0"/>
          <dgm:bulletEnabled val="1"/>
        </dgm:presLayoutVars>
      </dgm:prSet>
      <dgm:spPr/>
      <dgm:t>
        <a:bodyPr/>
        <a:lstStyle/>
        <a:p>
          <a:endParaRPr lang="en-US"/>
        </a:p>
      </dgm:t>
    </dgm:pt>
    <dgm:pt modelId="{B06EBB05-7B83-4755-AC00-05D726A01435}" type="pres">
      <dgm:prSet presAssocID="{076ABD77-D08C-4693-8237-C6921A6001EC}" presName="tile3" presStyleLbl="node1" presStyleIdx="2" presStyleCnt="4"/>
      <dgm:spPr/>
      <dgm:t>
        <a:bodyPr/>
        <a:lstStyle/>
        <a:p>
          <a:endParaRPr lang="en-US"/>
        </a:p>
      </dgm:t>
    </dgm:pt>
    <dgm:pt modelId="{11D98AB6-80FE-4471-887D-51747E124C53}" type="pres">
      <dgm:prSet presAssocID="{076ABD77-D08C-4693-8237-C6921A6001EC}" presName="tile3text" presStyleLbl="node1" presStyleIdx="2" presStyleCnt="4">
        <dgm:presLayoutVars>
          <dgm:chMax val="0"/>
          <dgm:chPref val="0"/>
          <dgm:bulletEnabled val="1"/>
        </dgm:presLayoutVars>
      </dgm:prSet>
      <dgm:spPr/>
      <dgm:t>
        <a:bodyPr/>
        <a:lstStyle/>
        <a:p>
          <a:endParaRPr lang="en-US"/>
        </a:p>
      </dgm:t>
    </dgm:pt>
    <dgm:pt modelId="{FA78FE79-CC93-41A1-B817-E98F92E67AD7}" type="pres">
      <dgm:prSet presAssocID="{076ABD77-D08C-4693-8237-C6921A6001EC}" presName="tile4" presStyleLbl="node1" presStyleIdx="3" presStyleCnt="4"/>
      <dgm:spPr/>
      <dgm:t>
        <a:bodyPr/>
        <a:lstStyle/>
        <a:p>
          <a:endParaRPr lang="en-US"/>
        </a:p>
      </dgm:t>
    </dgm:pt>
    <dgm:pt modelId="{C0E86286-A66D-4F60-A5D8-300DD8C3064B}" type="pres">
      <dgm:prSet presAssocID="{076ABD77-D08C-4693-8237-C6921A6001EC}" presName="tile4text" presStyleLbl="node1" presStyleIdx="3" presStyleCnt="4">
        <dgm:presLayoutVars>
          <dgm:chMax val="0"/>
          <dgm:chPref val="0"/>
          <dgm:bulletEnabled val="1"/>
        </dgm:presLayoutVars>
      </dgm:prSet>
      <dgm:spPr/>
      <dgm:t>
        <a:bodyPr/>
        <a:lstStyle/>
        <a:p>
          <a:endParaRPr lang="en-US"/>
        </a:p>
      </dgm:t>
    </dgm:pt>
    <dgm:pt modelId="{236B2D85-8F65-437A-98FA-253466DE5EBE}" type="pres">
      <dgm:prSet presAssocID="{076ABD77-D08C-4693-8237-C6921A6001EC}" presName="centerTile" presStyleLbl="fgShp" presStyleIdx="0" presStyleCnt="1" custScaleX="87982" custScaleY="81601" custLinFactNeighborY="7600">
        <dgm:presLayoutVars>
          <dgm:chMax val="0"/>
          <dgm:chPref val="0"/>
        </dgm:presLayoutVars>
      </dgm:prSet>
      <dgm:spPr/>
      <dgm:t>
        <a:bodyPr/>
        <a:lstStyle/>
        <a:p>
          <a:endParaRPr lang="en-US"/>
        </a:p>
      </dgm:t>
    </dgm:pt>
  </dgm:ptLst>
  <dgm:cxnLst>
    <dgm:cxn modelId="{7CB72827-FFB8-4682-A6B1-09785AFAC852}" srcId="{7411003A-25FB-4EED-B2E6-9BB7DC16F1CC}" destId="{01A53E9A-C435-4B12-B5C8-5AE5EB0B2334}" srcOrd="2" destOrd="0" parTransId="{6170DB6E-B8BE-4595-ABC3-E8D52FC393C2}" sibTransId="{D9E4683C-E942-4FAF-823B-CDAC8B3DA9CA}"/>
    <dgm:cxn modelId="{2C49B11E-489B-4206-8C27-A000275D6540}" type="presOf" srcId="{01A53E9A-C435-4B12-B5C8-5AE5EB0B2334}" destId="{B06EBB05-7B83-4755-AC00-05D726A01435}" srcOrd="0" destOrd="0" presId="urn:microsoft.com/office/officeart/2005/8/layout/matrix1"/>
    <dgm:cxn modelId="{851FAD00-A782-4F79-8A0E-5E453301B24C}" type="presOf" srcId="{10019176-7845-463D-9793-74AEAABE2FA9}" destId="{FA78FE79-CC93-41A1-B817-E98F92E67AD7}" srcOrd="0" destOrd="0" presId="urn:microsoft.com/office/officeart/2005/8/layout/matrix1"/>
    <dgm:cxn modelId="{B68A2729-B1AC-4A67-8728-D3CDD99E94D3}" type="presOf" srcId="{660DD1F3-FCA7-40A8-975F-04730C8B5AC8}" destId="{3BDAFD22-D60F-494D-807B-EFA67EDB6E97}" srcOrd="0" destOrd="0" presId="urn:microsoft.com/office/officeart/2005/8/layout/matrix1"/>
    <dgm:cxn modelId="{F9DF0B0A-D8E7-4D94-915A-FD9731E2DA36}" srcId="{7411003A-25FB-4EED-B2E6-9BB7DC16F1CC}" destId="{660DD1F3-FCA7-40A8-975F-04730C8B5AC8}" srcOrd="0" destOrd="0" parTransId="{1B51A752-8EA2-41BD-948E-31CAD198EC0C}" sibTransId="{39E4B5B7-C05D-4608-B871-D6E8ABBDEDF2}"/>
    <dgm:cxn modelId="{B612ED3E-C13F-4261-9E8E-DE83C7047828}" type="presOf" srcId="{01A53E9A-C435-4B12-B5C8-5AE5EB0B2334}" destId="{11D98AB6-80FE-4471-887D-51747E124C53}" srcOrd="1" destOrd="0" presId="urn:microsoft.com/office/officeart/2005/8/layout/matrix1"/>
    <dgm:cxn modelId="{216A650E-ECA7-4A81-ADB5-C00854E91FDD}" type="presOf" srcId="{10019176-7845-463D-9793-74AEAABE2FA9}" destId="{C0E86286-A66D-4F60-A5D8-300DD8C3064B}" srcOrd="1" destOrd="0" presId="urn:microsoft.com/office/officeart/2005/8/layout/matrix1"/>
    <dgm:cxn modelId="{D45F8A92-C68D-414C-81C4-975CEF6308F9}" type="presOf" srcId="{5D01C23C-3BDC-4783-BD73-A11578200235}" destId="{96E2515C-E61E-49D5-81ED-A68287F4A385}" srcOrd="0" destOrd="0" presId="urn:microsoft.com/office/officeart/2005/8/layout/matrix1"/>
    <dgm:cxn modelId="{6EA832C4-95BC-4194-A3AC-7CE1C55012DA}" srcId="{7411003A-25FB-4EED-B2E6-9BB7DC16F1CC}" destId="{10019176-7845-463D-9793-74AEAABE2FA9}" srcOrd="3" destOrd="0" parTransId="{97566D97-D68A-405D-A890-C73B7A5A49DF}" sibTransId="{A52B3733-B596-4ABD-8297-C405F80A537D}"/>
    <dgm:cxn modelId="{60EFA144-CE3B-4B02-9E6E-CDA08AD585E4}" type="presOf" srcId="{076ABD77-D08C-4693-8237-C6921A6001EC}" destId="{C21322B4-91C4-4E12-91EE-E96E19F4A2DA}" srcOrd="0" destOrd="0" presId="urn:microsoft.com/office/officeart/2005/8/layout/matrix1"/>
    <dgm:cxn modelId="{1B38A04A-2FA5-45A4-AEF8-7D265C3E3BF4}" srcId="{076ABD77-D08C-4693-8237-C6921A6001EC}" destId="{7411003A-25FB-4EED-B2E6-9BB7DC16F1CC}" srcOrd="0" destOrd="0" parTransId="{D90D1DCD-1097-4EDB-8D94-FAEA58279A0D}" sibTransId="{30CC06C4-5FBA-4811-90AB-7E6CF82EBA3D}"/>
    <dgm:cxn modelId="{1D55A475-4DE5-4443-A8A9-E45F54874E45}" type="presOf" srcId="{7411003A-25FB-4EED-B2E6-9BB7DC16F1CC}" destId="{236B2D85-8F65-437A-98FA-253466DE5EBE}" srcOrd="0" destOrd="0" presId="urn:microsoft.com/office/officeart/2005/8/layout/matrix1"/>
    <dgm:cxn modelId="{BCD3F40E-0BAB-4DF4-B7EB-F71D2C037888}" type="presOf" srcId="{5D01C23C-3BDC-4783-BD73-A11578200235}" destId="{619E8A6F-C3CB-4439-BA0F-BE6121AA9C40}" srcOrd="1" destOrd="0" presId="urn:microsoft.com/office/officeart/2005/8/layout/matrix1"/>
    <dgm:cxn modelId="{0880497D-DB6D-4A94-8EE0-D469C489EC09}" type="presOf" srcId="{660DD1F3-FCA7-40A8-975F-04730C8B5AC8}" destId="{5A6F7E0E-121D-47AF-A5BE-E7B03E93C6D0}" srcOrd="1" destOrd="0" presId="urn:microsoft.com/office/officeart/2005/8/layout/matrix1"/>
    <dgm:cxn modelId="{99AA3C68-9825-438A-B029-030729EF3D8E}" srcId="{7411003A-25FB-4EED-B2E6-9BB7DC16F1CC}" destId="{5D01C23C-3BDC-4783-BD73-A11578200235}" srcOrd="1" destOrd="0" parTransId="{B7E808B2-DABB-430D-949F-874BBE2B2B7E}" sibTransId="{F2BAEBC2-1C06-4884-8516-12D77711812E}"/>
    <dgm:cxn modelId="{2EBC7662-F170-455A-BCF0-5E2E3A5B0B9E}" type="presParOf" srcId="{C21322B4-91C4-4E12-91EE-E96E19F4A2DA}" destId="{E564826D-C8ED-46BB-B590-751AC6B34F8B}" srcOrd="0" destOrd="0" presId="urn:microsoft.com/office/officeart/2005/8/layout/matrix1"/>
    <dgm:cxn modelId="{70AFDAF3-D337-4D7C-8B2D-3458F25B08D8}" type="presParOf" srcId="{E564826D-C8ED-46BB-B590-751AC6B34F8B}" destId="{3BDAFD22-D60F-494D-807B-EFA67EDB6E97}" srcOrd="0" destOrd="0" presId="urn:microsoft.com/office/officeart/2005/8/layout/matrix1"/>
    <dgm:cxn modelId="{0667F6C0-B392-478A-A6AB-DF7E9F80AE6E}" type="presParOf" srcId="{E564826D-C8ED-46BB-B590-751AC6B34F8B}" destId="{5A6F7E0E-121D-47AF-A5BE-E7B03E93C6D0}" srcOrd="1" destOrd="0" presId="urn:microsoft.com/office/officeart/2005/8/layout/matrix1"/>
    <dgm:cxn modelId="{542C214E-7DB9-4824-9B12-AF3F422AB538}" type="presParOf" srcId="{E564826D-C8ED-46BB-B590-751AC6B34F8B}" destId="{96E2515C-E61E-49D5-81ED-A68287F4A385}" srcOrd="2" destOrd="0" presId="urn:microsoft.com/office/officeart/2005/8/layout/matrix1"/>
    <dgm:cxn modelId="{073E562D-3527-4A37-89D2-F65245D57644}" type="presParOf" srcId="{E564826D-C8ED-46BB-B590-751AC6B34F8B}" destId="{619E8A6F-C3CB-4439-BA0F-BE6121AA9C40}" srcOrd="3" destOrd="0" presId="urn:microsoft.com/office/officeart/2005/8/layout/matrix1"/>
    <dgm:cxn modelId="{DBE08BEB-BF1E-4D15-BF37-273D42540740}" type="presParOf" srcId="{E564826D-C8ED-46BB-B590-751AC6B34F8B}" destId="{B06EBB05-7B83-4755-AC00-05D726A01435}" srcOrd="4" destOrd="0" presId="urn:microsoft.com/office/officeart/2005/8/layout/matrix1"/>
    <dgm:cxn modelId="{830C8384-5DBA-4463-B01F-F1F1ED9086BD}" type="presParOf" srcId="{E564826D-C8ED-46BB-B590-751AC6B34F8B}" destId="{11D98AB6-80FE-4471-887D-51747E124C53}" srcOrd="5" destOrd="0" presId="urn:microsoft.com/office/officeart/2005/8/layout/matrix1"/>
    <dgm:cxn modelId="{BBF7B55E-1A85-4203-A9EB-27724356930E}" type="presParOf" srcId="{E564826D-C8ED-46BB-B590-751AC6B34F8B}" destId="{FA78FE79-CC93-41A1-B817-E98F92E67AD7}" srcOrd="6" destOrd="0" presId="urn:microsoft.com/office/officeart/2005/8/layout/matrix1"/>
    <dgm:cxn modelId="{06480445-47E4-4A4A-9499-61D8D83C8651}" type="presParOf" srcId="{E564826D-C8ED-46BB-B590-751AC6B34F8B}" destId="{C0E86286-A66D-4F60-A5D8-300DD8C3064B}" srcOrd="7" destOrd="0" presId="urn:microsoft.com/office/officeart/2005/8/layout/matrix1"/>
    <dgm:cxn modelId="{9AAF2FCD-6B5C-4E87-8481-5B539C2AC7C3}" type="presParOf" srcId="{C21322B4-91C4-4E12-91EE-E96E19F4A2DA}" destId="{236B2D85-8F65-437A-98FA-253466DE5EB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DAFD22-D60F-494D-807B-EFA67EDB6E97}">
      <dsp:nvSpPr>
        <dsp:cNvPr id="0" name=""/>
        <dsp:cNvSpPr/>
      </dsp:nvSpPr>
      <dsp:spPr>
        <a:xfrm rot="16200000">
          <a:off x="633905" y="-633905"/>
          <a:ext cx="1028699" cy="2296510"/>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endParaRPr lang="en-GB" sz="1200" b="1" kern="1200" dirty="0"/>
        </a:p>
        <a:p>
          <a:pPr lvl="0" algn="ctr" defTabSz="533400">
            <a:lnSpc>
              <a:spcPct val="90000"/>
            </a:lnSpc>
            <a:spcBef>
              <a:spcPct val="0"/>
            </a:spcBef>
            <a:spcAft>
              <a:spcPct val="35000"/>
            </a:spcAft>
          </a:pPr>
          <a:r>
            <a:rPr lang="en-US" sz="1200" b="1" kern="1200" dirty="0"/>
            <a:t>A) </a:t>
          </a:r>
          <a:r>
            <a:rPr lang="en-GB" sz="1200" b="1" kern="1200" dirty="0"/>
            <a:t>Promoting an open strategic autonomy by leading the development of key digital, enabling and emerging technologies, sectors and value chains</a:t>
          </a:r>
          <a:endParaRPr lang="en-US" sz="1200" b="1" kern="1200" dirty="0"/>
        </a:p>
      </dsp:txBody>
      <dsp:txXfrm rot="5400000">
        <a:off x="-1" y="1"/>
        <a:ext cx="2296510" cy="771524"/>
      </dsp:txXfrm>
    </dsp:sp>
    <dsp:sp modelId="{96E2515C-E61E-49D5-81ED-A68287F4A385}">
      <dsp:nvSpPr>
        <dsp:cNvPr id="0" name=""/>
        <dsp:cNvSpPr/>
      </dsp:nvSpPr>
      <dsp:spPr>
        <a:xfrm>
          <a:off x="2296510" y="0"/>
          <a:ext cx="2296510" cy="1028699"/>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GB" sz="1200" b="1" kern="1200" dirty="0"/>
            <a:t>B) Restoring Europe’s ecosystems and biodiversity, and managing sustainably natural resources </a:t>
          </a:r>
          <a:endParaRPr lang="en-US" sz="1200" b="1" kern="1200" dirty="0"/>
        </a:p>
      </dsp:txBody>
      <dsp:txXfrm>
        <a:off x="2296510" y="0"/>
        <a:ext cx="2296510" cy="771524"/>
      </dsp:txXfrm>
    </dsp:sp>
    <dsp:sp modelId="{B06EBB05-7B83-4755-AC00-05D726A01435}">
      <dsp:nvSpPr>
        <dsp:cNvPr id="0" name=""/>
        <dsp:cNvSpPr/>
      </dsp:nvSpPr>
      <dsp:spPr>
        <a:xfrm rot="10800000">
          <a:off x="0" y="1028699"/>
          <a:ext cx="2296510" cy="1028699"/>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GB" sz="1200" b="1" kern="1200" dirty="0"/>
            <a:t>C) Making Europe the first digitally enabled circular, climate-neutral and sustainable economy</a:t>
          </a:r>
        </a:p>
        <a:p>
          <a:pPr lvl="0" algn="ctr" defTabSz="533400">
            <a:lnSpc>
              <a:spcPct val="90000"/>
            </a:lnSpc>
            <a:spcBef>
              <a:spcPct val="0"/>
            </a:spcBef>
            <a:spcAft>
              <a:spcPct val="35000"/>
            </a:spcAft>
          </a:pPr>
          <a:endParaRPr lang="en-GB" sz="1200" b="1" kern="1200" dirty="0"/>
        </a:p>
      </dsp:txBody>
      <dsp:txXfrm rot="10800000">
        <a:off x="0" y="1285874"/>
        <a:ext cx="2296510" cy="771524"/>
      </dsp:txXfrm>
    </dsp:sp>
    <dsp:sp modelId="{FA78FE79-CC93-41A1-B817-E98F92E67AD7}">
      <dsp:nvSpPr>
        <dsp:cNvPr id="0" name=""/>
        <dsp:cNvSpPr/>
      </dsp:nvSpPr>
      <dsp:spPr>
        <a:xfrm rot="5400000">
          <a:off x="2930415" y="394794"/>
          <a:ext cx="1028699" cy="2296510"/>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GB" sz="1200" b="1" kern="1200" dirty="0"/>
            <a:t>D) Creating a more resilient, inclusive and democratic European society</a:t>
          </a:r>
        </a:p>
        <a:p>
          <a:pPr lvl="0" algn="ctr" defTabSz="533400">
            <a:lnSpc>
              <a:spcPct val="90000"/>
            </a:lnSpc>
            <a:spcBef>
              <a:spcPct val="0"/>
            </a:spcBef>
            <a:spcAft>
              <a:spcPct val="35000"/>
            </a:spcAft>
          </a:pPr>
          <a:endParaRPr lang="en-GB" sz="1200" b="1" kern="1200" dirty="0"/>
        </a:p>
      </dsp:txBody>
      <dsp:txXfrm rot="-5400000">
        <a:off x="2296509" y="1285874"/>
        <a:ext cx="2296510" cy="771524"/>
      </dsp:txXfrm>
    </dsp:sp>
    <dsp:sp modelId="{236B2D85-8F65-437A-98FA-253466DE5EBE}">
      <dsp:nvSpPr>
        <dsp:cNvPr id="0" name=""/>
        <dsp:cNvSpPr/>
      </dsp:nvSpPr>
      <dsp:spPr>
        <a:xfrm>
          <a:off x="1690355" y="857932"/>
          <a:ext cx="1212309" cy="419714"/>
        </a:xfrm>
        <a:prstGeom prst="roundRect">
          <a:avLst/>
        </a:prstGeom>
        <a:solidFill>
          <a:schemeClr val="accent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a:t>Strategic Plan</a:t>
          </a:r>
          <a:endParaRPr lang="en-US" sz="1800" b="1" kern="1200" dirty="0"/>
        </a:p>
      </dsp:txBody>
      <dsp:txXfrm>
        <a:off x="1710844" y="878421"/>
        <a:ext cx="1171331" cy="37873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11/20/2022</a:t>
            </a: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8B5C6A-E924-4707-8788-53EDA0B25F74}" type="slidenum">
              <a:rPr lang="en-US" smtClean="0"/>
              <a:t>‹#›</a:t>
            </a:fld>
            <a:endParaRPr lang="en-US"/>
          </a:p>
        </p:txBody>
      </p:sp>
    </p:spTree>
    <p:extLst>
      <p:ext uri="{BB962C8B-B14F-4D97-AF65-F5344CB8AC3E}">
        <p14:creationId xmlns:p14="http://schemas.microsoft.com/office/powerpoint/2010/main" val="38214003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11/20/2022</a:t>
            </a: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20251495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979F7907-536E-4CEB-89F3-0B71E163DA05}"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03808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87F13133-396D-421B-B9AA-A5D756852C8E}"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2794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0CFD40B-6111-496B-BDC3-1C086912FAFF}"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7661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84DB6FF3-BA30-478E-9B8A-97FCB31B3D81}"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74505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27713441-8478-4296-9A50-46E7FF7922AA}"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1371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A36DEE7-A35F-41A9-BBF4-AFE11CF57740}"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69294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1221AFB-A42F-4C54-9410-F7B3F68F0457}"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2542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02BA8C-8B8D-4ACC-8D7B-F72AC6CBB233}"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68063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2F8489E8-DD0D-4599-84AC-5983982AC99A}"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6721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0151DDBD-688C-4287-9F13-C175B5F1E417}"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15922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42E3BDA7-0F2A-438C-AD65-ABCC1D308A56}"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17076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2A46DFFF-0B0D-4737-95B6-DF9B100F8E83}"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12/3/2022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447424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z.bregvadze@rustaveli.org.ge" TargetMode="External"/><Relationship Id="rId2" Type="http://schemas.openxmlformats.org/officeDocument/2006/relationships/hyperlink" Target="http://horizoneurope.org.ge/ka"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info/funding-tenders/opportunities/portal/screen/programmes/horizon" TargetMode="External"/><Relationship Id="rId2" Type="http://schemas.openxmlformats.org/officeDocument/2006/relationships/hyperlink" Target="https://research-and-innovation.ec.europa.eu/document/download/5d031a89-7e76-45b2-83f2-ae85e7238791_en?filename=ec_horizon-europe-cluster-5-work-programme-2023.pdf" TargetMode="External"/><Relationship Id="rId1" Type="http://schemas.openxmlformats.org/officeDocument/2006/relationships/slideLayout" Target="../slideLayouts/slideLayout2.xml"/><Relationship Id="rId6" Type="http://schemas.openxmlformats.org/officeDocument/2006/relationships/hyperlink" Target="https://research-and-innovation.ec.europa.eu/events/horizon-europe-info-days_en" TargetMode="External"/><Relationship Id="rId5" Type="http://schemas.openxmlformats.org/officeDocument/2006/relationships/hyperlink" Target="https://greenet-brokerage-event-2023.b2match.io/" TargetMode="External"/><Relationship Id="rId4" Type="http://schemas.openxmlformats.org/officeDocument/2006/relationships/hyperlink" Target="http://horizoneurope.org.ge/k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greenet-brokerage-event-2023.b2match.io/" TargetMode="External"/><Relationship Id="rId2" Type="http://schemas.openxmlformats.org/officeDocument/2006/relationships/hyperlink" Target="https://research-innovation-community.ec.europa.eu/events/6wKEl7CncTdqVAWmeWEASd/overview"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09D6C-5D70-4027-B82C-ECEAFA80C1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3B3D6B-4614-40EF-BA49-0A237A40FC9C}"/>
              </a:ext>
            </a:extLst>
          </p:cNvPr>
          <p:cNvSpPr>
            <a:spLocks noGrp="1"/>
          </p:cNvSpPr>
          <p:nvPr>
            <p:ph idx="1"/>
          </p:nvPr>
        </p:nvSpPr>
        <p:spPr>
          <a:xfrm>
            <a:off x="628650" y="2209832"/>
            <a:ext cx="7886700" cy="4648167"/>
          </a:xfrm>
        </p:spPr>
        <p:txBody>
          <a:bodyPr>
            <a:normAutofit fontScale="85000" lnSpcReduction="20000"/>
          </a:bodyPr>
          <a:lstStyle/>
          <a:p>
            <a:endParaRPr lang="en-US" dirty="0"/>
          </a:p>
          <a:p>
            <a:endParaRPr lang="en-US" dirty="0"/>
          </a:p>
          <a:p>
            <a:endParaRPr lang="en-US" dirty="0"/>
          </a:p>
          <a:p>
            <a:pPr marL="0" indent="0" algn="ctr">
              <a:buNone/>
            </a:pPr>
            <a:r>
              <a:rPr lang="en-US" dirty="0" smtClean="0"/>
              <a:t>“Horizon Europe” </a:t>
            </a:r>
            <a:r>
              <a:rPr lang="en-US" dirty="0"/>
              <a:t>Georgia</a:t>
            </a:r>
          </a:p>
          <a:p>
            <a:pPr marL="0" indent="0" algn="ctr">
              <a:buNone/>
            </a:pPr>
            <a:r>
              <a:rPr lang="en-US" dirty="0" smtClean="0"/>
              <a:t>Climate, Energy and Mobility</a:t>
            </a:r>
          </a:p>
          <a:p>
            <a:pPr marL="0" indent="0" algn="ctr">
              <a:buNone/>
            </a:pPr>
            <a:r>
              <a:rPr lang="en-US" dirty="0"/>
              <a:t>Cluster </a:t>
            </a:r>
            <a:r>
              <a:rPr lang="en-US" dirty="0" smtClean="0"/>
              <a:t>5 - Info </a:t>
            </a:r>
            <a:r>
              <a:rPr lang="en-US" dirty="0"/>
              <a:t>Day</a:t>
            </a:r>
          </a:p>
          <a:p>
            <a:pPr marL="0" indent="0" algn="ctr">
              <a:buNone/>
            </a:pPr>
            <a:endParaRPr lang="en-US" dirty="0" smtClean="0"/>
          </a:p>
          <a:p>
            <a:pPr marL="0" indent="0" algn="ctr">
              <a:buNone/>
            </a:pPr>
            <a:r>
              <a:rPr lang="en-US" dirty="0" smtClean="0"/>
              <a:t>Zurab </a:t>
            </a:r>
            <a:r>
              <a:rPr lang="en-US" dirty="0"/>
              <a:t>Bregvadze</a:t>
            </a:r>
          </a:p>
          <a:p>
            <a:pPr marL="0" indent="0" algn="ctr">
              <a:buNone/>
            </a:pPr>
            <a:endParaRPr lang="en-US" sz="1700" dirty="0">
              <a:hlinkClick r:id="rId2"/>
            </a:endParaRPr>
          </a:p>
          <a:p>
            <a:pPr marL="0" indent="0" algn="ctr">
              <a:buNone/>
            </a:pPr>
            <a:r>
              <a:rPr lang="en-US" sz="1700" dirty="0">
                <a:hlinkClick r:id="rId2"/>
              </a:rPr>
              <a:t>http://horizoneurope.org.ge/ka</a:t>
            </a:r>
            <a:endParaRPr lang="en-US" sz="1700" dirty="0"/>
          </a:p>
          <a:p>
            <a:pPr marL="0" indent="0" algn="ctr">
              <a:buNone/>
            </a:pPr>
            <a:r>
              <a:rPr lang="en-US" sz="1700" dirty="0" smtClean="0">
                <a:hlinkClick r:id="rId3"/>
              </a:rPr>
              <a:t>z.bregvadze@rustaveli.org.ge</a:t>
            </a:r>
            <a:endParaRPr lang="en-US" sz="1700" dirty="0" smtClean="0"/>
          </a:p>
          <a:p>
            <a:pPr marL="0" indent="0" algn="ctr">
              <a:buNone/>
            </a:pPr>
            <a:endParaRPr lang="en-US" dirty="0"/>
          </a:p>
          <a:p>
            <a:pPr marL="0" indent="0" algn="ctr">
              <a:buNone/>
            </a:pPr>
            <a:r>
              <a:rPr lang="en-US" sz="1800" i="1" dirty="0" smtClean="0"/>
              <a:t>Tbilisi, December 2, </a:t>
            </a:r>
            <a:r>
              <a:rPr lang="en-US" sz="1800" i="1" dirty="0"/>
              <a:t>2022</a:t>
            </a:r>
          </a:p>
        </p:txBody>
      </p:sp>
      <p:sp>
        <p:nvSpPr>
          <p:cNvPr id="4" name="Slide Number Placeholder 3">
            <a:extLst>
              <a:ext uri="{FF2B5EF4-FFF2-40B4-BE49-F238E27FC236}">
                <a16:creationId xmlns:a16="http://schemas.microsoft.com/office/drawing/2014/main" id="{F7B47068-E50E-4AF5-9A9C-F7EAB1E3EC48}"/>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pic>
        <p:nvPicPr>
          <p:cNvPr id="6" name="Picture 5">
            <a:extLst>
              <a:ext uri="{FF2B5EF4-FFF2-40B4-BE49-F238E27FC236}">
                <a16:creationId xmlns:a16="http://schemas.microsoft.com/office/drawing/2014/main" id="{DF8125DA-8D33-4F50-B192-DA266A21F394}"/>
              </a:ext>
            </a:extLst>
          </p:cNvPr>
          <p:cNvPicPr>
            <a:picLocks noChangeAspect="1"/>
          </p:cNvPicPr>
          <p:nvPr/>
        </p:nvPicPr>
        <p:blipFill>
          <a:blip r:embed="rId4"/>
          <a:stretch>
            <a:fillRect/>
          </a:stretch>
        </p:blipFill>
        <p:spPr>
          <a:xfrm>
            <a:off x="120" y="90"/>
            <a:ext cx="9156516" cy="3094126"/>
          </a:xfrm>
          <a:prstGeom prst="rect">
            <a:avLst/>
          </a:prstGeom>
        </p:spPr>
      </p:pic>
    </p:spTree>
    <p:extLst>
      <p:ext uri="{BB962C8B-B14F-4D97-AF65-F5344CB8AC3E}">
        <p14:creationId xmlns:p14="http://schemas.microsoft.com/office/powerpoint/2010/main" val="82763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B0C30-E00D-4EC1-B75A-F65C433E5615}"/>
              </a:ext>
            </a:extLst>
          </p:cNvPr>
          <p:cNvSpPr>
            <a:spLocks noGrp="1"/>
          </p:cNvSpPr>
          <p:nvPr>
            <p:ph type="title"/>
          </p:nvPr>
        </p:nvSpPr>
        <p:spPr>
          <a:xfrm>
            <a:off x="0" y="91"/>
            <a:ext cx="9144000" cy="724023"/>
          </a:xfrm>
          <a:noFill/>
        </p:spPr>
        <p:txBody>
          <a:bodyPr>
            <a:noAutofit/>
          </a:bodyPr>
          <a:lstStyle/>
          <a:p>
            <a:pPr>
              <a:lnSpc>
                <a:spcPct val="100000"/>
              </a:lnSpc>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1.</a:t>
            </a:r>
            <a:r>
              <a:rPr lang="en-GB" sz="1800" i="1" dirty="0">
                <a:solidFill>
                  <a:srgbClr val="000000"/>
                </a:solidFill>
                <a:ea typeface="Times New Roman" panose="02020603050405020304" pitchFamily="18" charset="0"/>
                <a:cs typeface="Times New Roman" panose="02020603050405020304" pitchFamily="18" charset="0"/>
              </a:rPr>
              <a:t>						Continued 2</a:t>
            </a:r>
            <a:r>
              <a:rPr lang="en-GB" sz="1800" dirty="0">
                <a:solidFill>
                  <a:srgbClr val="000000"/>
                </a:solidFill>
                <a:latin typeface="+mn-lt"/>
                <a:ea typeface="Times New Roman" panose="02020603050405020304" pitchFamily="18" charset="0"/>
                <a:cs typeface="Times New Roman" panose="02020603050405020304" pitchFamily="18" charset="0"/>
              </a:rPr>
              <a:t/>
            </a:r>
            <a:br>
              <a:rPr lang="en-GB" sz="1800" dirty="0">
                <a:solidFill>
                  <a:srgbClr val="000000"/>
                </a:solidFill>
                <a:latin typeface="+mn-lt"/>
                <a:ea typeface="Times New Roman" panose="02020603050405020304" pitchFamily="18" charset="0"/>
                <a:cs typeface="Times New Roman" panose="02020603050405020304" pitchFamily="18" charset="0"/>
              </a:rPr>
            </a:br>
            <a:r>
              <a:rPr lang="en-GB" sz="1800" dirty="0">
                <a:solidFill>
                  <a:srgbClr val="000000"/>
                </a:solidFill>
                <a:latin typeface="+mn-lt"/>
                <a:ea typeface="Times New Roman" panose="02020603050405020304" pitchFamily="18" charset="0"/>
                <a:cs typeface="Times New Roman" panose="02020603050405020304" pitchFamily="18" charset="0"/>
              </a:rPr>
              <a:t>Climate sciences and responses</a:t>
            </a:r>
            <a:r>
              <a:rPr lang="en-GB" sz="1800" dirty="0"/>
              <a:t>				HORIZON-CL5-2023-D1-01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nvPr>
        </p:nvGraphicFramePr>
        <p:xfrm>
          <a:off x="1782200" y="838270"/>
          <a:ext cx="7361800" cy="5638650"/>
        </p:xfrm>
        <a:graphic>
          <a:graphicData uri="http://schemas.openxmlformats.org/drawingml/2006/table">
            <a:tbl>
              <a:tblPr firstRow="1" firstCol="1" bandRow="1">
                <a:tableStyleId>{616DA210-FB5B-4158-B5E0-FEB733F419BA}</a:tableStyleId>
              </a:tblPr>
              <a:tblGrid>
                <a:gridCol w="2688129">
                  <a:extLst>
                    <a:ext uri="{9D8B030D-6E8A-4147-A177-3AD203B41FA5}">
                      <a16:colId xmlns:a16="http://schemas.microsoft.com/office/drawing/2014/main" val="1306366639"/>
                    </a:ext>
                  </a:extLst>
                </a:gridCol>
                <a:gridCol w="1728951">
                  <a:extLst>
                    <a:ext uri="{9D8B030D-6E8A-4147-A177-3AD203B41FA5}">
                      <a16:colId xmlns:a16="http://schemas.microsoft.com/office/drawing/2014/main" val="865713634"/>
                    </a:ext>
                  </a:extLst>
                </a:gridCol>
                <a:gridCol w="1239882">
                  <a:extLst>
                    <a:ext uri="{9D8B030D-6E8A-4147-A177-3AD203B41FA5}">
                      <a16:colId xmlns:a16="http://schemas.microsoft.com/office/drawing/2014/main" val="3516666247"/>
                    </a:ext>
                  </a:extLst>
                </a:gridCol>
                <a:gridCol w="1704838">
                  <a:extLst>
                    <a:ext uri="{9D8B030D-6E8A-4147-A177-3AD203B41FA5}">
                      <a16:colId xmlns:a16="http://schemas.microsoft.com/office/drawing/2014/main" val="2193185337"/>
                    </a:ext>
                  </a:extLst>
                </a:gridCol>
              </a:tblGrid>
              <a:tr h="501282">
                <a:tc rowSpan="2">
                  <a:txBody>
                    <a:bodyPr/>
                    <a:lstStyle/>
                    <a:p>
                      <a:pPr algn="ctr">
                        <a:lnSpc>
                          <a:spcPct val="115000"/>
                        </a:lnSpc>
                        <a:spcAft>
                          <a:spcPts val="400"/>
                        </a:spcAft>
                      </a:pPr>
                      <a:r>
                        <a:rPr lang="en-GB" sz="1600" b="0" dirty="0">
                          <a:effectLst/>
                        </a:rPr>
                        <a:t>Call</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gridSpan="2">
                  <a:txBody>
                    <a:bodyPr/>
                    <a:lstStyle/>
                    <a:p>
                      <a:pPr algn="ctr">
                        <a:lnSpc>
                          <a:spcPct val="115000"/>
                        </a:lnSpc>
                        <a:spcAft>
                          <a:spcPts val="400"/>
                        </a:spcAft>
                      </a:pPr>
                      <a:r>
                        <a:rPr lang="en-GB" sz="1600" b="0" dirty="0">
                          <a:effectLst/>
                        </a:rPr>
                        <a:t>Budgets (EUR million)</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hMerge="1">
                  <a:txBody>
                    <a:bodyPr/>
                    <a:lstStyle/>
                    <a:p>
                      <a:endParaRPr lang="en-US"/>
                    </a:p>
                  </a:txBody>
                  <a:tcPr/>
                </a:tc>
                <a:tc rowSpan="2">
                  <a:txBody>
                    <a:bodyPr/>
                    <a:lstStyle/>
                    <a:p>
                      <a:pPr algn="ctr">
                        <a:lnSpc>
                          <a:spcPct val="115000"/>
                        </a:lnSpc>
                        <a:spcAft>
                          <a:spcPts val="400"/>
                        </a:spcAft>
                      </a:pPr>
                      <a:r>
                        <a:rPr lang="en-GB" sz="1600" b="0" dirty="0">
                          <a:effectLst/>
                        </a:rPr>
                        <a:t>Deadline(s)</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518766694"/>
                  </a:ext>
                </a:extLst>
              </a:tr>
              <a:tr h="780739">
                <a:tc vMerge="1">
                  <a:txBody>
                    <a:bodyPr/>
                    <a:lstStyle/>
                    <a:p>
                      <a:endParaRPr lang="en-US"/>
                    </a:p>
                  </a:txBody>
                  <a:tcPr/>
                </a:tc>
                <a:tc>
                  <a:txBody>
                    <a:bodyPr/>
                    <a:lstStyle/>
                    <a:p>
                      <a:pPr algn="ctr">
                        <a:lnSpc>
                          <a:spcPct val="115000"/>
                        </a:lnSpc>
                        <a:spcAft>
                          <a:spcPts val="400"/>
                        </a:spcAft>
                      </a:pPr>
                      <a:r>
                        <a:rPr lang="en-GB" sz="1600" b="0" dirty="0">
                          <a:effectLst/>
                        </a:rPr>
                        <a:t>2023</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ctr">
                        <a:lnSpc>
                          <a:spcPct val="115000"/>
                        </a:lnSpc>
                        <a:spcAft>
                          <a:spcPts val="400"/>
                        </a:spcAft>
                      </a:pPr>
                      <a:r>
                        <a:rPr lang="en-GB" sz="1600" b="0">
                          <a:effectLst/>
                        </a:rPr>
                        <a:t>2024</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vMerge="1">
                  <a:txBody>
                    <a:bodyPr/>
                    <a:lstStyle/>
                    <a:p>
                      <a:endParaRPr lang="en-US"/>
                    </a:p>
                  </a:txBody>
                  <a:tcPr/>
                </a:tc>
                <a:extLst>
                  <a:ext uri="{0D108BD9-81ED-4DB2-BD59-A6C34878D82A}">
                    <a16:rowId xmlns:a16="http://schemas.microsoft.com/office/drawing/2014/main" val="969333535"/>
                  </a:ext>
                </a:extLst>
              </a:tr>
              <a:tr h="1282020">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HORIZON-CL5-2023-D1-01</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107.50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a:effectLst/>
                        </a:rPr>
                        <a:t> </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18 Apr 2023</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127218989"/>
                  </a:ext>
                </a:extLst>
              </a:tr>
              <a:tr h="1282020">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HORIZON-CL5-2023-D1-02</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10.00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a:effectLst/>
                        </a:rPr>
                        <a:t> </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18 Apr 2023</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1395225379"/>
                  </a:ext>
                </a:extLst>
              </a:tr>
              <a:tr h="1282020">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HORIZON-CL5-2024-D1-01</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dirty="0">
                          <a:effectLst/>
                        </a:rPr>
                        <a:t> </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103.00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endParaRPr lang="en-GB" sz="1600" b="0" dirty="0">
                        <a:effectLst/>
                      </a:endParaRPr>
                    </a:p>
                    <a:p>
                      <a:pPr algn="just">
                        <a:lnSpc>
                          <a:spcPct val="115000"/>
                        </a:lnSpc>
                        <a:spcAft>
                          <a:spcPts val="400"/>
                        </a:spcAft>
                      </a:pPr>
                      <a:r>
                        <a:rPr lang="en-GB" sz="1600" b="0" dirty="0">
                          <a:effectLst/>
                        </a:rPr>
                        <a:t>05 Mar 2024</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864458046"/>
                  </a:ext>
                </a:extLst>
              </a:tr>
              <a:tr h="510569">
                <a:tc>
                  <a:txBody>
                    <a:bodyPr/>
                    <a:lstStyle/>
                    <a:p>
                      <a:pPr algn="just">
                        <a:lnSpc>
                          <a:spcPct val="115000"/>
                        </a:lnSpc>
                        <a:spcAft>
                          <a:spcPts val="400"/>
                        </a:spcAft>
                      </a:pPr>
                      <a:r>
                        <a:rPr lang="en-GB" sz="1600" b="0">
                          <a:effectLst/>
                        </a:rPr>
                        <a:t>Overall indicative budget</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dirty="0">
                          <a:effectLst/>
                        </a:rPr>
                        <a:t>117.50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103.00</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dirty="0">
                          <a:effectLst/>
                        </a:rPr>
                        <a:t> </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946679021"/>
                  </a:ext>
                </a:extLst>
              </a:tr>
            </a:tbl>
          </a:graphicData>
        </a:graphic>
      </p:graphicFrame>
      <p:sp>
        <p:nvSpPr>
          <p:cNvPr id="8" name="Slide Number Placeholder 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10</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12" name="Group 11">
            <a:extLst>
              <a:ext uri="{FF2B5EF4-FFF2-40B4-BE49-F238E27FC236}">
                <a16:creationId xmlns:a16="http://schemas.microsoft.com/office/drawing/2014/main" id="{9919C966-91D4-4492-811C-9B4C8A3E2299}"/>
              </a:ext>
            </a:extLst>
          </p:cNvPr>
          <p:cNvGrpSpPr/>
          <p:nvPr/>
        </p:nvGrpSpPr>
        <p:grpSpPr>
          <a:xfrm>
            <a:off x="3348" y="838268"/>
            <a:ext cx="1778852" cy="5997497"/>
            <a:chOff x="0" y="0"/>
            <a:chExt cx="1321576" cy="4952870"/>
          </a:xfrm>
        </p:grpSpPr>
        <p:sp>
          <p:nvSpPr>
            <p:cNvPr id="13" name="Rectangle: Rounded Corners 12">
              <a:extLst>
                <a:ext uri="{FF2B5EF4-FFF2-40B4-BE49-F238E27FC236}">
                  <a16:creationId xmlns:a16="http://schemas.microsoft.com/office/drawing/2014/main" id="{4AFC01B1-BB3B-4B8A-963B-F3F6D25E88D1}"/>
                </a:ext>
              </a:extLst>
            </p:cNvPr>
            <p:cNvSpPr/>
            <p:nvPr/>
          </p:nvSpPr>
          <p:spPr>
            <a:xfrm>
              <a:off x="0" y="0"/>
              <a:ext cx="1321576" cy="4952870"/>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14" name="Rectangle: Rounded Corners 4">
              <a:extLst>
                <a:ext uri="{FF2B5EF4-FFF2-40B4-BE49-F238E27FC236}">
                  <a16:creationId xmlns:a16="http://schemas.microsoft.com/office/drawing/2014/main" id="{8C3B62DE-594B-4732-9E21-626B92854D6D}"/>
                </a:ext>
              </a:extLst>
            </p:cNvPr>
            <p:cNvSpPr txBox="1"/>
            <p:nvPr/>
          </p:nvSpPr>
          <p:spPr>
            <a:xfrm>
              <a:off x="0" y="0"/>
              <a:ext cx="1321576" cy="5979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grpSp>
      <p:grpSp>
        <p:nvGrpSpPr>
          <p:cNvPr id="15" name="Group 14">
            <a:extLst>
              <a:ext uri="{FF2B5EF4-FFF2-40B4-BE49-F238E27FC236}">
                <a16:creationId xmlns:a16="http://schemas.microsoft.com/office/drawing/2014/main" id="{1072D4DE-0990-42B8-9058-63175BDA2BE1}"/>
              </a:ext>
            </a:extLst>
          </p:cNvPr>
          <p:cNvGrpSpPr/>
          <p:nvPr/>
        </p:nvGrpSpPr>
        <p:grpSpPr>
          <a:xfrm>
            <a:off x="16933" y="1905040"/>
            <a:ext cx="1786742" cy="1523960"/>
            <a:chOff x="13585" y="1061364"/>
            <a:chExt cx="1322221" cy="1495121"/>
          </a:xfrm>
        </p:grpSpPr>
        <p:sp>
          <p:nvSpPr>
            <p:cNvPr id="16" name="Rectangle: Rounded Corners 15">
              <a:extLst>
                <a:ext uri="{FF2B5EF4-FFF2-40B4-BE49-F238E27FC236}">
                  <a16:creationId xmlns:a16="http://schemas.microsoft.com/office/drawing/2014/main" id="{D0A3660A-7406-4F55-9062-84C1B2BC2010}"/>
                </a:ext>
              </a:extLst>
            </p:cNvPr>
            <p:cNvSpPr/>
            <p:nvPr/>
          </p:nvSpPr>
          <p:spPr>
            <a:xfrm>
              <a:off x="13585" y="1061364"/>
              <a:ext cx="1322221" cy="149512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7" name="Rectangle: Rounded Corners 6">
              <a:extLst>
                <a:ext uri="{FF2B5EF4-FFF2-40B4-BE49-F238E27FC236}">
                  <a16:creationId xmlns:a16="http://schemas.microsoft.com/office/drawing/2014/main" id="{D5F83F19-C867-42B1-87E9-0B1B3643AB64}"/>
                </a:ext>
              </a:extLst>
            </p:cNvPr>
            <p:cNvSpPr txBox="1"/>
            <p:nvPr/>
          </p:nvSpPr>
          <p:spPr>
            <a:xfrm>
              <a:off x="52312" y="1100091"/>
              <a:ext cx="1244767" cy="14176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8" name="Group 17">
            <a:extLst>
              <a:ext uri="{FF2B5EF4-FFF2-40B4-BE49-F238E27FC236}">
                <a16:creationId xmlns:a16="http://schemas.microsoft.com/office/drawing/2014/main" id="{D9B96177-9301-4BFA-8EE3-6923F4C25177}"/>
              </a:ext>
            </a:extLst>
          </p:cNvPr>
          <p:cNvGrpSpPr/>
          <p:nvPr/>
        </p:nvGrpSpPr>
        <p:grpSpPr>
          <a:xfrm>
            <a:off x="7502" y="3809990"/>
            <a:ext cx="1753223" cy="462001"/>
            <a:chOff x="4154" y="2922644"/>
            <a:chExt cx="1302535" cy="381531"/>
          </a:xfrm>
        </p:grpSpPr>
        <p:sp>
          <p:nvSpPr>
            <p:cNvPr id="19" name="Rectangle: Rounded Corners 18">
              <a:extLst>
                <a:ext uri="{FF2B5EF4-FFF2-40B4-BE49-F238E27FC236}">
                  <a16:creationId xmlns:a16="http://schemas.microsoft.com/office/drawing/2014/main" id="{783F123D-FBFD-4405-A554-8487C2E4B97A}"/>
                </a:ext>
              </a:extLst>
            </p:cNvPr>
            <p:cNvSpPr/>
            <p:nvPr/>
          </p:nvSpPr>
          <p:spPr>
            <a:xfrm>
              <a:off x="4154" y="2922644"/>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20" name="Rectangle: Rounded Corners 8">
              <a:extLst>
                <a:ext uri="{FF2B5EF4-FFF2-40B4-BE49-F238E27FC236}">
                  <a16:creationId xmlns:a16="http://schemas.microsoft.com/office/drawing/2014/main" id="{1E540DC9-6931-4C39-A708-996E10F1BB93}"/>
                </a:ext>
              </a:extLst>
            </p:cNvPr>
            <p:cNvSpPr txBox="1"/>
            <p:nvPr/>
          </p:nvSpPr>
          <p:spPr>
            <a:xfrm>
              <a:off x="15329" y="2933819"/>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21" name="Group 20">
            <a:extLst>
              <a:ext uri="{FF2B5EF4-FFF2-40B4-BE49-F238E27FC236}">
                <a16:creationId xmlns:a16="http://schemas.microsoft.com/office/drawing/2014/main" id="{6DADDC53-4536-4028-AEB2-C41FE2DF7337}"/>
              </a:ext>
            </a:extLst>
          </p:cNvPr>
          <p:cNvGrpSpPr/>
          <p:nvPr/>
        </p:nvGrpSpPr>
        <p:grpSpPr>
          <a:xfrm>
            <a:off x="6904" y="4800564"/>
            <a:ext cx="1753208" cy="1030893"/>
            <a:chOff x="3556" y="3737200"/>
            <a:chExt cx="1302524" cy="851335"/>
          </a:xfrm>
        </p:grpSpPr>
        <p:sp>
          <p:nvSpPr>
            <p:cNvPr id="22" name="Rectangle: Rounded Corners 21">
              <a:extLst>
                <a:ext uri="{FF2B5EF4-FFF2-40B4-BE49-F238E27FC236}">
                  <a16:creationId xmlns:a16="http://schemas.microsoft.com/office/drawing/2014/main" id="{62F29FB7-3DF0-4148-81F6-75AEC84A8566}"/>
                </a:ext>
              </a:extLst>
            </p:cNvPr>
            <p:cNvSpPr/>
            <p:nvPr/>
          </p:nvSpPr>
          <p:spPr>
            <a:xfrm>
              <a:off x="3556" y="3737200"/>
              <a:ext cx="1302524" cy="85133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23" name="Rectangle: Rounded Corners 10">
              <a:extLst>
                <a:ext uri="{FF2B5EF4-FFF2-40B4-BE49-F238E27FC236}">
                  <a16:creationId xmlns:a16="http://schemas.microsoft.com/office/drawing/2014/main" id="{E93E63FA-17F8-4C90-8828-798729E91A1D}"/>
                </a:ext>
              </a:extLst>
            </p:cNvPr>
            <p:cNvSpPr txBox="1"/>
            <p:nvPr/>
          </p:nvSpPr>
          <p:spPr>
            <a:xfrm>
              <a:off x="28491" y="3762135"/>
              <a:ext cx="1252654" cy="8014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Tree>
    <p:extLst>
      <p:ext uri="{BB962C8B-B14F-4D97-AF65-F5344CB8AC3E}">
        <p14:creationId xmlns:p14="http://schemas.microsoft.com/office/powerpoint/2010/main" val="510112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
            <a:ext cx="9144000" cy="685782"/>
          </a:xfrm>
          <a:noFill/>
        </p:spPr>
        <p:txBody>
          <a:bodyPr>
            <a:noAutofit/>
          </a:bodyPr>
          <a:lstStyle/>
          <a:p>
            <a:pPr>
              <a:lnSpc>
                <a:spcPct val="100000"/>
              </a:lnSpc>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1. 						</a:t>
            </a:r>
            <a:r>
              <a:rPr lang="en-GB" sz="1800" i="1" dirty="0">
                <a:solidFill>
                  <a:srgbClr val="000000"/>
                </a:solidFill>
                <a:latin typeface="+mn-lt"/>
                <a:ea typeface="Times New Roman" panose="02020603050405020304" pitchFamily="18" charset="0"/>
                <a:cs typeface="Times New Roman" panose="02020603050405020304" pitchFamily="18" charset="0"/>
              </a:rPr>
              <a:t>Continued 3</a:t>
            </a:r>
            <a:r>
              <a:rPr lang="en-GB" sz="1800" dirty="0">
                <a:solidFill>
                  <a:srgbClr val="000000"/>
                </a:solidFill>
                <a:latin typeface="+mn-lt"/>
                <a:ea typeface="Times New Roman" panose="02020603050405020304" pitchFamily="18" charset="0"/>
                <a:cs typeface="Times New Roman" panose="02020603050405020304" pitchFamily="18" charset="0"/>
              </a:rPr>
              <a:t/>
            </a:r>
            <a:br>
              <a:rPr lang="en-GB" sz="1800" dirty="0">
                <a:solidFill>
                  <a:srgbClr val="000000"/>
                </a:solidFill>
                <a:latin typeface="+mn-lt"/>
                <a:ea typeface="Times New Roman" panose="02020603050405020304" pitchFamily="18" charset="0"/>
                <a:cs typeface="Times New Roman" panose="02020603050405020304" pitchFamily="18" charset="0"/>
              </a:rPr>
            </a:br>
            <a:r>
              <a:rPr lang="en-GB" sz="1800" dirty="0">
                <a:solidFill>
                  <a:srgbClr val="000000"/>
                </a:solidFill>
                <a:latin typeface="+mn-lt"/>
                <a:ea typeface="Times New Roman" panose="02020603050405020304" pitchFamily="18" charset="0"/>
                <a:cs typeface="Times New Roman" panose="02020603050405020304" pitchFamily="18" charset="0"/>
              </a:rPr>
              <a:t>Climate sciences and responses				</a:t>
            </a:r>
            <a:r>
              <a:rPr lang="en-GB" sz="1800" dirty="0">
                <a:latin typeface="+mn-lt"/>
              </a:rPr>
              <a:t>HORIZON-CL5-2023-D1-01</a:t>
            </a:r>
            <a:endParaRPr lang="en-US" sz="1800" dirty="0">
              <a:latin typeface="+mn-lt"/>
              <a:ea typeface="Times New Roman" panose="02020603050405020304" pitchFamily="18" charset="0"/>
              <a:cs typeface="Times New Roman" panose="02020603050405020304" pitchFamily="18" charset="0"/>
            </a:endParaRPr>
          </a:p>
        </p:txBody>
      </p:sp>
      <p:graphicFrame>
        <p:nvGraphicFramePr>
          <p:cNvPr id="28" name="Content Placeholder 27"/>
          <p:cNvGraphicFramePr>
            <a:graphicFrameLocks noGrp="1"/>
          </p:cNvGraphicFramePr>
          <p:nvPr>
            <p:ph idx="1"/>
            <p:extLst>
              <p:ext uri="{D42A27DB-BD31-4B8C-83A1-F6EECF244321}">
                <p14:modId xmlns:p14="http://schemas.microsoft.com/office/powerpoint/2010/main" val="680742973"/>
              </p:ext>
            </p:extLst>
          </p:nvPr>
        </p:nvGraphicFramePr>
        <p:xfrm>
          <a:off x="1803675" y="914465"/>
          <a:ext cx="7371184" cy="4661903"/>
        </p:xfrm>
        <a:graphic>
          <a:graphicData uri="http://schemas.openxmlformats.org/drawingml/2006/table">
            <a:tbl>
              <a:tblPr firstRow="1" firstCol="1" bandRow="1">
                <a:tableStyleId>{616DA210-FB5B-4158-B5E0-FEB733F419BA}</a:tableStyleId>
              </a:tblPr>
              <a:tblGrid>
                <a:gridCol w="2299532">
                  <a:extLst>
                    <a:ext uri="{9D8B030D-6E8A-4147-A177-3AD203B41FA5}">
                      <a16:colId xmlns:a16="http://schemas.microsoft.com/office/drawing/2014/main" val="1086616505"/>
                    </a:ext>
                  </a:extLst>
                </a:gridCol>
                <a:gridCol w="537890">
                  <a:extLst>
                    <a:ext uri="{9D8B030D-6E8A-4147-A177-3AD203B41FA5}">
                      <a16:colId xmlns:a16="http://schemas.microsoft.com/office/drawing/2014/main" val="2964233041"/>
                    </a:ext>
                  </a:extLst>
                </a:gridCol>
                <a:gridCol w="153683">
                  <a:extLst>
                    <a:ext uri="{9D8B030D-6E8A-4147-A177-3AD203B41FA5}">
                      <a16:colId xmlns:a16="http://schemas.microsoft.com/office/drawing/2014/main" val="3670081163"/>
                    </a:ext>
                  </a:extLst>
                </a:gridCol>
                <a:gridCol w="998938">
                  <a:extLst>
                    <a:ext uri="{9D8B030D-6E8A-4147-A177-3AD203B41FA5}">
                      <a16:colId xmlns:a16="http://schemas.microsoft.com/office/drawing/2014/main" val="1335612491"/>
                    </a:ext>
                  </a:extLst>
                </a:gridCol>
                <a:gridCol w="1690510">
                  <a:extLst>
                    <a:ext uri="{9D8B030D-6E8A-4147-A177-3AD203B41FA5}">
                      <a16:colId xmlns:a16="http://schemas.microsoft.com/office/drawing/2014/main" val="1097997956"/>
                    </a:ext>
                  </a:extLst>
                </a:gridCol>
                <a:gridCol w="1690631">
                  <a:extLst>
                    <a:ext uri="{9D8B030D-6E8A-4147-A177-3AD203B41FA5}">
                      <a16:colId xmlns:a16="http://schemas.microsoft.com/office/drawing/2014/main" val="253347857"/>
                    </a:ext>
                  </a:extLst>
                </a:gridCol>
              </a:tblGrid>
              <a:tr h="531714">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r>
                        <a:rPr lang="en-GB" sz="1400" b="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rowSpan="2">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rowSpan="2">
                  <a:txBody>
                    <a:bodyPr/>
                    <a:lstStyle/>
                    <a:p>
                      <a:pPr algn="ctr">
                        <a:lnSpc>
                          <a:spcPct val="115000"/>
                        </a:lnSpc>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2072089023"/>
                  </a:ext>
                </a:extLst>
              </a:tr>
              <a:tr h="259050">
                <a:tc vMerge="1">
                  <a:txBody>
                    <a:bodyPr/>
                    <a:lstStyle/>
                    <a:p>
                      <a:endParaRPr lang="en-US"/>
                    </a:p>
                  </a:txBody>
                  <a:tcPr/>
                </a:tc>
                <a:tc vMerge="1">
                  <a:txBody>
                    <a:bodyPr/>
                    <a:lstStyle/>
                    <a:p>
                      <a:endParaRPr lang="en-US"/>
                    </a:p>
                  </a:txBody>
                  <a:tcPr/>
                </a:tc>
                <a:tc gridSpan="2">
                  <a:txBody>
                    <a:bodyPr/>
                    <a:lstStyle/>
                    <a:p>
                      <a:pPr algn="ctr"/>
                      <a:r>
                        <a:rPr lang="en-GB" sz="1400" b="0" dirty="0">
                          <a:effectLst/>
                        </a:rPr>
                        <a:t>2023</a:t>
                      </a:r>
                      <a:endParaRPr lang="en-US" dirty="0"/>
                    </a:p>
                  </a:txBody>
                  <a:tcPr marL="28452" marR="28452" marT="28452" marB="0"/>
                </a:tc>
                <a:tc hMerge="1">
                  <a:txBody>
                    <a:bodyPr/>
                    <a:lstStyle/>
                    <a:p>
                      <a:pPr algn="ctr"/>
                      <a:r>
                        <a:rPr lang="en-GB" sz="1400" b="0" dirty="0">
                          <a:effectLst/>
                        </a:rPr>
                        <a:t>2023</a:t>
                      </a:r>
                      <a:endParaRPr lang="en-US" dirty="0"/>
                    </a:p>
                  </a:txBody>
                  <a:tcPr marL="28452" marR="28452" marT="28452" marB="0"/>
                </a:tc>
                <a:tc vMerge="1">
                  <a:txBody>
                    <a:bodyPr/>
                    <a:lstStyle/>
                    <a:p>
                      <a:endParaRPr lang="en-US" dirty="0"/>
                    </a:p>
                  </a:txBody>
                  <a:tcPr marL="28452" marR="28452" marT="28452" marB="0"/>
                </a:tc>
                <a:tc vMerge="1">
                  <a:txBody>
                    <a:bodyPr/>
                    <a:lstStyle/>
                    <a:p>
                      <a:endParaRPr lang="en-US"/>
                    </a:p>
                  </a:txBody>
                  <a:tcPr/>
                </a:tc>
                <a:extLst>
                  <a:ext uri="{0D108BD9-81ED-4DB2-BD59-A6C34878D82A}">
                    <a16:rowId xmlns:a16="http://schemas.microsoft.com/office/drawing/2014/main" val="4279203419"/>
                  </a:ext>
                </a:extLst>
              </a:tr>
              <a:tr h="585347">
                <a:tc gridSpan="6">
                  <a:txBody>
                    <a:bodyPr/>
                    <a:lstStyle/>
                    <a:p>
                      <a:pPr algn="ctr">
                        <a:lnSpc>
                          <a:spcPct val="115000"/>
                        </a:lnSpc>
                        <a:spcAft>
                          <a:spcPts val="400"/>
                        </a:spcAft>
                      </a:pPr>
                      <a:r>
                        <a:rPr lang="en-GB" sz="1400" b="0" dirty="0">
                          <a:effectLst/>
                        </a:rPr>
                        <a:t>Opening: 13 Dec 2022</a:t>
                      </a:r>
                      <a:endParaRPr lang="en-US" sz="1400" b="0" dirty="0">
                        <a:effectLst/>
                      </a:endParaRPr>
                    </a:p>
                    <a:p>
                      <a:pPr algn="ctr">
                        <a:lnSpc>
                          <a:spcPct val="115000"/>
                        </a:lnSpc>
                        <a:spcAft>
                          <a:spcPts val="400"/>
                        </a:spcAft>
                      </a:pPr>
                      <a:r>
                        <a:rPr lang="en-GB" sz="1400" b="0" dirty="0">
                          <a:effectLst/>
                        </a:rPr>
                        <a:t>Deadline(s): 18 Apr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8446205"/>
                  </a:ext>
                </a:extLst>
              </a:tr>
              <a:tr h="272664">
                <a:tc>
                  <a:txBody>
                    <a:bodyPr/>
                    <a:lstStyle/>
                    <a:p>
                      <a:pPr algn="just">
                        <a:lnSpc>
                          <a:spcPct val="115000"/>
                        </a:lnSpc>
                        <a:spcAft>
                          <a:spcPts val="400"/>
                        </a:spcAft>
                      </a:pPr>
                      <a:r>
                        <a:rPr lang="en-GB" sz="1400" b="0" dirty="0">
                          <a:effectLst/>
                        </a:rPr>
                        <a:t>HORIZON-CL5-2023-D1-01-01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16.00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Around 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1565377055"/>
                  </a:ext>
                </a:extLst>
              </a:tr>
              <a:tr h="272664">
                <a:tc>
                  <a:txBody>
                    <a:bodyPr/>
                    <a:lstStyle/>
                    <a:p>
                      <a:pPr algn="just">
                        <a:lnSpc>
                          <a:spcPct val="115000"/>
                        </a:lnSpc>
                        <a:spcAft>
                          <a:spcPts val="400"/>
                        </a:spcAft>
                      </a:pPr>
                      <a:r>
                        <a:rPr lang="en-GB" sz="1400" b="0" dirty="0">
                          <a:effectLst/>
                        </a:rPr>
                        <a:t>HORIZON-CL5-2023-D1-01-02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Around 7.00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340975197"/>
                  </a:ext>
                </a:extLst>
              </a:tr>
              <a:tr h="272664">
                <a:tc>
                  <a:txBody>
                    <a:bodyPr/>
                    <a:lstStyle/>
                    <a:p>
                      <a:pPr algn="just">
                        <a:lnSpc>
                          <a:spcPct val="115000"/>
                        </a:lnSpc>
                        <a:spcAft>
                          <a:spcPts val="400"/>
                        </a:spcAft>
                      </a:pPr>
                      <a:r>
                        <a:rPr lang="en-GB" sz="1400" b="0" dirty="0">
                          <a:effectLst/>
                        </a:rPr>
                        <a:t>HORIZON-CL5-2023-D1-01-03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8.00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1355666223"/>
                  </a:ext>
                </a:extLst>
              </a:tr>
              <a:tr h="272664">
                <a:tc>
                  <a:txBody>
                    <a:bodyPr/>
                    <a:lstStyle/>
                    <a:p>
                      <a:pPr algn="just">
                        <a:lnSpc>
                          <a:spcPct val="115000"/>
                        </a:lnSpc>
                        <a:spcAft>
                          <a:spcPts val="400"/>
                        </a:spcAft>
                      </a:pPr>
                      <a:r>
                        <a:rPr lang="en-GB" sz="1400" b="0" dirty="0">
                          <a:effectLst/>
                        </a:rPr>
                        <a:t>HORIZON-CL5-2023-D1-01-04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Around 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1771202004"/>
                  </a:ext>
                </a:extLst>
              </a:tr>
              <a:tr h="272664">
                <a:tc>
                  <a:txBody>
                    <a:bodyPr/>
                    <a:lstStyle/>
                    <a:p>
                      <a:pPr algn="just">
                        <a:lnSpc>
                          <a:spcPct val="115000"/>
                        </a:lnSpc>
                        <a:spcAft>
                          <a:spcPts val="400"/>
                        </a:spcAft>
                      </a:pPr>
                      <a:r>
                        <a:rPr lang="en-GB" sz="1400" b="0" dirty="0">
                          <a:effectLst/>
                        </a:rPr>
                        <a:t>HORIZON-CL5-2023-D1-01-05</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5.50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Around 5.50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3351645653"/>
                  </a:ext>
                </a:extLst>
              </a:tr>
              <a:tr h="272664">
                <a:tc>
                  <a:txBody>
                    <a:bodyPr/>
                    <a:lstStyle/>
                    <a:p>
                      <a:pPr algn="just">
                        <a:lnSpc>
                          <a:spcPct val="115000"/>
                        </a:lnSpc>
                        <a:spcAft>
                          <a:spcPts val="400"/>
                        </a:spcAft>
                      </a:pPr>
                      <a:r>
                        <a:rPr lang="en-GB" sz="1400" b="0">
                          <a:effectLst/>
                        </a:rPr>
                        <a:t>HORIZON-CL5-2023-D1-01-06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3459456784"/>
                  </a:ext>
                </a:extLst>
              </a:tr>
              <a:tr h="272664">
                <a:tc>
                  <a:txBody>
                    <a:bodyPr/>
                    <a:lstStyle/>
                    <a:p>
                      <a:pPr algn="just">
                        <a:lnSpc>
                          <a:spcPct val="115000"/>
                        </a:lnSpc>
                        <a:spcAft>
                          <a:spcPts val="400"/>
                        </a:spcAft>
                      </a:pPr>
                      <a:r>
                        <a:rPr lang="en-GB" sz="1400" b="0">
                          <a:effectLst/>
                        </a:rPr>
                        <a:t>HORIZON-CL5-2023-D1-01-07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Around 12.00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587254355"/>
                  </a:ext>
                </a:extLst>
              </a:tr>
              <a:tr h="272664">
                <a:tc>
                  <a:txBody>
                    <a:bodyPr/>
                    <a:lstStyle/>
                    <a:p>
                      <a:pPr algn="just">
                        <a:lnSpc>
                          <a:spcPct val="115000"/>
                        </a:lnSpc>
                        <a:spcAft>
                          <a:spcPts val="400"/>
                        </a:spcAft>
                      </a:pPr>
                      <a:r>
                        <a:rPr lang="en-GB" sz="1400" b="0">
                          <a:effectLst/>
                        </a:rPr>
                        <a:t>HORIZON-CL5-2023-D1-01-08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CSA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3.00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Around 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3637341632"/>
                  </a:ext>
                </a:extLst>
              </a:tr>
              <a:tr h="272664">
                <a:tc>
                  <a:txBody>
                    <a:bodyPr/>
                    <a:lstStyle/>
                    <a:p>
                      <a:pPr algn="just">
                        <a:lnSpc>
                          <a:spcPct val="115000"/>
                        </a:lnSpc>
                        <a:spcAft>
                          <a:spcPts val="400"/>
                        </a:spcAft>
                      </a:pPr>
                      <a:r>
                        <a:rPr lang="en-GB" sz="1400" b="0">
                          <a:effectLst/>
                        </a:rPr>
                        <a:t>HORIZON-CL5-2023-D1-01-09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8.00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1262445214"/>
                  </a:ext>
                </a:extLst>
              </a:tr>
              <a:tr h="272664">
                <a:tc>
                  <a:txBody>
                    <a:bodyPr/>
                    <a:lstStyle/>
                    <a:p>
                      <a:pPr algn="just">
                        <a:lnSpc>
                          <a:spcPct val="115000"/>
                        </a:lnSpc>
                        <a:spcAft>
                          <a:spcPts val="400"/>
                        </a:spcAft>
                      </a:pPr>
                      <a:r>
                        <a:rPr lang="en-GB" sz="1400" b="0">
                          <a:effectLst/>
                        </a:rPr>
                        <a:t>HORIZON-CL5-2023-D1-01-10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5.00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441773854"/>
                  </a:ext>
                </a:extLst>
              </a:tr>
              <a:tr h="88140">
                <a:tc>
                  <a:txBody>
                    <a:bodyPr/>
                    <a:lstStyle/>
                    <a:p>
                      <a:pPr algn="just">
                        <a:lnSpc>
                          <a:spcPct val="115000"/>
                        </a:lnSpc>
                        <a:spcAft>
                          <a:spcPts val="400"/>
                        </a:spcAft>
                      </a:pPr>
                      <a:r>
                        <a:rPr lang="en-GB" sz="1400" b="0">
                          <a:effectLst/>
                        </a:rPr>
                        <a:t>HORIZON-CL5-2023-D1-01-11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4206985489"/>
                  </a:ext>
                </a:extLst>
              </a:tr>
              <a:tr h="272664">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gridSpan="2">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hMerge="1">
                  <a:txBody>
                    <a:bodyPr/>
                    <a:lstStyle/>
                    <a:p>
                      <a:pPr algn="ctr">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107.50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tc>
                  <a:txBody>
                    <a:bodyPr/>
                    <a:lstStyle/>
                    <a:p>
                      <a:pPr algn="ctr">
                        <a:lnSpc>
                          <a:spcPct val="115000"/>
                        </a:lnSpc>
                        <a:spcAft>
                          <a:spcPts val="400"/>
                        </a:spcAft>
                      </a:pPr>
                      <a:r>
                        <a:rPr lang="en-GB" sz="1400" b="0" dirty="0">
                          <a:effectLst/>
                        </a:rPr>
                        <a:t> 18</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452" marR="28452" marT="28452" marB="0"/>
                </a:tc>
                <a:extLst>
                  <a:ext uri="{0D108BD9-81ED-4DB2-BD59-A6C34878D82A}">
                    <a16:rowId xmlns:a16="http://schemas.microsoft.com/office/drawing/2014/main" val="3857359164"/>
                  </a:ext>
                </a:extLst>
              </a:tr>
            </a:tbl>
          </a:graphicData>
        </a:graphic>
      </p:graphicFrame>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11</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9" name="Rectangle: Rounded Corners 8">
            <a:extLst>
              <a:ext uri="{FF2B5EF4-FFF2-40B4-BE49-F238E27FC236}">
                <a16:creationId xmlns:a16="http://schemas.microsoft.com/office/drawing/2014/main" id="{C91F9D59-A945-41E8-A103-818F6C0CEE71}"/>
              </a:ext>
            </a:extLst>
          </p:cNvPr>
          <p:cNvSpPr/>
          <p:nvPr/>
        </p:nvSpPr>
        <p:spPr>
          <a:xfrm>
            <a:off x="3348" y="838268"/>
            <a:ext cx="1778852" cy="5997497"/>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1" name="Group 10">
            <a:extLst>
              <a:ext uri="{FF2B5EF4-FFF2-40B4-BE49-F238E27FC236}">
                <a16:creationId xmlns:a16="http://schemas.microsoft.com/office/drawing/2014/main" id="{27829664-0910-4705-BAB6-147D1E7381D7}"/>
              </a:ext>
            </a:extLst>
          </p:cNvPr>
          <p:cNvGrpSpPr/>
          <p:nvPr/>
        </p:nvGrpSpPr>
        <p:grpSpPr>
          <a:xfrm>
            <a:off x="16933" y="1905040"/>
            <a:ext cx="1786742" cy="1523960"/>
            <a:chOff x="13585" y="1061364"/>
            <a:chExt cx="1322221" cy="1495121"/>
          </a:xfrm>
          <a:solidFill>
            <a:schemeClr val="accent1">
              <a:lumMod val="20000"/>
              <a:lumOff val="80000"/>
            </a:schemeClr>
          </a:solidFill>
        </p:grpSpPr>
        <p:sp>
          <p:nvSpPr>
            <p:cNvPr id="12" name="Rectangle: Rounded Corners 11">
              <a:extLst>
                <a:ext uri="{FF2B5EF4-FFF2-40B4-BE49-F238E27FC236}">
                  <a16:creationId xmlns:a16="http://schemas.microsoft.com/office/drawing/2014/main" id="{754BB59D-BC93-40A7-9C3D-F5F719F5FB4C}"/>
                </a:ext>
              </a:extLst>
            </p:cNvPr>
            <p:cNvSpPr/>
            <p:nvPr/>
          </p:nvSpPr>
          <p:spPr>
            <a:xfrm>
              <a:off x="13585" y="1061364"/>
              <a:ext cx="1322221" cy="1495121"/>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3" name="Rectangle: Rounded Corners 6">
              <a:extLst>
                <a:ext uri="{FF2B5EF4-FFF2-40B4-BE49-F238E27FC236}">
                  <a16:creationId xmlns:a16="http://schemas.microsoft.com/office/drawing/2014/main" id="{F281C504-A111-4504-B62A-29AD089DC016}"/>
                </a:ext>
              </a:extLst>
            </p:cNvPr>
            <p:cNvSpPr txBox="1"/>
            <p:nvPr/>
          </p:nvSpPr>
          <p:spPr>
            <a:xfrm>
              <a:off x="52312" y="1100091"/>
              <a:ext cx="1244767" cy="141766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4" name="Group 13">
            <a:extLst>
              <a:ext uri="{FF2B5EF4-FFF2-40B4-BE49-F238E27FC236}">
                <a16:creationId xmlns:a16="http://schemas.microsoft.com/office/drawing/2014/main" id="{BBEC6867-A525-4103-93F0-C710A15DC8C4}"/>
              </a:ext>
            </a:extLst>
          </p:cNvPr>
          <p:cNvGrpSpPr/>
          <p:nvPr/>
        </p:nvGrpSpPr>
        <p:grpSpPr>
          <a:xfrm>
            <a:off x="7502" y="3809990"/>
            <a:ext cx="1753223" cy="462001"/>
            <a:chOff x="4154" y="2922644"/>
            <a:chExt cx="1302535" cy="381531"/>
          </a:xfrm>
        </p:grpSpPr>
        <p:sp>
          <p:nvSpPr>
            <p:cNvPr id="15" name="Rectangle: Rounded Corners 14">
              <a:extLst>
                <a:ext uri="{FF2B5EF4-FFF2-40B4-BE49-F238E27FC236}">
                  <a16:creationId xmlns:a16="http://schemas.microsoft.com/office/drawing/2014/main" id="{9EF8BF39-A19B-4DDB-9AD0-61DC8BFE731A}"/>
                </a:ext>
              </a:extLst>
            </p:cNvPr>
            <p:cNvSpPr/>
            <p:nvPr/>
          </p:nvSpPr>
          <p:spPr>
            <a:xfrm>
              <a:off x="4154" y="2922644"/>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16" name="Rectangle: Rounded Corners 8">
              <a:extLst>
                <a:ext uri="{FF2B5EF4-FFF2-40B4-BE49-F238E27FC236}">
                  <a16:creationId xmlns:a16="http://schemas.microsoft.com/office/drawing/2014/main" id="{2D02E9F3-8A35-4E58-932E-CF7ECD8A5B91}"/>
                </a:ext>
              </a:extLst>
            </p:cNvPr>
            <p:cNvSpPr txBox="1"/>
            <p:nvPr/>
          </p:nvSpPr>
          <p:spPr>
            <a:xfrm>
              <a:off x="15329" y="2933819"/>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17" name="Group 16">
            <a:extLst>
              <a:ext uri="{FF2B5EF4-FFF2-40B4-BE49-F238E27FC236}">
                <a16:creationId xmlns:a16="http://schemas.microsoft.com/office/drawing/2014/main" id="{114477C4-751D-4345-A75B-0B654769FFC5}"/>
              </a:ext>
            </a:extLst>
          </p:cNvPr>
          <p:cNvGrpSpPr/>
          <p:nvPr/>
        </p:nvGrpSpPr>
        <p:grpSpPr>
          <a:xfrm>
            <a:off x="6904" y="4800564"/>
            <a:ext cx="1753208" cy="1030893"/>
            <a:chOff x="3556" y="3737200"/>
            <a:chExt cx="1302524" cy="851335"/>
          </a:xfrm>
        </p:grpSpPr>
        <p:sp>
          <p:nvSpPr>
            <p:cNvPr id="18" name="Rectangle: Rounded Corners 17">
              <a:extLst>
                <a:ext uri="{FF2B5EF4-FFF2-40B4-BE49-F238E27FC236}">
                  <a16:creationId xmlns:a16="http://schemas.microsoft.com/office/drawing/2014/main" id="{93F6907E-85CF-4AB0-B988-8CB357E25E20}"/>
                </a:ext>
              </a:extLst>
            </p:cNvPr>
            <p:cNvSpPr/>
            <p:nvPr/>
          </p:nvSpPr>
          <p:spPr>
            <a:xfrm>
              <a:off x="3556" y="3737200"/>
              <a:ext cx="1302524" cy="85133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19" name="Rectangle: Rounded Corners 10">
              <a:extLst>
                <a:ext uri="{FF2B5EF4-FFF2-40B4-BE49-F238E27FC236}">
                  <a16:creationId xmlns:a16="http://schemas.microsoft.com/office/drawing/2014/main" id="{58C97B43-3E38-4428-AE2D-423426BABF82}"/>
                </a:ext>
              </a:extLst>
            </p:cNvPr>
            <p:cNvSpPr txBox="1"/>
            <p:nvPr/>
          </p:nvSpPr>
          <p:spPr>
            <a:xfrm>
              <a:off x="28491" y="3762135"/>
              <a:ext cx="1252654" cy="8014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
        <p:nvSpPr>
          <p:cNvPr id="21" name="Rectangle: Rounded Corners 4">
            <a:extLst>
              <a:ext uri="{FF2B5EF4-FFF2-40B4-BE49-F238E27FC236}">
                <a16:creationId xmlns:a16="http://schemas.microsoft.com/office/drawing/2014/main" id="{AA0BF9CC-FD4B-4FC7-9BBF-06F9EE00E692}"/>
              </a:ext>
            </a:extLst>
          </p:cNvPr>
          <p:cNvSpPr txBox="1"/>
          <p:nvPr/>
        </p:nvSpPr>
        <p:spPr>
          <a:xfrm>
            <a:off x="3348" y="838268"/>
            <a:ext cx="1778852" cy="724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spTree>
    <p:extLst>
      <p:ext uri="{BB962C8B-B14F-4D97-AF65-F5344CB8AC3E}">
        <p14:creationId xmlns:p14="http://schemas.microsoft.com/office/powerpoint/2010/main" val="3427932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2200" y="762071"/>
            <a:ext cx="7361800" cy="4571880"/>
          </a:xfrm>
        </p:spPr>
        <p:txBody>
          <a:bodyPr>
            <a:noAutofit/>
          </a:bodyPr>
          <a:lstStyle/>
          <a:p>
            <a:r>
              <a:rPr lang="en-GB" sz="1400" dirty="0"/>
              <a:t>HORIZON-CL5-2023-D1-01-01: Further climate knowledge through advanced science and technologies for analysing Earth observation and Earth system model data</a:t>
            </a:r>
            <a:endParaRPr lang="en-US" sz="1400" dirty="0"/>
          </a:p>
          <a:p>
            <a:r>
              <a:rPr lang="en-GB" sz="1400" dirty="0"/>
              <a:t>HORIZON-CL5-2023-D1-01-02: Climate-related tipping points</a:t>
            </a:r>
            <a:endParaRPr lang="en-US" sz="1400" dirty="0"/>
          </a:p>
          <a:p>
            <a:r>
              <a:rPr lang="en-GB" sz="1400" dirty="0"/>
              <a:t>HORIZON-CL5-2023-D1-01-03: Climate impacts of a hydrogen economy</a:t>
            </a:r>
            <a:endParaRPr lang="en-US" sz="1400" dirty="0"/>
          </a:p>
          <a:p>
            <a:r>
              <a:rPr lang="en-GB" sz="1400" dirty="0"/>
              <a:t>HORIZON-CL5-2023-D1-01-04: Improved knowledge in cloud-aerosol interaction</a:t>
            </a:r>
            <a:endParaRPr lang="en-US" sz="1400" dirty="0"/>
          </a:p>
          <a:p>
            <a:r>
              <a:rPr lang="en-GB" sz="1400" dirty="0"/>
              <a:t>HORIZON-CL5-2023-D1-01-05: Science for successful, high-integrity voluntary climate initiatives</a:t>
            </a:r>
            <a:endParaRPr lang="en-US" sz="1400" dirty="0"/>
          </a:p>
          <a:p>
            <a:r>
              <a:rPr lang="en-GB" sz="1400" dirty="0"/>
              <a:t>HORIZON-CL5-2023-D1-01-06: Broadening the range of policy options in transition pathway analysis</a:t>
            </a:r>
            <a:endParaRPr lang="en-US" sz="1400" dirty="0"/>
          </a:p>
          <a:p>
            <a:r>
              <a:rPr lang="en-GB" sz="1400" dirty="0"/>
              <a:t>HORIZON-CL5-2023-D1-01-07: Modelling for local resilience - Developments in support of local adaptation assessments and plans</a:t>
            </a:r>
            <a:endParaRPr lang="en-US" sz="1400" dirty="0"/>
          </a:p>
          <a:p>
            <a:r>
              <a:rPr lang="en-GB" sz="1400" dirty="0"/>
              <a:t>HORIZON-CL5-2023-D1-01-08: Solar Radiation Modification: governance of research</a:t>
            </a:r>
            <a:endParaRPr lang="en-US" sz="1400" dirty="0"/>
          </a:p>
          <a:p>
            <a:r>
              <a:rPr lang="en-GB" sz="1400" dirty="0"/>
              <a:t>HORIZON-CL5-2023-D1-01-09: Behavioural change and governance for systemic transformations towards climate resilience</a:t>
            </a:r>
            <a:endParaRPr lang="en-US" sz="1400" dirty="0"/>
          </a:p>
          <a:p>
            <a:r>
              <a:rPr lang="en-GB" sz="1400" dirty="0"/>
              <a:t>HORIZON-CL5-2023-D1-01-10: Improving the evidence base regarding the impact of sustainability and climate change education and related learning outcomes</a:t>
            </a:r>
            <a:endParaRPr lang="en-US" sz="1400" dirty="0"/>
          </a:p>
          <a:p>
            <a:r>
              <a:rPr lang="en-GB" sz="1400" dirty="0"/>
              <a:t>HORIZON-CL5-2023-D1-01-11: Needs-based adaptation to climate change in Africa</a:t>
            </a:r>
            <a:endParaRPr lang="en-US" sz="1400" dirty="0"/>
          </a:p>
        </p:txBody>
      </p:sp>
      <p:sp>
        <p:nvSpPr>
          <p:cNvPr id="5" name="Title 1"/>
          <p:cNvSpPr>
            <a:spLocks noGrp="1"/>
          </p:cNvSpPr>
          <p:nvPr>
            <p:ph type="title"/>
          </p:nvPr>
        </p:nvSpPr>
        <p:spPr>
          <a:xfrm>
            <a:off x="0" y="91"/>
            <a:ext cx="9144000" cy="722506"/>
          </a:xfrm>
          <a:noFill/>
        </p:spPr>
        <p:txBody>
          <a:bodyPr>
            <a:normAutofit/>
          </a:bodyPr>
          <a:lstStyle/>
          <a:p>
            <a:pPr>
              <a:lnSpc>
                <a:spcPct val="100000"/>
              </a:lnSpc>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1. 						</a:t>
            </a:r>
            <a:r>
              <a:rPr lang="en-GB" sz="1800" i="1" dirty="0">
                <a:solidFill>
                  <a:srgbClr val="000000"/>
                </a:solidFill>
                <a:latin typeface="+mn-lt"/>
                <a:ea typeface="Times New Roman" panose="02020603050405020304" pitchFamily="18" charset="0"/>
                <a:cs typeface="Times New Roman" panose="02020603050405020304" pitchFamily="18" charset="0"/>
              </a:rPr>
              <a:t>Continued 4</a:t>
            </a:r>
            <a:r>
              <a:rPr lang="en-GB" sz="1800" dirty="0">
                <a:solidFill>
                  <a:srgbClr val="000000"/>
                </a:solidFill>
                <a:latin typeface="+mn-lt"/>
                <a:ea typeface="Times New Roman" panose="02020603050405020304" pitchFamily="18" charset="0"/>
                <a:cs typeface="Times New Roman" panose="02020603050405020304" pitchFamily="18" charset="0"/>
              </a:rPr>
              <a:t/>
            </a:r>
            <a:br>
              <a:rPr lang="en-GB" sz="1800" dirty="0">
                <a:solidFill>
                  <a:srgbClr val="000000"/>
                </a:solidFill>
                <a:latin typeface="+mn-lt"/>
                <a:ea typeface="Times New Roman" panose="02020603050405020304" pitchFamily="18" charset="0"/>
                <a:cs typeface="Times New Roman" panose="02020603050405020304" pitchFamily="18" charset="0"/>
              </a:rPr>
            </a:br>
            <a:r>
              <a:rPr lang="en-GB" sz="1800" dirty="0">
                <a:solidFill>
                  <a:srgbClr val="000000"/>
                </a:solidFill>
                <a:latin typeface="+mn-lt"/>
                <a:ea typeface="Times New Roman" panose="02020603050405020304" pitchFamily="18" charset="0"/>
                <a:cs typeface="Times New Roman" panose="02020603050405020304" pitchFamily="18" charset="0"/>
              </a:rPr>
              <a:t>Climate sciences and responses				</a:t>
            </a:r>
            <a:r>
              <a:rPr lang="en-GB" sz="1800" dirty="0">
                <a:latin typeface="+mn-lt"/>
              </a:rPr>
              <a:t>HORIZON-CL5-2023-D1-01</a:t>
            </a:r>
            <a:endParaRPr lang="en-US" sz="1800" dirty="0">
              <a:latin typeface="+mn-lt"/>
              <a:ea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12</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0" name="Rectangle: Rounded Corners 9">
            <a:extLst>
              <a:ext uri="{FF2B5EF4-FFF2-40B4-BE49-F238E27FC236}">
                <a16:creationId xmlns:a16="http://schemas.microsoft.com/office/drawing/2014/main" id="{4DFF1065-6557-4343-BF6B-42BB1E55DC0F}"/>
              </a:ext>
            </a:extLst>
          </p:cNvPr>
          <p:cNvSpPr/>
          <p:nvPr/>
        </p:nvSpPr>
        <p:spPr>
          <a:xfrm>
            <a:off x="3348" y="838268"/>
            <a:ext cx="1778852" cy="5997497"/>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2" name="Group 11">
            <a:extLst>
              <a:ext uri="{FF2B5EF4-FFF2-40B4-BE49-F238E27FC236}">
                <a16:creationId xmlns:a16="http://schemas.microsoft.com/office/drawing/2014/main" id="{4B0BCBA2-2D70-45D5-A54B-7235768C1926}"/>
              </a:ext>
            </a:extLst>
          </p:cNvPr>
          <p:cNvGrpSpPr/>
          <p:nvPr/>
        </p:nvGrpSpPr>
        <p:grpSpPr>
          <a:xfrm>
            <a:off x="16933" y="1905040"/>
            <a:ext cx="1786742" cy="1523960"/>
            <a:chOff x="13585" y="1061364"/>
            <a:chExt cx="1322221" cy="1495121"/>
          </a:xfrm>
          <a:solidFill>
            <a:schemeClr val="accent1">
              <a:lumMod val="20000"/>
              <a:lumOff val="80000"/>
            </a:schemeClr>
          </a:solidFill>
        </p:grpSpPr>
        <p:sp>
          <p:nvSpPr>
            <p:cNvPr id="13" name="Rectangle: Rounded Corners 12">
              <a:extLst>
                <a:ext uri="{FF2B5EF4-FFF2-40B4-BE49-F238E27FC236}">
                  <a16:creationId xmlns:a16="http://schemas.microsoft.com/office/drawing/2014/main" id="{27871425-7FA3-47B5-A1FA-909DA7E39A6F}"/>
                </a:ext>
              </a:extLst>
            </p:cNvPr>
            <p:cNvSpPr/>
            <p:nvPr/>
          </p:nvSpPr>
          <p:spPr>
            <a:xfrm>
              <a:off x="13585" y="1061364"/>
              <a:ext cx="1322221" cy="1495121"/>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4" name="Rectangle: Rounded Corners 6">
              <a:extLst>
                <a:ext uri="{FF2B5EF4-FFF2-40B4-BE49-F238E27FC236}">
                  <a16:creationId xmlns:a16="http://schemas.microsoft.com/office/drawing/2014/main" id="{9A4EB8E4-C779-47F2-8E24-8557C1650A26}"/>
                </a:ext>
              </a:extLst>
            </p:cNvPr>
            <p:cNvSpPr txBox="1"/>
            <p:nvPr/>
          </p:nvSpPr>
          <p:spPr>
            <a:xfrm>
              <a:off x="52312" y="1100091"/>
              <a:ext cx="1244767" cy="141766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5" name="Group 14">
            <a:extLst>
              <a:ext uri="{FF2B5EF4-FFF2-40B4-BE49-F238E27FC236}">
                <a16:creationId xmlns:a16="http://schemas.microsoft.com/office/drawing/2014/main" id="{A653249C-747E-42D3-B6C6-319C7F4DBE5F}"/>
              </a:ext>
            </a:extLst>
          </p:cNvPr>
          <p:cNvGrpSpPr/>
          <p:nvPr/>
        </p:nvGrpSpPr>
        <p:grpSpPr>
          <a:xfrm>
            <a:off x="7502" y="3809990"/>
            <a:ext cx="1753223" cy="462001"/>
            <a:chOff x="4154" y="2922644"/>
            <a:chExt cx="1302535" cy="381531"/>
          </a:xfrm>
        </p:grpSpPr>
        <p:sp>
          <p:nvSpPr>
            <p:cNvPr id="16" name="Rectangle: Rounded Corners 15">
              <a:extLst>
                <a:ext uri="{FF2B5EF4-FFF2-40B4-BE49-F238E27FC236}">
                  <a16:creationId xmlns:a16="http://schemas.microsoft.com/office/drawing/2014/main" id="{DB00458E-296C-445C-B0FE-508A3285325D}"/>
                </a:ext>
              </a:extLst>
            </p:cNvPr>
            <p:cNvSpPr/>
            <p:nvPr/>
          </p:nvSpPr>
          <p:spPr>
            <a:xfrm>
              <a:off x="4154" y="2922644"/>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17" name="Rectangle: Rounded Corners 8">
              <a:extLst>
                <a:ext uri="{FF2B5EF4-FFF2-40B4-BE49-F238E27FC236}">
                  <a16:creationId xmlns:a16="http://schemas.microsoft.com/office/drawing/2014/main" id="{BAEB929F-07B5-4F55-9A39-D2E803FA1364}"/>
                </a:ext>
              </a:extLst>
            </p:cNvPr>
            <p:cNvSpPr txBox="1"/>
            <p:nvPr/>
          </p:nvSpPr>
          <p:spPr>
            <a:xfrm>
              <a:off x="15329" y="2933819"/>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18" name="Group 17">
            <a:extLst>
              <a:ext uri="{FF2B5EF4-FFF2-40B4-BE49-F238E27FC236}">
                <a16:creationId xmlns:a16="http://schemas.microsoft.com/office/drawing/2014/main" id="{6C84FDDB-536E-4023-A0EF-857214DD39CC}"/>
              </a:ext>
            </a:extLst>
          </p:cNvPr>
          <p:cNvGrpSpPr/>
          <p:nvPr/>
        </p:nvGrpSpPr>
        <p:grpSpPr>
          <a:xfrm>
            <a:off x="6904" y="4800564"/>
            <a:ext cx="1753208" cy="1030893"/>
            <a:chOff x="3556" y="3737200"/>
            <a:chExt cx="1302524" cy="851335"/>
          </a:xfrm>
        </p:grpSpPr>
        <p:sp>
          <p:nvSpPr>
            <p:cNvPr id="19" name="Rectangle: Rounded Corners 18">
              <a:extLst>
                <a:ext uri="{FF2B5EF4-FFF2-40B4-BE49-F238E27FC236}">
                  <a16:creationId xmlns:a16="http://schemas.microsoft.com/office/drawing/2014/main" id="{1D5B574E-28DF-489A-9AFA-5417402EFCBF}"/>
                </a:ext>
              </a:extLst>
            </p:cNvPr>
            <p:cNvSpPr/>
            <p:nvPr/>
          </p:nvSpPr>
          <p:spPr>
            <a:xfrm>
              <a:off x="3556" y="3737200"/>
              <a:ext cx="1302524" cy="85133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20" name="Rectangle: Rounded Corners 10">
              <a:extLst>
                <a:ext uri="{FF2B5EF4-FFF2-40B4-BE49-F238E27FC236}">
                  <a16:creationId xmlns:a16="http://schemas.microsoft.com/office/drawing/2014/main" id="{60764A9F-E535-48C5-B0B4-FB2A8FECE792}"/>
                </a:ext>
              </a:extLst>
            </p:cNvPr>
            <p:cNvSpPr txBox="1"/>
            <p:nvPr/>
          </p:nvSpPr>
          <p:spPr>
            <a:xfrm>
              <a:off x="28491" y="3762135"/>
              <a:ext cx="1252654" cy="8014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
        <p:nvSpPr>
          <p:cNvPr id="22" name="Rectangle: Rounded Corners 4">
            <a:extLst>
              <a:ext uri="{FF2B5EF4-FFF2-40B4-BE49-F238E27FC236}">
                <a16:creationId xmlns:a16="http://schemas.microsoft.com/office/drawing/2014/main" id="{4A42B733-EC47-4058-9CAC-D9666B557D2D}"/>
              </a:ext>
            </a:extLst>
          </p:cNvPr>
          <p:cNvSpPr txBox="1"/>
          <p:nvPr/>
        </p:nvSpPr>
        <p:spPr>
          <a:xfrm>
            <a:off x="3348" y="838268"/>
            <a:ext cx="1778852" cy="724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spTree>
    <p:extLst>
      <p:ext uri="{BB962C8B-B14F-4D97-AF65-F5344CB8AC3E}">
        <p14:creationId xmlns:p14="http://schemas.microsoft.com/office/powerpoint/2010/main" val="2136010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85872"/>
          </a:xfrm>
          <a:noFill/>
        </p:spPr>
        <p:txBody>
          <a:bodyPr>
            <a:normAutofit/>
          </a:bodyPr>
          <a:lstStyle/>
          <a:p>
            <a:pPr>
              <a:lnSpc>
                <a:spcPct val="100000"/>
              </a:lnSpc>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1.						</a:t>
            </a:r>
            <a:r>
              <a:rPr lang="en-GB" sz="1800" i="1" dirty="0">
                <a:solidFill>
                  <a:srgbClr val="000000"/>
                </a:solidFill>
                <a:latin typeface="+mn-lt"/>
                <a:ea typeface="Times New Roman" panose="02020603050405020304" pitchFamily="18" charset="0"/>
                <a:cs typeface="Times New Roman" panose="02020603050405020304" pitchFamily="18" charset="0"/>
              </a:rPr>
              <a:t>Continued 5</a:t>
            </a:r>
            <a:r>
              <a:rPr lang="en-GB" sz="1800" dirty="0">
                <a:solidFill>
                  <a:srgbClr val="000000"/>
                </a:solidFill>
                <a:latin typeface="+mn-lt"/>
                <a:ea typeface="Times New Roman" panose="02020603050405020304" pitchFamily="18" charset="0"/>
                <a:cs typeface="Times New Roman" panose="02020603050405020304" pitchFamily="18" charset="0"/>
              </a:rPr>
              <a:t/>
            </a:r>
            <a:br>
              <a:rPr lang="en-GB" sz="1800" dirty="0">
                <a:solidFill>
                  <a:srgbClr val="000000"/>
                </a:solidFill>
                <a:latin typeface="+mn-lt"/>
                <a:ea typeface="Times New Roman" panose="02020603050405020304" pitchFamily="18" charset="0"/>
                <a:cs typeface="Times New Roman" panose="02020603050405020304" pitchFamily="18" charset="0"/>
              </a:rPr>
            </a:br>
            <a:r>
              <a:rPr lang="en-GB" sz="1800" dirty="0">
                <a:solidFill>
                  <a:srgbClr val="000000"/>
                </a:solidFill>
                <a:latin typeface="+mn-lt"/>
                <a:ea typeface="Times New Roman" panose="02020603050405020304" pitchFamily="18" charset="0"/>
                <a:cs typeface="Times New Roman" panose="02020603050405020304" pitchFamily="18" charset="0"/>
              </a:rPr>
              <a:t>Climate sciences and responses				</a:t>
            </a:r>
            <a:r>
              <a:rPr lang="en-GB" sz="1800" dirty="0">
                <a:latin typeface="+mn-lt"/>
              </a:rPr>
              <a:t>HORIZON-CL5-2023-D1-02</a:t>
            </a:r>
            <a:endParaRPr lang="en-US" sz="1800" dirty="0">
              <a:latin typeface="+mn-l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43757454"/>
              </p:ext>
            </p:extLst>
          </p:nvPr>
        </p:nvGraphicFramePr>
        <p:xfrm>
          <a:off x="1795785" y="943755"/>
          <a:ext cx="7348211" cy="2561443"/>
        </p:xfrm>
        <a:graphic>
          <a:graphicData uri="http://schemas.openxmlformats.org/drawingml/2006/table">
            <a:tbl>
              <a:tblPr firstRow="1" firstCol="1" bandRow="1">
                <a:tableStyleId>{616DA210-FB5B-4158-B5E0-FEB733F419BA}</a:tableStyleId>
              </a:tblPr>
              <a:tblGrid>
                <a:gridCol w="2319027">
                  <a:extLst>
                    <a:ext uri="{9D8B030D-6E8A-4147-A177-3AD203B41FA5}">
                      <a16:colId xmlns:a16="http://schemas.microsoft.com/office/drawing/2014/main" val="1833074909"/>
                    </a:ext>
                  </a:extLst>
                </a:gridCol>
                <a:gridCol w="685782">
                  <a:extLst>
                    <a:ext uri="{9D8B030D-6E8A-4147-A177-3AD203B41FA5}">
                      <a16:colId xmlns:a16="http://schemas.microsoft.com/office/drawing/2014/main" val="834564445"/>
                    </a:ext>
                  </a:extLst>
                </a:gridCol>
                <a:gridCol w="707115">
                  <a:extLst>
                    <a:ext uri="{9D8B030D-6E8A-4147-A177-3AD203B41FA5}">
                      <a16:colId xmlns:a16="http://schemas.microsoft.com/office/drawing/2014/main" val="2053256495"/>
                    </a:ext>
                  </a:extLst>
                </a:gridCol>
                <a:gridCol w="512053">
                  <a:extLst>
                    <a:ext uri="{9D8B030D-6E8A-4147-A177-3AD203B41FA5}">
                      <a16:colId xmlns:a16="http://schemas.microsoft.com/office/drawing/2014/main" val="1609025677"/>
                    </a:ext>
                  </a:extLst>
                </a:gridCol>
                <a:gridCol w="472743">
                  <a:extLst>
                    <a:ext uri="{9D8B030D-6E8A-4147-A177-3AD203B41FA5}">
                      <a16:colId xmlns:a16="http://schemas.microsoft.com/office/drawing/2014/main" val="362275628"/>
                    </a:ext>
                  </a:extLst>
                </a:gridCol>
                <a:gridCol w="1127415">
                  <a:extLst>
                    <a:ext uri="{9D8B030D-6E8A-4147-A177-3AD203B41FA5}">
                      <a16:colId xmlns:a16="http://schemas.microsoft.com/office/drawing/2014/main" val="2862266164"/>
                    </a:ext>
                  </a:extLst>
                </a:gridCol>
                <a:gridCol w="236149">
                  <a:extLst>
                    <a:ext uri="{9D8B030D-6E8A-4147-A177-3AD203B41FA5}">
                      <a16:colId xmlns:a16="http://schemas.microsoft.com/office/drawing/2014/main" val="1514654407"/>
                    </a:ext>
                  </a:extLst>
                </a:gridCol>
                <a:gridCol w="1287927">
                  <a:extLst>
                    <a:ext uri="{9D8B030D-6E8A-4147-A177-3AD203B41FA5}">
                      <a16:colId xmlns:a16="http://schemas.microsoft.com/office/drawing/2014/main" val="1815070463"/>
                    </a:ext>
                  </a:extLst>
                </a:gridCol>
              </a:tblGrid>
              <a:tr h="577890">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ctr">
                        <a:lnSpc>
                          <a:spcPct val="115000"/>
                        </a:lnSpc>
                        <a:spcAft>
                          <a:spcPts val="400"/>
                        </a:spcAft>
                      </a:pPr>
                      <a:r>
                        <a:rPr lang="en-GB" sz="1400" dirty="0">
                          <a:effectLst/>
                        </a:rPr>
                        <a:t>Expected EU contribution per project (EUR million)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rowSpan="2" gridSpan="2">
                  <a:txBody>
                    <a:bodyPr/>
                    <a:lstStyle/>
                    <a:p>
                      <a:r>
                        <a:rPr lang="en-GB" sz="1400" b="0" dirty="0">
                          <a:effectLst/>
                        </a:rPr>
                        <a:t>Expected EU contribution per project (EUR million)</a:t>
                      </a:r>
                      <a:endParaRPr lang="en-US" b="0" dirty="0"/>
                    </a:p>
                  </a:txBody>
                  <a:tcPr marL="65754" marR="65754" marT="65754" marB="0"/>
                </a:tc>
                <a:tc rowSpan="2" hMerge="1">
                  <a:txBody>
                    <a:bodyPr/>
                    <a:lstStyle/>
                    <a:p>
                      <a:pPr algn="ctr">
                        <a:lnSpc>
                          <a:spcPct val="115000"/>
                        </a:lnSpc>
                        <a:spcAft>
                          <a:spcPts val="400"/>
                        </a:spcAft>
                      </a:pPr>
                      <a:r>
                        <a:rPr lang="en-GB" sz="1400" dirty="0">
                          <a:effectLst/>
                        </a:rPr>
                        <a:t>Expected EU contribution per project (EUR million)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rowSpan="2" gridSpan="2">
                  <a:txBody>
                    <a:bodyPr/>
                    <a:lstStyle/>
                    <a:p>
                      <a:pPr algn="ctr"/>
                      <a:r>
                        <a:rPr lang="en-GB" sz="1400" b="0" dirty="0">
                          <a:effectLst/>
                        </a:rPr>
                        <a:t>Indicative number of projects expected to be funded</a:t>
                      </a:r>
                      <a:endParaRPr lang="en-US" b="0" dirty="0"/>
                    </a:p>
                  </a:txBody>
                  <a:tcPr marL="65754" marR="65754" marT="65754" marB="0"/>
                </a:tc>
                <a:tc rowSpan="2" hMerge="1">
                  <a:txBody>
                    <a:bodyPr/>
                    <a:lstStyle/>
                    <a:p>
                      <a:pPr algn="ctr">
                        <a:lnSpc>
                          <a:spcPct val="115000"/>
                        </a:lnSpc>
                        <a:spcAft>
                          <a:spcPts val="400"/>
                        </a:spcAft>
                      </a:pPr>
                      <a:r>
                        <a:rPr lang="en-GB" sz="1400">
                          <a:effectLst/>
                        </a:rPr>
                        <a:t>Indicative number of projects expected to be funded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extLst>
                  <a:ext uri="{0D108BD9-81ED-4DB2-BD59-A6C34878D82A}">
                    <a16:rowId xmlns:a16="http://schemas.microsoft.com/office/drawing/2014/main" val="2217838248"/>
                  </a:ext>
                </a:extLst>
              </a:tr>
              <a:tr h="404118">
                <a:tc vMerge="1">
                  <a:txBody>
                    <a:bodyPr/>
                    <a:lstStyle/>
                    <a:p>
                      <a:endParaRPr lang="en-US"/>
                    </a:p>
                  </a:txBody>
                  <a:tcPr/>
                </a:tc>
                <a:tc vMerge="1">
                  <a:txBody>
                    <a:bodyPr/>
                    <a:lstStyle/>
                    <a:p>
                      <a:endParaRPr lang="en-US"/>
                    </a:p>
                  </a:txBody>
                  <a:tcPr/>
                </a:tc>
                <a:tc gridSpan="2">
                  <a:txBody>
                    <a:bodyPr/>
                    <a:lstStyle/>
                    <a:p>
                      <a:pPr algn="ctr"/>
                      <a:r>
                        <a:rPr lang="en-GB" sz="1400" b="0" dirty="0">
                          <a:effectLst/>
                        </a:rPr>
                        <a:t>2023</a:t>
                      </a:r>
                      <a:endParaRPr lang="en-US" b="0" dirty="0"/>
                    </a:p>
                  </a:txBody>
                  <a:tcPr marL="65754" marR="65754" marT="65754" marB="0"/>
                </a:tc>
                <a:tc hMerge="1">
                  <a:txBody>
                    <a:bodyPr/>
                    <a:lstStyle/>
                    <a:p>
                      <a:pPr algn="ctr">
                        <a:lnSpc>
                          <a:spcPct val="115000"/>
                        </a:lnSpc>
                        <a:spcAft>
                          <a:spcPts val="400"/>
                        </a:spcAft>
                      </a:pPr>
                      <a:r>
                        <a:rPr lang="en-GB" sz="1400">
                          <a:effectLst/>
                        </a:rPr>
                        <a:t>2023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82657496"/>
                  </a:ext>
                </a:extLst>
              </a:tr>
              <a:tr h="632161">
                <a:tc gridSpan="8">
                  <a:txBody>
                    <a:bodyPr/>
                    <a:lstStyle/>
                    <a:p>
                      <a:pPr algn="ctr">
                        <a:lnSpc>
                          <a:spcPct val="115000"/>
                        </a:lnSpc>
                        <a:spcAft>
                          <a:spcPts val="400"/>
                        </a:spcAft>
                      </a:pPr>
                      <a:r>
                        <a:rPr lang="en-GB" sz="1400" b="0" dirty="0">
                          <a:effectLst/>
                        </a:rPr>
                        <a:t>Opening: 13 Dec 2022</a:t>
                      </a:r>
                      <a:endParaRPr lang="en-US" sz="1400" b="0" dirty="0">
                        <a:effectLst/>
                      </a:endParaRPr>
                    </a:p>
                    <a:p>
                      <a:pPr algn="ctr">
                        <a:lnSpc>
                          <a:spcPct val="115000"/>
                        </a:lnSpc>
                        <a:spcAft>
                          <a:spcPts val="400"/>
                        </a:spcAft>
                      </a:pPr>
                      <a:r>
                        <a:rPr lang="en-GB" sz="1400" b="0" dirty="0">
                          <a:effectLst/>
                        </a:rPr>
                        <a:t>Deadline(s): 18 Apr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3646507"/>
                  </a:ext>
                </a:extLst>
              </a:tr>
              <a:tr h="315758">
                <a:tc>
                  <a:txBody>
                    <a:bodyPr/>
                    <a:lstStyle/>
                    <a:p>
                      <a:pPr algn="just">
                        <a:lnSpc>
                          <a:spcPct val="115000"/>
                        </a:lnSpc>
                        <a:spcAft>
                          <a:spcPts val="400"/>
                        </a:spcAft>
                      </a:pPr>
                      <a:r>
                        <a:rPr lang="en-GB" sz="1400" b="0" dirty="0">
                          <a:effectLst/>
                        </a:rPr>
                        <a:t>HORIZON-CL5-2023-D1-02-01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a:effectLst/>
                        </a:rPr>
                        <a:t>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a:effectLst/>
                        </a:rPr>
                        <a:t>Around 2.50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extLst>
                  <a:ext uri="{0D108BD9-81ED-4DB2-BD59-A6C34878D82A}">
                    <a16:rowId xmlns:a16="http://schemas.microsoft.com/office/drawing/2014/main" val="3032502821"/>
                  </a:ext>
                </a:extLst>
              </a:tr>
              <a:tr h="315758">
                <a:tc>
                  <a:txBody>
                    <a:bodyPr/>
                    <a:lstStyle/>
                    <a:p>
                      <a:pPr algn="just">
                        <a:lnSpc>
                          <a:spcPct val="115000"/>
                        </a:lnSpc>
                        <a:spcAft>
                          <a:spcPts val="400"/>
                        </a:spcAft>
                      </a:pPr>
                      <a:r>
                        <a:rPr lang="en-GB" sz="1400" b="0">
                          <a:effectLst/>
                        </a:rPr>
                        <a:t>HORIZON-CL5-2023-D1-02-02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dirty="0">
                          <a:effectLst/>
                        </a:rPr>
                        <a:t>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a:txBody>
                    <a:bodyPr/>
                    <a:lstStyle/>
                    <a:p>
                      <a:pPr algn="ctr">
                        <a:lnSpc>
                          <a:spcPct val="115000"/>
                        </a:lnSpc>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extLst>
                  <a:ext uri="{0D108BD9-81ED-4DB2-BD59-A6C34878D82A}">
                    <a16:rowId xmlns:a16="http://schemas.microsoft.com/office/drawing/2014/main" val="3438542771"/>
                  </a:ext>
                </a:extLst>
              </a:tr>
              <a:tr h="315758">
                <a:tc>
                  <a:txBody>
                    <a:bodyPr/>
                    <a:lstStyle/>
                    <a:p>
                      <a:pPr algn="just">
                        <a:lnSpc>
                          <a:spcPct val="115000"/>
                        </a:lnSpc>
                        <a:spcAft>
                          <a:spcPts val="400"/>
                        </a:spcAft>
                      </a:pPr>
                      <a:r>
                        <a:rPr lang="en-GB" sz="1400" b="0" dirty="0">
                          <a:effectLst/>
                        </a:rPr>
                        <a:t>Overall indicative budget</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400"/>
                        </a:spcAft>
                      </a:pPr>
                      <a:r>
                        <a:rPr lang="en-GB" sz="1400" b="0" dirty="0">
                          <a:effectLst/>
                        </a:rPr>
                        <a:t>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gridSpan="2">
                  <a:txBody>
                    <a:bodyPr/>
                    <a:lstStyle/>
                    <a:p>
                      <a:pPr algn="ctr">
                        <a:lnSpc>
                          <a:spcPct val="115000"/>
                        </a:lnSpc>
                        <a:spcAft>
                          <a:spcPts val="10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hMerge="1">
                  <a:txBody>
                    <a:bodyPr/>
                    <a:lstStyle/>
                    <a:p>
                      <a:pPr algn="just">
                        <a:lnSpc>
                          <a:spcPct val="115000"/>
                        </a:lnSpc>
                        <a:spcAft>
                          <a:spcPts val="100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tc>
                  <a:txBody>
                    <a:bodyPr/>
                    <a:lstStyle/>
                    <a:p>
                      <a:pPr algn="ctr">
                        <a:lnSpc>
                          <a:spcPct val="115000"/>
                        </a:lnSpc>
                        <a:spcAft>
                          <a:spcPts val="1000"/>
                        </a:spcAft>
                      </a:pPr>
                      <a:r>
                        <a:rPr lang="en-GB" sz="1400" b="0" dirty="0">
                          <a:effectLst/>
                        </a:rPr>
                        <a:t> 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54" marR="65754" marT="65754" marB="0"/>
                </a:tc>
                <a:extLst>
                  <a:ext uri="{0D108BD9-81ED-4DB2-BD59-A6C34878D82A}">
                    <a16:rowId xmlns:a16="http://schemas.microsoft.com/office/drawing/2014/main" val="3156656636"/>
                  </a:ext>
                </a:extLst>
              </a:tr>
            </a:tbl>
          </a:graphicData>
        </a:graphic>
      </p:graphicFrame>
      <p:sp>
        <p:nvSpPr>
          <p:cNvPr id="9" name="Rectangle 8"/>
          <p:cNvSpPr/>
          <p:nvPr/>
        </p:nvSpPr>
        <p:spPr>
          <a:xfrm>
            <a:off x="1752554" y="3733792"/>
            <a:ext cx="7391446" cy="1376595"/>
          </a:xfrm>
          <a:prstGeom prst="rect">
            <a:avLst/>
          </a:prstGeom>
          <a:noFill/>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sz="1400" dirty="0">
                <a:latin typeface="+mn-lt"/>
              </a:rPr>
              <a:t>HORIZON-CL5-2023-D1-02-01: EU-China international cooperation on data and model development for pathways to carbon neutrality: focusing on decarbonisation, energy efficiency and socio-economic implications of the transition</a:t>
            </a:r>
          </a:p>
          <a:p>
            <a:pPr marL="285750" indent="-285750" algn="just">
              <a:lnSpc>
                <a:spcPct val="115000"/>
              </a:lnSpc>
              <a:spcBef>
                <a:spcPts val="1200"/>
              </a:spcBef>
              <a:spcAft>
                <a:spcPts val="1200"/>
              </a:spcAft>
              <a:buFont typeface="Arial" panose="020B0604020202020204" pitchFamily="34" charset="0"/>
              <a:buChar char="•"/>
            </a:pPr>
            <a:r>
              <a:rPr lang="en-GB" sz="1400" dirty="0">
                <a:latin typeface="+mn-lt"/>
              </a:rPr>
              <a:t>HORIZON-CL5-2023-D1-02-02: EU-China international cooperation on blue carbon</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13</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1" name="Rectangle: Rounded Corners 10">
            <a:extLst>
              <a:ext uri="{FF2B5EF4-FFF2-40B4-BE49-F238E27FC236}">
                <a16:creationId xmlns:a16="http://schemas.microsoft.com/office/drawing/2014/main" id="{6297D670-D425-4F62-A4D6-2BEA509F8431}"/>
              </a:ext>
            </a:extLst>
          </p:cNvPr>
          <p:cNvSpPr/>
          <p:nvPr/>
        </p:nvSpPr>
        <p:spPr>
          <a:xfrm>
            <a:off x="3348" y="838268"/>
            <a:ext cx="1778852" cy="5997497"/>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3" name="Group 12">
            <a:extLst>
              <a:ext uri="{FF2B5EF4-FFF2-40B4-BE49-F238E27FC236}">
                <a16:creationId xmlns:a16="http://schemas.microsoft.com/office/drawing/2014/main" id="{B3459B51-0C70-4025-97B0-FE9C634FE225}"/>
              </a:ext>
            </a:extLst>
          </p:cNvPr>
          <p:cNvGrpSpPr/>
          <p:nvPr/>
        </p:nvGrpSpPr>
        <p:grpSpPr>
          <a:xfrm>
            <a:off x="16933" y="1905040"/>
            <a:ext cx="1786742" cy="1523960"/>
            <a:chOff x="13585" y="1061364"/>
            <a:chExt cx="1322221" cy="1495121"/>
          </a:xfrm>
        </p:grpSpPr>
        <p:sp>
          <p:nvSpPr>
            <p:cNvPr id="14" name="Rectangle: Rounded Corners 13">
              <a:extLst>
                <a:ext uri="{FF2B5EF4-FFF2-40B4-BE49-F238E27FC236}">
                  <a16:creationId xmlns:a16="http://schemas.microsoft.com/office/drawing/2014/main" id="{FE8D9629-473B-4191-9CD4-E60D128AAD81}"/>
                </a:ext>
              </a:extLst>
            </p:cNvPr>
            <p:cNvSpPr/>
            <p:nvPr/>
          </p:nvSpPr>
          <p:spPr>
            <a:xfrm>
              <a:off x="13585" y="1061364"/>
              <a:ext cx="1322221" cy="149512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5" name="Rectangle: Rounded Corners 6">
              <a:extLst>
                <a:ext uri="{FF2B5EF4-FFF2-40B4-BE49-F238E27FC236}">
                  <a16:creationId xmlns:a16="http://schemas.microsoft.com/office/drawing/2014/main" id="{FF5F7D60-E6F4-41FF-8F3F-F74A49977E96}"/>
                </a:ext>
              </a:extLst>
            </p:cNvPr>
            <p:cNvSpPr txBox="1"/>
            <p:nvPr/>
          </p:nvSpPr>
          <p:spPr>
            <a:xfrm>
              <a:off x="52312" y="1100091"/>
              <a:ext cx="1244767" cy="14176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6" name="Group 15">
            <a:extLst>
              <a:ext uri="{FF2B5EF4-FFF2-40B4-BE49-F238E27FC236}">
                <a16:creationId xmlns:a16="http://schemas.microsoft.com/office/drawing/2014/main" id="{098FE2B2-DFE4-4E63-A37D-E603B9671BA2}"/>
              </a:ext>
            </a:extLst>
          </p:cNvPr>
          <p:cNvGrpSpPr/>
          <p:nvPr/>
        </p:nvGrpSpPr>
        <p:grpSpPr>
          <a:xfrm>
            <a:off x="7502" y="3809990"/>
            <a:ext cx="1753223" cy="462001"/>
            <a:chOff x="4154" y="2922644"/>
            <a:chExt cx="1302535" cy="381531"/>
          </a:xfrm>
          <a:solidFill>
            <a:schemeClr val="accent1">
              <a:lumMod val="20000"/>
              <a:lumOff val="80000"/>
            </a:schemeClr>
          </a:solidFill>
        </p:grpSpPr>
        <p:sp>
          <p:nvSpPr>
            <p:cNvPr id="17" name="Rectangle: Rounded Corners 16">
              <a:extLst>
                <a:ext uri="{FF2B5EF4-FFF2-40B4-BE49-F238E27FC236}">
                  <a16:creationId xmlns:a16="http://schemas.microsoft.com/office/drawing/2014/main" id="{EAAEFE86-30CE-423E-80BC-41E10614F03F}"/>
                </a:ext>
              </a:extLst>
            </p:cNvPr>
            <p:cNvSpPr/>
            <p:nvPr/>
          </p:nvSpPr>
          <p:spPr>
            <a:xfrm>
              <a:off x="4154" y="2922644"/>
              <a:ext cx="1302535" cy="381531"/>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18" name="Rectangle: Rounded Corners 8">
              <a:extLst>
                <a:ext uri="{FF2B5EF4-FFF2-40B4-BE49-F238E27FC236}">
                  <a16:creationId xmlns:a16="http://schemas.microsoft.com/office/drawing/2014/main" id="{0D5FFA7E-C728-4A34-A979-B0AE7E1217A3}"/>
                </a:ext>
              </a:extLst>
            </p:cNvPr>
            <p:cNvSpPr txBox="1"/>
            <p:nvPr/>
          </p:nvSpPr>
          <p:spPr>
            <a:xfrm>
              <a:off x="15329" y="2933819"/>
              <a:ext cx="1280185" cy="3591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19" name="Group 18">
            <a:extLst>
              <a:ext uri="{FF2B5EF4-FFF2-40B4-BE49-F238E27FC236}">
                <a16:creationId xmlns:a16="http://schemas.microsoft.com/office/drawing/2014/main" id="{7F9A45E2-5DF2-4481-AE02-22C86467ED6F}"/>
              </a:ext>
            </a:extLst>
          </p:cNvPr>
          <p:cNvGrpSpPr/>
          <p:nvPr/>
        </p:nvGrpSpPr>
        <p:grpSpPr>
          <a:xfrm>
            <a:off x="6904" y="4800564"/>
            <a:ext cx="1753208" cy="1030893"/>
            <a:chOff x="3556" y="3737200"/>
            <a:chExt cx="1302524" cy="851335"/>
          </a:xfrm>
        </p:grpSpPr>
        <p:sp>
          <p:nvSpPr>
            <p:cNvPr id="20" name="Rectangle: Rounded Corners 19">
              <a:extLst>
                <a:ext uri="{FF2B5EF4-FFF2-40B4-BE49-F238E27FC236}">
                  <a16:creationId xmlns:a16="http://schemas.microsoft.com/office/drawing/2014/main" id="{66AADB47-BCD0-439D-8750-62D7024ABDD8}"/>
                </a:ext>
              </a:extLst>
            </p:cNvPr>
            <p:cNvSpPr/>
            <p:nvPr/>
          </p:nvSpPr>
          <p:spPr>
            <a:xfrm>
              <a:off x="3556" y="3737200"/>
              <a:ext cx="1302524" cy="85133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21" name="Rectangle: Rounded Corners 10">
              <a:extLst>
                <a:ext uri="{FF2B5EF4-FFF2-40B4-BE49-F238E27FC236}">
                  <a16:creationId xmlns:a16="http://schemas.microsoft.com/office/drawing/2014/main" id="{C38F239E-D693-4B00-9958-790C68872DDD}"/>
                </a:ext>
              </a:extLst>
            </p:cNvPr>
            <p:cNvSpPr txBox="1"/>
            <p:nvPr/>
          </p:nvSpPr>
          <p:spPr>
            <a:xfrm>
              <a:off x="28491" y="3762135"/>
              <a:ext cx="1252654" cy="8014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
        <p:nvSpPr>
          <p:cNvPr id="23" name="Rectangle: Rounded Corners 4">
            <a:extLst>
              <a:ext uri="{FF2B5EF4-FFF2-40B4-BE49-F238E27FC236}">
                <a16:creationId xmlns:a16="http://schemas.microsoft.com/office/drawing/2014/main" id="{15854654-65A3-42E1-9021-87E268167338}"/>
              </a:ext>
            </a:extLst>
          </p:cNvPr>
          <p:cNvSpPr txBox="1"/>
          <p:nvPr/>
        </p:nvSpPr>
        <p:spPr>
          <a:xfrm>
            <a:off x="3348" y="838268"/>
            <a:ext cx="1778852" cy="724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spTree>
    <p:extLst>
      <p:ext uri="{BB962C8B-B14F-4D97-AF65-F5344CB8AC3E}">
        <p14:creationId xmlns:p14="http://schemas.microsoft.com/office/powerpoint/2010/main" val="1959409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85871"/>
          </a:xfrm>
          <a:noFill/>
        </p:spPr>
        <p:txBody>
          <a:bodyPr>
            <a:normAutofit/>
          </a:bodyPr>
          <a:lstStyle/>
          <a:p>
            <a:pPr>
              <a:lnSpc>
                <a:spcPct val="100000"/>
              </a:lnSpc>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1. 						</a:t>
            </a:r>
            <a:r>
              <a:rPr lang="en-GB" sz="1800" i="1" dirty="0">
                <a:solidFill>
                  <a:srgbClr val="000000"/>
                </a:solidFill>
                <a:latin typeface="+mn-lt"/>
                <a:ea typeface="Times New Roman" panose="02020603050405020304" pitchFamily="18" charset="0"/>
                <a:cs typeface="Times New Roman" panose="02020603050405020304" pitchFamily="18" charset="0"/>
              </a:rPr>
              <a:t>Continued 6</a:t>
            </a:r>
            <a:r>
              <a:rPr lang="en-GB" sz="1800" dirty="0">
                <a:solidFill>
                  <a:srgbClr val="000000"/>
                </a:solidFill>
                <a:latin typeface="+mn-lt"/>
                <a:ea typeface="Times New Roman" panose="02020603050405020304" pitchFamily="18" charset="0"/>
                <a:cs typeface="Times New Roman" panose="02020603050405020304" pitchFamily="18" charset="0"/>
              </a:rPr>
              <a:t/>
            </a:r>
            <a:br>
              <a:rPr lang="en-GB" sz="1800" dirty="0">
                <a:solidFill>
                  <a:srgbClr val="000000"/>
                </a:solidFill>
                <a:latin typeface="+mn-lt"/>
                <a:ea typeface="Times New Roman" panose="02020603050405020304" pitchFamily="18" charset="0"/>
                <a:cs typeface="Times New Roman" panose="02020603050405020304" pitchFamily="18" charset="0"/>
              </a:rPr>
            </a:br>
            <a:r>
              <a:rPr lang="en-GB" sz="1800" dirty="0">
                <a:solidFill>
                  <a:srgbClr val="000000"/>
                </a:solidFill>
                <a:latin typeface="+mn-lt"/>
                <a:ea typeface="Times New Roman" panose="02020603050405020304" pitchFamily="18" charset="0"/>
                <a:cs typeface="Times New Roman" panose="02020603050405020304" pitchFamily="18" charset="0"/>
              </a:rPr>
              <a:t>Climate sciences and responses				HORIZON-CL5-2024-D1-01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0428160"/>
              </p:ext>
            </p:extLst>
          </p:nvPr>
        </p:nvGraphicFramePr>
        <p:xfrm>
          <a:off x="1812445" y="871934"/>
          <a:ext cx="7331555" cy="3627012"/>
        </p:xfrm>
        <a:graphic>
          <a:graphicData uri="http://schemas.openxmlformats.org/drawingml/2006/table">
            <a:tbl>
              <a:tblPr firstRow="1" firstCol="1" bandRow="1">
                <a:tableStyleId>{616DA210-FB5B-4158-B5E0-FEB733F419BA}</a:tableStyleId>
              </a:tblPr>
              <a:tblGrid>
                <a:gridCol w="2226169">
                  <a:extLst>
                    <a:ext uri="{9D8B030D-6E8A-4147-A177-3AD203B41FA5}">
                      <a16:colId xmlns:a16="http://schemas.microsoft.com/office/drawing/2014/main" val="3430770490"/>
                    </a:ext>
                  </a:extLst>
                </a:gridCol>
                <a:gridCol w="666736">
                  <a:extLst>
                    <a:ext uri="{9D8B030D-6E8A-4147-A177-3AD203B41FA5}">
                      <a16:colId xmlns:a16="http://schemas.microsoft.com/office/drawing/2014/main" val="2405954287"/>
                    </a:ext>
                  </a:extLst>
                </a:gridCol>
                <a:gridCol w="1162016">
                  <a:extLst>
                    <a:ext uri="{9D8B030D-6E8A-4147-A177-3AD203B41FA5}">
                      <a16:colId xmlns:a16="http://schemas.microsoft.com/office/drawing/2014/main" val="599039649"/>
                    </a:ext>
                  </a:extLst>
                </a:gridCol>
                <a:gridCol w="1676356">
                  <a:extLst>
                    <a:ext uri="{9D8B030D-6E8A-4147-A177-3AD203B41FA5}">
                      <a16:colId xmlns:a16="http://schemas.microsoft.com/office/drawing/2014/main" val="51610696"/>
                    </a:ext>
                  </a:extLst>
                </a:gridCol>
                <a:gridCol w="1600278">
                  <a:extLst>
                    <a:ext uri="{9D8B030D-6E8A-4147-A177-3AD203B41FA5}">
                      <a16:colId xmlns:a16="http://schemas.microsoft.com/office/drawing/2014/main" val="3783736481"/>
                    </a:ext>
                  </a:extLst>
                </a:gridCol>
              </a:tblGrid>
              <a:tr h="330277">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rowSpan="2">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rowSpan="2">
                  <a:txBody>
                    <a:bodyPr/>
                    <a:lstStyle/>
                    <a:p>
                      <a:pPr algn="ctr">
                        <a:lnSpc>
                          <a:spcPct val="115000"/>
                        </a:lnSpc>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1986716757"/>
                  </a:ext>
                </a:extLst>
              </a:tr>
              <a:tr h="213703">
                <a:tc vMerge="1">
                  <a:txBody>
                    <a:bodyPr/>
                    <a:lstStyle/>
                    <a:p>
                      <a:endParaRPr lang="en-US"/>
                    </a:p>
                  </a:txBody>
                  <a:tcPr/>
                </a:tc>
                <a:tc vMerge="1">
                  <a:txBody>
                    <a:bodyPr/>
                    <a:lstStyle/>
                    <a:p>
                      <a:endParaRPr lang="en-US"/>
                    </a:p>
                  </a:txBody>
                  <a:tcPr/>
                </a:tc>
                <a:tc>
                  <a:txBody>
                    <a:bodyPr/>
                    <a:lstStyle/>
                    <a:p>
                      <a:pPr algn="ctr"/>
                      <a:r>
                        <a:rPr lang="en-GB" sz="1400" b="0" dirty="0">
                          <a:effectLst/>
                        </a:rPr>
                        <a:t>2024</a:t>
                      </a:r>
                      <a:endParaRPr lang="en-US" sz="1400" dirty="0"/>
                    </a:p>
                  </a:txBody>
                  <a:tcPr marL="38044" marR="38044" marT="38044" marB="0"/>
                </a:tc>
                <a:tc vMerge="1">
                  <a:txBody>
                    <a:bodyPr/>
                    <a:lstStyle/>
                    <a:p>
                      <a:endParaRPr lang="en-US" dirty="0"/>
                    </a:p>
                  </a:txBody>
                  <a:tcPr marL="38044" marR="38044" marT="38044" marB="0"/>
                </a:tc>
                <a:tc vMerge="1">
                  <a:txBody>
                    <a:bodyPr/>
                    <a:lstStyle/>
                    <a:p>
                      <a:endParaRPr lang="en-US"/>
                    </a:p>
                  </a:txBody>
                  <a:tcPr/>
                </a:tc>
                <a:extLst>
                  <a:ext uri="{0D108BD9-81ED-4DB2-BD59-A6C34878D82A}">
                    <a16:rowId xmlns:a16="http://schemas.microsoft.com/office/drawing/2014/main" val="4139829898"/>
                  </a:ext>
                </a:extLst>
              </a:tr>
              <a:tr h="362969">
                <a:tc gridSpan="5">
                  <a:txBody>
                    <a:bodyPr/>
                    <a:lstStyle/>
                    <a:p>
                      <a:pPr algn="ctr">
                        <a:lnSpc>
                          <a:spcPct val="115000"/>
                        </a:lnSpc>
                        <a:spcAft>
                          <a:spcPts val="400"/>
                        </a:spcAft>
                      </a:pPr>
                      <a:r>
                        <a:rPr lang="en-GB" sz="1400" b="0" dirty="0">
                          <a:effectLst/>
                        </a:rPr>
                        <a:t>Opening: 12 Sep 2023</a:t>
                      </a:r>
                      <a:endParaRPr lang="en-US" sz="1400" b="0" dirty="0">
                        <a:effectLst/>
                      </a:endParaRPr>
                    </a:p>
                    <a:p>
                      <a:pPr algn="ctr">
                        <a:lnSpc>
                          <a:spcPct val="115000"/>
                        </a:lnSpc>
                        <a:spcAft>
                          <a:spcPts val="400"/>
                        </a:spcAft>
                      </a:pPr>
                      <a:r>
                        <a:rPr lang="en-GB" sz="1400" b="0" dirty="0">
                          <a:effectLst/>
                        </a:rPr>
                        <a:t>Deadline(s): 05 Mar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95863071"/>
                  </a:ext>
                </a:extLst>
              </a:tr>
              <a:tr h="172374">
                <a:tc>
                  <a:txBody>
                    <a:bodyPr/>
                    <a:lstStyle/>
                    <a:p>
                      <a:pPr algn="just">
                        <a:lnSpc>
                          <a:spcPct val="115000"/>
                        </a:lnSpc>
                        <a:spcAft>
                          <a:spcPts val="400"/>
                        </a:spcAft>
                      </a:pPr>
                      <a:r>
                        <a:rPr lang="en-GB" sz="1400" b="0" dirty="0">
                          <a:effectLst/>
                        </a:rPr>
                        <a:t>HORIZON-CL5-2024-D1-01-01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15.00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Around 15.00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246855091"/>
                  </a:ext>
                </a:extLst>
              </a:tr>
              <a:tr h="172374">
                <a:tc>
                  <a:txBody>
                    <a:bodyPr/>
                    <a:lstStyle/>
                    <a:p>
                      <a:pPr algn="just">
                        <a:lnSpc>
                          <a:spcPct val="115000"/>
                        </a:lnSpc>
                        <a:spcAft>
                          <a:spcPts val="400"/>
                        </a:spcAft>
                      </a:pPr>
                      <a:r>
                        <a:rPr lang="en-GB" sz="1400" b="0">
                          <a:effectLst/>
                        </a:rPr>
                        <a:t>HORIZON-CL5-2024-D1-01-02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22.00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6.00 to 7.50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1771121159"/>
                  </a:ext>
                </a:extLst>
              </a:tr>
              <a:tr h="172374">
                <a:tc>
                  <a:txBody>
                    <a:bodyPr/>
                    <a:lstStyle/>
                    <a:p>
                      <a:pPr algn="just">
                        <a:lnSpc>
                          <a:spcPct val="115000"/>
                        </a:lnSpc>
                        <a:spcAft>
                          <a:spcPts val="400"/>
                        </a:spcAft>
                      </a:pPr>
                      <a:r>
                        <a:rPr lang="en-GB" sz="1400" b="0">
                          <a:effectLst/>
                        </a:rPr>
                        <a:t>HORIZON-CL5-2024-D1-01-03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15.00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Around 15.00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17878282"/>
                  </a:ext>
                </a:extLst>
              </a:tr>
              <a:tr h="172374">
                <a:tc>
                  <a:txBody>
                    <a:bodyPr/>
                    <a:lstStyle/>
                    <a:p>
                      <a:pPr algn="just">
                        <a:lnSpc>
                          <a:spcPct val="115000"/>
                        </a:lnSpc>
                        <a:spcAft>
                          <a:spcPts val="400"/>
                        </a:spcAft>
                      </a:pPr>
                      <a:r>
                        <a:rPr lang="en-GB" sz="1400" b="0">
                          <a:effectLst/>
                        </a:rPr>
                        <a:t>HORIZON-CL5-2024-D1-01-04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Around 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4125173760"/>
                  </a:ext>
                </a:extLst>
              </a:tr>
              <a:tr h="172374">
                <a:tc>
                  <a:txBody>
                    <a:bodyPr/>
                    <a:lstStyle/>
                    <a:p>
                      <a:pPr algn="just">
                        <a:lnSpc>
                          <a:spcPct val="115000"/>
                        </a:lnSpc>
                        <a:spcAft>
                          <a:spcPts val="400"/>
                        </a:spcAft>
                      </a:pPr>
                      <a:r>
                        <a:rPr lang="en-GB" sz="1400" b="0">
                          <a:effectLst/>
                        </a:rPr>
                        <a:t>HORIZON-CL5-2024-D1-01-05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Around 4.50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3483108904"/>
                  </a:ext>
                </a:extLst>
              </a:tr>
              <a:tr h="172374">
                <a:tc>
                  <a:txBody>
                    <a:bodyPr/>
                    <a:lstStyle/>
                    <a:p>
                      <a:pPr algn="just">
                        <a:lnSpc>
                          <a:spcPct val="115000"/>
                        </a:lnSpc>
                        <a:spcAft>
                          <a:spcPts val="400"/>
                        </a:spcAft>
                      </a:pPr>
                      <a:r>
                        <a:rPr lang="en-GB" sz="1400" b="0">
                          <a:effectLst/>
                        </a:rPr>
                        <a:t>HORIZON-CL5-2024-D1-01-06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1751970770"/>
                  </a:ext>
                </a:extLst>
              </a:tr>
              <a:tr h="172374">
                <a:tc>
                  <a:txBody>
                    <a:bodyPr/>
                    <a:lstStyle/>
                    <a:p>
                      <a:pPr algn="just">
                        <a:lnSpc>
                          <a:spcPct val="115000"/>
                        </a:lnSpc>
                        <a:spcAft>
                          <a:spcPts val="400"/>
                        </a:spcAft>
                      </a:pPr>
                      <a:r>
                        <a:rPr lang="en-GB" sz="1400" b="0">
                          <a:effectLst/>
                        </a:rPr>
                        <a:t>HORIZON-CL5-2024-D1-01-07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a:effectLst/>
                        </a:rPr>
                        <a:t>Around 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extLst>
                  <a:ext uri="{0D108BD9-81ED-4DB2-BD59-A6C34878D82A}">
                    <a16:rowId xmlns:a16="http://schemas.microsoft.com/office/drawing/2014/main" val="1589960832"/>
                  </a:ext>
                </a:extLst>
              </a:tr>
              <a:tr h="172374">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103.00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044" marR="38044" marT="38044" marB="0"/>
                </a:tc>
                <a:tc>
                  <a:txBody>
                    <a:bodyPr/>
                    <a:lstStyle/>
                    <a:p>
                      <a:pPr algn="ctr">
                        <a:lnSpc>
                          <a:spcPct val="115000"/>
                        </a:lnSpc>
                        <a:spcAft>
                          <a:spcPts val="1000"/>
                        </a:spcAft>
                      </a:pPr>
                      <a:r>
                        <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rPr>
                        <a:t>13</a:t>
                      </a:r>
                    </a:p>
                  </a:txBody>
                  <a:tcPr marL="38044" marR="38044" marT="38044" marB="0"/>
                </a:tc>
                <a:extLst>
                  <a:ext uri="{0D108BD9-81ED-4DB2-BD59-A6C34878D82A}">
                    <a16:rowId xmlns:a16="http://schemas.microsoft.com/office/drawing/2014/main" val="2584318663"/>
                  </a:ext>
                </a:extLst>
              </a:tr>
            </a:tbl>
          </a:graphicData>
        </a:graphic>
      </p:graphicFrame>
      <p:sp>
        <p:nvSpPr>
          <p:cNvPr id="8" name="Slide Number Placeholder 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14</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0" name="Rectangle: Rounded Corners 9">
            <a:extLst>
              <a:ext uri="{FF2B5EF4-FFF2-40B4-BE49-F238E27FC236}">
                <a16:creationId xmlns:a16="http://schemas.microsoft.com/office/drawing/2014/main" id="{775A81C1-8ED3-4609-B61F-4F613305F208}"/>
              </a:ext>
            </a:extLst>
          </p:cNvPr>
          <p:cNvSpPr/>
          <p:nvPr/>
        </p:nvSpPr>
        <p:spPr>
          <a:xfrm>
            <a:off x="3348" y="838268"/>
            <a:ext cx="1778852" cy="5997497"/>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2" name="Group 11">
            <a:extLst>
              <a:ext uri="{FF2B5EF4-FFF2-40B4-BE49-F238E27FC236}">
                <a16:creationId xmlns:a16="http://schemas.microsoft.com/office/drawing/2014/main" id="{102EA349-CB26-43EC-B877-96F400A45D0D}"/>
              </a:ext>
            </a:extLst>
          </p:cNvPr>
          <p:cNvGrpSpPr/>
          <p:nvPr/>
        </p:nvGrpSpPr>
        <p:grpSpPr>
          <a:xfrm>
            <a:off x="16933" y="1905040"/>
            <a:ext cx="1786742" cy="1523960"/>
            <a:chOff x="13585" y="1061364"/>
            <a:chExt cx="1322221" cy="1495121"/>
          </a:xfrm>
        </p:grpSpPr>
        <p:sp>
          <p:nvSpPr>
            <p:cNvPr id="13" name="Rectangle: Rounded Corners 12">
              <a:extLst>
                <a:ext uri="{FF2B5EF4-FFF2-40B4-BE49-F238E27FC236}">
                  <a16:creationId xmlns:a16="http://schemas.microsoft.com/office/drawing/2014/main" id="{EEB4877D-C562-47E9-BFB2-15C59158213E}"/>
                </a:ext>
              </a:extLst>
            </p:cNvPr>
            <p:cNvSpPr/>
            <p:nvPr/>
          </p:nvSpPr>
          <p:spPr>
            <a:xfrm>
              <a:off x="13585" y="1061364"/>
              <a:ext cx="1322221" cy="149512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4" name="Rectangle: Rounded Corners 6">
              <a:extLst>
                <a:ext uri="{FF2B5EF4-FFF2-40B4-BE49-F238E27FC236}">
                  <a16:creationId xmlns:a16="http://schemas.microsoft.com/office/drawing/2014/main" id="{24F7EE18-BD85-4ACC-A66F-A44F190618AF}"/>
                </a:ext>
              </a:extLst>
            </p:cNvPr>
            <p:cNvSpPr txBox="1"/>
            <p:nvPr/>
          </p:nvSpPr>
          <p:spPr>
            <a:xfrm>
              <a:off x="52312" y="1100091"/>
              <a:ext cx="1244767" cy="14176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5" name="Group 14">
            <a:extLst>
              <a:ext uri="{FF2B5EF4-FFF2-40B4-BE49-F238E27FC236}">
                <a16:creationId xmlns:a16="http://schemas.microsoft.com/office/drawing/2014/main" id="{73DE23E8-A303-45B8-9250-442D7B8B05F2}"/>
              </a:ext>
            </a:extLst>
          </p:cNvPr>
          <p:cNvGrpSpPr/>
          <p:nvPr/>
        </p:nvGrpSpPr>
        <p:grpSpPr>
          <a:xfrm>
            <a:off x="7502" y="3809990"/>
            <a:ext cx="1753223" cy="462001"/>
            <a:chOff x="4154" y="2922644"/>
            <a:chExt cx="1302535" cy="381531"/>
          </a:xfrm>
        </p:grpSpPr>
        <p:sp>
          <p:nvSpPr>
            <p:cNvPr id="16" name="Rectangle: Rounded Corners 15">
              <a:extLst>
                <a:ext uri="{FF2B5EF4-FFF2-40B4-BE49-F238E27FC236}">
                  <a16:creationId xmlns:a16="http://schemas.microsoft.com/office/drawing/2014/main" id="{3D43AF21-CC41-4BF4-8824-4D44AA59CE8C}"/>
                </a:ext>
              </a:extLst>
            </p:cNvPr>
            <p:cNvSpPr/>
            <p:nvPr/>
          </p:nvSpPr>
          <p:spPr>
            <a:xfrm>
              <a:off x="4154" y="2922644"/>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17" name="Rectangle: Rounded Corners 8">
              <a:extLst>
                <a:ext uri="{FF2B5EF4-FFF2-40B4-BE49-F238E27FC236}">
                  <a16:creationId xmlns:a16="http://schemas.microsoft.com/office/drawing/2014/main" id="{B3A01F43-F32A-4426-9BF7-30BF3DC27943}"/>
                </a:ext>
              </a:extLst>
            </p:cNvPr>
            <p:cNvSpPr txBox="1"/>
            <p:nvPr/>
          </p:nvSpPr>
          <p:spPr>
            <a:xfrm>
              <a:off x="15329" y="2933819"/>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18" name="Group 17">
            <a:extLst>
              <a:ext uri="{FF2B5EF4-FFF2-40B4-BE49-F238E27FC236}">
                <a16:creationId xmlns:a16="http://schemas.microsoft.com/office/drawing/2014/main" id="{E8839A2A-C3D7-4B45-802C-A1F518AA3CD2}"/>
              </a:ext>
            </a:extLst>
          </p:cNvPr>
          <p:cNvGrpSpPr/>
          <p:nvPr/>
        </p:nvGrpSpPr>
        <p:grpSpPr>
          <a:xfrm>
            <a:off x="6904" y="4800564"/>
            <a:ext cx="1753208" cy="1030893"/>
            <a:chOff x="3556" y="3737200"/>
            <a:chExt cx="1302524" cy="851335"/>
          </a:xfrm>
          <a:solidFill>
            <a:schemeClr val="accent1">
              <a:lumMod val="20000"/>
              <a:lumOff val="80000"/>
            </a:schemeClr>
          </a:solidFill>
        </p:grpSpPr>
        <p:sp>
          <p:nvSpPr>
            <p:cNvPr id="19" name="Rectangle: Rounded Corners 18">
              <a:extLst>
                <a:ext uri="{FF2B5EF4-FFF2-40B4-BE49-F238E27FC236}">
                  <a16:creationId xmlns:a16="http://schemas.microsoft.com/office/drawing/2014/main" id="{73478D60-D46E-4E01-A231-2ABCD473F283}"/>
                </a:ext>
              </a:extLst>
            </p:cNvPr>
            <p:cNvSpPr/>
            <p:nvPr/>
          </p:nvSpPr>
          <p:spPr>
            <a:xfrm>
              <a:off x="3556" y="3737200"/>
              <a:ext cx="1302524" cy="851335"/>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20" name="Rectangle: Rounded Corners 10">
              <a:extLst>
                <a:ext uri="{FF2B5EF4-FFF2-40B4-BE49-F238E27FC236}">
                  <a16:creationId xmlns:a16="http://schemas.microsoft.com/office/drawing/2014/main" id="{33728009-10D5-4543-951D-4329F4F45EDA}"/>
                </a:ext>
              </a:extLst>
            </p:cNvPr>
            <p:cNvSpPr txBox="1"/>
            <p:nvPr/>
          </p:nvSpPr>
          <p:spPr>
            <a:xfrm>
              <a:off x="28491" y="3762135"/>
              <a:ext cx="1252654" cy="8014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
        <p:nvSpPr>
          <p:cNvPr id="22" name="Rectangle: Rounded Corners 4">
            <a:extLst>
              <a:ext uri="{FF2B5EF4-FFF2-40B4-BE49-F238E27FC236}">
                <a16:creationId xmlns:a16="http://schemas.microsoft.com/office/drawing/2014/main" id="{063B95A6-9557-48C6-AEEA-7A7248C71634}"/>
              </a:ext>
            </a:extLst>
          </p:cNvPr>
          <p:cNvSpPr txBox="1"/>
          <p:nvPr/>
        </p:nvSpPr>
        <p:spPr>
          <a:xfrm>
            <a:off x="3348" y="838268"/>
            <a:ext cx="1778852" cy="724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spTree>
    <p:extLst>
      <p:ext uri="{BB962C8B-B14F-4D97-AF65-F5344CB8AC3E}">
        <p14:creationId xmlns:p14="http://schemas.microsoft.com/office/powerpoint/2010/main" val="233554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5684" y="868375"/>
            <a:ext cx="7398316" cy="5532347"/>
          </a:xfrm>
          <a:noFill/>
        </p:spPr>
        <p:txBody>
          <a:bodyPr>
            <a:normAutofit/>
          </a:bodyPr>
          <a:lstStyle/>
          <a:p>
            <a:r>
              <a:rPr lang="en-GB" sz="1400" dirty="0"/>
              <a:t>HORIZON-CL5-2024-D1-01-01: Enhanced quantification and understanding of natural and anthropogenic methane emissions and sinks</a:t>
            </a:r>
          </a:p>
          <a:p>
            <a:r>
              <a:rPr lang="en-GB" sz="1400" dirty="0"/>
              <a:t>HORIZON-CL5-2024-D1-01-02: Inland ice, including snow cover, glaciers, ice sheets and permafrost, and their interaction with climate change</a:t>
            </a:r>
            <a:endParaRPr lang="en-US" sz="1400" dirty="0"/>
          </a:p>
          <a:p>
            <a:r>
              <a:rPr lang="en-GB" sz="1400" dirty="0"/>
              <a:t>HORIZON-CL5-2024-D1-01-03: Paleoclimate science for a better understanding of the short- to long-term evolution of the Earth system</a:t>
            </a:r>
            <a:endParaRPr lang="en-US" sz="1400" dirty="0"/>
          </a:p>
          <a:p>
            <a:r>
              <a:rPr lang="en-GB" sz="1400" dirty="0"/>
              <a:t>HORIZON-CL5-2024-D1-01-04: Improved toolbox for evaluating the climate and environmental impacts of trade policies</a:t>
            </a:r>
            <a:endParaRPr lang="en-US" sz="1400" dirty="0"/>
          </a:p>
          <a:p>
            <a:r>
              <a:rPr lang="en-GB" sz="1400" dirty="0"/>
              <a:t>HORIZON-CL5-2024-D1-01-05: Next generation low-emission, climate-resilient pathways and NDCs for a future aligned with the Paris Agreement</a:t>
            </a:r>
            <a:endParaRPr lang="en-US" sz="1400" dirty="0"/>
          </a:p>
          <a:p>
            <a:r>
              <a:rPr lang="en-GB" sz="1400" dirty="0"/>
              <a:t>HORIZON-CL5-2024-D1-01-06: The role of climate change foresight for primary and secondary raw materials supply</a:t>
            </a:r>
            <a:endParaRPr lang="en-US" sz="1400" dirty="0"/>
          </a:p>
          <a:p>
            <a:r>
              <a:rPr lang="en-GB" sz="1400" dirty="0"/>
              <a:t>HORIZON-CL5-2024-D1-01-07: Quantification of the role of key terrestrial ecosystems in the carbon cycle and related climate effects</a:t>
            </a:r>
            <a:endParaRPr lang="en-US" sz="1400" dirty="0"/>
          </a:p>
        </p:txBody>
      </p:sp>
      <p:sp>
        <p:nvSpPr>
          <p:cNvPr id="5" name="Title 1"/>
          <p:cNvSpPr txBox="1">
            <a:spLocks/>
          </p:cNvSpPr>
          <p:nvPr/>
        </p:nvSpPr>
        <p:spPr>
          <a:xfrm>
            <a:off x="0" y="91"/>
            <a:ext cx="9144000" cy="685781"/>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1. 						</a:t>
            </a:r>
            <a:r>
              <a:rPr lang="en-GB" sz="1800" i="1" dirty="0">
                <a:solidFill>
                  <a:srgbClr val="000000"/>
                </a:solidFill>
                <a:latin typeface="+mn-lt"/>
                <a:ea typeface="Times New Roman" panose="02020603050405020304" pitchFamily="18" charset="0"/>
                <a:cs typeface="Times New Roman" panose="02020603050405020304" pitchFamily="18" charset="0"/>
              </a:rPr>
              <a:t>Continued 7</a:t>
            </a:r>
            <a:r>
              <a:rPr lang="en-GB" sz="1800" dirty="0">
                <a:solidFill>
                  <a:srgbClr val="000000"/>
                </a:solidFill>
                <a:latin typeface="+mn-lt"/>
                <a:ea typeface="Times New Roman" panose="02020603050405020304" pitchFamily="18" charset="0"/>
                <a:cs typeface="Times New Roman" panose="02020603050405020304" pitchFamily="18" charset="0"/>
              </a:rPr>
              <a:t/>
            </a:r>
            <a:br>
              <a:rPr lang="en-GB" sz="1800" dirty="0">
                <a:solidFill>
                  <a:srgbClr val="000000"/>
                </a:solidFill>
                <a:latin typeface="+mn-lt"/>
                <a:ea typeface="Times New Roman" panose="02020603050405020304" pitchFamily="18" charset="0"/>
                <a:cs typeface="Times New Roman" panose="02020603050405020304" pitchFamily="18" charset="0"/>
              </a:rPr>
            </a:br>
            <a:r>
              <a:rPr lang="en-GB" sz="1800" dirty="0">
                <a:solidFill>
                  <a:srgbClr val="000000"/>
                </a:solidFill>
                <a:latin typeface="+mn-lt"/>
                <a:ea typeface="Times New Roman" panose="02020603050405020304" pitchFamily="18" charset="0"/>
                <a:cs typeface="Times New Roman" panose="02020603050405020304" pitchFamily="18" charset="0"/>
              </a:rPr>
              <a:t>Climate sciences and responses </a:t>
            </a:r>
            <a:r>
              <a:rPr lang="en-GB" sz="1800" dirty="0">
                <a:latin typeface="+mn-lt"/>
              </a:rPr>
              <a:t>HORIZON-CL5-2024-D1-01</a:t>
            </a:r>
            <a:endParaRPr lang="en-US" sz="1800" dirty="0">
              <a:latin typeface="+mn-lt"/>
              <a:ea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15</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0" name="Rectangle: Rounded Corners 9">
            <a:extLst>
              <a:ext uri="{FF2B5EF4-FFF2-40B4-BE49-F238E27FC236}">
                <a16:creationId xmlns:a16="http://schemas.microsoft.com/office/drawing/2014/main" id="{E2822E14-5A65-446D-8AD0-3DEDD20EBD7A}"/>
              </a:ext>
            </a:extLst>
          </p:cNvPr>
          <p:cNvSpPr/>
          <p:nvPr/>
        </p:nvSpPr>
        <p:spPr>
          <a:xfrm>
            <a:off x="3348" y="838268"/>
            <a:ext cx="1778852" cy="5997497"/>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2" name="Group 11">
            <a:extLst>
              <a:ext uri="{FF2B5EF4-FFF2-40B4-BE49-F238E27FC236}">
                <a16:creationId xmlns:a16="http://schemas.microsoft.com/office/drawing/2014/main" id="{660D3631-06AD-4C8F-B852-3B25AB8ADA60}"/>
              </a:ext>
            </a:extLst>
          </p:cNvPr>
          <p:cNvGrpSpPr/>
          <p:nvPr/>
        </p:nvGrpSpPr>
        <p:grpSpPr>
          <a:xfrm>
            <a:off x="16933" y="1905040"/>
            <a:ext cx="1786742" cy="1523960"/>
            <a:chOff x="13585" y="1061364"/>
            <a:chExt cx="1322221" cy="1495121"/>
          </a:xfrm>
        </p:grpSpPr>
        <p:sp>
          <p:nvSpPr>
            <p:cNvPr id="13" name="Rectangle: Rounded Corners 12">
              <a:extLst>
                <a:ext uri="{FF2B5EF4-FFF2-40B4-BE49-F238E27FC236}">
                  <a16:creationId xmlns:a16="http://schemas.microsoft.com/office/drawing/2014/main" id="{281864BA-0695-433C-AE39-7EFA0C9E26F1}"/>
                </a:ext>
              </a:extLst>
            </p:cNvPr>
            <p:cNvSpPr/>
            <p:nvPr/>
          </p:nvSpPr>
          <p:spPr>
            <a:xfrm>
              <a:off x="13585" y="1061364"/>
              <a:ext cx="1322221" cy="149512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4" name="Rectangle: Rounded Corners 6">
              <a:extLst>
                <a:ext uri="{FF2B5EF4-FFF2-40B4-BE49-F238E27FC236}">
                  <a16:creationId xmlns:a16="http://schemas.microsoft.com/office/drawing/2014/main" id="{28E94B0E-786C-4C46-B50C-F0B83A750251}"/>
                </a:ext>
              </a:extLst>
            </p:cNvPr>
            <p:cNvSpPr txBox="1"/>
            <p:nvPr/>
          </p:nvSpPr>
          <p:spPr>
            <a:xfrm>
              <a:off x="52312" y="1100091"/>
              <a:ext cx="1244767" cy="14176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5" name="Group 14">
            <a:extLst>
              <a:ext uri="{FF2B5EF4-FFF2-40B4-BE49-F238E27FC236}">
                <a16:creationId xmlns:a16="http://schemas.microsoft.com/office/drawing/2014/main" id="{AD9A7722-AE7C-45F6-A398-96E6529E74AB}"/>
              </a:ext>
            </a:extLst>
          </p:cNvPr>
          <p:cNvGrpSpPr/>
          <p:nvPr/>
        </p:nvGrpSpPr>
        <p:grpSpPr>
          <a:xfrm>
            <a:off x="7502" y="3809990"/>
            <a:ext cx="1753223" cy="462001"/>
            <a:chOff x="4154" y="2922644"/>
            <a:chExt cx="1302535" cy="381531"/>
          </a:xfrm>
        </p:grpSpPr>
        <p:sp>
          <p:nvSpPr>
            <p:cNvPr id="16" name="Rectangle: Rounded Corners 15">
              <a:extLst>
                <a:ext uri="{FF2B5EF4-FFF2-40B4-BE49-F238E27FC236}">
                  <a16:creationId xmlns:a16="http://schemas.microsoft.com/office/drawing/2014/main" id="{367FFEE2-789E-4E2D-A9CD-BC379BE94AFD}"/>
                </a:ext>
              </a:extLst>
            </p:cNvPr>
            <p:cNvSpPr/>
            <p:nvPr/>
          </p:nvSpPr>
          <p:spPr>
            <a:xfrm>
              <a:off x="4154" y="2922644"/>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17" name="Rectangle: Rounded Corners 8">
              <a:extLst>
                <a:ext uri="{FF2B5EF4-FFF2-40B4-BE49-F238E27FC236}">
                  <a16:creationId xmlns:a16="http://schemas.microsoft.com/office/drawing/2014/main" id="{904849A2-0143-4F08-87C8-D70568601554}"/>
                </a:ext>
              </a:extLst>
            </p:cNvPr>
            <p:cNvSpPr txBox="1"/>
            <p:nvPr/>
          </p:nvSpPr>
          <p:spPr>
            <a:xfrm>
              <a:off x="15329" y="2933819"/>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18" name="Group 17">
            <a:extLst>
              <a:ext uri="{FF2B5EF4-FFF2-40B4-BE49-F238E27FC236}">
                <a16:creationId xmlns:a16="http://schemas.microsoft.com/office/drawing/2014/main" id="{D173F7AD-27BD-42F9-A23B-8B6E4611D945}"/>
              </a:ext>
            </a:extLst>
          </p:cNvPr>
          <p:cNvGrpSpPr/>
          <p:nvPr/>
        </p:nvGrpSpPr>
        <p:grpSpPr>
          <a:xfrm>
            <a:off x="6904" y="4800564"/>
            <a:ext cx="1753208" cy="1030893"/>
            <a:chOff x="3556" y="3737200"/>
            <a:chExt cx="1302524" cy="851335"/>
          </a:xfrm>
          <a:solidFill>
            <a:schemeClr val="accent1">
              <a:lumMod val="20000"/>
              <a:lumOff val="80000"/>
            </a:schemeClr>
          </a:solidFill>
        </p:grpSpPr>
        <p:sp>
          <p:nvSpPr>
            <p:cNvPr id="19" name="Rectangle: Rounded Corners 18">
              <a:extLst>
                <a:ext uri="{FF2B5EF4-FFF2-40B4-BE49-F238E27FC236}">
                  <a16:creationId xmlns:a16="http://schemas.microsoft.com/office/drawing/2014/main" id="{486EAB68-808A-411C-BE1F-6F40F8B7E224}"/>
                </a:ext>
              </a:extLst>
            </p:cNvPr>
            <p:cNvSpPr/>
            <p:nvPr/>
          </p:nvSpPr>
          <p:spPr>
            <a:xfrm>
              <a:off x="3556" y="3737200"/>
              <a:ext cx="1302524" cy="851335"/>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20" name="Rectangle: Rounded Corners 10">
              <a:extLst>
                <a:ext uri="{FF2B5EF4-FFF2-40B4-BE49-F238E27FC236}">
                  <a16:creationId xmlns:a16="http://schemas.microsoft.com/office/drawing/2014/main" id="{D3A0D5A9-CD15-452C-8E8D-E4A7B2667E11}"/>
                </a:ext>
              </a:extLst>
            </p:cNvPr>
            <p:cNvSpPr txBox="1"/>
            <p:nvPr/>
          </p:nvSpPr>
          <p:spPr>
            <a:xfrm>
              <a:off x="28491" y="3762135"/>
              <a:ext cx="1252654" cy="8014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
        <p:nvSpPr>
          <p:cNvPr id="22" name="Rectangle: Rounded Corners 4">
            <a:extLst>
              <a:ext uri="{FF2B5EF4-FFF2-40B4-BE49-F238E27FC236}">
                <a16:creationId xmlns:a16="http://schemas.microsoft.com/office/drawing/2014/main" id="{EC17E8AA-967C-435B-B862-47EFE0DCF62D}"/>
              </a:ext>
            </a:extLst>
          </p:cNvPr>
          <p:cNvSpPr txBox="1"/>
          <p:nvPr/>
        </p:nvSpPr>
        <p:spPr>
          <a:xfrm>
            <a:off x="3348" y="838268"/>
            <a:ext cx="1778852" cy="7240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spTree>
    <p:extLst>
      <p:ext uri="{BB962C8B-B14F-4D97-AF65-F5344CB8AC3E}">
        <p14:creationId xmlns:p14="http://schemas.microsoft.com/office/powerpoint/2010/main" val="878459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5A7B5-68D3-4F36-B1ED-94251547B912}"/>
              </a:ext>
            </a:extLst>
          </p:cNvPr>
          <p:cNvSpPr>
            <a:spLocks noGrp="1"/>
          </p:cNvSpPr>
          <p:nvPr>
            <p:ph type="title"/>
          </p:nvPr>
        </p:nvSpPr>
        <p:spPr>
          <a:xfrm>
            <a:off x="628650" y="19207"/>
            <a:ext cx="7886700" cy="481220"/>
          </a:xfrm>
        </p:spPr>
        <p:txBody>
          <a:bodyPr>
            <a:normAutofit/>
          </a:bodyPr>
          <a:lstStyle/>
          <a:p>
            <a:r>
              <a:rPr lang="en-GB" sz="1800" b="1" dirty="0">
                <a:effectLst/>
                <a:latin typeface="Times New Roman" panose="02020603050405020304" pitchFamily="18" charset="0"/>
                <a:ea typeface="Times New Roman" panose="02020603050405020304" pitchFamily="18" charset="0"/>
              </a:rPr>
              <a:t>Destination 2 – Cross-sectoral solutions for the climate transition</a:t>
            </a:r>
            <a:endParaRPr lang="en-US" dirty="0"/>
          </a:p>
        </p:txBody>
      </p:sp>
      <p:sp>
        <p:nvSpPr>
          <p:cNvPr id="3" name="Content Placeholder 2">
            <a:extLst>
              <a:ext uri="{FF2B5EF4-FFF2-40B4-BE49-F238E27FC236}">
                <a16:creationId xmlns:a16="http://schemas.microsoft.com/office/drawing/2014/main" id="{88AC1A9B-266D-45A6-B899-1DA277F243C1}"/>
              </a:ext>
            </a:extLst>
          </p:cNvPr>
          <p:cNvSpPr>
            <a:spLocks noGrp="1"/>
          </p:cNvSpPr>
          <p:nvPr>
            <p:ph idx="1"/>
          </p:nvPr>
        </p:nvSpPr>
        <p:spPr>
          <a:xfrm>
            <a:off x="4083805" y="2381262"/>
            <a:ext cx="5060195" cy="4476737"/>
          </a:xfrm>
        </p:spPr>
        <p:txBody>
          <a:bodyPr>
            <a:normAutofit fontScale="47500" lnSpcReduction="20000"/>
          </a:bodyPr>
          <a:lstStyle/>
          <a:p>
            <a:pPr marL="0" marR="0" indent="0">
              <a:lnSpc>
                <a:spcPct val="107000"/>
              </a:lnSpc>
              <a:spcBef>
                <a:spcPts val="0"/>
              </a:spcBef>
              <a:spcAft>
                <a:spcPts val="0"/>
              </a:spcAft>
              <a:buNone/>
            </a:pPr>
            <a:endParaRPr lang="en-US" sz="2800" b="1" dirty="0">
              <a:latin typeface="ECSquareSansPro-Bold"/>
              <a:ea typeface="Calibri" panose="020F0502020204030204" pitchFamily="34" charset="0"/>
              <a:cs typeface="ECSquareSansPro-Bold"/>
            </a:endParaRPr>
          </a:p>
          <a:p>
            <a:pPr marL="0" marR="0" indent="0">
              <a:lnSpc>
                <a:spcPct val="107000"/>
              </a:lnSpc>
              <a:spcBef>
                <a:spcPts val="0"/>
              </a:spcBef>
              <a:spcAft>
                <a:spcPts val="0"/>
              </a:spcAft>
              <a:buNone/>
            </a:pPr>
            <a:r>
              <a:rPr lang="en-US" b="1" dirty="0">
                <a:effectLst/>
                <a:latin typeface="ECSquareSansPro-Bold"/>
                <a:ea typeface="Calibri" panose="020F0502020204030204" pitchFamily="34" charset="0"/>
                <a:cs typeface="ECSquareSansPro-Bold"/>
              </a:rPr>
              <a:t>	</a:t>
            </a:r>
          </a:p>
          <a:p>
            <a:pPr marL="0" marR="0" indent="0">
              <a:lnSpc>
                <a:spcPct val="107000"/>
              </a:lnSpc>
              <a:spcBef>
                <a:spcPts val="0"/>
              </a:spcBef>
              <a:spcAft>
                <a:spcPts val="0"/>
              </a:spcAft>
              <a:buNone/>
            </a:pPr>
            <a:r>
              <a:rPr lang="en-US" b="1" dirty="0">
                <a:latin typeface="ECSquareSansPro-Bold"/>
                <a:ea typeface="Calibri" panose="020F0502020204030204" pitchFamily="34" charset="0"/>
                <a:cs typeface="ECSquareSansPro-Bold"/>
              </a:rPr>
              <a:t>	</a:t>
            </a:r>
            <a:r>
              <a:rPr lang="en-US" b="1" dirty="0">
                <a:effectLst/>
                <a:latin typeface="ECSquareSansPro-Bold"/>
                <a:ea typeface="Calibri" panose="020F0502020204030204" pitchFamily="34" charset="0"/>
                <a:cs typeface="ECSquareSansPro-Bold"/>
              </a:rPr>
              <a:t>A) </a:t>
            </a:r>
            <a:r>
              <a:rPr lang="en-US" sz="2800" b="1" dirty="0">
                <a:effectLst/>
                <a:latin typeface="ECSquareSansPro-Bold"/>
                <a:ea typeface="Calibri" panose="020F0502020204030204" pitchFamily="34" charset="0"/>
                <a:cs typeface="ECSquareSansPro-Bold"/>
              </a:rPr>
              <a:t>IMPACT AREAS</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A competitive and secure data-economy;</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highlight>
                  <a:srgbClr val="FFFF00"/>
                </a:highlight>
                <a:latin typeface="ECSquareSansPro"/>
                <a:ea typeface="Calibri" panose="020F0502020204030204" pitchFamily="34" charset="0"/>
                <a:cs typeface="ECSquareSansPro"/>
              </a:rPr>
              <a:t>Industrial leadership in key and emerging technologies that work for people;</a:t>
            </a:r>
            <a:endParaRPr lang="en-US" sz="2800" dirty="0">
              <a:effectLst/>
              <a:highlight>
                <a:srgbClr val="FFFF00"/>
              </a:highligh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Secure and cybersecure digital technology;</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ECSquareSansPro"/>
                <a:ea typeface="Calibri" panose="020F0502020204030204" pitchFamily="34" charset="0"/>
                <a:cs typeface="ECSquareSansPro"/>
              </a:rPr>
              <a:t>High quality digital services for all</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b="1" dirty="0">
                <a:effectLst/>
                <a:latin typeface="ECSquareSansPro-Bold"/>
                <a:ea typeface="Calibri" panose="020F0502020204030204" pitchFamily="34" charset="0"/>
                <a:cs typeface="ECSquareSansPro-Bold"/>
              </a:rPr>
              <a:t>	B) IMPACT AREAS</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Enhancing ecosystems and biodiversity on land and in waters;</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Clean and healthy air, water and soil;</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ECSquareSansPro"/>
                <a:ea typeface="Calibri" panose="020F0502020204030204" pitchFamily="34" charset="0"/>
                <a:cs typeface="ECSquareSansPro"/>
              </a:rPr>
              <a:t>Sustainable food systems from farm to fork on land and sea</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b="1" dirty="0">
                <a:effectLst/>
                <a:latin typeface="ECSquareSansPro-Bold"/>
                <a:ea typeface="Calibri" panose="020F0502020204030204" pitchFamily="34" charset="0"/>
                <a:cs typeface="ECSquareSansPro-Bold"/>
              </a:rPr>
              <a:t>	C) IMPACT AREAS</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Climate change mitigation and adaptation;</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highlight>
                  <a:srgbClr val="FFFF00"/>
                </a:highlight>
                <a:latin typeface="ECSquareSansPro"/>
                <a:ea typeface="Calibri" panose="020F0502020204030204" pitchFamily="34" charset="0"/>
                <a:cs typeface="ECSquareSansPro"/>
              </a:rPr>
              <a:t>Affordable and clean energy;</a:t>
            </a:r>
            <a:endParaRPr lang="en-US" sz="2800" dirty="0">
              <a:effectLst/>
              <a:highlight>
                <a:srgbClr val="FFFF00"/>
              </a:highligh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highlight>
                  <a:srgbClr val="FFFF00"/>
                </a:highlight>
                <a:latin typeface="ECSquareSansPro"/>
                <a:ea typeface="Calibri" panose="020F0502020204030204" pitchFamily="34" charset="0"/>
                <a:cs typeface="ECSquareSansPro"/>
              </a:rPr>
              <a:t>Smart and sustainable transport;</a:t>
            </a:r>
            <a:endParaRPr lang="en-US" sz="2800" dirty="0">
              <a:effectLst/>
              <a:highlight>
                <a:srgbClr val="FFFF00"/>
              </a:highligh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ECSquareSansPro"/>
                <a:ea typeface="Calibri" panose="020F0502020204030204" pitchFamily="34" charset="0"/>
                <a:cs typeface="ECSquareSansPro"/>
              </a:rPr>
              <a:t>Circular and clean economy</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b="1" dirty="0">
                <a:effectLst/>
                <a:latin typeface="ECSquareSansPro-Bold"/>
                <a:ea typeface="Calibri" panose="020F0502020204030204" pitchFamily="34" charset="0"/>
                <a:cs typeface="ECSquareSansPro-Bold"/>
              </a:rPr>
              <a:t>	D) IMPACT AREAS</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A resilient EU prepared for emerging threats;</a:t>
            </a: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A secure, open and democratic EU society;</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ECSquareSansPro"/>
                <a:ea typeface="Calibri" panose="020F0502020204030204" pitchFamily="34" charset="0"/>
                <a:cs typeface="ECSquareSansPro"/>
              </a:rPr>
              <a:t>Good health and high-quality accessible healthcare;</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ECSquareSansPro"/>
                <a:ea typeface="Calibri" panose="020F0502020204030204" pitchFamily="34" charset="0"/>
                <a:cs typeface="ECSquareSansPro"/>
              </a:rPr>
              <a:t>Inclusive growth and new job opportunities</a:t>
            </a:r>
            <a:endParaRPr lang="en-US" sz="2800" dirty="0">
              <a:effectLst/>
              <a:latin typeface="Sylfaen" panose="010A0502050306030303"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BD47AA5-29BD-4B2B-A2E5-2230390D0B5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16</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5" name="Group 4">
            <a:extLst>
              <a:ext uri="{FF2B5EF4-FFF2-40B4-BE49-F238E27FC236}">
                <a16:creationId xmlns:a16="http://schemas.microsoft.com/office/drawing/2014/main" id="{F198A7E5-B70E-43EC-9768-3364A80DEF7A}"/>
              </a:ext>
            </a:extLst>
          </p:cNvPr>
          <p:cNvGrpSpPr/>
          <p:nvPr/>
        </p:nvGrpSpPr>
        <p:grpSpPr>
          <a:xfrm>
            <a:off x="-2735" y="762070"/>
            <a:ext cx="1755409" cy="6095840"/>
            <a:chOff x="1502002" y="0"/>
            <a:chExt cx="1321578" cy="4952870"/>
          </a:xfrm>
        </p:grpSpPr>
        <p:sp>
          <p:nvSpPr>
            <p:cNvPr id="6" name="Rectangle: Rounded Corners 5">
              <a:extLst>
                <a:ext uri="{FF2B5EF4-FFF2-40B4-BE49-F238E27FC236}">
                  <a16:creationId xmlns:a16="http://schemas.microsoft.com/office/drawing/2014/main" id="{E1D9A554-31D2-4BF0-BB8D-77D3E8A17BD4}"/>
                </a:ext>
              </a:extLst>
            </p:cNvPr>
            <p:cNvSpPr/>
            <p:nvPr/>
          </p:nvSpPr>
          <p:spPr>
            <a:xfrm>
              <a:off x="1502002" y="0"/>
              <a:ext cx="1321576" cy="4952870"/>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7" name="Rectangle: Rounded Corners 12">
              <a:extLst>
                <a:ext uri="{FF2B5EF4-FFF2-40B4-BE49-F238E27FC236}">
                  <a16:creationId xmlns:a16="http://schemas.microsoft.com/office/drawing/2014/main" id="{41319304-0EC6-4130-B2FA-2F5FF47B4E90}"/>
                </a:ext>
              </a:extLst>
            </p:cNvPr>
            <p:cNvSpPr txBox="1"/>
            <p:nvPr/>
          </p:nvSpPr>
          <p:spPr>
            <a:xfrm>
              <a:off x="1502004" y="0"/>
              <a:ext cx="1321576" cy="626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grpSp>
      <p:grpSp>
        <p:nvGrpSpPr>
          <p:cNvPr id="8" name="Group 7">
            <a:extLst>
              <a:ext uri="{FF2B5EF4-FFF2-40B4-BE49-F238E27FC236}">
                <a16:creationId xmlns:a16="http://schemas.microsoft.com/office/drawing/2014/main" id="{5FE271E8-E5E5-4811-B24F-8ED30F803BD6}"/>
              </a:ext>
            </a:extLst>
          </p:cNvPr>
          <p:cNvGrpSpPr/>
          <p:nvPr/>
        </p:nvGrpSpPr>
        <p:grpSpPr>
          <a:xfrm>
            <a:off x="-30863" y="1600248"/>
            <a:ext cx="1792767" cy="888033"/>
            <a:chOff x="1473874" y="1075038"/>
            <a:chExt cx="1360303" cy="721527"/>
          </a:xfrm>
        </p:grpSpPr>
        <p:sp>
          <p:nvSpPr>
            <p:cNvPr id="9" name="Rectangle: Rounded Corners 8">
              <a:extLst>
                <a:ext uri="{FF2B5EF4-FFF2-40B4-BE49-F238E27FC236}">
                  <a16:creationId xmlns:a16="http://schemas.microsoft.com/office/drawing/2014/main" id="{F2BC649C-7B9D-470B-902E-327679C8C8DC}"/>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10" name="Rectangle: Rounded Corners 14">
              <a:extLst>
                <a:ext uri="{FF2B5EF4-FFF2-40B4-BE49-F238E27FC236}">
                  <a16:creationId xmlns:a16="http://schemas.microsoft.com/office/drawing/2014/main" id="{C77E101E-FCE3-44E5-8E50-07CCE8FA59B3}"/>
                </a:ext>
              </a:extLst>
            </p:cNvPr>
            <p:cNvSpPr txBox="1"/>
            <p:nvPr/>
          </p:nvSpPr>
          <p:spPr>
            <a:xfrm>
              <a:off x="1495007" y="1096171"/>
              <a:ext cx="13180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11" name="Group 10">
            <a:extLst>
              <a:ext uri="{FF2B5EF4-FFF2-40B4-BE49-F238E27FC236}">
                <a16:creationId xmlns:a16="http://schemas.microsoft.com/office/drawing/2014/main" id="{FD3991F1-7636-4013-B6FC-C844F6050974}"/>
              </a:ext>
            </a:extLst>
          </p:cNvPr>
          <p:cNvGrpSpPr/>
          <p:nvPr/>
        </p:nvGrpSpPr>
        <p:grpSpPr>
          <a:xfrm>
            <a:off x="87" y="2514624"/>
            <a:ext cx="1783892" cy="888033"/>
            <a:chOff x="1419150" y="2118595"/>
            <a:chExt cx="1490713" cy="721527"/>
          </a:xfrm>
        </p:grpSpPr>
        <p:sp>
          <p:nvSpPr>
            <p:cNvPr id="12" name="Rectangle: Rounded Corners 11">
              <a:extLst>
                <a:ext uri="{FF2B5EF4-FFF2-40B4-BE49-F238E27FC236}">
                  <a16:creationId xmlns:a16="http://schemas.microsoft.com/office/drawing/2014/main" id="{387DB390-685F-48DE-96E1-CD307413A5AD}"/>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13" name="Rectangle: Rounded Corners 16">
              <a:extLst>
                <a:ext uri="{FF2B5EF4-FFF2-40B4-BE49-F238E27FC236}">
                  <a16:creationId xmlns:a16="http://schemas.microsoft.com/office/drawing/2014/main" id="{E19A5950-4AFF-4DB8-8422-663F4720BDD3}"/>
                </a:ext>
              </a:extLst>
            </p:cNvPr>
            <p:cNvSpPr txBox="1"/>
            <p:nvPr/>
          </p:nvSpPr>
          <p:spPr>
            <a:xfrm>
              <a:off x="1440283" y="2139728"/>
              <a:ext cx="146958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14" name="Group 13">
            <a:extLst>
              <a:ext uri="{FF2B5EF4-FFF2-40B4-BE49-F238E27FC236}">
                <a16:creationId xmlns:a16="http://schemas.microsoft.com/office/drawing/2014/main" id="{6B030BF3-BF32-4833-80EB-E85BD3EB4ABC}"/>
              </a:ext>
            </a:extLst>
          </p:cNvPr>
          <p:cNvGrpSpPr/>
          <p:nvPr/>
        </p:nvGrpSpPr>
        <p:grpSpPr>
          <a:xfrm>
            <a:off x="-5315" y="3429000"/>
            <a:ext cx="1765983" cy="888033"/>
            <a:chOff x="1446274" y="2951127"/>
            <a:chExt cx="1415503" cy="721527"/>
          </a:xfrm>
        </p:grpSpPr>
        <p:sp>
          <p:nvSpPr>
            <p:cNvPr id="15" name="Rectangle: Rounded Corners 14">
              <a:extLst>
                <a:ext uri="{FF2B5EF4-FFF2-40B4-BE49-F238E27FC236}">
                  <a16:creationId xmlns:a16="http://schemas.microsoft.com/office/drawing/2014/main" id="{1A1C2905-3DB0-4BEB-B50B-80A05EDB69F8}"/>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16" name="Rectangle: Rounded Corners 18">
              <a:extLst>
                <a:ext uri="{FF2B5EF4-FFF2-40B4-BE49-F238E27FC236}">
                  <a16:creationId xmlns:a16="http://schemas.microsoft.com/office/drawing/2014/main" id="{2D6F04E7-EEDB-4A68-B489-1E47E0C38839}"/>
                </a:ext>
              </a:extLst>
            </p:cNvPr>
            <p:cNvSpPr txBox="1"/>
            <p:nvPr/>
          </p:nvSpPr>
          <p:spPr>
            <a:xfrm>
              <a:off x="1467407" y="2972260"/>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17" name="Group 16">
            <a:extLst>
              <a:ext uri="{FF2B5EF4-FFF2-40B4-BE49-F238E27FC236}">
                <a16:creationId xmlns:a16="http://schemas.microsoft.com/office/drawing/2014/main" id="{2CCA2B48-399F-4317-88D6-F25AD91142F7}"/>
              </a:ext>
            </a:extLst>
          </p:cNvPr>
          <p:cNvGrpSpPr/>
          <p:nvPr/>
        </p:nvGrpSpPr>
        <p:grpSpPr>
          <a:xfrm>
            <a:off x="-4860" y="4343376"/>
            <a:ext cx="1758229" cy="888033"/>
            <a:chOff x="1446274" y="3783659"/>
            <a:chExt cx="1415503" cy="721527"/>
          </a:xfrm>
        </p:grpSpPr>
        <p:sp>
          <p:nvSpPr>
            <p:cNvPr id="18" name="Rectangle: Rounded Corners 17">
              <a:extLst>
                <a:ext uri="{FF2B5EF4-FFF2-40B4-BE49-F238E27FC236}">
                  <a16:creationId xmlns:a16="http://schemas.microsoft.com/office/drawing/2014/main" id="{8F613E5A-50F1-464C-9DE6-B9959A1FAA80}"/>
                </a:ext>
              </a:extLst>
            </p:cNvPr>
            <p:cNvSpPr/>
            <p:nvPr/>
          </p:nvSpPr>
          <p:spPr>
            <a:xfrm>
              <a:off x="1446274" y="3783659"/>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19" name="Rectangle: Rounded Corners 20">
              <a:extLst>
                <a:ext uri="{FF2B5EF4-FFF2-40B4-BE49-F238E27FC236}">
                  <a16:creationId xmlns:a16="http://schemas.microsoft.com/office/drawing/2014/main" id="{2169796C-C870-4556-95BF-202235E8105C}"/>
                </a:ext>
              </a:extLst>
            </p:cNvPr>
            <p:cNvSpPr txBox="1"/>
            <p:nvPr/>
          </p:nvSpPr>
          <p:spPr>
            <a:xfrm>
              <a:off x="1467407" y="3804792"/>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20" name="Group 19">
            <a:extLst>
              <a:ext uri="{FF2B5EF4-FFF2-40B4-BE49-F238E27FC236}">
                <a16:creationId xmlns:a16="http://schemas.microsoft.com/office/drawing/2014/main" id="{926ACA25-95F2-485E-91CE-04A80973735C}"/>
              </a:ext>
            </a:extLst>
          </p:cNvPr>
          <p:cNvGrpSpPr/>
          <p:nvPr/>
        </p:nvGrpSpPr>
        <p:grpSpPr>
          <a:xfrm>
            <a:off x="1742103" y="2400379"/>
            <a:ext cx="2308055" cy="4457531"/>
            <a:chOff x="1384581" y="3699712"/>
            <a:chExt cx="2308055" cy="4457531"/>
          </a:xfrm>
        </p:grpSpPr>
        <p:sp>
          <p:nvSpPr>
            <p:cNvPr id="21" name="Freeform: Shape 20">
              <a:extLst>
                <a:ext uri="{FF2B5EF4-FFF2-40B4-BE49-F238E27FC236}">
                  <a16:creationId xmlns:a16="http://schemas.microsoft.com/office/drawing/2014/main" id="{A1071634-F44D-4682-872C-D18A63BEEB4A}"/>
                </a:ext>
              </a:extLst>
            </p:cNvPr>
            <p:cNvSpPr/>
            <p:nvPr/>
          </p:nvSpPr>
          <p:spPr>
            <a:xfrm>
              <a:off x="1388667" y="4099739"/>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highlight>
                  <a:srgbClr val="FFFF00"/>
                </a:highlight>
              </a:endParaRPr>
            </a:p>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A) Promoting an open strategic autonomy by leading the development of key digital, enabling and emerging technologies, sectors and value chains</a:t>
              </a:r>
              <a:endParaRPr lang="en-US" sz="1200" b="1" kern="1200" dirty="0">
                <a:solidFill>
                  <a:schemeClr val="tx1"/>
                </a:solidFill>
                <a:highlight>
                  <a:srgbClr val="FFFF00"/>
                </a:highlight>
              </a:endParaRPr>
            </a:p>
          </p:txBody>
        </p:sp>
        <p:sp>
          <p:nvSpPr>
            <p:cNvPr id="22" name="Freeform: Shape 21">
              <a:extLst>
                <a:ext uri="{FF2B5EF4-FFF2-40B4-BE49-F238E27FC236}">
                  <a16:creationId xmlns:a16="http://schemas.microsoft.com/office/drawing/2014/main" id="{30B8328A-66F2-4440-89BA-C7A4C3530EE2}"/>
                </a:ext>
              </a:extLst>
            </p:cNvPr>
            <p:cNvSpPr/>
            <p:nvPr/>
          </p:nvSpPr>
          <p:spPr>
            <a:xfrm>
              <a:off x="1395250" y="5121132"/>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23" name="Freeform: Shape 22">
              <a:extLst>
                <a:ext uri="{FF2B5EF4-FFF2-40B4-BE49-F238E27FC236}">
                  <a16:creationId xmlns:a16="http://schemas.microsoft.com/office/drawing/2014/main" id="{0C89690B-CCFA-403C-A17A-66E6E496C573}"/>
                </a:ext>
              </a:extLst>
            </p:cNvPr>
            <p:cNvSpPr/>
            <p:nvPr/>
          </p:nvSpPr>
          <p:spPr>
            <a:xfrm>
              <a:off x="1384581" y="6144746"/>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24" name="Freeform: Shape 23">
              <a:extLst>
                <a:ext uri="{FF2B5EF4-FFF2-40B4-BE49-F238E27FC236}">
                  <a16:creationId xmlns:a16="http://schemas.microsoft.com/office/drawing/2014/main" id="{6DE0725F-6261-49E1-B9CF-9EC5DCA633AE}"/>
                </a:ext>
              </a:extLst>
            </p:cNvPr>
            <p:cNvSpPr/>
            <p:nvPr/>
          </p:nvSpPr>
          <p:spPr>
            <a:xfrm>
              <a:off x="1396125" y="7128543"/>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D) Creating a more resilient, inclusive and democratic European society</a:t>
              </a:r>
            </a:p>
            <a:p>
              <a:pPr marL="0" lvl="0" indent="0" algn="ctr" defTabSz="533400">
                <a:lnSpc>
                  <a:spcPct val="90000"/>
                </a:lnSpc>
                <a:spcBef>
                  <a:spcPct val="0"/>
                </a:spcBef>
                <a:spcAft>
                  <a:spcPct val="35000"/>
                </a:spcAft>
                <a:buNone/>
              </a:pPr>
              <a:endParaRPr lang="en-GB" sz="1200" b="1" kern="1200" dirty="0">
                <a:solidFill>
                  <a:srgbClr val="FFFF00"/>
                </a:solidFill>
              </a:endParaRPr>
            </a:p>
          </p:txBody>
        </p:sp>
        <p:sp>
          <p:nvSpPr>
            <p:cNvPr id="25" name="Freeform: Shape 24">
              <a:extLst>
                <a:ext uri="{FF2B5EF4-FFF2-40B4-BE49-F238E27FC236}">
                  <a16:creationId xmlns:a16="http://schemas.microsoft.com/office/drawing/2014/main" id="{AE874C19-65A1-4506-9351-FB29CFB01655}"/>
                </a:ext>
              </a:extLst>
            </p:cNvPr>
            <p:cNvSpPr/>
            <p:nvPr/>
          </p:nvSpPr>
          <p:spPr>
            <a:xfrm>
              <a:off x="1429672" y="3699712"/>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grpSp>
      <p:sp>
        <p:nvSpPr>
          <p:cNvPr id="27" name="TextBox 26">
            <a:extLst>
              <a:ext uri="{FF2B5EF4-FFF2-40B4-BE49-F238E27FC236}">
                <a16:creationId xmlns:a16="http://schemas.microsoft.com/office/drawing/2014/main" id="{5FA191D4-1338-4C10-A515-0622F16539B7}"/>
              </a:ext>
            </a:extLst>
          </p:cNvPr>
          <p:cNvSpPr txBox="1"/>
          <p:nvPr/>
        </p:nvSpPr>
        <p:spPr>
          <a:xfrm>
            <a:off x="1780798" y="762070"/>
            <a:ext cx="7363202" cy="1466299"/>
          </a:xfrm>
          <a:prstGeom prst="rect">
            <a:avLst/>
          </a:prstGeom>
          <a:noFill/>
        </p:spPr>
        <p:txBody>
          <a:bodyPr wrap="square">
            <a:spAutoFit/>
          </a:bodyPr>
          <a:lstStyle/>
          <a:p>
            <a:pPr>
              <a:lnSpc>
                <a:spcPct val="107000"/>
              </a:lnSpc>
              <a:spcBef>
                <a:spcPts val="0"/>
              </a:spcBef>
              <a:spcAft>
                <a:spcPts val="0"/>
              </a:spcAft>
            </a:pPr>
            <a:r>
              <a:rPr lang="en-GB"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This Destination contributes to the following Strategic Plan’s Key Strategic Orientations (KSO): C, A and D.</a:t>
            </a:r>
            <a:endParaRPr lang="en-US"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GB"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GB"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GB"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expected impact</a:t>
            </a:r>
            <a:r>
              <a:rPr lang="en-GB"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line with the Strategic Plan, is to contribute</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to the</a:t>
            </a:r>
            <a:r>
              <a:rPr lang="en-US" sz="1400" i="1" dirty="0">
                <a:effectLst/>
                <a:latin typeface="Times New Roman" panose="02020603050405020304" pitchFamily="18" charset="0"/>
                <a:ea typeface="Calibri" panose="020F0502020204030204" pitchFamily="34" charset="0"/>
                <a:cs typeface="Times New Roman" panose="02020603050405020304" pitchFamily="18" charset="0"/>
              </a:rPr>
              <a:t> (22) clean and sustainable transition of the energy and transport sectors towards climate neutrality facilitated by innovative crosscutting solutions.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3037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75698779"/>
              </p:ext>
            </p:extLst>
          </p:nvPr>
        </p:nvGraphicFramePr>
        <p:xfrm>
          <a:off x="1752673" y="838268"/>
          <a:ext cx="7391325" cy="4952869"/>
        </p:xfrm>
        <a:graphic>
          <a:graphicData uri="http://schemas.openxmlformats.org/drawingml/2006/table">
            <a:tbl>
              <a:tblPr firstRow="1" firstCol="1" bandRow="1">
                <a:tableStyleId>{616DA210-FB5B-4158-B5E0-FEB733F419BA}</a:tableStyleId>
              </a:tblPr>
              <a:tblGrid>
                <a:gridCol w="2698909">
                  <a:extLst>
                    <a:ext uri="{9D8B030D-6E8A-4147-A177-3AD203B41FA5}">
                      <a16:colId xmlns:a16="http://schemas.microsoft.com/office/drawing/2014/main" val="2631049709"/>
                    </a:ext>
                  </a:extLst>
                </a:gridCol>
                <a:gridCol w="1551090">
                  <a:extLst>
                    <a:ext uri="{9D8B030D-6E8A-4147-A177-3AD203B41FA5}">
                      <a16:colId xmlns:a16="http://schemas.microsoft.com/office/drawing/2014/main" val="3143849674"/>
                    </a:ext>
                  </a:extLst>
                </a:gridCol>
                <a:gridCol w="1416633">
                  <a:extLst>
                    <a:ext uri="{9D8B030D-6E8A-4147-A177-3AD203B41FA5}">
                      <a16:colId xmlns:a16="http://schemas.microsoft.com/office/drawing/2014/main" val="617555646"/>
                    </a:ext>
                  </a:extLst>
                </a:gridCol>
                <a:gridCol w="1724693">
                  <a:extLst>
                    <a:ext uri="{9D8B030D-6E8A-4147-A177-3AD203B41FA5}">
                      <a16:colId xmlns:a16="http://schemas.microsoft.com/office/drawing/2014/main" val="2275066101"/>
                    </a:ext>
                  </a:extLst>
                </a:gridCol>
              </a:tblGrid>
              <a:tr h="490012">
                <a:tc rowSpan="2">
                  <a:txBody>
                    <a:bodyPr/>
                    <a:lstStyle/>
                    <a:p>
                      <a:pPr algn="ctr">
                        <a:lnSpc>
                          <a:spcPct val="115000"/>
                        </a:lnSpc>
                        <a:spcAft>
                          <a:spcPts val="400"/>
                        </a:spcAft>
                      </a:pPr>
                      <a:r>
                        <a:rPr lang="en-GB" sz="1600" b="0" dirty="0">
                          <a:effectLst/>
                        </a:rPr>
                        <a:t>Call</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gridSpan="2">
                  <a:txBody>
                    <a:bodyPr/>
                    <a:lstStyle/>
                    <a:p>
                      <a:pPr algn="ctr">
                        <a:lnSpc>
                          <a:spcPct val="115000"/>
                        </a:lnSpc>
                        <a:spcAft>
                          <a:spcPts val="400"/>
                        </a:spcAft>
                      </a:pPr>
                      <a:r>
                        <a:rPr lang="en-GB" sz="1600" b="0">
                          <a:effectLst/>
                        </a:rPr>
                        <a:t>Budgets (EUR million)</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hMerge="1">
                  <a:txBody>
                    <a:bodyPr/>
                    <a:lstStyle/>
                    <a:p>
                      <a:endParaRPr lang="en-US"/>
                    </a:p>
                  </a:txBody>
                  <a:tcPr/>
                </a:tc>
                <a:tc rowSpan="2">
                  <a:txBody>
                    <a:bodyPr/>
                    <a:lstStyle/>
                    <a:p>
                      <a:pPr algn="ctr">
                        <a:lnSpc>
                          <a:spcPct val="115000"/>
                        </a:lnSpc>
                        <a:spcAft>
                          <a:spcPts val="400"/>
                        </a:spcAft>
                      </a:pPr>
                      <a:r>
                        <a:rPr lang="en-GB" sz="1600" b="0">
                          <a:effectLst/>
                        </a:rPr>
                        <a:t>Deadline(s)</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4252873960"/>
                  </a:ext>
                </a:extLst>
              </a:tr>
              <a:tr h="511496">
                <a:tc vMerge="1">
                  <a:txBody>
                    <a:bodyPr/>
                    <a:lstStyle/>
                    <a:p>
                      <a:endParaRPr lang="en-US"/>
                    </a:p>
                  </a:txBody>
                  <a:tcPr/>
                </a:tc>
                <a:tc>
                  <a:txBody>
                    <a:bodyPr/>
                    <a:lstStyle/>
                    <a:p>
                      <a:pPr algn="ctr">
                        <a:lnSpc>
                          <a:spcPct val="115000"/>
                        </a:lnSpc>
                        <a:spcAft>
                          <a:spcPts val="400"/>
                        </a:spcAft>
                      </a:pPr>
                      <a:r>
                        <a:rPr lang="en-GB" sz="1600" b="0">
                          <a:effectLst/>
                        </a:rPr>
                        <a:t>2023</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ctr">
                        <a:lnSpc>
                          <a:spcPct val="115000"/>
                        </a:lnSpc>
                        <a:spcAft>
                          <a:spcPts val="400"/>
                        </a:spcAft>
                      </a:pPr>
                      <a:r>
                        <a:rPr lang="en-GB" sz="1600" b="0">
                          <a:effectLst/>
                        </a:rPr>
                        <a:t>2024</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vMerge="1">
                  <a:txBody>
                    <a:bodyPr/>
                    <a:lstStyle/>
                    <a:p>
                      <a:endParaRPr lang="en-US"/>
                    </a:p>
                  </a:txBody>
                  <a:tcPr/>
                </a:tc>
                <a:extLst>
                  <a:ext uri="{0D108BD9-81ED-4DB2-BD59-A6C34878D82A}">
                    <a16:rowId xmlns:a16="http://schemas.microsoft.com/office/drawing/2014/main" val="2881966322"/>
                  </a:ext>
                </a:extLst>
              </a:tr>
              <a:tr h="840492">
                <a:tc>
                  <a:txBody>
                    <a:bodyPr/>
                    <a:lstStyle/>
                    <a:p>
                      <a:pPr algn="just">
                        <a:lnSpc>
                          <a:spcPct val="115000"/>
                        </a:lnSpc>
                        <a:spcAft>
                          <a:spcPts val="400"/>
                        </a:spcAft>
                      </a:pPr>
                      <a:r>
                        <a:rPr lang="en-GB" sz="1600" b="0" dirty="0">
                          <a:effectLst/>
                        </a:rPr>
                        <a:t>HORIZON-CL5-2023-D2-01</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111.70</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dirty="0">
                          <a:effectLst/>
                        </a:rPr>
                        <a:t>16.30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18 Apr 2023</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777424626"/>
                  </a:ext>
                </a:extLst>
              </a:tr>
              <a:tr h="840492">
                <a:tc>
                  <a:txBody>
                    <a:bodyPr/>
                    <a:lstStyle/>
                    <a:p>
                      <a:pPr algn="just">
                        <a:lnSpc>
                          <a:spcPct val="115000"/>
                        </a:lnSpc>
                        <a:spcAft>
                          <a:spcPts val="400"/>
                        </a:spcAft>
                      </a:pPr>
                      <a:r>
                        <a:rPr lang="en-GB" sz="1600" b="0" dirty="0">
                          <a:effectLst/>
                        </a:rPr>
                        <a:t>HORIZON-CL5-2023-D2-02</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dirty="0">
                          <a:effectLst/>
                        </a:rPr>
                        <a:t>42.00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dirty="0">
                          <a:effectLst/>
                        </a:rPr>
                        <a:t> </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05 Sep 2023</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286159012"/>
                  </a:ext>
                </a:extLst>
              </a:tr>
              <a:tr h="840492">
                <a:tc>
                  <a:txBody>
                    <a:bodyPr/>
                    <a:lstStyle/>
                    <a:p>
                      <a:pPr algn="just">
                        <a:lnSpc>
                          <a:spcPct val="115000"/>
                        </a:lnSpc>
                        <a:spcAft>
                          <a:spcPts val="400"/>
                        </a:spcAft>
                      </a:pPr>
                      <a:r>
                        <a:rPr lang="en-GB" sz="1600" b="0" dirty="0">
                          <a:effectLst/>
                        </a:rPr>
                        <a:t>HORIZON-CL5-2024-D2-01</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dirty="0">
                          <a:effectLst/>
                        </a:rPr>
                        <a:t> </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dirty="0">
                          <a:effectLst/>
                        </a:rPr>
                        <a:t>57.00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18 Apr 2024</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665907098"/>
                  </a:ext>
                </a:extLst>
              </a:tr>
              <a:tr h="840492">
                <a:tc>
                  <a:txBody>
                    <a:bodyPr/>
                    <a:lstStyle/>
                    <a:p>
                      <a:pPr algn="just">
                        <a:lnSpc>
                          <a:spcPct val="115000"/>
                        </a:lnSpc>
                        <a:spcAft>
                          <a:spcPts val="400"/>
                        </a:spcAft>
                      </a:pPr>
                      <a:r>
                        <a:rPr lang="en-GB" sz="1600" b="0">
                          <a:effectLst/>
                        </a:rPr>
                        <a:t>HORIZON-CL5-2024-D2-02</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a:effectLst/>
                        </a:rPr>
                        <a:t> </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dirty="0">
                          <a:effectLst/>
                        </a:rPr>
                        <a:t>54.00</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05 Sep 2024</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2053260383"/>
                  </a:ext>
                </a:extLst>
              </a:tr>
              <a:tr h="589393">
                <a:tc>
                  <a:txBody>
                    <a:bodyPr/>
                    <a:lstStyle/>
                    <a:p>
                      <a:pPr algn="just">
                        <a:lnSpc>
                          <a:spcPct val="115000"/>
                        </a:lnSpc>
                        <a:spcAft>
                          <a:spcPts val="400"/>
                        </a:spcAft>
                      </a:pPr>
                      <a:r>
                        <a:rPr lang="en-GB" sz="1600" b="0">
                          <a:effectLst/>
                        </a:rPr>
                        <a:t>Overall indicative budget</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153.70</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600" b="0">
                          <a:effectLst/>
                        </a:rPr>
                        <a:t>127.30</a:t>
                      </a:r>
                      <a:endParaRPr lang="en-US"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600" b="0" dirty="0">
                          <a:effectLst/>
                        </a:rPr>
                        <a:t> </a:t>
                      </a:r>
                      <a:endParaRPr lang="en-US"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2371171581"/>
                  </a:ext>
                </a:extLst>
              </a:tr>
            </a:tbl>
          </a:graphicData>
        </a:graphic>
      </p:graphicFrame>
      <p:sp>
        <p:nvSpPr>
          <p:cNvPr id="4" name="Title 1">
            <a:extLst>
              <a:ext uri="{FF2B5EF4-FFF2-40B4-BE49-F238E27FC236}">
                <a16:creationId xmlns:a16="http://schemas.microsoft.com/office/drawing/2014/main" id="{0C1B0C30-E00D-4EC1-B75A-F65C433E5615}"/>
              </a:ext>
            </a:extLst>
          </p:cNvPr>
          <p:cNvSpPr txBox="1">
            <a:spLocks/>
          </p:cNvSpPr>
          <p:nvPr/>
        </p:nvSpPr>
        <p:spPr>
          <a:xfrm>
            <a:off x="0" y="90"/>
            <a:ext cx="9144000" cy="787059"/>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2.						</a:t>
            </a:r>
            <a:r>
              <a:rPr lang="en-GB" sz="1800" i="1" dirty="0">
                <a:solidFill>
                  <a:srgbClr val="000000"/>
                </a:solidFill>
                <a:ea typeface="Times New Roman" panose="02020603050405020304" pitchFamily="18" charset="0"/>
                <a:cs typeface="Times New Roman" panose="02020603050405020304" pitchFamily="18" charset="0"/>
              </a:rPr>
              <a:t>Continued 2</a:t>
            </a:r>
            <a:endParaRPr lang="en-GB" sz="1800" dirty="0">
              <a:solidFill>
                <a:srgbClr val="000000"/>
              </a:solidFill>
              <a:latin typeface="+mn-lt"/>
              <a:ea typeface="Times New Roman" panose="02020603050405020304" pitchFamily="18" charset="0"/>
              <a:cs typeface="Times New Roman" panose="02020603050405020304" pitchFamily="18" charset="0"/>
            </a:endParaRP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Cross-sectoral solutions for the climate transition</a:t>
            </a:r>
            <a:r>
              <a:rPr lang="en-GB" sz="1800" dirty="0">
                <a:solidFill>
                  <a:srgbClr val="000000"/>
                </a:solidFill>
                <a:ea typeface="Times New Roman" panose="02020603050405020304" pitchFamily="18" charset="0"/>
                <a:cs typeface="Times New Roman" panose="02020603050405020304" pitchFamily="18" charset="0"/>
              </a:rPr>
              <a:t>			HORIZON-CL5-2023-D2-01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17</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21" name="Group 20">
            <a:extLst>
              <a:ext uri="{FF2B5EF4-FFF2-40B4-BE49-F238E27FC236}">
                <a16:creationId xmlns:a16="http://schemas.microsoft.com/office/drawing/2014/main" id="{E7034736-3D56-4685-9BB2-96E07F86168F}"/>
              </a:ext>
            </a:extLst>
          </p:cNvPr>
          <p:cNvGrpSpPr/>
          <p:nvPr/>
        </p:nvGrpSpPr>
        <p:grpSpPr>
          <a:xfrm>
            <a:off x="-2735" y="762070"/>
            <a:ext cx="1755409" cy="6095840"/>
            <a:chOff x="1502002" y="0"/>
            <a:chExt cx="1321578" cy="4952870"/>
          </a:xfrm>
        </p:grpSpPr>
        <p:sp>
          <p:nvSpPr>
            <p:cNvPr id="22" name="Rectangle: Rounded Corners 21">
              <a:extLst>
                <a:ext uri="{FF2B5EF4-FFF2-40B4-BE49-F238E27FC236}">
                  <a16:creationId xmlns:a16="http://schemas.microsoft.com/office/drawing/2014/main" id="{C11FE520-F94D-4259-ACD1-3BDC7871BD91}"/>
                </a:ext>
              </a:extLst>
            </p:cNvPr>
            <p:cNvSpPr/>
            <p:nvPr/>
          </p:nvSpPr>
          <p:spPr>
            <a:xfrm>
              <a:off x="1502002" y="0"/>
              <a:ext cx="1321576" cy="4952870"/>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3" name="Rectangle: Rounded Corners 12">
              <a:extLst>
                <a:ext uri="{FF2B5EF4-FFF2-40B4-BE49-F238E27FC236}">
                  <a16:creationId xmlns:a16="http://schemas.microsoft.com/office/drawing/2014/main" id="{A1D1062F-F77F-4C30-8B16-A68C76C37FA4}"/>
                </a:ext>
              </a:extLst>
            </p:cNvPr>
            <p:cNvSpPr txBox="1"/>
            <p:nvPr/>
          </p:nvSpPr>
          <p:spPr>
            <a:xfrm>
              <a:off x="1502004" y="0"/>
              <a:ext cx="1321576" cy="626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grpSp>
      <p:grpSp>
        <p:nvGrpSpPr>
          <p:cNvPr id="24" name="Group 23">
            <a:extLst>
              <a:ext uri="{FF2B5EF4-FFF2-40B4-BE49-F238E27FC236}">
                <a16:creationId xmlns:a16="http://schemas.microsoft.com/office/drawing/2014/main" id="{3DB9F83E-4A04-45B9-863A-042272FA63D8}"/>
              </a:ext>
            </a:extLst>
          </p:cNvPr>
          <p:cNvGrpSpPr/>
          <p:nvPr/>
        </p:nvGrpSpPr>
        <p:grpSpPr>
          <a:xfrm>
            <a:off x="-30863" y="1600248"/>
            <a:ext cx="1792767" cy="888033"/>
            <a:chOff x="1473874" y="1075038"/>
            <a:chExt cx="1360303" cy="721527"/>
          </a:xfrm>
        </p:grpSpPr>
        <p:sp>
          <p:nvSpPr>
            <p:cNvPr id="25" name="Rectangle: Rounded Corners 24">
              <a:extLst>
                <a:ext uri="{FF2B5EF4-FFF2-40B4-BE49-F238E27FC236}">
                  <a16:creationId xmlns:a16="http://schemas.microsoft.com/office/drawing/2014/main" id="{E328B537-0648-4395-96A3-1C124C9C2D70}"/>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26" name="Rectangle: Rounded Corners 14">
              <a:extLst>
                <a:ext uri="{FF2B5EF4-FFF2-40B4-BE49-F238E27FC236}">
                  <a16:creationId xmlns:a16="http://schemas.microsoft.com/office/drawing/2014/main" id="{BA24F496-9317-49B2-9E5A-259BD41708A3}"/>
                </a:ext>
              </a:extLst>
            </p:cNvPr>
            <p:cNvSpPr txBox="1"/>
            <p:nvPr/>
          </p:nvSpPr>
          <p:spPr>
            <a:xfrm>
              <a:off x="1495007" y="1096171"/>
              <a:ext cx="13180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27" name="Group 26">
            <a:extLst>
              <a:ext uri="{FF2B5EF4-FFF2-40B4-BE49-F238E27FC236}">
                <a16:creationId xmlns:a16="http://schemas.microsoft.com/office/drawing/2014/main" id="{81FD89A2-FB87-45DF-BE11-9B1FB420C50D}"/>
              </a:ext>
            </a:extLst>
          </p:cNvPr>
          <p:cNvGrpSpPr/>
          <p:nvPr/>
        </p:nvGrpSpPr>
        <p:grpSpPr>
          <a:xfrm>
            <a:off x="87" y="2514624"/>
            <a:ext cx="1783892" cy="888033"/>
            <a:chOff x="1419150" y="2118595"/>
            <a:chExt cx="1490713" cy="721527"/>
          </a:xfrm>
        </p:grpSpPr>
        <p:sp>
          <p:nvSpPr>
            <p:cNvPr id="28" name="Rectangle: Rounded Corners 27">
              <a:extLst>
                <a:ext uri="{FF2B5EF4-FFF2-40B4-BE49-F238E27FC236}">
                  <a16:creationId xmlns:a16="http://schemas.microsoft.com/office/drawing/2014/main" id="{BC3D1B75-D599-449B-82E1-BA0F30E460FB}"/>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29" name="Rectangle: Rounded Corners 16">
              <a:extLst>
                <a:ext uri="{FF2B5EF4-FFF2-40B4-BE49-F238E27FC236}">
                  <a16:creationId xmlns:a16="http://schemas.microsoft.com/office/drawing/2014/main" id="{165CF2E8-5D95-4C6D-8214-73789AE1381E}"/>
                </a:ext>
              </a:extLst>
            </p:cNvPr>
            <p:cNvSpPr txBox="1"/>
            <p:nvPr/>
          </p:nvSpPr>
          <p:spPr>
            <a:xfrm>
              <a:off x="1440283" y="2139728"/>
              <a:ext cx="146958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30" name="Group 29">
            <a:extLst>
              <a:ext uri="{FF2B5EF4-FFF2-40B4-BE49-F238E27FC236}">
                <a16:creationId xmlns:a16="http://schemas.microsoft.com/office/drawing/2014/main" id="{281CDC58-DCDD-466C-908F-337D2A7C5286}"/>
              </a:ext>
            </a:extLst>
          </p:cNvPr>
          <p:cNvGrpSpPr/>
          <p:nvPr/>
        </p:nvGrpSpPr>
        <p:grpSpPr>
          <a:xfrm>
            <a:off x="-5315" y="3429000"/>
            <a:ext cx="1765983" cy="888033"/>
            <a:chOff x="1446274" y="2951127"/>
            <a:chExt cx="1415503" cy="721527"/>
          </a:xfrm>
        </p:grpSpPr>
        <p:sp>
          <p:nvSpPr>
            <p:cNvPr id="31" name="Rectangle: Rounded Corners 30">
              <a:extLst>
                <a:ext uri="{FF2B5EF4-FFF2-40B4-BE49-F238E27FC236}">
                  <a16:creationId xmlns:a16="http://schemas.microsoft.com/office/drawing/2014/main" id="{4254428D-7568-4A4C-BB50-F36A3E9FB3AB}"/>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32" name="Rectangle: Rounded Corners 18">
              <a:extLst>
                <a:ext uri="{FF2B5EF4-FFF2-40B4-BE49-F238E27FC236}">
                  <a16:creationId xmlns:a16="http://schemas.microsoft.com/office/drawing/2014/main" id="{3E2C3F7C-6FE5-4090-B208-FEC713CC5789}"/>
                </a:ext>
              </a:extLst>
            </p:cNvPr>
            <p:cNvSpPr txBox="1"/>
            <p:nvPr/>
          </p:nvSpPr>
          <p:spPr>
            <a:xfrm>
              <a:off x="1467407" y="2972260"/>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33" name="Group 32">
            <a:extLst>
              <a:ext uri="{FF2B5EF4-FFF2-40B4-BE49-F238E27FC236}">
                <a16:creationId xmlns:a16="http://schemas.microsoft.com/office/drawing/2014/main" id="{68C84821-A5DF-4622-96D7-406DD17AAAFA}"/>
              </a:ext>
            </a:extLst>
          </p:cNvPr>
          <p:cNvGrpSpPr/>
          <p:nvPr/>
        </p:nvGrpSpPr>
        <p:grpSpPr>
          <a:xfrm>
            <a:off x="-4860" y="4343376"/>
            <a:ext cx="1758229" cy="888033"/>
            <a:chOff x="1446274" y="3783659"/>
            <a:chExt cx="1415503" cy="721527"/>
          </a:xfrm>
        </p:grpSpPr>
        <p:sp>
          <p:nvSpPr>
            <p:cNvPr id="34" name="Rectangle: Rounded Corners 33">
              <a:extLst>
                <a:ext uri="{FF2B5EF4-FFF2-40B4-BE49-F238E27FC236}">
                  <a16:creationId xmlns:a16="http://schemas.microsoft.com/office/drawing/2014/main" id="{0993313E-5FBE-46EB-866D-504589107825}"/>
                </a:ext>
              </a:extLst>
            </p:cNvPr>
            <p:cNvSpPr/>
            <p:nvPr/>
          </p:nvSpPr>
          <p:spPr>
            <a:xfrm>
              <a:off x="1446274" y="3783659"/>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35" name="Rectangle: Rounded Corners 20">
              <a:extLst>
                <a:ext uri="{FF2B5EF4-FFF2-40B4-BE49-F238E27FC236}">
                  <a16:creationId xmlns:a16="http://schemas.microsoft.com/office/drawing/2014/main" id="{FB94DF78-CFFA-4CB5-BA6A-42C8B85EABC7}"/>
                </a:ext>
              </a:extLst>
            </p:cNvPr>
            <p:cNvSpPr txBox="1"/>
            <p:nvPr/>
          </p:nvSpPr>
          <p:spPr>
            <a:xfrm>
              <a:off x="1467407" y="3804792"/>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spTree>
    <p:extLst>
      <p:ext uri="{BB962C8B-B14F-4D97-AF65-F5344CB8AC3E}">
        <p14:creationId xmlns:p14="http://schemas.microsoft.com/office/powerpoint/2010/main" val="2319558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1B0C30-E00D-4EC1-B75A-F65C433E5615}"/>
              </a:ext>
            </a:extLst>
          </p:cNvPr>
          <p:cNvSpPr txBox="1">
            <a:spLocks/>
          </p:cNvSpPr>
          <p:nvPr/>
        </p:nvSpPr>
        <p:spPr>
          <a:xfrm>
            <a:off x="0" y="90"/>
            <a:ext cx="9144000" cy="787059"/>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2.						</a:t>
            </a:r>
            <a:r>
              <a:rPr lang="en-GB" sz="1800" i="1" dirty="0">
                <a:solidFill>
                  <a:srgbClr val="000000"/>
                </a:solidFill>
                <a:latin typeface="+mn-lt"/>
                <a:ea typeface="Times New Roman" panose="02020603050405020304" pitchFamily="18" charset="0"/>
                <a:cs typeface="Times New Roman" panose="02020603050405020304" pitchFamily="18" charset="0"/>
              </a:rPr>
              <a:t>Continued 3</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Cross-sectoral solutions for the climate transition			HORIZON-CL5-2023-D2-01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graphicFrame>
        <p:nvGraphicFramePr>
          <p:cNvPr id="21" name="Content Placeholder 5"/>
          <p:cNvGraphicFramePr>
            <a:graphicFrameLocks noGrp="1"/>
          </p:cNvGraphicFramePr>
          <p:nvPr>
            <p:ph idx="1"/>
            <p:extLst>
              <p:ext uri="{D42A27DB-BD31-4B8C-83A1-F6EECF244321}">
                <p14:modId xmlns:p14="http://schemas.microsoft.com/office/powerpoint/2010/main" val="1296023272"/>
              </p:ext>
            </p:extLst>
          </p:nvPr>
        </p:nvGraphicFramePr>
        <p:xfrm>
          <a:off x="1781025" y="820806"/>
          <a:ext cx="7362976" cy="3846093"/>
        </p:xfrm>
        <a:graphic>
          <a:graphicData uri="http://schemas.openxmlformats.org/drawingml/2006/table">
            <a:tbl>
              <a:tblPr firstRow="1" firstCol="1" bandRow="1">
                <a:tableStyleId>{616DA210-FB5B-4158-B5E0-FEB733F419BA}</a:tableStyleId>
              </a:tblPr>
              <a:tblGrid>
                <a:gridCol w="2257589">
                  <a:extLst>
                    <a:ext uri="{9D8B030D-6E8A-4147-A177-3AD203B41FA5}">
                      <a16:colId xmlns:a16="http://schemas.microsoft.com/office/drawing/2014/main" val="1625576215"/>
                    </a:ext>
                  </a:extLst>
                </a:gridCol>
                <a:gridCol w="685782">
                  <a:extLst>
                    <a:ext uri="{9D8B030D-6E8A-4147-A177-3AD203B41FA5}">
                      <a16:colId xmlns:a16="http://schemas.microsoft.com/office/drawing/2014/main" val="888492034"/>
                    </a:ext>
                  </a:extLst>
                </a:gridCol>
                <a:gridCol w="609584">
                  <a:extLst>
                    <a:ext uri="{9D8B030D-6E8A-4147-A177-3AD203B41FA5}">
                      <a16:colId xmlns:a16="http://schemas.microsoft.com/office/drawing/2014/main" val="4227116355"/>
                    </a:ext>
                  </a:extLst>
                </a:gridCol>
                <a:gridCol w="533386">
                  <a:extLst>
                    <a:ext uri="{9D8B030D-6E8A-4147-A177-3AD203B41FA5}">
                      <a16:colId xmlns:a16="http://schemas.microsoft.com/office/drawing/2014/main" val="2482503889"/>
                    </a:ext>
                  </a:extLst>
                </a:gridCol>
                <a:gridCol w="1600158">
                  <a:extLst>
                    <a:ext uri="{9D8B030D-6E8A-4147-A177-3AD203B41FA5}">
                      <a16:colId xmlns:a16="http://schemas.microsoft.com/office/drawing/2014/main" val="2438768659"/>
                    </a:ext>
                  </a:extLst>
                </a:gridCol>
                <a:gridCol w="1676477">
                  <a:extLst>
                    <a:ext uri="{9D8B030D-6E8A-4147-A177-3AD203B41FA5}">
                      <a16:colId xmlns:a16="http://schemas.microsoft.com/office/drawing/2014/main" val="640914686"/>
                    </a:ext>
                  </a:extLst>
                </a:gridCol>
              </a:tblGrid>
              <a:tr h="338489">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gridSpan="2">
                  <a:txBody>
                    <a:bodyPr/>
                    <a:lstStyle/>
                    <a:p>
                      <a:pPr algn="ctr">
                        <a:lnSpc>
                          <a:spcPct val="115000"/>
                        </a:lnSpc>
                        <a:spcAft>
                          <a:spcPts val="400"/>
                        </a:spcAft>
                      </a:pPr>
                      <a:r>
                        <a:rPr lang="en-GB" sz="1400" b="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hMerge="1">
                  <a:txBody>
                    <a:bodyPr/>
                    <a:lstStyle/>
                    <a:p>
                      <a:endParaRPr lang="en-US"/>
                    </a:p>
                  </a:txBody>
                  <a:tcPr/>
                </a:tc>
                <a:tc rowSpan="2">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rowSpan="2">
                  <a:txBody>
                    <a:bodyPr/>
                    <a:lstStyle/>
                    <a:p>
                      <a:pPr algn="ctr"/>
                      <a:r>
                        <a:rPr lang="en-GB" sz="1400" b="0" dirty="0">
                          <a:effectLst/>
                        </a:rPr>
                        <a:t>Indicative number of projects expected to be funded</a:t>
                      </a:r>
                      <a:endParaRPr lang="en-US" dirty="0"/>
                    </a:p>
                  </a:txBody>
                  <a:tcPr marL="32105" marR="32105" marT="32105" marB="0"/>
                </a:tc>
                <a:extLst>
                  <a:ext uri="{0D108BD9-81ED-4DB2-BD59-A6C34878D82A}">
                    <a16:rowId xmlns:a16="http://schemas.microsoft.com/office/drawing/2014/main" val="1063494945"/>
                  </a:ext>
                </a:extLst>
              </a:tr>
              <a:tr h="252406">
                <a:tc vMerge="1">
                  <a:txBody>
                    <a:bodyPr/>
                    <a:lstStyle/>
                    <a:p>
                      <a:endParaRPr lang="en-US"/>
                    </a:p>
                  </a:txBody>
                  <a:tcPr/>
                </a:tc>
                <a:tc vMerge="1">
                  <a:txBody>
                    <a:bodyPr/>
                    <a:lstStyle/>
                    <a:p>
                      <a:endParaRPr lang="en-US"/>
                    </a:p>
                  </a:txBody>
                  <a:tcPr/>
                </a:tc>
                <a:tc>
                  <a:txBody>
                    <a:bodyPr/>
                    <a:lstStyle/>
                    <a:p>
                      <a:pPr algn="ctr"/>
                      <a:r>
                        <a:rPr lang="en-GB" sz="1400" b="0" dirty="0">
                          <a:effectLst/>
                        </a:rPr>
                        <a:t>2023</a:t>
                      </a:r>
                      <a:endParaRPr lang="en-US" dirty="0"/>
                    </a:p>
                  </a:txBody>
                  <a:tcPr marL="32105" marR="32105" marT="32105" marB="0"/>
                </a:tc>
                <a:tc>
                  <a:txBody>
                    <a:bodyPr/>
                    <a:lstStyle/>
                    <a:p>
                      <a:pPr algn="ctr"/>
                      <a:r>
                        <a:rPr lang="en-GB" sz="1400" b="0" dirty="0">
                          <a:effectLst/>
                        </a:rPr>
                        <a:t>2024</a:t>
                      </a:r>
                      <a:endParaRPr lang="en-US" dirty="0"/>
                    </a:p>
                  </a:txBody>
                  <a:tcPr marL="32105" marR="32105" marT="32105" marB="0"/>
                </a:tc>
                <a:tc vMerge="1">
                  <a:txBody>
                    <a:bodyPr/>
                    <a:lstStyle/>
                    <a:p>
                      <a:endParaRPr lang="en-US" dirty="0"/>
                    </a:p>
                  </a:txBody>
                  <a:tcPr marL="32105" marR="32105" marT="32105" marB="0"/>
                </a:tc>
                <a:tc vMerge="1">
                  <a:txBody>
                    <a:bodyPr/>
                    <a:lstStyle/>
                    <a:p>
                      <a:endParaRPr lang="en-US"/>
                    </a:p>
                  </a:txBody>
                  <a:tcPr/>
                </a:tc>
                <a:extLst>
                  <a:ext uri="{0D108BD9-81ED-4DB2-BD59-A6C34878D82A}">
                    <a16:rowId xmlns:a16="http://schemas.microsoft.com/office/drawing/2014/main" val="2269579532"/>
                  </a:ext>
                </a:extLst>
              </a:tr>
              <a:tr h="372386">
                <a:tc gridSpan="6">
                  <a:txBody>
                    <a:bodyPr/>
                    <a:lstStyle/>
                    <a:p>
                      <a:pPr algn="ctr">
                        <a:lnSpc>
                          <a:spcPct val="115000"/>
                        </a:lnSpc>
                        <a:spcAft>
                          <a:spcPts val="400"/>
                        </a:spcAft>
                      </a:pPr>
                      <a:r>
                        <a:rPr lang="en-GB" sz="1400" b="0" dirty="0">
                          <a:effectLst/>
                        </a:rPr>
                        <a:t>Opening: 13 Dec 2022</a:t>
                      </a:r>
                      <a:endParaRPr lang="en-US" sz="1400" b="0" dirty="0">
                        <a:effectLst/>
                      </a:endParaRPr>
                    </a:p>
                    <a:p>
                      <a:pPr algn="ctr">
                        <a:lnSpc>
                          <a:spcPct val="115000"/>
                        </a:lnSpc>
                        <a:spcAft>
                          <a:spcPts val="400"/>
                        </a:spcAft>
                      </a:pPr>
                      <a:r>
                        <a:rPr lang="en-GB" sz="1400" b="0" dirty="0">
                          <a:effectLst/>
                        </a:rPr>
                        <a:t>Deadline(s): 18 Apr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2687998"/>
                  </a:ext>
                </a:extLst>
              </a:tr>
              <a:tr h="174765">
                <a:tc>
                  <a:txBody>
                    <a:bodyPr/>
                    <a:lstStyle/>
                    <a:p>
                      <a:pPr algn="just">
                        <a:lnSpc>
                          <a:spcPct val="115000"/>
                        </a:lnSpc>
                        <a:spcAft>
                          <a:spcPts val="400"/>
                        </a:spcAft>
                      </a:pPr>
                      <a:r>
                        <a:rPr lang="en-GB" sz="1400" b="0">
                          <a:effectLst/>
                        </a:rPr>
                        <a:t>HORIZON-CL5-2023-D2-01-01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21.00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2232636702"/>
                  </a:ext>
                </a:extLst>
              </a:tr>
              <a:tr h="174765">
                <a:tc>
                  <a:txBody>
                    <a:bodyPr/>
                    <a:lstStyle/>
                    <a:p>
                      <a:pPr algn="just">
                        <a:lnSpc>
                          <a:spcPct val="115000"/>
                        </a:lnSpc>
                        <a:spcAft>
                          <a:spcPts val="400"/>
                        </a:spcAft>
                      </a:pPr>
                      <a:r>
                        <a:rPr lang="en-GB" sz="1400" b="0" dirty="0">
                          <a:effectLst/>
                        </a:rPr>
                        <a:t>HORIZON-CL5-2023-D2-01-02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15.00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807930914"/>
                  </a:ext>
                </a:extLst>
              </a:tr>
              <a:tr h="174765">
                <a:tc>
                  <a:txBody>
                    <a:bodyPr/>
                    <a:lstStyle/>
                    <a:p>
                      <a:pPr algn="just">
                        <a:lnSpc>
                          <a:spcPct val="115000"/>
                        </a:lnSpc>
                        <a:spcAft>
                          <a:spcPts val="400"/>
                        </a:spcAft>
                      </a:pPr>
                      <a:r>
                        <a:rPr lang="en-GB" sz="1400" b="0">
                          <a:effectLst/>
                        </a:rPr>
                        <a:t>HORIZON-CL5-2023-D2-01-03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373591164"/>
                  </a:ext>
                </a:extLst>
              </a:tr>
              <a:tr h="174765">
                <a:tc>
                  <a:txBody>
                    <a:bodyPr/>
                    <a:lstStyle/>
                    <a:p>
                      <a:pPr algn="just">
                        <a:lnSpc>
                          <a:spcPct val="115000"/>
                        </a:lnSpc>
                        <a:spcAft>
                          <a:spcPts val="400"/>
                        </a:spcAft>
                      </a:pPr>
                      <a:r>
                        <a:rPr lang="en-GB" sz="1400" b="0" dirty="0">
                          <a:effectLst/>
                        </a:rPr>
                        <a:t>HORIZON-CL5-2023-D2-01-04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15.00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Around 7.50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1695124506"/>
                  </a:ext>
                </a:extLst>
              </a:tr>
              <a:tr h="174765">
                <a:tc>
                  <a:txBody>
                    <a:bodyPr/>
                    <a:lstStyle/>
                    <a:p>
                      <a:pPr algn="just">
                        <a:lnSpc>
                          <a:spcPct val="115000"/>
                        </a:lnSpc>
                        <a:spcAft>
                          <a:spcPts val="400"/>
                        </a:spcAft>
                      </a:pPr>
                      <a:r>
                        <a:rPr lang="en-GB" sz="1400" b="0">
                          <a:effectLst/>
                        </a:rPr>
                        <a:t>HORIZON-CL5-2023-D2-01-05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Around 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2154047157"/>
                  </a:ext>
                </a:extLst>
              </a:tr>
              <a:tr h="174765">
                <a:tc>
                  <a:txBody>
                    <a:bodyPr/>
                    <a:lstStyle/>
                    <a:p>
                      <a:pPr algn="just">
                        <a:lnSpc>
                          <a:spcPct val="115000"/>
                        </a:lnSpc>
                        <a:spcAft>
                          <a:spcPts val="400"/>
                        </a:spcAft>
                      </a:pPr>
                      <a:r>
                        <a:rPr lang="en-GB" sz="1400" b="0">
                          <a:effectLst/>
                        </a:rPr>
                        <a:t>HORIZON-CL5-2023-D2-01-06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Around 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3837433935"/>
                  </a:ext>
                </a:extLst>
              </a:tr>
              <a:tr h="174765">
                <a:tc>
                  <a:txBody>
                    <a:bodyPr/>
                    <a:lstStyle/>
                    <a:p>
                      <a:pPr algn="just">
                        <a:lnSpc>
                          <a:spcPct val="115000"/>
                        </a:lnSpc>
                        <a:spcAft>
                          <a:spcPts val="400"/>
                        </a:spcAft>
                      </a:pPr>
                      <a:r>
                        <a:rPr lang="en-GB" sz="1400" b="0">
                          <a:effectLst/>
                        </a:rPr>
                        <a:t>HORIZON-CL5-2023-D2-01-07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CSA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Around 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2436072613"/>
                  </a:ext>
                </a:extLst>
              </a:tr>
              <a:tr h="174765">
                <a:tc>
                  <a:txBody>
                    <a:bodyPr/>
                    <a:lstStyle/>
                    <a:p>
                      <a:pPr algn="just">
                        <a:lnSpc>
                          <a:spcPct val="115000"/>
                        </a:lnSpc>
                        <a:spcAft>
                          <a:spcPts val="400"/>
                        </a:spcAft>
                      </a:pPr>
                      <a:r>
                        <a:rPr lang="en-GB" sz="1400" b="0">
                          <a:effectLst/>
                        </a:rPr>
                        <a:t>HORIZON-CL5-2023-D2-01-08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300" b="0" dirty="0">
                          <a:effectLst/>
                        </a:rPr>
                        <a:t>COFUND</a:t>
                      </a:r>
                      <a:endParaRPr lang="en-US" sz="13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20.70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16.30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a:effectLst/>
                        </a:rPr>
                        <a:t>Around 37.00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3562192111"/>
                  </a:ext>
                </a:extLst>
              </a:tr>
              <a:tr h="174765">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just">
                        <a:lnSpc>
                          <a:spcPct val="115000"/>
                        </a:lnSpc>
                        <a:spcAft>
                          <a:spcPts val="400"/>
                        </a:spcAft>
                      </a:pPr>
                      <a:r>
                        <a:rPr lang="en-GB" sz="1400" b="0" dirty="0">
                          <a:effectLst/>
                        </a:rPr>
                        <a:t>111.70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just">
                        <a:lnSpc>
                          <a:spcPct val="115000"/>
                        </a:lnSpc>
                        <a:spcAft>
                          <a:spcPts val="400"/>
                        </a:spcAft>
                      </a:pPr>
                      <a:r>
                        <a:rPr lang="en-GB" sz="1400" b="0" dirty="0">
                          <a:effectLst/>
                        </a:rPr>
                        <a:t>16.30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just">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tc>
                  <a:txBody>
                    <a:bodyPr/>
                    <a:lstStyle/>
                    <a:p>
                      <a:pPr algn="ctr">
                        <a:lnSpc>
                          <a:spcPct val="115000"/>
                        </a:lnSpc>
                        <a:spcAft>
                          <a:spcPts val="1000"/>
                        </a:spcAft>
                      </a:pPr>
                      <a:r>
                        <a:rPr lang="en-GB" sz="1400" b="0" dirty="0">
                          <a:effectLst/>
                        </a:rPr>
                        <a:t> 18</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105" marR="32105" marT="32105" marB="0"/>
                </a:tc>
                <a:extLst>
                  <a:ext uri="{0D108BD9-81ED-4DB2-BD59-A6C34878D82A}">
                    <a16:rowId xmlns:a16="http://schemas.microsoft.com/office/drawing/2014/main" val="688756590"/>
                  </a:ext>
                </a:extLst>
              </a:tr>
            </a:tbl>
          </a:graphicData>
        </a:graphic>
      </p:graphicFrame>
      <p:sp>
        <p:nvSpPr>
          <p:cNvPr id="8" name="Slide Number Placeholder 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18</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9" name="Rectangle: Rounded Corners 18">
            <a:extLst>
              <a:ext uri="{FF2B5EF4-FFF2-40B4-BE49-F238E27FC236}">
                <a16:creationId xmlns:a16="http://schemas.microsoft.com/office/drawing/2014/main" id="{5D565050-1052-4387-8588-A9E3F521FF94}"/>
              </a:ext>
            </a:extLst>
          </p:cNvPr>
          <p:cNvSpPr/>
          <p:nvPr/>
        </p:nvSpPr>
        <p:spPr>
          <a:xfrm>
            <a:off x="-2735" y="762070"/>
            <a:ext cx="1783760" cy="6095840"/>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35" name="Group 34">
            <a:extLst>
              <a:ext uri="{FF2B5EF4-FFF2-40B4-BE49-F238E27FC236}">
                <a16:creationId xmlns:a16="http://schemas.microsoft.com/office/drawing/2014/main" id="{DC126151-EE2C-490B-B3B8-614889BD7FE1}"/>
              </a:ext>
            </a:extLst>
          </p:cNvPr>
          <p:cNvGrpSpPr/>
          <p:nvPr/>
        </p:nvGrpSpPr>
        <p:grpSpPr>
          <a:xfrm>
            <a:off x="-30863" y="2500514"/>
            <a:ext cx="1821725" cy="888033"/>
            <a:chOff x="1473874" y="1075038"/>
            <a:chExt cx="1360303" cy="721527"/>
          </a:xfrm>
        </p:grpSpPr>
        <p:sp>
          <p:nvSpPr>
            <p:cNvPr id="36" name="Rectangle: Rounded Corners 35">
              <a:extLst>
                <a:ext uri="{FF2B5EF4-FFF2-40B4-BE49-F238E27FC236}">
                  <a16:creationId xmlns:a16="http://schemas.microsoft.com/office/drawing/2014/main" id="{CA468306-2553-4E8D-9379-1BC89DBB308A}"/>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37" name="Rectangle: Rounded Corners 14">
              <a:extLst>
                <a:ext uri="{FF2B5EF4-FFF2-40B4-BE49-F238E27FC236}">
                  <a16:creationId xmlns:a16="http://schemas.microsoft.com/office/drawing/2014/main" id="{DE5B079B-C7C1-4B3D-B656-9D7C103B1BAA}"/>
                </a:ext>
              </a:extLst>
            </p:cNvPr>
            <p:cNvSpPr txBox="1"/>
            <p:nvPr/>
          </p:nvSpPr>
          <p:spPr>
            <a:xfrm>
              <a:off x="1495007" y="1096171"/>
              <a:ext cx="1318037" cy="679261"/>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38" name="Group 37">
            <a:extLst>
              <a:ext uri="{FF2B5EF4-FFF2-40B4-BE49-F238E27FC236}">
                <a16:creationId xmlns:a16="http://schemas.microsoft.com/office/drawing/2014/main" id="{F8F1B3D3-20D4-4506-B549-775E9EFA6BDC}"/>
              </a:ext>
            </a:extLst>
          </p:cNvPr>
          <p:cNvGrpSpPr/>
          <p:nvPr/>
        </p:nvGrpSpPr>
        <p:grpSpPr>
          <a:xfrm>
            <a:off x="87" y="3567286"/>
            <a:ext cx="1812706" cy="888033"/>
            <a:chOff x="1419150" y="2118595"/>
            <a:chExt cx="1490713" cy="721527"/>
          </a:xfrm>
        </p:grpSpPr>
        <p:sp>
          <p:nvSpPr>
            <p:cNvPr id="39" name="Rectangle: Rounded Corners 38">
              <a:extLst>
                <a:ext uri="{FF2B5EF4-FFF2-40B4-BE49-F238E27FC236}">
                  <a16:creationId xmlns:a16="http://schemas.microsoft.com/office/drawing/2014/main" id="{12E2A68B-ABFC-4640-BDEA-AAF9BD1E8F78}"/>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40" name="Rectangle: Rounded Corners 16">
              <a:extLst>
                <a:ext uri="{FF2B5EF4-FFF2-40B4-BE49-F238E27FC236}">
                  <a16:creationId xmlns:a16="http://schemas.microsoft.com/office/drawing/2014/main" id="{7DA0D2AF-5EA2-4F4F-A397-4C4C8AF911A8}"/>
                </a:ext>
              </a:extLst>
            </p:cNvPr>
            <p:cNvSpPr txBox="1"/>
            <p:nvPr/>
          </p:nvSpPr>
          <p:spPr>
            <a:xfrm>
              <a:off x="1440283" y="2139728"/>
              <a:ext cx="146958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41" name="Group 40">
            <a:extLst>
              <a:ext uri="{FF2B5EF4-FFF2-40B4-BE49-F238E27FC236}">
                <a16:creationId xmlns:a16="http://schemas.microsoft.com/office/drawing/2014/main" id="{8908A955-CE89-4218-BEFB-5CC8AE103536}"/>
              </a:ext>
            </a:extLst>
          </p:cNvPr>
          <p:cNvGrpSpPr/>
          <p:nvPr/>
        </p:nvGrpSpPr>
        <p:grpSpPr>
          <a:xfrm>
            <a:off x="-5315" y="4634058"/>
            <a:ext cx="1794508" cy="888033"/>
            <a:chOff x="1446274" y="2951127"/>
            <a:chExt cx="1415503" cy="721527"/>
          </a:xfrm>
        </p:grpSpPr>
        <p:sp>
          <p:nvSpPr>
            <p:cNvPr id="42" name="Rectangle: Rounded Corners 41">
              <a:extLst>
                <a:ext uri="{FF2B5EF4-FFF2-40B4-BE49-F238E27FC236}">
                  <a16:creationId xmlns:a16="http://schemas.microsoft.com/office/drawing/2014/main" id="{F15ED90E-3F65-429A-9FCA-5DA20550D505}"/>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43" name="Rectangle: Rounded Corners 18">
              <a:extLst>
                <a:ext uri="{FF2B5EF4-FFF2-40B4-BE49-F238E27FC236}">
                  <a16:creationId xmlns:a16="http://schemas.microsoft.com/office/drawing/2014/main" id="{9B5F173A-6A4D-4923-949F-409CABAFE7CC}"/>
                </a:ext>
              </a:extLst>
            </p:cNvPr>
            <p:cNvSpPr txBox="1"/>
            <p:nvPr/>
          </p:nvSpPr>
          <p:spPr>
            <a:xfrm>
              <a:off x="1467407" y="2972260"/>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44" name="Group 43">
            <a:extLst>
              <a:ext uri="{FF2B5EF4-FFF2-40B4-BE49-F238E27FC236}">
                <a16:creationId xmlns:a16="http://schemas.microsoft.com/office/drawing/2014/main" id="{2BBEE1D9-CBAF-4F7D-96EE-1FEDDF273314}"/>
              </a:ext>
            </a:extLst>
          </p:cNvPr>
          <p:cNvGrpSpPr/>
          <p:nvPr/>
        </p:nvGrpSpPr>
        <p:grpSpPr>
          <a:xfrm>
            <a:off x="-4860" y="5665085"/>
            <a:ext cx="1786628" cy="888033"/>
            <a:chOff x="1446274" y="3783659"/>
            <a:chExt cx="1415503" cy="721527"/>
          </a:xfrm>
        </p:grpSpPr>
        <p:sp>
          <p:nvSpPr>
            <p:cNvPr id="45" name="Rectangle: Rounded Corners 44">
              <a:extLst>
                <a:ext uri="{FF2B5EF4-FFF2-40B4-BE49-F238E27FC236}">
                  <a16:creationId xmlns:a16="http://schemas.microsoft.com/office/drawing/2014/main" id="{9D7DD5D1-FDAD-4DF9-A6DF-4FD64474DBF5}"/>
                </a:ext>
              </a:extLst>
            </p:cNvPr>
            <p:cNvSpPr/>
            <p:nvPr/>
          </p:nvSpPr>
          <p:spPr>
            <a:xfrm>
              <a:off x="1446274" y="3783659"/>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46" name="Rectangle: Rounded Corners 20">
              <a:extLst>
                <a:ext uri="{FF2B5EF4-FFF2-40B4-BE49-F238E27FC236}">
                  <a16:creationId xmlns:a16="http://schemas.microsoft.com/office/drawing/2014/main" id="{C098927D-DDB6-4AFB-9243-9905BE12AB0E}"/>
                </a:ext>
              </a:extLst>
            </p:cNvPr>
            <p:cNvSpPr txBox="1"/>
            <p:nvPr/>
          </p:nvSpPr>
          <p:spPr>
            <a:xfrm>
              <a:off x="1467407" y="3804792"/>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sp>
        <p:nvSpPr>
          <p:cNvPr id="22" name="Rectangle: Rounded Corners 12">
            <a:extLst>
              <a:ext uri="{FF2B5EF4-FFF2-40B4-BE49-F238E27FC236}">
                <a16:creationId xmlns:a16="http://schemas.microsoft.com/office/drawing/2014/main" id="{1943B0EA-BAE9-4305-83F8-4A13D5C2A924}"/>
              </a:ext>
            </a:extLst>
          </p:cNvPr>
          <p:cNvSpPr txBox="1"/>
          <p:nvPr/>
        </p:nvSpPr>
        <p:spPr>
          <a:xfrm>
            <a:off x="-2732" y="762070"/>
            <a:ext cx="1755406" cy="7706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spTree>
    <p:extLst>
      <p:ext uri="{BB962C8B-B14F-4D97-AF65-F5344CB8AC3E}">
        <p14:creationId xmlns:p14="http://schemas.microsoft.com/office/powerpoint/2010/main" val="2039413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1B0C30-E00D-4EC1-B75A-F65C433E5615}"/>
              </a:ext>
            </a:extLst>
          </p:cNvPr>
          <p:cNvSpPr txBox="1">
            <a:spLocks/>
          </p:cNvSpPr>
          <p:nvPr/>
        </p:nvSpPr>
        <p:spPr>
          <a:xfrm>
            <a:off x="0" y="90"/>
            <a:ext cx="9144000" cy="787059"/>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2.						</a:t>
            </a:r>
            <a:r>
              <a:rPr lang="en-GB" sz="1800" i="1" dirty="0">
                <a:solidFill>
                  <a:srgbClr val="000000"/>
                </a:solidFill>
                <a:latin typeface="+mn-lt"/>
                <a:ea typeface="Times New Roman" panose="02020603050405020304" pitchFamily="18" charset="0"/>
                <a:cs typeface="Times New Roman" panose="02020603050405020304" pitchFamily="18" charset="0"/>
              </a:rPr>
              <a:t>Continued 4</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Cross-sectoral solutions for the climate transition			HORIZON-CL5-2023-D2-01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772050" y="762070"/>
            <a:ext cx="7371950" cy="5532437"/>
          </a:xfrm>
        </p:spPr>
        <p:txBody>
          <a:bodyPr>
            <a:normAutofit/>
          </a:bodyPr>
          <a:lstStyle/>
          <a:p>
            <a:r>
              <a:rPr lang="en-GB" sz="1400" dirty="0"/>
              <a:t>HORIZON-CL5-2023-D2-01-01: Technologies for sustainable, cost-efficient and low carbon footprint downstream processing &amp; production of battery-grade materials (Batt4EU Partnership)</a:t>
            </a:r>
          </a:p>
          <a:p>
            <a:r>
              <a:rPr lang="en-GB" sz="1400" dirty="0"/>
              <a:t>HORIZON-CL5-2023-D2-01-02: New processes for upcoming recycling feeds (Batt4EU Partnership)</a:t>
            </a:r>
            <a:endParaRPr lang="en-US" sz="1400" dirty="0"/>
          </a:p>
          <a:p>
            <a:r>
              <a:rPr lang="en-GB" sz="1400" dirty="0"/>
              <a:t>HORIZON-CL5-2023-D2-01-03: Advanced digital twins for battery cell production lines (Batt4EU Partnership)</a:t>
            </a:r>
            <a:endParaRPr lang="en-US" sz="1400" dirty="0"/>
          </a:p>
          <a:p>
            <a:r>
              <a:rPr lang="en-GB" sz="1400" dirty="0"/>
              <a:t>HORIZON-CL5-2023-D2-01-04: Battery management system (BMS) and battery system design for stationary energy storage systems (ESS) to improve interoperability and facilitate the integration of second life batteries (Batt4EU Partnership)</a:t>
            </a:r>
            <a:endParaRPr lang="en-US" sz="1400" dirty="0"/>
          </a:p>
          <a:p>
            <a:r>
              <a:rPr lang="en-GB" sz="1400" dirty="0"/>
              <a:t>HORIZON-CL5-2023-D2-01-05: Hybrid electric energy storage solutions for grid support and charging infrastructure (Batt4EU Partnership)</a:t>
            </a:r>
            <a:endParaRPr lang="en-US" sz="1400" dirty="0"/>
          </a:p>
          <a:p>
            <a:r>
              <a:rPr lang="en-GB" sz="1400" dirty="0"/>
              <a:t>HORIZON-CL5-2023-D2-01-06: Open Pilot Line/Test Bed for hydrogen </a:t>
            </a:r>
            <a:endParaRPr lang="en-US" sz="1400" dirty="0"/>
          </a:p>
          <a:p>
            <a:r>
              <a:rPr lang="en-GB" sz="1400" dirty="0"/>
              <a:t>HORIZON-CL5-2023-D2-01-07: Support for the deployment of R&amp;I results for climate mitigation. Synergies with the ETS Innovation Fund   </a:t>
            </a:r>
            <a:endParaRPr lang="en-US" sz="1400" dirty="0"/>
          </a:p>
          <a:p>
            <a:r>
              <a:rPr lang="en-GB" sz="1400" dirty="0"/>
              <a:t>HORIZON-CL5-2023-D2-01-08: Driving Urban Transition Co-funded Partnership</a:t>
            </a:r>
            <a:endParaRPr lang="en-US" sz="1400" dirty="0"/>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19</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9" name="Rectangle: Rounded Corners 18">
            <a:extLst>
              <a:ext uri="{FF2B5EF4-FFF2-40B4-BE49-F238E27FC236}">
                <a16:creationId xmlns:a16="http://schemas.microsoft.com/office/drawing/2014/main" id="{C6CAD485-ED60-42E3-9C4B-2566A5243E5F}"/>
              </a:ext>
            </a:extLst>
          </p:cNvPr>
          <p:cNvSpPr/>
          <p:nvPr/>
        </p:nvSpPr>
        <p:spPr>
          <a:xfrm>
            <a:off x="-2736" y="762070"/>
            <a:ext cx="1844854" cy="6095841"/>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1" name="Group 20">
            <a:extLst>
              <a:ext uri="{FF2B5EF4-FFF2-40B4-BE49-F238E27FC236}">
                <a16:creationId xmlns:a16="http://schemas.microsoft.com/office/drawing/2014/main" id="{5FD6FCE8-567E-4B3F-B052-072175802438}"/>
              </a:ext>
            </a:extLst>
          </p:cNvPr>
          <p:cNvGrpSpPr/>
          <p:nvPr/>
        </p:nvGrpSpPr>
        <p:grpSpPr>
          <a:xfrm>
            <a:off x="-30863" y="2489414"/>
            <a:ext cx="1844854" cy="899134"/>
            <a:chOff x="1473874" y="1075038"/>
            <a:chExt cx="1360303" cy="721527"/>
          </a:xfrm>
        </p:grpSpPr>
        <p:sp>
          <p:nvSpPr>
            <p:cNvPr id="35" name="Rectangle: Rounded Corners 34">
              <a:extLst>
                <a:ext uri="{FF2B5EF4-FFF2-40B4-BE49-F238E27FC236}">
                  <a16:creationId xmlns:a16="http://schemas.microsoft.com/office/drawing/2014/main" id="{25A78FB1-3EF3-4D4F-94B7-677E14915D21}"/>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36" name="Rectangle: Rounded Corners 14">
              <a:extLst>
                <a:ext uri="{FF2B5EF4-FFF2-40B4-BE49-F238E27FC236}">
                  <a16:creationId xmlns:a16="http://schemas.microsoft.com/office/drawing/2014/main" id="{5A37DFE8-D1C2-4419-AD50-C13C4363D132}"/>
                </a:ext>
              </a:extLst>
            </p:cNvPr>
            <p:cNvSpPr txBox="1"/>
            <p:nvPr/>
          </p:nvSpPr>
          <p:spPr>
            <a:xfrm>
              <a:off x="1495007" y="1096171"/>
              <a:ext cx="1318037" cy="679261"/>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37" name="Group 36">
            <a:extLst>
              <a:ext uri="{FF2B5EF4-FFF2-40B4-BE49-F238E27FC236}">
                <a16:creationId xmlns:a16="http://schemas.microsoft.com/office/drawing/2014/main" id="{4B8E97EE-0C69-444D-AE3F-20AB4ADBDE09}"/>
              </a:ext>
            </a:extLst>
          </p:cNvPr>
          <p:cNvGrpSpPr/>
          <p:nvPr/>
        </p:nvGrpSpPr>
        <p:grpSpPr>
          <a:xfrm>
            <a:off x="86" y="3570940"/>
            <a:ext cx="1803585" cy="884380"/>
            <a:chOff x="1419150" y="2118595"/>
            <a:chExt cx="1490713" cy="721527"/>
          </a:xfrm>
        </p:grpSpPr>
        <p:sp>
          <p:nvSpPr>
            <p:cNvPr id="38" name="Rectangle: Rounded Corners 37">
              <a:extLst>
                <a:ext uri="{FF2B5EF4-FFF2-40B4-BE49-F238E27FC236}">
                  <a16:creationId xmlns:a16="http://schemas.microsoft.com/office/drawing/2014/main" id="{F5C7D7F8-8C9E-437B-86DF-BCECEE453C44}"/>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39" name="Rectangle: Rounded Corners 16">
              <a:extLst>
                <a:ext uri="{FF2B5EF4-FFF2-40B4-BE49-F238E27FC236}">
                  <a16:creationId xmlns:a16="http://schemas.microsoft.com/office/drawing/2014/main" id="{93ECAB1B-8E6A-4FDF-B9C2-F0421EE207E8}"/>
                </a:ext>
              </a:extLst>
            </p:cNvPr>
            <p:cNvSpPr txBox="1"/>
            <p:nvPr/>
          </p:nvSpPr>
          <p:spPr>
            <a:xfrm>
              <a:off x="1440283" y="2139728"/>
              <a:ext cx="146958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40" name="Group 39">
            <a:extLst>
              <a:ext uri="{FF2B5EF4-FFF2-40B4-BE49-F238E27FC236}">
                <a16:creationId xmlns:a16="http://schemas.microsoft.com/office/drawing/2014/main" id="{CC031DB2-7BE6-44EC-AEAB-44C4D0FCDFD7}"/>
              </a:ext>
            </a:extLst>
          </p:cNvPr>
          <p:cNvGrpSpPr/>
          <p:nvPr/>
        </p:nvGrpSpPr>
        <p:grpSpPr>
          <a:xfrm>
            <a:off x="-5315" y="4622958"/>
            <a:ext cx="1817292" cy="899134"/>
            <a:chOff x="1446274" y="2951127"/>
            <a:chExt cx="1415503" cy="721527"/>
          </a:xfrm>
        </p:grpSpPr>
        <p:sp>
          <p:nvSpPr>
            <p:cNvPr id="41" name="Rectangle: Rounded Corners 40">
              <a:extLst>
                <a:ext uri="{FF2B5EF4-FFF2-40B4-BE49-F238E27FC236}">
                  <a16:creationId xmlns:a16="http://schemas.microsoft.com/office/drawing/2014/main" id="{6972940F-4574-4D6E-8614-1FC8967D7F6A}"/>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42" name="Rectangle: Rounded Corners 18">
              <a:extLst>
                <a:ext uri="{FF2B5EF4-FFF2-40B4-BE49-F238E27FC236}">
                  <a16:creationId xmlns:a16="http://schemas.microsoft.com/office/drawing/2014/main" id="{183E6FE6-B700-4544-9C3B-5ED1B5B05BDB}"/>
                </a:ext>
              </a:extLst>
            </p:cNvPr>
            <p:cNvSpPr txBox="1"/>
            <p:nvPr/>
          </p:nvSpPr>
          <p:spPr>
            <a:xfrm>
              <a:off x="1467407" y="2972260"/>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43" name="Group 42">
            <a:extLst>
              <a:ext uri="{FF2B5EF4-FFF2-40B4-BE49-F238E27FC236}">
                <a16:creationId xmlns:a16="http://schemas.microsoft.com/office/drawing/2014/main" id="{8216EBB8-F300-47C5-B5AA-CA1A2BB9B3D7}"/>
              </a:ext>
            </a:extLst>
          </p:cNvPr>
          <p:cNvGrpSpPr/>
          <p:nvPr/>
        </p:nvGrpSpPr>
        <p:grpSpPr>
          <a:xfrm>
            <a:off x="-4860" y="5653985"/>
            <a:ext cx="1809312" cy="899134"/>
            <a:chOff x="1446274" y="3783659"/>
            <a:chExt cx="1415503" cy="721527"/>
          </a:xfrm>
        </p:grpSpPr>
        <p:sp>
          <p:nvSpPr>
            <p:cNvPr id="44" name="Rectangle: Rounded Corners 43">
              <a:extLst>
                <a:ext uri="{FF2B5EF4-FFF2-40B4-BE49-F238E27FC236}">
                  <a16:creationId xmlns:a16="http://schemas.microsoft.com/office/drawing/2014/main" id="{D73D5D14-640D-48CE-B5EB-D8B5733BBE3F}"/>
                </a:ext>
              </a:extLst>
            </p:cNvPr>
            <p:cNvSpPr/>
            <p:nvPr/>
          </p:nvSpPr>
          <p:spPr>
            <a:xfrm>
              <a:off x="1446274" y="3783659"/>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45" name="Rectangle: Rounded Corners 20">
              <a:extLst>
                <a:ext uri="{FF2B5EF4-FFF2-40B4-BE49-F238E27FC236}">
                  <a16:creationId xmlns:a16="http://schemas.microsoft.com/office/drawing/2014/main" id="{E2DF4216-3F63-438B-A945-8C0EE5F15D70}"/>
                </a:ext>
              </a:extLst>
            </p:cNvPr>
            <p:cNvSpPr txBox="1"/>
            <p:nvPr/>
          </p:nvSpPr>
          <p:spPr>
            <a:xfrm>
              <a:off x="1467407" y="3804792"/>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sp>
        <p:nvSpPr>
          <p:cNvPr id="22" name="Rectangle: Rounded Corners 12">
            <a:extLst>
              <a:ext uri="{FF2B5EF4-FFF2-40B4-BE49-F238E27FC236}">
                <a16:creationId xmlns:a16="http://schemas.microsoft.com/office/drawing/2014/main" id="{914C5CC1-CEEA-4A07-909F-A12BB754225A}"/>
              </a:ext>
            </a:extLst>
          </p:cNvPr>
          <p:cNvSpPr txBox="1"/>
          <p:nvPr/>
        </p:nvSpPr>
        <p:spPr>
          <a:xfrm>
            <a:off x="-2732" y="762070"/>
            <a:ext cx="1755406" cy="7706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spTree>
    <p:extLst>
      <p:ext uri="{BB962C8B-B14F-4D97-AF65-F5344CB8AC3E}">
        <p14:creationId xmlns:p14="http://schemas.microsoft.com/office/powerpoint/2010/main" val="1508180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568DC-F23E-46AA-9708-F9971C72EC93}"/>
              </a:ext>
            </a:extLst>
          </p:cNvPr>
          <p:cNvSpPr>
            <a:spLocks noGrp="1"/>
          </p:cNvSpPr>
          <p:nvPr>
            <p:ph idx="1"/>
          </p:nvPr>
        </p:nvSpPr>
        <p:spPr>
          <a:xfrm>
            <a:off x="628650" y="685872"/>
            <a:ext cx="8515350" cy="6172128"/>
          </a:xfrm>
        </p:spPr>
        <p:txBody>
          <a:bodyPr>
            <a:normAutofit/>
          </a:bodyPr>
          <a:lstStyle/>
          <a:p>
            <a:r>
              <a:rPr lang="en-US" sz="2000" dirty="0"/>
              <a:t>Horizon Europe						</a:t>
            </a:r>
            <a:r>
              <a:rPr lang="ka-GE" sz="2000" dirty="0"/>
              <a:t>3</a:t>
            </a:r>
            <a:endParaRPr lang="en-US" sz="2000" dirty="0"/>
          </a:p>
          <a:p>
            <a:r>
              <a:rPr lang="en-US" sz="2000" dirty="0"/>
              <a:t>Work program 2023-24, Cluster 5, expected impact	</a:t>
            </a:r>
            <a:r>
              <a:rPr lang="ka-GE" sz="2000" dirty="0"/>
              <a:t>4</a:t>
            </a:r>
            <a:endParaRPr lang="en-US" sz="2000" dirty="0"/>
          </a:p>
          <a:p>
            <a:r>
              <a:rPr lang="en-US" sz="2000" dirty="0"/>
              <a:t>Expected impacts (1-32) of clusters (1-6)			5</a:t>
            </a:r>
          </a:p>
          <a:p>
            <a:r>
              <a:rPr lang="en-US" sz="2000" dirty="0"/>
              <a:t>Co-funded and co-programmed European Partnerships	6</a:t>
            </a:r>
          </a:p>
          <a:p>
            <a:r>
              <a:rPr lang="en-US" sz="2000" dirty="0"/>
              <a:t>Cluster 5 – budget overview				7</a:t>
            </a:r>
          </a:p>
          <a:p>
            <a:r>
              <a:rPr lang="en-US" sz="2000" dirty="0"/>
              <a:t>Cluster 5 – destinations overview				8</a:t>
            </a:r>
          </a:p>
          <a:p>
            <a:r>
              <a:rPr lang="en-US" sz="2000" dirty="0"/>
              <a:t>Cluster 5 – destinations 1-6				9-51</a:t>
            </a:r>
          </a:p>
          <a:p>
            <a:pPr marL="0" indent="0">
              <a:buNone/>
            </a:pPr>
            <a:r>
              <a:rPr lang="en-US" sz="2000" dirty="0" smtClean="0"/>
              <a:t> </a:t>
            </a:r>
          </a:p>
          <a:p>
            <a:pPr marL="0" indent="0">
              <a:buNone/>
            </a:pPr>
            <a:endParaRPr lang="en-US" sz="2000" dirty="0" smtClean="0"/>
          </a:p>
          <a:p>
            <a:pPr marL="0" indent="0">
              <a:buNone/>
            </a:pPr>
            <a:r>
              <a:rPr lang="en-US" sz="2000" dirty="0" smtClean="0"/>
              <a:t>Links to useful resources</a:t>
            </a:r>
            <a:endParaRPr lang="en-US" sz="2000" dirty="0"/>
          </a:p>
          <a:p>
            <a:pPr marL="0" indent="0">
              <a:buNone/>
            </a:pPr>
            <a:r>
              <a:rPr lang="en-US" sz="1400" dirty="0" smtClean="0">
                <a:hlinkClick r:id="rId2"/>
              </a:rPr>
              <a:t>Cluster 5 Work </a:t>
            </a:r>
            <a:r>
              <a:rPr lang="en-US" sz="1400" dirty="0">
                <a:hlinkClick r:id="rId2"/>
              </a:rPr>
              <a:t>Program </a:t>
            </a:r>
            <a:r>
              <a:rPr lang="en-US" sz="1400" dirty="0" smtClean="0">
                <a:hlinkClick r:id="rId2"/>
              </a:rPr>
              <a:t>2023-24</a:t>
            </a:r>
            <a:endParaRPr lang="en-US" sz="1400" dirty="0" smtClean="0"/>
          </a:p>
          <a:p>
            <a:pPr marL="0" indent="0">
              <a:buNone/>
            </a:pPr>
            <a:r>
              <a:rPr lang="en-US" sz="1400" dirty="0" smtClean="0"/>
              <a:t>Apply for funding - </a:t>
            </a:r>
            <a:r>
              <a:rPr lang="en-US" sz="1400" dirty="0" smtClean="0">
                <a:hlinkClick r:id="rId3"/>
              </a:rPr>
              <a:t>Funding </a:t>
            </a:r>
            <a:r>
              <a:rPr lang="en-US" sz="1400" dirty="0">
                <a:hlinkClick r:id="rId3"/>
              </a:rPr>
              <a:t>&amp; tenders (europa.eu</a:t>
            </a:r>
            <a:r>
              <a:rPr lang="en-US" sz="1400" dirty="0" smtClean="0">
                <a:hlinkClick r:id="rId3"/>
              </a:rPr>
              <a:t>)</a:t>
            </a:r>
            <a:endParaRPr lang="en-US" sz="1400" dirty="0" smtClean="0"/>
          </a:p>
          <a:p>
            <a:pPr marL="0" indent="0">
              <a:buNone/>
            </a:pPr>
            <a:r>
              <a:rPr lang="en-US" sz="1400" dirty="0" smtClean="0">
                <a:hlinkClick r:id="rId4"/>
              </a:rPr>
              <a:t>“Horizon Europe” Georgia</a:t>
            </a:r>
            <a:endParaRPr lang="en-US" sz="2000" dirty="0"/>
          </a:p>
          <a:p>
            <a:pPr marL="0" indent="0">
              <a:buNone/>
            </a:pPr>
            <a:r>
              <a:rPr lang="en-US" sz="1400" dirty="0">
                <a:hlinkClick r:id="rId5"/>
              </a:rPr>
              <a:t>Horizon Europe - Cluster 5 calls 2023 - VIRTUAL Brokerage </a:t>
            </a:r>
            <a:r>
              <a:rPr lang="en-US" sz="1400" dirty="0" smtClean="0">
                <a:hlinkClick r:id="rId5"/>
              </a:rPr>
              <a:t>Event</a:t>
            </a:r>
            <a:endParaRPr lang="en-US" sz="1400" dirty="0" smtClean="0"/>
          </a:p>
          <a:p>
            <a:pPr marL="0" indent="0">
              <a:buNone/>
            </a:pPr>
            <a:r>
              <a:rPr lang="en-US" sz="1400" dirty="0">
                <a:hlinkClick r:id="rId6"/>
              </a:rPr>
              <a:t>Horizon Europe info </a:t>
            </a:r>
            <a:r>
              <a:rPr lang="en-US" sz="1400" dirty="0" smtClean="0">
                <a:hlinkClick r:id="rId6"/>
              </a:rPr>
              <a:t>days</a:t>
            </a:r>
            <a:endParaRPr lang="en-US" sz="1400" dirty="0"/>
          </a:p>
        </p:txBody>
      </p:sp>
      <p:sp>
        <p:nvSpPr>
          <p:cNvPr id="2" name="Title 1">
            <a:extLst>
              <a:ext uri="{FF2B5EF4-FFF2-40B4-BE49-F238E27FC236}">
                <a16:creationId xmlns:a16="http://schemas.microsoft.com/office/drawing/2014/main" id="{7CBB3DF5-3669-4179-B0EA-7B844E45C2F2}"/>
              </a:ext>
            </a:extLst>
          </p:cNvPr>
          <p:cNvSpPr>
            <a:spLocks noGrp="1"/>
          </p:cNvSpPr>
          <p:nvPr>
            <p:ph type="title"/>
          </p:nvPr>
        </p:nvSpPr>
        <p:spPr>
          <a:xfrm>
            <a:off x="628650" y="60334"/>
            <a:ext cx="7886700" cy="549340"/>
          </a:xfrm>
        </p:spPr>
        <p:txBody>
          <a:bodyPr>
            <a:normAutofit fontScale="90000"/>
          </a:bodyPr>
          <a:lstStyle/>
          <a:p>
            <a:r>
              <a:rPr lang="en-US" dirty="0"/>
              <a:t>Glossary</a:t>
            </a:r>
          </a:p>
        </p:txBody>
      </p:sp>
      <p:sp>
        <p:nvSpPr>
          <p:cNvPr id="4" name="Slide Number Placeholder 3">
            <a:extLst>
              <a:ext uri="{FF2B5EF4-FFF2-40B4-BE49-F238E27FC236}">
                <a16:creationId xmlns:a16="http://schemas.microsoft.com/office/drawing/2014/main" id="{42548533-0BE4-4238-9A1A-B7FE9FD41672}"/>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05903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1"/>
          <p:cNvSpPr txBox="1">
            <a:spLocks/>
          </p:cNvSpPr>
          <p:nvPr/>
        </p:nvSpPr>
        <p:spPr>
          <a:xfrm>
            <a:off x="1779643" y="3581396"/>
            <a:ext cx="7364237" cy="20723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1600" dirty="0"/>
              <a:t>HORIZON-CL5-2023-D2-02-01: Advanced materials and cells development enabling large-scale production of Gen4 solid-state batteries for mobility applications (Batt4EU Partnership)</a:t>
            </a:r>
            <a:endParaRPr lang="en-US" sz="1600" dirty="0"/>
          </a:p>
          <a:p>
            <a:pPr fontAlgn="auto">
              <a:spcAft>
                <a:spcPts val="0"/>
              </a:spcAft>
            </a:pPr>
            <a:r>
              <a:rPr lang="en-GB" sz="1600" dirty="0"/>
              <a:t>HORIZON-CL5-2023-D2-02-02: New Approaches to Develop Enhanced Safety Materials for Gen 3 Li-Ion Batteries for Mobility Applications (Batt4EU Partnership)</a:t>
            </a:r>
            <a:endParaRPr lang="en-US" sz="1600" dirty="0"/>
          </a:p>
          <a:p>
            <a:pPr fontAlgn="auto">
              <a:spcAft>
                <a:spcPts val="0"/>
              </a:spcAft>
            </a:pPr>
            <a:r>
              <a:rPr lang="en-GB" sz="1600" dirty="0"/>
              <a:t>HORIZON-CL5-2023-D2-02-03: Creating a digital passport to track battery materials, optimize battery performance and life, validate recycling, and promote a new business model based on data sharing (Batt4EU Partnership)</a:t>
            </a:r>
            <a:endParaRPr lang="en-US" sz="1600" dirty="0"/>
          </a:p>
        </p:txBody>
      </p:sp>
      <p:sp>
        <p:nvSpPr>
          <p:cNvPr id="4" name="Title 1">
            <a:extLst>
              <a:ext uri="{FF2B5EF4-FFF2-40B4-BE49-F238E27FC236}">
                <a16:creationId xmlns:a16="http://schemas.microsoft.com/office/drawing/2014/main" id="{0C1B0C30-E00D-4EC1-B75A-F65C433E5615}"/>
              </a:ext>
            </a:extLst>
          </p:cNvPr>
          <p:cNvSpPr txBox="1">
            <a:spLocks/>
          </p:cNvSpPr>
          <p:nvPr/>
        </p:nvSpPr>
        <p:spPr>
          <a:xfrm>
            <a:off x="0" y="90"/>
            <a:ext cx="9144000" cy="787059"/>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2.						</a:t>
            </a:r>
            <a:r>
              <a:rPr lang="en-GB" sz="1800" i="1" dirty="0">
                <a:solidFill>
                  <a:srgbClr val="000000"/>
                </a:solidFill>
                <a:latin typeface="+mn-lt"/>
                <a:ea typeface="Times New Roman" panose="02020603050405020304" pitchFamily="18" charset="0"/>
                <a:cs typeface="Times New Roman" panose="02020603050405020304" pitchFamily="18" charset="0"/>
              </a:rPr>
              <a:t>Continued 5</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Cross-sectoral solutions for the climate transition			HORIZON-CL5-2023-D2-01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graphicFrame>
        <p:nvGraphicFramePr>
          <p:cNvPr id="23" name="Content Placeholder 22"/>
          <p:cNvGraphicFramePr>
            <a:graphicFrameLocks noGrp="1"/>
          </p:cNvGraphicFramePr>
          <p:nvPr>
            <p:ph idx="1"/>
            <p:extLst>
              <p:ext uri="{D42A27DB-BD31-4B8C-83A1-F6EECF244321}">
                <p14:modId xmlns:p14="http://schemas.microsoft.com/office/powerpoint/2010/main" val="3371376944"/>
              </p:ext>
            </p:extLst>
          </p:nvPr>
        </p:nvGraphicFramePr>
        <p:xfrm>
          <a:off x="1781025" y="817314"/>
          <a:ext cx="7362974" cy="2628830"/>
        </p:xfrm>
        <a:graphic>
          <a:graphicData uri="http://schemas.openxmlformats.org/drawingml/2006/table">
            <a:tbl>
              <a:tblPr firstRow="1" firstCol="1" bandRow="1">
                <a:tableStyleId>{616DA210-FB5B-4158-B5E0-FEB733F419BA}</a:tableStyleId>
              </a:tblPr>
              <a:tblGrid>
                <a:gridCol w="2333787">
                  <a:extLst>
                    <a:ext uri="{9D8B030D-6E8A-4147-A177-3AD203B41FA5}">
                      <a16:colId xmlns:a16="http://schemas.microsoft.com/office/drawing/2014/main" val="3715503855"/>
                    </a:ext>
                  </a:extLst>
                </a:gridCol>
                <a:gridCol w="685782">
                  <a:extLst>
                    <a:ext uri="{9D8B030D-6E8A-4147-A177-3AD203B41FA5}">
                      <a16:colId xmlns:a16="http://schemas.microsoft.com/office/drawing/2014/main" val="1780181867"/>
                    </a:ext>
                  </a:extLst>
                </a:gridCol>
                <a:gridCol w="1066772">
                  <a:extLst>
                    <a:ext uri="{9D8B030D-6E8A-4147-A177-3AD203B41FA5}">
                      <a16:colId xmlns:a16="http://schemas.microsoft.com/office/drawing/2014/main" val="3637468570"/>
                    </a:ext>
                  </a:extLst>
                </a:gridCol>
                <a:gridCol w="1676356">
                  <a:extLst>
                    <a:ext uri="{9D8B030D-6E8A-4147-A177-3AD203B41FA5}">
                      <a16:colId xmlns:a16="http://schemas.microsoft.com/office/drawing/2014/main" val="3282391838"/>
                    </a:ext>
                  </a:extLst>
                </a:gridCol>
                <a:gridCol w="1600277">
                  <a:extLst>
                    <a:ext uri="{9D8B030D-6E8A-4147-A177-3AD203B41FA5}">
                      <a16:colId xmlns:a16="http://schemas.microsoft.com/office/drawing/2014/main" val="2177461979"/>
                    </a:ext>
                  </a:extLst>
                </a:gridCol>
              </a:tblGrid>
              <a:tr h="471851">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rowSpan="2">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rowSpan="2">
                  <a:txBody>
                    <a:bodyPr/>
                    <a:lstStyle/>
                    <a:p>
                      <a:pPr algn="ctr">
                        <a:lnSpc>
                          <a:spcPct val="115000"/>
                        </a:lnSpc>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extLst>
                  <a:ext uri="{0D108BD9-81ED-4DB2-BD59-A6C34878D82A}">
                    <a16:rowId xmlns:a16="http://schemas.microsoft.com/office/drawing/2014/main" val="2046468047"/>
                  </a:ext>
                </a:extLst>
              </a:tr>
              <a:tr h="154924">
                <a:tc vMerge="1">
                  <a:txBody>
                    <a:bodyPr/>
                    <a:lstStyle/>
                    <a:p>
                      <a:endParaRPr lang="en-US"/>
                    </a:p>
                  </a:txBody>
                  <a:tcPr/>
                </a:tc>
                <a:tc vMerge="1">
                  <a:txBody>
                    <a:bodyPr/>
                    <a:lstStyle/>
                    <a:p>
                      <a:endParaRPr lang="en-US"/>
                    </a:p>
                  </a:txBody>
                  <a:tcPr/>
                </a:tc>
                <a:tc>
                  <a:txBody>
                    <a:bodyPr/>
                    <a:lstStyle/>
                    <a:p>
                      <a:pPr algn="ctr"/>
                      <a:r>
                        <a:rPr lang="en-GB" sz="1400" b="0" dirty="0">
                          <a:effectLst/>
                        </a:rPr>
                        <a:t>2023</a:t>
                      </a:r>
                      <a:endParaRPr lang="en-US" dirty="0"/>
                    </a:p>
                  </a:txBody>
                  <a:tcPr marL="57394" marR="57394" marT="57394" marB="0"/>
                </a:tc>
                <a:tc vMerge="1">
                  <a:txBody>
                    <a:bodyPr/>
                    <a:lstStyle/>
                    <a:p>
                      <a:endParaRPr lang="en-US" dirty="0"/>
                    </a:p>
                  </a:txBody>
                  <a:tcPr marL="57394" marR="57394" marT="57394" marB="0"/>
                </a:tc>
                <a:tc vMerge="1">
                  <a:txBody>
                    <a:bodyPr/>
                    <a:lstStyle/>
                    <a:p>
                      <a:endParaRPr lang="en-US"/>
                    </a:p>
                  </a:txBody>
                  <a:tcPr/>
                </a:tc>
                <a:extLst>
                  <a:ext uri="{0D108BD9-81ED-4DB2-BD59-A6C34878D82A}">
                    <a16:rowId xmlns:a16="http://schemas.microsoft.com/office/drawing/2014/main" val="4265844070"/>
                  </a:ext>
                </a:extLst>
              </a:tr>
              <a:tr h="307455">
                <a:tc gridSpan="5">
                  <a:txBody>
                    <a:bodyPr/>
                    <a:lstStyle/>
                    <a:p>
                      <a:pPr algn="ctr">
                        <a:lnSpc>
                          <a:spcPct val="115000"/>
                        </a:lnSpc>
                        <a:spcAft>
                          <a:spcPts val="400"/>
                        </a:spcAft>
                      </a:pPr>
                      <a:r>
                        <a:rPr lang="en-GB" sz="1400" b="0" dirty="0">
                          <a:effectLst/>
                        </a:rPr>
                        <a:t>Opening: 04 May 2023</a:t>
                      </a:r>
                      <a:endParaRPr lang="en-US" sz="1400" b="0" dirty="0">
                        <a:effectLst/>
                      </a:endParaRPr>
                    </a:p>
                    <a:p>
                      <a:pPr algn="ctr">
                        <a:lnSpc>
                          <a:spcPct val="115000"/>
                        </a:lnSpc>
                        <a:spcAft>
                          <a:spcPts val="400"/>
                        </a:spcAft>
                      </a:pPr>
                      <a:r>
                        <a:rPr lang="en-GB" sz="1400" b="0" dirty="0">
                          <a:effectLst/>
                        </a:rPr>
                        <a:t>Deadline(s): 05 Sep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7290479"/>
                  </a:ext>
                </a:extLst>
              </a:tr>
              <a:tr h="151366">
                <a:tc>
                  <a:txBody>
                    <a:bodyPr/>
                    <a:lstStyle/>
                    <a:p>
                      <a:pPr algn="just">
                        <a:lnSpc>
                          <a:spcPct val="115000"/>
                        </a:lnSpc>
                        <a:spcAft>
                          <a:spcPts val="400"/>
                        </a:spcAft>
                      </a:pPr>
                      <a:r>
                        <a:rPr lang="en-GB" sz="1400" b="0">
                          <a:effectLst/>
                        </a:rPr>
                        <a:t>HORIZON-CL5-2023-D2-02-01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dirty="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24.00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extLst>
                  <a:ext uri="{0D108BD9-81ED-4DB2-BD59-A6C34878D82A}">
                    <a16:rowId xmlns:a16="http://schemas.microsoft.com/office/drawing/2014/main" val="315032231"/>
                  </a:ext>
                </a:extLst>
              </a:tr>
              <a:tr h="151366">
                <a:tc>
                  <a:txBody>
                    <a:bodyPr/>
                    <a:lstStyle/>
                    <a:p>
                      <a:pPr algn="just">
                        <a:lnSpc>
                          <a:spcPct val="115000"/>
                        </a:lnSpc>
                        <a:spcAft>
                          <a:spcPts val="400"/>
                        </a:spcAft>
                      </a:pPr>
                      <a:r>
                        <a:rPr lang="en-GB" sz="1400" b="0">
                          <a:effectLst/>
                        </a:rPr>
                        <a:t>HORIZON-CL5-2023-D2-02-02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dirty="0">
                          <a:effectLst/>
                        </a:rPr>
                        <a:t>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extLst>
                  <a:ext uri="{0D108BD9-81ED-4DB2-BD59-A6C34878D82A}">
                    <a16:rowId xmlns:a16="http://schemas.microsoft.com/office/drawing/2014/main" val="1947289274"/>
                  </a:ext>
                </a:extLst>
              </a:tr>
              <a:tr h="151366">
                <a:tc>
                  <a:txBody>
                    <a:bodyPr/>
                    <a:lstStyle/>
                    <a:p>
                      <a:pPr algn="just">
                        <a:lnSpc>
                          <a:spcPct val="115000"/>
                        </a:lnSpc>
                        <a:spcAft>
                          <a:spcPts val="400"/>
                        </a:spcAft>
                      </a:pPr>
                      <a:r>
                        <a:rPr lang="en-GB" sz="1400" b="0" dirty="0">
                          <a:effectLst/>
                        </a:rPr>
                        <a:t>HORIZON-CL5-2023-D2-02-03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extLst>
                  <a:ext uri="{0D108BD9-81ED-4DB2-BD59-A6C34878D82A}">
                    <a16:rowId xmlns:a16="http://schemas.microsoft.com/office/drawing/2014/main" val="3223995946"/>
                  </a:ext>
                </a:extLst>
              </a:tr>
              <a:tr h="207124">
                <a:tc>
                  <a:txBody>
                    <a:bodyPr/>
                    <a:lstStyle/>
                    <a:p>
                      <a:pPr algn="just">
                        <a:lnSpc>
                          <a:spcPct val="115000"/>
                        </a:lnSpc>
                        <a:spcAft>
                          <a:spcPts val="400"/>
                        </a:spcAft>
                      </a:pPr>
                      <a:r>
                        <a:rPr lang="en-GB" sz="1400" b="0" dirty="0">
                          <a:effectLst/>
                        </a:rPr>
                        <a:t>Overall indicative budget</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dirty="0">
                          <a:effectLst/>
                        </a:rPr>
                        <a:t>42.00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tc>
                  <a:txBody>
                    <a:bodyPr/>
                    <a:lstStyle/>
                    <a:p>
                      <a:pPr algn="ctr">
                        <a:lnSpc>
                          <a:spcPct val="115000"/>
                        </a:lnSpc>
                        <a:spcAft>
                          <a:spcPts val="1000"/>
                        </a:spcAft>
                      </a:pPr>
                      <a:r>
                        <a:rPr lang="en-GB" sz="1400" b="0" dirty="0">
                          <a:effectLst/>
                        </a:rPr>
                        <a:t>6 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394" marR="57394" marT="57394" marB="0"/>
                </a:tc>
                <a:extLst>
                  <a:ext uri="{0D108BD9-81ED-4DB2-BD59-A6C34878D82A}">
                    <a16:rowId xmlns:a16="http://schemas.microsoft.com/office/drawing/2014/main" val="3880683755"/>
                  </a:ext>
                </a:extLst>
              </a:tr>
            </a:tbl>
          </a:graphicData>
        </a:graphic>
      </p:graphicFrame>
      <p:sp>
        <p:nvSpPr>
          <p:cNvPr id="25" name="Slide Number Placeholder 2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20</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20" name="Rectangle: Rounded Corners 19">
            <a:extLst>
              <a:ext uri="{FF2B5EF4-FFF2-40B4-BE49-F238E27FC236}">
                <a16:creationId xmlns:a16="http://schemas.microsoft.com/office/drawing/2014/main" id="{4599C616-534E-4D15-94CC-5A2FBEBE483C}"/>
              </a:ext>
            </a:extLst>
          </p:cNvPr>
          <p:cNvSpPr/>
          <p:nvPr/>
        </p:nvSpPr>
        <p:spPr>
          <a:xfrm>
            <a:off x="-2736" y="762070"/>
            <a:ext cx="1783759" cy="6095840"/>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2" name="Group 21">
            <a:extLst>
              <a:ext uri="{FF2B5EF4-FFF2-40B4-BE49-F238E27FC236}">
                <a16:creationId xmlns:a16="http://schemas.microsoft.com/office/drawing/2014/main" id="{7B67ED80-EBC9-4B5A-9D68-E2F211449FAD}"/>
              </a:ext>
            </a:extLst>
          </p:cNvPr>
          <p:cNvGrpSpPr/>
          <p:nvPr/>
        </p:nvGrpSpPr>
        <p:grpSpPr>
          <a:xfrm>
            <a:off x="-30862" y="2500514"/>
            <a:ext cx="1821724" cy="888033"/>
            <a:chOff x="1473874" y="1075038"/>
            <a:chExt cx="1360303" cy="721527"/>
          </a:xfrm>
        </p:grpSpPr>
        <p:sp>
          <p:nvSpPr>
            <p:cNvPr id="24" name="Rectangle: Rounded Corners 23">
              <a:extLst>
                <a:ext uri="{FF2B5EF4-FFF2-40B4-BE49-F238E27FC236}">
                  <a16:creationId xmlns:a16="http://schemas.microsoft.com/office/drawing/2014/main" id="{55825BFD-4783-4664-9767-48C1FB56F2D4}"/>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26" name="Rectangle: Rounded Corners 14">
              <a:extLst>
                <a:ext uri="{FF2B5EF4-FFF2-40B4-BE49-F238E27FC236}">
                  <a16:creationId xmlns:a16="http://schemas.microsoft.com/office/drawing/2014/main" id="{C156C298-3E67-49D8-85AA-B2282F676469}"/>
                </a:ext>
              </a:extLst>
            </p:cNvPr>
            <p:cNvSpPr txBox="1"/>
            <p:nvPr/>
          </p:nvSpPr>
          <p:spPr>
            <a:xfrm>
              <a:off x="1495007" y="1096171"/>
              <a:ext cx="13180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27" name="Group 26">
            <a:extLst>
              <a:ext uri="{FF2B5EF4-FFF2-40B4-BE49-F238E27FC236}">
                <a16:creationId xmlns:a16="http://schemas.microsoft.com/office/drawing/2014/main" id="{D9AE9715-383D-4AE9-8063-9658D4AEFD75}"/>
              </a:ext>
            </a:extLst>
          </p:cNvPr>
          <p:cNvGrpSpPr/>
          <p:nvPr/>
        </p:nvGrpSpPr>
        <p:grpSpPr>
          <a:xfrm>
            <a:off x="86" y="3567286"/>
            <a:ext cx="1812705" cy="888033"/>
            <a:chOff x="1419150" y="2118595"/>
            <a:chExt cx="1490713" cy="721527"/>
          </a:xfrm>
        </p:grpSpPr>
        <p:sp>
          <p:nvSpPr>
            <p:cNvPr id="29" name="Rectangle: Rounded Corners 28">
              <a:extLst>
                <a:ext uri="{FF2B5EF4-FFF2-40B4-BE49-F238E27FC236}">
                  <a16:creationId xmlns:a16="http://schemas.microsoft.com/office/drawing/2014/main" id="{BEA4E1A0-65E1-42A8-8BC0-F9B925106768}"/>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30" name="Rectangle: Rounded Corners 16">
              <a:extLst>
                <a:ext uri="{FF2B5EF4-FFF2-40B4-BE49-F238E27FC236}">
                  <a16:creationId xmlns:a16="http://schemas.microsoft.com/office/drawing/2014/main" id="{08BCDCC2-F023-4ACE-BFC2-6F02D9A52ADF}"/>
                </a:ext>
              </a:extLst>
            </p:cNvPr>
            <p:cNvSpPr txBox="1"/>
            <p:nvPr/>
          </p:nvSpPr>
          <p:spPr>
            <a:xfrm>
              <a:off x="1440283" y="2139728"/>
              <a:ext cx="1469580" cy="679261"/>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31" name="Group 30">
            <a:extLst>
              <a:ext uri="{FF2B5EF4-FFF2-40B4-BE49-F238E27FC236}">
                <a16:creationId xmlns:a16="http://schemas.microsoft.com/office/drawing/2014/main" id="{A90D2B16-BAE6-4F21-9E7F-CA5784EB74FA}"/>
              </a:ext>
            </a:extLst>
          </p:cNvPr>
          <p:cNvGrpSpPr/>
          <p:nvPr/>
        </p:nvGrpSpPr>
        <p:grpSpPr>
          <a:xfrm>
            <a:off x="-5315" y="4634058"/>
            <a:ext cx="1794507" cy="888033"/>
            <a:chOff x="1446274" y="2951127"/>
            <a:chExt cx="1415503" cy="721527"/>
          </a:xfrm>
        </p:grpSpPr>
        <p:sp>
          <p:nvSpPr>
            <p:cNvPr id="45" name="Rectangle: Rounded Corners 44">
              <a:extLst>
                <a:ext uri="{FF2B5EF4-FFF2-40B4-BE49-F238E27FC236}">
                  <a16:creationId xmlns:a16="http://schemas.microsoft.com/office/drawing/2014/main" id="{14B38E1F-4D6D-46B2-B0B9-9FF19CCF8B73}"/>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46" name="Rectangle: Rounded Corners 18">
              <a:extLst>
                <a:ext uri="{FF2B5EF4-FFF2-40B4-BE49-F238E27FC236}">
                  <a16:creationId xmlns:a16="http://schemas.microsoft.com/office/drawing/2014/main" id="{4A81979C-8194-47CC-8104-4E591B41349F}"/>
                </a:ext>
              </a:extLst>
            </p:cNvPr>
            <p:cNvSpPr txBox="1"/>
            <p:nvPr/>
          </p:nvSpPr>
          <p:spPr>
            <a:xfrm>
              <a:off x="1467407" y="2972260"/>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47" name="Group 46">
            <a:extLst>
              <a:ext uri="{FF2B5EF4-FFF2-40B4-BE49-F238E27FC236}">
                <a16:creationId xmlns:a16="http://schemas.microsoft.com/office/drawing/2014/main" id="{00387F7C-3E08-4393-950B-72F4CC685DB4}"/>
              </a:ext>
            </a:extLst>
          </p:cNvPr>
          <p:cNvGrpSpPr/>
          <p:nvPr/>
        </p:nvGrpSpPr>
        <p:grpSpPr>
          <a:xfrm>
            <a:off x="-4860" y="5665085"/>
            <a:ext cx="1786627" cy="888033"/>
            <a:chOff x="1446274" y="3783659"/>
            <a:chExt cx="1415503" cy="721527"/>
          </a:xfrm>
        </p:grpSpPr>
        <p:sp>
          <p:nvSpPr>
            <p:cNvPr id="48" name="Rectangle: Rounded Corners 47">
              <a:extLst>
                <a:ext uri="{FF2B5EF4-FFF2-40B4-BE49-F238E27FC236}">
                  <a16:creationId xmlns:a16="http://schemas.microsoft.com/office/drawing/2014/main" id="{61A7786A-B0E6-4514-BA74-26A444ED1477}"/>
                </a:ext>
              </a:extLst>
            </p:cNvPr>
            <p:cNvSpPr/>
            <p:nvPr/>
          </p:nvSpPr>
          <p:spPr>
            <a:xfrm>
              <a:off x="1446274" y="3783659"/>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49" name="Rectangle: Rounded Corners 20">
              <a:extLst>
                <a:ext uri="{FF2B5EF4-FFF2-40B4-BE49-F238E27FC236}">
                  <a16:creationId xmlns:a16="http://schemas.microsoft.com/office/drawing/2014/main" id="{73939C97-DEA7-45D1-AD75-6A979AA1E72B}"/>
                </a:ext>
              </a:extLst>
            </p:cNvPr>
            <p:cNvSpPr txBox="1"/>
            <p:nvPr/>
          </p:nvSpPr>
          <p:spPr>
            <a:xfrm>
              <a:off x="1467407" y="3804792"/>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sp>
        <p:nvSpPr>
          <p:cNvPr id="32" name="Rectangle: Rounded Corners 12">
            <a:extLst>
              <a:ext uri="{FF2B5EF4-FFF2-40B4-BE49-F238E27FC236}">
                <a16:creationId xmlns:a16="http://schemas.microsoft.com/office/drawing/2014/main" id="{E89019CD-F886-468D-91A1-6D5803DE8A7E}"/>
              </a:ext>
            </a:extLst>
          </p:cNvPr>
          <p:cNvSpPr txBox="1"/>
          <p:nvPr/>
        </p:nvSpPr>
        <p:spPr>
          <a:xfrm>
            <a:off x="-2732" y="762070"/>
            <a:ext cx="1755406" cy="7706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spTree>
    <p:extLst>
      <p:ext uri="{BB962C8B-B14F-4D97-AF65-F5344CB8AC3E}">
        <p14:creationId xmlns:p14="http://schemas.microsoft.com/office/powerpoint/2010/main" val="1656894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1B0C30-E00D-4EC1-B75A-F65C433E5615}"/>
              </a:ext>
            </a:extLst>
          </p:cNvPr>
          <p:cNvSpPr txBox="1">
            <a:spLocks/>
          </p:cNvSpPr>
          <p:nvPr/>
        </p:nvSpPr>
        <p:spPr>
          <a:xfrm>
            <a:off x="0" y="90"/>
            <a:ext cx="9144000" cy="787059"/>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2.						</a:t>
            </a:r>
            <a:r>
              <a:rPr lang="en-GB" sz="1800" i="1" dirty="0">
                <a:solidFill>
                  <a:srgbClr val="000000"/>
                </a:solidFill>
                <a:latin typeface="+mn-lt"/>
                <a:ea typeface="Times New Roman" panose="02020603050405020304" pitchFamily="18" charset="0"/>
                <a:cs typeface="Times New Roman" panose="02020603050405020304" pitchFamily="18" charset="0"/>
              </a:rPr>
              <a:t>Continued 6</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Cross-sectoral solutions for the climate transition			HORIZON-CL5-2024-D2-01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sp>
        <p:nvSpPr>
          <p:cNvPr id="25" name="Slide Number Placeholder 2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21</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60221154"/>
              </p:ext>
            </p:extLst>
          </p:nvPr>
        </p:nvGraphicFramePr>
        <p:xfrm>
          <a:off x="1772051" y="809364"/>
          <a:ext cx="7371950" cy="2879788"/>
        </p:xfrm>
        <a:graphic>
          <a:graphicData uri="http://schemas.openxmlformats.org/drawingml/2006/table">
            <a:tbl>
              <a:tblPr firstRow="1" firstCol="1" bandRow="1">
                <a:tableStyleId>{616DA210-FB5B-4158-B5E0-FEB733F419BA}</a:tableStyleId>
              </a:tblPr>
              <a:tblGrid>
                <a:gridCol w="2266563">
                  <a:extLst>
                    <a:ext uri="{9D8B030D-6E8A-4147-A177-3AD203B41FA5}">
                      <a16:colId xmlns:a16="http://schemas.microsoft.com/office/drawing/2014/main" val="3529101837"/>
                    </a:ext>
                  </a:extLst>
                </a:gridCol>
                <a:gridCol w="685782">
                  <a:extLst>
                    <a:ext uri="{9D8B030D-6E8A-4147-A177-3AD203B41FA5}">
                      <a16:colId xmlns:a16="http://schemas.microsoft.com/office/drawing/2014/main" val="643603952"/>
                    </a:ext>
                  </a:extLst>
                </a:gridCol>
                <a:gridCol w="1142970">
                  <a:extLst>
                    <a:ext uri="{9D8B030D-6E8A-4147-A177-3AD203B41FA5}">
                      <a16:colId xmlns:a16="http://schemas.microsoft.com/office/drawing/2014/main" val="4149824027"/>
                    </a:ext>
                  </a:extLst>
                </a:gridCol>
                <a:gridCol w="457188">
                  <a:extLst>
                    <a:ext uri="{9D8B030D-6E8A-4147-A177-3AD203B41FA5}">
                      <a16:colId xmlns:a16="http://schemas.microsoft.com/office/drawing/2014/main" val="1987430185"/>
                    </a:ext>
                  </a:extLst>
                </a:gridCol>
                <a:gridCol w="1219168">
                  <a:extLst>
                    <a:ext uri="{9D8B030D-6E8A-4147-A177-3AD203B41FA5}">
                      <a16:colId xmlns:a16="http://schemas.microsoft.com/office/drawing/2014/main" val="2298925418"/>
                    </a:ext>
                  </a:extLst>
                </a:gridCol>
                <a:gridCol w="1600279">
                  <a:extLst>
                    <a:ext uri="{9D8B030D-6E8A-4147-A177-3AD203B41FA5}">
                      <a16:colId xmlns:a16="http://schemas.microsoft.com/office/drawing/2014/main" val="1945915011"/>
                    </a:ext>
                  </a:extLst>
                </a:gridCol>
              </a:tblGrid>
              <a:tr h="370208">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rowSpan="2">
                  <a:txBody>
                    <a:bodyPr/>
                    <a:lstStyle/>
                    <a:p>
                      <a:pPr algn="ctr">
                        <a:lnSpc>
                          <a:spcPct val="115000"/>
                        </a:lnSpc>
                        <a:spcAft>
                          <a:spcPts val="400"/>
                        </a:spcAft>
                      </a:pPr>
                      <a:r>
                        <a:rPr lang="en-GB" sz="1400" b="0" dirty="0">
                          <a:effectLst/>
                        </a:rPr>
                        <a:t>Type of Action</a:t>
                      </a:r>
                    </a:p>
                  </a:txBody>
                  <a:tcPr marL="50919" marR="50919" marT="50919" marB="0"/>
                </a:tc>
                <a:tc>
                  <a:txBody>
                    <a:bodyPr/>
                    <a:lstStyle/>
                    <a:p>
                      <a:pPr algn="ctr">
                        <a:lnSpc>
                          <a:spcPct val="115000"/>
                        </a:lnSpc>
                        <a:spcAft>
                          <a:spcPts val="400"/>
                        </a:spcAft>
                      </a:pPr>
                      <a:r>
                        <a:rPr lang="en-GB" sz="1400" b="0">
                          <a:effectLst/>
                        </a:rPr>
                        <a:t>Budgets (EUR million)</a:t>
                      </a:r>
                      <a:endParaRPr lang="en-GB" sz="1400" b="0" dirty="0">
                        <a:effectLst/>
                      </a:endParaRPr>
                    </a:p>
                  </a:txBody>
                  <a:tcPr marL="50919" marR="50919" marT="50919" marB="0"/>
                </a:tc>
                <a:tc rowSpan="2" gridSpan="2">
                  <a:txBody>
                    <a:bodyPr/>
                    <a:lstStyle/>
                    <a:p>
                      <a:pPr algn="ctr">
                        <a:lnSpc>
                          <a:spcPct val="115000"/>
                        </a:lnSpc>
                        <a:spcAft>
                          <a:spcPts val="400"/>
                        </a:spcAft>
                      </a:pPr>
                      <a:r>
                        <a:rPr lang="en-GB" sz="1400" b="0" dirty="0">
                          <a:effectLst/>
                        </a:rPr>
                        <a:t>Expected EU contribution per project (EUR million)</a:t>
                      </a:r>
                    </a:p>
                  </a:txBody>
                  <a:tcPr marL="50919" marR="50919" marT="50919" marB="0"/>
                </a:tc>
                <a:tc rowSpan="2" hMerge="1">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rowSpan="2">
                  <a:txBody>
                    <a:bodyPr/>
                    <a:lstStyle/>
                    <a:p>
                      <a:pPr algn="ctr">
                        <a:lnSpc>
                          <a:spcPct val="115000"/>
                        </a:lnSpc>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947609958"/>
                  </a:ext>
                </a:extLst>
              </a:tr>
              <a:tr h="199025">
                <a:tc vMerge="1">
                  <a:txBody>
                    <a:bodyPr/>
                    <a:lstStyle/>
                    <a:p>
                      <a:endParaRPr lang="en-US"/>
                    </a:p>
                  </a:txBody>
                  <a:tcPr/>
                </a:tc>
                <a:tc vMerge="1">
                  <a:txBody>
                    <a:bodyPr/>
                    <a:lstStyle/>
                    <a:p>
                      <a:endParaRPr lang="en-US"/>
                    </a:p>
                  </a:txBody>
                  <a:tcPr/>
                </a:tc>
                <a:tc>
                  <a:txBody>
                    <a:bodyPr/>
                    <a:lstStyle/>
                    <a:p>
                      <a:pPr algn="ctr"/>
                      <a:r>
                        <a:rPr lang="en-GB" sz="1400" b="0" dirty="0">
                          <a:effectLst/>
                        </a:rPr>
                        <a:t>2024</a:t>
                      </a:r>
                      <a:endParaRPr lang="en-US" dirty="0"/>
                    </a:p>
                  </a:txBody>
                  <a:tcPr marL="50919" marR="50919" marT="50919" marB="0"/>
                </a:tc>
                <a:tc gridSpan="2" vMerge="1">
                  <a:txBody>
                    <a:bodyPr/>
                    <a:lstStyle/>
                    <a:p>
                      <a:endParaRPr lang="en-US" dirty="0"/>
                    </a:p>
                  </a:txBody>
                  <a:tcPr marL="50919" marR="50919" marT="50919" marB="0"/>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2234835627"/>
                  </a:ext>
                </a:extLst>
              </a:tr>
              <a:tr h="278095">
                <a:tc gridSpan="6">
                  <a:txBody>
                    <a:bodyPr/>
                    <a:lstStyle/>
                    <a:p>
                      <a:pPr algn="ctr">
                        <a:lnSpc>
                          <a:spcPct val="115000"/>
                        </a:lnSpc>
                        <a:spcAft>
                          <a:spcPts val="400"/>
                        </a:spcAft>
                      </a:pPr>
                      <a:r>
                        <a:rPr lang="en-GB" sz="1400" b="0" dirty="0">
                          <a:effectLst/>
                        </a:rPr>
                        <a:t>Opening: 07 Dec 2023</a:t>
                      </a:r>
                      <a:endParaRPr lang="en-US" sz="1400" b="0" dirty="0">
                        <a:effectLst/>
                      </a:endParaRPr>
                    </a:p>
                    <a:p>
                      <a:pPr algn="ctr">
                        <a:lnSpc>
                          <a:spcPct val="115000"/>
                        </a:lnSpc>
                        <a:spcAft>
                          <a:spcPts val="400"/>
                        </a:spcAft>
                      </a:pPr>
                      <a:r>
                        <a:rPr lang="en-GB" sz="1400" b="0" dirty="0">
                          <a:effectLst/>
                        </a:rPr>
                        <a:t>Deadline(s): 18 Apr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0773562"/>
                  </a:ext>
                </a:extLst>
              </a:tr>
              <a:tr h="135326">
                <a:tc>
                  <a:txBody>
                    <a:bodyPr/>
                    <a:lstStyle/>
                    <a:p>
                      <a:pPr algn="just">
                        <a:lnSpc>
                          <a:spcPct val="115000"/>
                        </a:lnSpc>
                        <a:spcAft>
                          <a:spcPts val="400"/>
                        </a:spcAft>
                      </a:pPr>
                      <a:r>
                        <a:rPr lang="en-GB" sz="1400" b="0" dirty="0">
                          <a:effectLst/>
                        </a:rPr>
                        <a:t>HORIZON-CL5-2024-D2-01-01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dirty="0">
                          <a:effectLst/>
                        </a:rPr>
                        <a:t>21.00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3859783452"/>
                  </a:ext>
                </a:extLst>
              </a:tr>
              <a:tr h="135326">
                <a:tc>
                  <a:txBody>
                    <a:bodyPr/>
                    <a:lstStyle/>
                    <a:p>
                      <a:pPr algn="just">
                        <a:lnSpc>
                          <a:spcPct val="115000"/>
                        </a:lnSpc>
                        <a:spcAft>
                          <a:spcPts val="400"/>
                        </a:spcAft>
                      </a:pPr>
                      <a:r>
                        <a:rPr lang="en-GB" sz="1400" b="0">
                          <a:effectLst/>
                        </a:rPr>
                        <a:t>HORIZON-CL5-2024-D2-01-02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21.00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3367364729"/>
                  </a:ext>
                </a:extLst>
              </a:tr>
              <a:tr h="135326">
                <a:tc>
                  <a:txBody>
                    <a:bodyPr/>
                    <a:lstStyle/>
                    <a:p>
                      <a:pPr algn="just">
                        <a:lnSpc>
                          <a:spcPct val="115000"/>
                        </a:lnSpc>
                        <a:spcAft>
                          <a:spcPts val="400"/>
                        </a:spcAft>
                      </a:pPr>
                      <a:r>
                        <a:rPr lang="en-GB" sz="1400" b="0" dirty="0">
                          <a:effectLst/>
                        </a:rPr>
                        <a:t>HORIZON-CL5-2024-D2-01-03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892732231"/>
                  </a:ext>
                </a:extLst>
              </a:tr>
              <a:tr h="135326">
                <a:tc>
                  <a:txBody>
                    <a:bodyPr/>
                    <a:lstStyle/>
                    <a:p>
                      <a:pPr algn="just">
                        <a:lnSpc>
                          <a:spcPct val="115000"/>
                        </a:lnSpc>
                        <a:spcAft>
                          <a:spcPts val="400"/>
                        </a:spcAft>
                      </a:pPr>
                      <a:r>
                        <a:rPr lang="en-GB" sz="1400" b="0">
                          <a:effectLst/>
                        </a:rPr>
                        <a:t>HORIZON-CL5-2024-D2-01-04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1.50 to 2.50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2694349375"/>
                  </a:ext>
                </a:extLst>
              </a:tr>
              <a:tr h="135326">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dirty="0">
                          <a:effectLst/>
                        </a:rPr>
                        <a:t>57.00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10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1000"/>
                        </a:spcAft>
                      </a:pPr>
                      <a:r>
                        <a:rPr lang="en-GB" sz="1400" b="0" dirty="0">
                          <a:effectLst/>
                        </a:rPr>
                        <a:t> 12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2336803283"/>
                  </a:ext>
                </a:extLst>
              </a:tr>
            </a:tbl>
          </a:graphicData>
        </a:graphic>
      </p:graphicFrame>
      <p:sp>
        <p:nvSpPr>
          <p:cNvPr id="21" name="Content Placeholder 1"/>
          <p:cNvSpPr txBox="1">
            <a:spLocks/>
          </p:cNvSpPr>
          <p:nvPr/>
        </p:nvSpPr>
        <p:spPr>
          <a:xfrm>
            <a:off x="1752674" y="3733792"/>
            <a:ext cx="7391326" cy="23561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1400" dirty="0"/>
              <a:t>HORIZON-CL5-2024-D2-01-01: Advanced sustainable and safe pre-processing technologies for End-of-Life (</a:t>
            </a:r>
            <a:r>
              <a:rPr lang="en-GB" sz="1400" dirty="0" err="1"/>
              <a:t>EoL</a:t>
            </a:r>
            <a:r>
              <a:rPr lang="en-GB" sz="1400" dirty="0"/>
              <a:t>) battery recycling (Batt4EU Partnership)</a:t>
            </a:r>
            <a:endParaRPr lang="en-US" sz="1400" dirty="0"/>
          </a:p>
          <a:p>
            <a:pPr fontAlgn="auto">
              <a:spcAft>
                <a:spcPts val="0"/>
              </a:spcAft>
            </a:pPr>
            <a:r>
              <a:rPr lang="en-GB" sz="1400" dirty="0"/>
              <a:t>HORIZON-CL5-2024-D2-01-02: Non-Li Sustainable Batteries with European Supply Chains for Stationary Storage (Batt4EU Partnership)</a:t>
            </a:r>
            <a:endParaRPr lang="en-US" sz="1400" dirty="0"/>
          </a:p>
          <a:p>
            <a:pPr fontAlgn="auto">
              <a:spcAft>
                <a:spcPts val="0"/>
              </a:spcAft>
            </a:pPr>
            <a:r>
              <a:rPr lang="en-GB" sz="1400" dirty="0"/>
              <a:t>HORIZON-CL5-2024-D2-01-03: Development of technical and business solutions to optimise the circularity, resilience, and sustainability of the European battery value chain (Batt4EU Partnership)</a:t>
            </a:r>
            <a:endParaRPr lang="en-US" sz="1400" dirty="0"/>
          </a:p>
          <a:p>
            <a:pPr fontAlgn="auto">
              <a:spcAft>
                <a:spcPts val="0"/>
              </a:spcAft>
            </a:pPr>
            <a:r>
              <a:rPr lang="en-GB" sz="1400" dirty="0"/>
              <a:t>HORIZON-CL5-2024-D2-01-04: Emerging energy technologies for a climate neutral Europe</a:t>
            </a:r>
            <a:endParaRPr lang="en-US" sz="1400" dirty="0"/>
          </a:p>
        </p:txBody>
      </p:sp>
      <p:sp>
        <p:nvSpPr>
          <p:cNvPr id="20" name="Rectangle: Rounded Corners 19">
            <a:extLst>
              <a:ext uri="{FF2B5EF4-FFF2-40B4-BE49-F238E27FC236}">
                <a16:creationId xmlns:a16="http://schemas.microsoft.com/office/drawing/2014/main" id="{BBF10C83-B2AC-45FF-8353-8189D3764441}"/>
              </a:ext>
            </a:extLst>
          </p:cNvPr>
          <p:cNvSpPr/>
          <p:nvPr/>
        </p:nvSpPr>
        <p:spPr>
          <a:xfrm>
            <a:off x="-327" y="762071"/>
            <a:ext cx="1752999" cy="6095839"/>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37" name="Group 36">
            <a:extLst>
              <a:ext uri="{FF2B5EF4-FFF2-40B4-BE49-F238E27FC236}">
                <a16:creationId xmlns:a16="http://schemas.microsoft.com/office/drawing/2014/main" id="{95BDF8AE-5651-4F6E-9AB3-0575B8FE4A38}"/>
              </a:ext>
            </a:extLst>
          </p:cNvPr>
          <p:cNvGrpSpPr/>
          <p:nvPr/>
        </p:nvGrpSpPr>
        <p:grpSpPr>
          <a:xfrm>
            <a:off x="-28454" y="2500514"/>
            <a:ext cx="1790309" cy="888033"/>
            <a:chOff x="1473874" y="1075038"/>
            <a:chExt cx="1360303" cy="721527"/>
          </a:xfrm>
        </p:grpSpPr>
        <p:sp>
          <p:nvSpPr>
            <p:cNvPr id="38" name="Rectangle: Rounded Corners 37">
              <a:extLst>
                <a:ext uri="{FF2B5EF4-FFF2-40B4-BE49-F238E27FC236}">
                  <a16:creationId xmlns:a16="http://schemas.microsoft.com/office/drawing/2014/main" id="{FAB5BB60-5E35-413A-9AB6-E998A493C6EE}"/>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39" name="Rectangle: Rounded Corners 14">
              <a:extLst>
                <a:ext uri="{FF2B5EF4-FFF2-40B4-BE49-F238E27FC236}">
                  <a16:creationId xmlns:a16="http://schemas.microsoft.com/office/drawing/2014/main" id="{5C215DAF-7913-4D03-864A-B8F10B99729A}"/>
                </a:ext>
              </a:extLst>
            </p:cNvPr>
            <p:cNvSpPr txBox="1"/>
            <p:nvPr/>
          </p:nvSpPr>
          <p:spPr>
            <a:xfrm>
              <a:off x="1495007" y="1096171"/>
              <a:ext cx="13180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40" name="Group 39">
            <a:extLst>
              <a:ext uri="{FF2B5EF4-FFF2-40B4-BE49-F238E27FC236}">
                <a16:creationId xmlns:a16="http://schemas.microsoft.com/office/drawing/2014/main" id="{F312B3B1-457F-4B8F-8519-625C278FC834}"/>
              </a:ext>
            </a:extLst>
          </p:cNvPr>
          <p:cNvGrpSpPr/>
          <p:nvPr/>
        </p:nvGrpSpPr>
        <p:grpSpPr>
          <a:xfrm>
            <a:off x="2496" y="3567286"/>
            <a:ext cx="1781446" cy="888033"/>
            <a:chOff x="1419150" y="2118595"/>
            <a:chExt cx="1490713" cy="721527"/>
          </a:xfrm>
        </p:grpSpPr>
        <p:sp>
          <p:nvSpPr>
            <p:cNvPr id="41" name="Rectangle: Rounded Corners 40">
              <a:extLst>
                <a:ext uri="{FF2B5EF4-FFF2-40B4-BE49-F238E27FC236}">
                  <a16:creationId xmlns:a16="http://schemas.microsoft.com/office/drawing/2014/main" id="{E2F2CF54-2729-42E3-A1C7-BF0F5EFA085A}"/>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42" name="Rectangle: Rounded Corners 16">
              <a:extLst>
                <a:ext uri="{FF2B5EF4-FFF2-40B4-BE49-F238E27FC236}">
                  <a16:creationId xmlns:a16="http://schemas.microsoft.com/office/drawing/2014/main" id="{E7C105A5-3191-4770-AE94-69F24F5946CA}"/>
                </a:ext>
              </a:extLst>
            </p:cNvPr>
            <p:cNvSpPr txBox="1"/>
            <p:nvPr/>
          </p:nvSpPr>
          <p:spPr>
            <a:xfrm>
              <a:off x="1440283" y="2139728"/>
              <a:ext cx="146958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43" name="Group 42">
            <a:extLst>
              <a:ext uri="{FF2B5EF4-FFF2-40B4-BE49-F238E27FC236}">
                <a16:creationId xmlns:a16="http://schemas.microsoft.com/office/drawing/2014/main" id="{A259E151-10C1-4749-9B81-FFCCAD347F11}"/>
              </a:ext>
            </a:extLst>
          </p:cNvPr>
          <p:cNvGrpSpPr/>
          <p:nvPr/>
        </p:nvGrpSpPr>
        <p:grpSpPr>
          <a:xfrm>
            <a:off x="-2906" y="4634058"/>
            <a:ext cx="1763561" cy="888033"/>
            <a:chOff x="1446274" y="2951127"/>
            <a:chExt cx="1415503" cy="721527"/>
          </a:xfrm>
        </p:grpSpPr>
        <p:sp>
          <p:nvSpPr>
            <p:cNvPr id="44" name="Rectangle: Rounded Corners 43">
              <a:extLst>
                <a:ext uri="{FF2B5EF4-FFF2-40B4-BE49-F238E27FC236}">
                  <a16:creationId xmlns:a16="http://schemas.microsoft.com/office/drawing/2014/main" id="{BD2C2893-CA61-4782-9E88-F13DE440460F}"/>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45" name="Rectangle: Rounded Corners 18">
              <a:extLst>
                <a:ext uri="{FF2B5EF4-FFF2-40B4-BE49-F238E27FC236}">
                  <a16:creationId xmlns:a16="http://schemas.microsoft.com/office/drawing/2014/main" id="{FEC79701-5203-4973-9215-D1D22760F4CA}"/>
                </a:ext>
              </a:extLst>
            </p:cNvPr>
            <p:cNvSpPr txBox="1"/>
            <p:nvPr/>
          </p:nvSpPr>
          <p:spPr>
            <a:xfrm>
              <a:off x="1467407" y="2972260"/>
              <a:ext cx="1373237" cy="679261"/>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46" name="Group 45">
            <a:extLst>
              <a:ext uri="{FF2B5EF4-FFF2-40B4-BE49-F238E27FC236}">
                <a16:creationId xmlns:a16="http://schemas.microsoft.com/office/drawing/2014/main" id="{50DFC122-7DBA-4EF8-9DA9-3168D85FD0E6}"/>
              </a:ext>
            </a:extLst>
          </p:cNvPr>
          <p:cNvGrpSpPr/>
          <p:nvPr/>
        </p:nvGrpSpPr>
        <p:grpSpPr>
          <a:xfrm>
            <a:off x="-2451" y="5665085"/>
            <a:ext cx="1755818" cy="888033"/>
            <a:chOff x="1446274" y="3783659"/>
            <a:chExt cx="1415503" cy="721527"/>
          </a:xfrm>
        </p:grpSpPr>
        <p:sp>
          <p:nvSpPr>
            <p:cNvPr id="47" name="Rectangle: Rounded Corners 46">
              <a:extLst>
                <a:ext uri="{FF2B5EF4-FFF2-40B4-BE49-F238E27FC236}">
                  <a16:creationId xmlns:a16="http://schemas.microsoft.com/office/drawing/2014/main" id="{C68CD68F-0ABD-4566-B48C-180648493F9B}"/>
                </a:ext>
              </a:extLst>
            </p:cNvPr>
            <p:cNvSpPr/>
            <p:nvPr/>
          </p:nvSpPr>
          <p:spPr>
            <a:xfrm>
              <a:off x="1446274" y="3783659"/>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48" name="Rectangle: Rounded Corners 20">
              <a:extLst>
                <a:ext uri="{FF2B5EF4-FFF2-40B4-BE49-F238E27FC236}">
                  <a16:creationId xmlns:a16="http://schemas.microsoft.com/office/drawing/2014/main" id="{1DC321D9-96DC-42A5-9242-F2C42127FD6E}"/>
                </a:ext>
              </a:extLst>
            </p:cNvPr>
            <p:cNvSpPr txBox="1"/>
            <p:nvPr/>
          </p:nvSpPr>
          <p:spPr>
            <a:xfrm>
              <a:off x="1467407" y="3804792"/>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sp>
        <p:nvSpPr>
          <p:cNvPr id="22" name="Rectangle: Rounded Corners 12">
            <a:extLst>
              <a:ext uri="{FF2B5EF4-FFF2-40B4-BE49-F238E27FC236}">
                <a16:creationId xmlns:a16="http://schemas.microsoft.com/office/drawing/2014/main" id="{3F03BC03-2B44-4D74-A857-0CEDE5B8BAF9}"/>
              </a:ext>
            </a:extLst>
          </p:cNvPr>
          <p:cNvSpPr txBox="1"/>
          <p:nvPr/>
        </p:nvSpPr>
        <p:spPr>
          <a:xfrm>
            <a:off x="-2732" y="762070"/>
            <a:ext cx="1755406" cy="7706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spTree>
    <p:extLst>
      <p:ext uri="{BB962C8B-B14F-4D97-AF65-F5344CB8AC3E}">
        <p14:creationId xmlns:p14="http://schemas.microsoft.com/office/powerpoint/2010/main" val="1411220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05589437"/>
              </p:ext>
            </p:extLst>
          </p:nvPr>
        </p:nvGraphicFramePr>
        <p:xfrm>
          <a:off x="1781024" y="685872"/>
          <a:ext cx="7362975" cy="2910627"/>
        </p:xfrm>
        <a:graphic>
          <a:graphicData uri="http://schemas.openxmlformats.org/drawingml/2006/table">
            <a:tbl>
              <a:tblPr firstRow="1" firstCol="1" bandRow="1">
                <a:tableStyleId>{616DA210-FB5B-4158-B5E0-FEB733F419BA}</a:tableStyleId>
              </a:tblPr>
              <a:tblGrid>
                <a:gridCol w="2257590">
                  <a:extLst>
                    <a:ext uri="{9D8B030D-6E8A-4147-A177-3AD203B41FA5}">
                      <a16:colId xmlns:a16="http://schemas.microsoft.com/office/drawing/2014/main" val="4230534635"/>
                    </a:ext>
                  </a:extLst>
                </a:gridCol>
                <a:gridCol w="609584">
                  <a:extLst>
                    <a:ext uri="{9D8B030D-6E8A-4147-A177-3AD203B41FA5}">
                      <a16:colId xmlns:a16="http://schemas.microsoft.com/office/drawing/2014/main" val="2077386834"/>
                    </a:ext>
                  </a:extLst>
                </a:gridCol>
                <a:gridCol w="1066772">
                  <a:extLst>
                    <a:ext uri="{9D8B030D-6E8A-4147-A177-3AD203B41FA5}">
                      <a16:colId xmlns:a16="http://schemas.microsoft.com/office/drawing/2014/main" val="3993971109"/>
                    </a:ext>
                  </a:extLst>
                </a:gridCol>
                <a:gridCol w="304792">
                  <a:extLst>
                    <a:ext uri="{9D8B030D-6E8A-4147-A177-3AD203B41FA5}">
                      <a16:colId xmlns:a16="http://schemas.microsoft.com/office/drawing/2014/main" val="675583659"/>
                    </a:ext>
                  </a:extLst>
                </a:gridCol>
                <a:gridCol w="1447762">
                  <a:extLst>
                    <a:ext uri="{9D8B030D-6E8A-4147-A177-3AD203B41FA5}">
                      <a16:colId xmlns:a16="http://schemas.microsoft.com/office/drawing/2014/main" val="2735082055"/>
                    </a:ext>
                  </a:extLst>
                </a:gridCol>
                <a:gridCol w="1676475">
                  <a:extLst>
                    <a:ext uri="{9D8B030D-6E8A-4147-A177-3AD203B41FA5}">
                      <a16:colId xmlns:a16="http://schemas.microsoft.com/office/drawing/2014/main" val="1292832258"/>
                    </a:ext>
                  </a:extLst>
                </a:gridCol>
              </a:tblGrid>
              <a:tr h="549928">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rowSpan="2" gridSpan="2">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rowSpan="2" hMerge="1">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rowSpan="2">
                  <a:txBody>
                    <a:bodyPr/>
                    <a:lstStyle/>
                    <a:p>
                      <a:pPr algn="ctr">
                        <a:lnSpc>
                          <a:spcPct val="115000"/>
                        </a:lnSpc>
                        <a:spcAft>
                          <a:spcPts val="400"/>
                        </a:spcAft>
                      </a:pPr>
                      <a:r>
                        <a:rPr lang="en-GB" sz="1400" b="0">
                          <a:effectLst/>
                        </a:rPr>
                        <a:t>Indicative number of projects expected to be funded</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2675241676"/>
                  </a:ext>
                </a:extLst>
              </a:tr>
              <a:tr h="276254">
                <a:tc vMerge="1">
                  <a:txBody>
                    <a:bodyPr/>
                    <a:lstStyle/>
                    <a:p>
                      <a:endParaRPr lang="en-US"/>
                    </a:p>
                  </a:txBody>
                  <a:tcPr/>
                </a:tc>
                <a:tc vMerge="1">
                  <a:txBody>
                    <a:bodyPr/>
                    <a:lstStyle/>
                    <a:p>
                      <a:endParaRPr lang="en-US"/>
                    </a:p>
                  </a:txBody>
                  <a:tcPr/>
                </a:tc>
                <a:tc>
                  <a:txBody>
                    <a:bodyPr/>
                    <a:lstStyle/>
                    <a:p>
                      <a:pPr algn="ctr"/>
                      <a:r>
                        <a:rPr lang="en-GB" sz="1400" b="0" dirty="0">
                          <a:effectLst/>
                        </a:rPr>
                        <a:t>2024</a:t>
                      </a:r>
                      <a:endParaRPr lang="en-US" dirty="0"/>
                    </a:p>
                  </a:txBody>
                  <a:tcPr marL="50919" marR="50919" marT="50919" marB="0"/>
                </a:tc>
                <a:tc gridSpan="2" vMerge="1">
                  <a:txBody>
                    <a:bodyPr/>
                    <a:lstStyle/>
                    <a:p>
                      <a:endParaRPr lang="en-US" dirty="0"/>
                    </a:p>
                  </a:txBody>
                  <a:tcPr marL="50919" marR="50919" marT="50919" marB="0"/>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562624397"/>
                  </a:ext>
                </a:extLst>
              </a:tr>
              <a:tr h="603030">
                <a:tc gridSpan="6">
                  <a:txBody>
                    <a:bodyPr/>
                    <a:lstStyle/>
                    <a:p>
                      <a:pPr algn="ctr">
                        <a:lnSpc>
                          <a:spcPct val="115000"/>
                        </a:lnSpc>
                        <a:spcAft>
                          <a:spcPts val="400"/>
                        </a:spcAft>
                      </a:pPr>
                      <a:r>
                        <a:rPr lang="en-GB" sz="1400" b="0" dirty="0">
                          <a:effectLst/>
                        </a:rPr>
                        <a:t>Opening: 07 May 2024</a:t>
                      </a:r>
                      <a:endParaRPr lang="en-US" sz="1400" b="0" dirty="0">
                        <a:effectLst/>
                      </a:endParaRPr>
                    </a:p>
                    <a:p>
                      <a:pPr algn="ctr">
                        <a:lnSpc>
                          <a:spcPct val="115000"/>
                        </a:lnSpc>
                        <a:spcAft>
                          <a:spcPts val="400"/>
                        </a:spcAft>
                      </a:pPr>
                      <a:r>
                        <a:rPr lang="en-GB" sz="1400" b="0" dirty="0">
                          <a:effectLst/>
                        </a:rPr>
                        <a:t>Deadline(s): 05 Sep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21154834"/>
                  </a:ext>
                </a:extLst>
              </a:tr>
              <a:tr h="293446">
                <a:tc>
                  <a:txBody>
                    <a:bodyPr/>
                    <a:lstStyle/>
                    <a:p>
                      <a:pPr algn="just">
                        <a:lnSpc>
                          <a:spcPct val="115000"/>
                        </a:lnSpc>
                        <a:spcAft>
                          <a:spcPts val="400"/>
                        </a:spcAft>
                      </a:pPr>
                      <a:r>
                        <a:rPr lang="en-GB" sz="1400" b="0" dirty="0">
                          <a:effectLst/>
                        </a:rPr>
                        <a:t>HORIZON-CL5-2024-D2-02-01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2060736521"/>
                  </a:ext>
                </a:extLst>
              </a:tr>
              <a:tr h="293446">
                <a:tc>
                  <a:txBody>
                    <a:bodyPr/>
                    <a:lstStyle/>
                    <a:p>
                      <a:pPr algn="just">
                        <a:lnSpc>
                          <a:spcPct val="115000"/>
                        </a:lnSpc>
                        <a:spcAft>
                          <a:spcPts val="400"/>
                        </a:spcAft>
                      </a:pPr>
                      <a:r>
                        <a:rPr lang="en-GB" sz="1400" b="0">
                          <a:effectLst/>
                        </a:rPr>
                        <a:t>HORIZON-CL5-2024-D2-02-02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15.00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3412893105"/>
                  </a:ext>
                </a:extLst>
              </a:tr>
              <a:tr h="293446">
                <a:tc>
                  <a:txBody>
                    <a:bodyPr/>
                    <a:lstStyle/>
                    <a:p>
                      <a:pPr algn="just">
                        <a:lnSpc>
                          <a:spcPct val="115000"/>
                        </a:lnSpc>
                        <a:spcAft>
                          <a:spcPts val="400"/>
                        </a:spcAft>
                      </a:pPr>
                      <a:r>
                        <a:rPr lang="en-GB" sz="1400" b="0">
                          <a:effectLst/>
                        </a:rPr>
                        <a:t>HORIZON-CL5-2024-D2-02-03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16.00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2697015672"/>
                  </a:ext>
                </a:extLst>
              </a:tr>
              <a:tr h="293446">
                <a:tc>
                  <a:txBody>
                    <a:bodyPr/>
                    <a:lstStyle/>
                    <a:p>
                      <a:pPr algn="just">
                        <a:lnSpc>
                          <a:spcPct val="115000"/>
                        </a:lnSpc>
                        <a:spcAft>
                          <a:spcPts val="400"/>
                        </a:spcAft>
                      </a:pPr>
                      <a:r>
                        <a:rPr lang="en-GB" sz="1400" b="0">
                          <a:effectLst/>
                        </a:rPr>
                        <a:t>HORIZON-CL5-2024-D2-02-04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a:effectLst/>
                        </a:rPr>
                        <a:t>15.00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Around 7.50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1780077147"/>
                  </a:ext>
                </a:extLst>
              </a:tr>
              <a:tr h="293446">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gridSpan="2">
                  <a:txBody>
                    <a:bodyPr/>
                    <a:lstStyle/>
                    <a:p>
                      <a:pPr algn="ctr">
                        <a:lnSpc>
                          <a:spcPct val="115000"/>
                        </a:lnSpc>
                        <a:spcAft>
                          <a:spcPts val="400"/>
                        </a:spcAft>
                      </a:pPr>
                      <a:r>
                        <a:rPr lang="en-GB" sz="1400" b="0" dirty="0">
                          <a:effectLst/>
                        </a:rPr>
                        <a:t>54.00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hMerge="1">
                  <a:txBody>
                    <a:bodyPr/>
                    <a:lstStyle/>
                    <a:p>
                      <a:pPr algn="just">
                        <a:lnSpc>
                          <a:spcPct val="115000"/>
                        </a:lnSpc>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10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tc>
                  <a:txBody>
                    <a:bodyPr/>
                    <a:lstStyle/>
                    <a:p>
                      <a:pPr algn="ctr">
                        <a:lnSpc>
                          <a:spcPct val="115000"/>
                        </a:lnSpc>
                        <a:spcAft>
                          <a:spcPts val="1000"/>
                        </a:spcAft>
                      </a:pPr>
                      <a:r>
                        <a:rPr lang="en-GB" sz="1400" b="0" dirty="0">
                          <a:effectLst/>
                        </a:rPr>
                        <a:t> 8</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19" marR="50919" marT="50919" marB="0"/>
                </a:tc>
                <a:extLst>
                  <a:ext uri="{0D108BD9-81ED-4DB2-BD59-A6C34878D82A}">
                    <a16:rowId xmlns:a16="http://schemas.microsoft.com/office/drawing/2014/main" val="778131577"/>
                  </a:ext>
                </a:extLst>
              </a:tr>
            </a:tbl>
          </a:graphicData>
        </a:graphic>
      </p:graphicFrame>
      <p:sp>
        <p:nvSpPr>
          <p:cNvPr id="4" name="Title 1">
            <a:extLst>
              <a:ext uri="{FF2B5EF4-FFF2-40B4-BE49-F238E27FC236}">
                <a16:creationId xmlns:a16="http://schemas.microsoft.com/office/drawing/2014/main" id="{0C1B0C30-E00D-4EC1-B75A-F65C433E5615}"/>
              </a:ext>
            </a:extLst>
          </p:cNvPr>
          <p:cNvSpPr txBox="1">
            <a:spLocks/>
          </p:cNvSpPr>
          <p:nvPr/>
        </p:nvSpPr>
        <p:spPr>
          <a:xfrm>
            <a:off x="120" y="90"/>
            <a:ext cx="9144000" cy="68431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2.						</a:t>
            </a:r>
            <a:r>
              <a:rPr lang="en-GB" sz="1800" i="1" dirty="0">
                <a:solidFill>
                  <a:srgbClr val="000000"/>
                </a:solidFill>
                <a:latin typeface="+mn-lt"/>
                <a:ea typeface="Times New Roman" panose="02020603050405020304" pitchFamily="18" charset="0"/>
                <a:cs typeface="Times New Roman" panose="02020603050405020304" pitchFamily="18" charset="0"/>
              </a:rPr>
              <a:t>Continued 7</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Cross-sectoral solutions for the climate transition			HORIZON-CL5-2024-D2-02</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sp>
        <p:nvSpPr>
          <p:cNvPr id="25" name="Slide Number Placeholder 2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22</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36" name="Content Placeholder 1"/>
          <p:cNvSpPr txBox="1">
            <a:spLocks/>
          </p:cNvSpPr>
          <p:nvPr/>
        </p:nvSpPr>
        <p:spPr>
          <a:xfrm>
            <a:off x="1752674" y="3886188"/>
            <a:ext cx="7391326" cy="26066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1400" dirty="0"/>
              <a:t>HORIZON-CL5-2024-D2-02-01: Sustainable high-throughput production processes for stable lithium metal anodes for next generation batteries (Batt4EU Partnership)</a:t>
            </a:r>
            <a:endParaRPr lang="en-US" sz="1400" dirty="0"/>
          </a:p>
          <a:p>
            <a:pPr fontAlgn="auto">
              <a:spcAft>
                <a:spcPts val="0"/>
              </a:spcAft>
            </a:pPr>
            <a:r>
              <a:rPr lang="en-GB" sz="1400" dirty="0"/>
              <a:t>HORIZON-CL5-2024-D2-02-02: Post-Li-ion technologies and relevant manufacturing techniques for mobility applications (Generation 5) (Batt4EU Partnership)</a:t>
            </a:r>
            <a:endParaRPr lang="en-US" sz="1400" dirty="0"/>
          </a:p>
          <a:p>
            <a:pPr fontAlgn="auto">
              <a:spcAft>
                <a:spcPts val="0"/>
              </a:spcAft>
            </a:pPr>
            <a:r>
              <a:rPr lang="en-GB" sz="1400" dirty="0"/>
              <a:t>HORIZON-CL5-2024-D2-02-03: Size &amp; weight reduction of cell and packaging of batteries system, integrating lightweight and functional materials, innovative thermal management and safe and sustainable by design approach (Batt4EU Partnership)</a:t>
            </a:r>
            <a:endParaRPr lang="en-US" sz="1400" dirty="0"/>
          </a:p>
          <a:p>
            <a:pPr fontAlgn="auto">
              <a:spcAft>
                <a:spcPts val="0"/>
              </a:spcAft>
            </a:pPr>
            <a:r>
              <a:rPr lang="en-GB" sz="1400" dirty="0"/>
              <a:t>HORIZON-CL5-2024-D2-02-04:  Accelerated multi-physical and virtual testing for battery aging, reliability and safety evaluation (Batt4EU Partnership)</a:t>
            </a:r>
            <a:endParaRPr lang="en-US" sz="1400" dirty="0"/>
          </a:p>
          <a:p>
            <a:pPr fontAlgn="auto">
              <a:spcAft>
                <a:spcPts val="0"/>
              </a:spcAft>
            </a:pPr>
            <a:endParaRPr lang="en-US" sz="1400" dirty="0"/>
          </a:p>
        </p:txBody>
      </p:sp>
      <p:sp>
        <p:nvSpPr>
          <p:cNvPr id="20" name="Rectangle: Rounded Corners 19">
            <a:extLst>
              <a:ext uri="{FF2B5EF4-FFF2-40B4-BE49-F238E27FC236}">
                <a16:creationId xmlns:a16="http://schemas.microsoft.com/office/drawing/2014/main" id="{91915D12-FA47-4574-B523-8704775C725A}"/>
              </a:ext>
            </a:extLst>
          </p:cNvPr>
          <p:cNvSpPr/>
          <p:nvPr/>
        </p:nvSpPr>
        <p:spPr>
          <a:xfrm>
            <a:off x="-327" y="684404"/>
            <a:ext cx="1752879" cy="6173506"/>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37" name="Group 36">
            <a:extLst>
              <a:ext uri="{FF2B5EF4-FFF2-40B4-BE49-F238E27FC236}">
                <a16:creationId xmlns:a16="http://schemas.microsoft.com/office/drawing/2014/main" id="{FEF84C9A-1928-4A57-8266-A8C9117A3BB3}"/>
              </a:ext>
            </a:extLst>
          </p:cNvPr>
          <p:cNvGrpSpPr/>
          <p:nvPr/>
        </p:nvGrpSpPr>
        <p:grpSpPr>
          <a:xfrm>
            <a:off x="-28454" y="2489200"/>
            <a:ext cx="1790187" cy="899348"/>
            <a:chOff x="1473874" y="1075038"/>
            <a:chExt cx="1360303" cy="721527"/>
          </a:xfrm>
        </p:grpSpPr>
        <p:sp>
          <p:nvSpPr>
            <p:cNvPr id="38" name="Rectangle: Rounded Corners 37">
              <a:extLst>
                <a:ext uri="{FF2B5EF4-FFF2-40B4-BE49-F238E27FC236}">
                  <a16:creationId xmlns:a16="http://schemas.microsoft.com/office/drawing/2014/main" id="{67258C81-BAB9-48B7-BA1E-D3B9965DE2EA}"/>
                </a:ext>
              </a:extLst>
            </p:cNvPr>
            <p:cNvSpPr/>
            <p:nvPr/>
          </p:nvSpPr>
          <p:spPr>
            <a:xfrm>
              <a:off x="1473874" y="1075038"/>
              <a:ext cx="13603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39" name="Rectangle: Rounded Corners 14">
              <a:extLst>
                <a:ext uri="{FF2B5EF4-FFF2-40B4-BE49-F238E27FC236}">
                  <a16:creationId xmlns:a16="http://schemas.microsoft.com/office/drawing/2014/main" id="{1349DF04-676C-48F6-8CD6-7F8F38D534AB}"/>
                </a:ext>
              </a:extLst>
            </p:cNvPr>
            <p:cNvSpPr txBox="1"/>
            <p:nvPr/>
          </p:nvSpPr>
          <p:spPr>
            <a:xfrm>
              <a:off x="1495007" y="1096171"/>
              <a:ext cx="13180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Cross-cutting</a:t>
              </a:r>
            </a:p>
            <a:p>
              <a:pPr marL="0" lvl="0" indent="0" algn="ctr" defTabSz="444500">
                <a:lnSpc>
                  <a:spcPct val="90000"/>
                </a:lnSpc>
                <a:spcBef>
                  <a:spcPct val="0"/>
                </a:spcBef>
                <a:spcAft>
                  <a:spcPct val="35000"/>
                </a:spcAft>
                <a:buNone/>
              </a:pPr>
              <a:r>
                <a:rPr lang="en-US" sz="1400" kern="1200" dirty="0">
                  <a:solidFill>
                    <a:srgbClr val="002060"/>
                  </a:solidFill>
                </a:rPr>
                <a:t>Communities and Cities</a:t>
              </a:r>
            </a:p>
          </p:txBody>
        </p:sp>
      </p:grpSp>
      <p:grpSp>
        <p:nvGrpSpPr>
          <p:cNvPr id="40" name="Group 39">
            <a:extLst>
              <a:ext uri="{FF2B5EF4-FFF2-40B4-BE49-F238E27FC236}">
                <a16:creationId xmlns:a16="http://schemas.microsoft.com/office/drawing/2014/main" id="{2C956C6E-BDBB-4583-BE5D-3AE160C0EDE2}"/>
              </a:ext>
            </a:extLst>
          </p:cNvPr>
          <p:cNvGrpSpPr/>
          <p:nvPr/>
        </p:nvGrpSpPr>
        <p:grpSpPr>
          <a:xfrm>
            <a:off x="2496" y="3555972"/>
            <a:ext cx="1781324" cy="899348"/>
            <a:chOff x="1419150" y="2118595"/>
            <a:chExt cx="1490713" cy="721527"/>
          </a:xfrm>
        </p:grpSpPr>
        <p:sp>
          <p:nvSpPr>
            <p:cNvPr id="41" name="Rectangle: Rounded Corners 40">
              <a:extLst>
                <a:ext uri="{FF2B5EF4-FFF2-40B4-BE49-F238E27FC236}">
                  <a16:creationId xmlns:a16="http://schemas.microsoft.com/office/drawing/2014/main" id="{5F88B52C-3FA0-407C-83F4-DC883DEC0181}"/>
                </a:ext>
              </a:extLst>
            </p:cNvPr>
            <p:cNvSpPr/>
            <p:nvPr/>
          </p:nvSpPr>
          <p:spPr>
            <a:xfrm>
              <a:off x="1419150" y="2118595"/>
              <a:ext cx="146975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42" name="Rectangle: Rounded Corners 16">
              <a:extLst>
                <a:ext uri="{FF2B5EF4-FFF2-40B4-BE49-F238E27FC236}">
                  <a16:creationId xmlns:a16="http://schemas.microsoft.com/office/drawing/2014/main" id="{66729FF3-080E-4C92-AED0-E46667F6BE72}"/>
                </a:ext>
              </a:extLst>
            </p:cNvPr>
            <p:cNvSpPr txBox="1"/>
            <p:nvPr/>
          </p:nvSpPr>
          <p:spPr>
            <a:xfrm>
              <a:off x="1440283" y="2139728"/>
              <a:ext cx="146958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grpSp>
        <p:nvGrpSpPr>
          <p:cNvPr id="43" name="Group 42">
            <a:extLst>
              <a:ext uri="{FF2B5EF4-FFF2-40B4-BE49-F238E27FC236}">
                <a16:creationId xmlns:a16="http://schemas.microsoft.com/office/drawing/2014/main" id="{9C40B6FC-C058-4FF5-B094-591B6708C8B0}"/>
              </a:ext>
            </a:extLst>
          </p:cNvPr>
          <p:cNvGrpSpPr/>
          <p:nvPr/>
        </p:nvGrpSpPr>
        <p:grpSpPr>
          <a:xfrm>
            <a:off x="-2906" y="4622744"/>
            <a:ext cx="1763441" cy="899348"/>
            <a:chOff x="1446274" y="2951127"/>
            <a:chExt cx="1415503" cy="721527"/>
          </a:xfrm>
        </p:grpSpPr>
        <p:sp>
          <p:nvSpPr>
            <p:cNvPr id="44" name="Rectangle: Rounded Corners 43">
              <a:extLst>
                <a:ext uri="{FF2B5EF4-FFF2-40B4-BE49-F238E27FC236}">
                  <a16:creationId xmlns:a16="http://schemas.microsoft.com/office/drawing/2014/main" id="{A51506C6-DA53-4733-83A9-B8E8F209C5D8}"/>
                </a:ext>
              </a:extLst>
            </p:cNvPr>
            <p:cNvSpPr/>
            <p:nvPr/>
          </p:nvSpPr>
          <p:spPr>
            <a:xfrm>
              <a:off x="1446274" y="2951127"/>
              <a:ext cx="1415503"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45" name="Rectangle: Rounded Corners 18">
              <a:extLst>
                <a:ext uri="{FF2B5EF4-FFF2-40B4-BE49-F238E27FC236}">
                  <a16:creationId xmlns:a16="http://schemas.microsoft.com/office/drawing/2014/main" id="{956F4A69-A158-4AED-BB4B-DC746624A17E}"/>
                </a:ext>
              </a:extLst>
            </p:cNvPr>
            <p:cNvSpPr txBox="1"/>
            <p:nvPr/>
          </p:nvSpPr>
          <p:spPr>
            <a:xfrm>
              <a:off x="1467407" y="2972260"/>
              <a:ext cx="137323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a:p>
              <a:pPr marL="0" lvl="0" indent="0" algn="ctr" defTabSz="444500">
                <a:lnSpc>
                  <a:spcPct val="90000"/>
                </a:lnSpc>
                <a:spcBef>
                  <a:spcPct val="0"/>
                </a:spcBef>
                <a:spcAft>
                  <a:spcPct val="35000"/>
                </a:spcAft>
                <a:buNone/>
              </a:pPr>
              <a:r>
                <a:rPr lang="en-US" sz="1400" kern="1200" dirty="0">
                  <a:solidFill>
                    <a:srgbClr val="002060"/>
                  </a:solidFill>
                </a:rPr>
                <a:t>Breakthrough technologies</a:t>
              </a:r>
            </a:p>
          </p:txBody>
        </p:sp>
      </p:grpSp>
      <p:grpSp>
        <p:nvGrpSpPr>
          <p:cNvPr id="46" name="Group 45">
            <a:extLst>
              <a:ext uri="{FF2B5EF4-FFF2-40B4-BE49-F238E27FC236}">
                <a16:creationId xmlns:a16="http://schemas.microsoft.com/office/drawing/2014/main" id="{ED2DF464-34B5-4F72-ACCA-2F7F5B910529}"/>
              </a:ext>
            </a:extLst>
          </p:cNvPr>
          <p:cNvGrpSpPr/>
          <p:nvPr/>
        </p:nvGrpSpPr>
        <p:grpSpPr>
          <a:xfrm>
            <a:off x="-2451" y="5653771"/>
            <a:ext cx="1755698" cy="899348"/>
            <a:chOff x="1446274" y="3783659"/>
            <a:chExt cx="1415503" cy="721527"/>
          </a:xfrm>
          <a:solidFill>
            <a:schemeClr val="accent1">
              <a:lumMod val="20000"/>
              <a:lumOff val="80000"/>
            </a:schemeClr>
          </a:solidFill>
        </p:grpSpPr>
        <p:sp>
          <p:nvSpPr>
            <p:cNvPr id="47" name="Rectangle: Rounded Corners 46">
              <a:extLst>
                <a:ext uri="{FF2B5EF4-FFF2-40B4-BE49-F238E27FC236}">
                  <a16:creationId xmlns:a16="http://schemas.microsoft.com/office/drawing/2014/main" id="{ACD991CB-062F-41C0-8C49-3D9E49BF9A11}"/>
                </a:ext>
              </a:extLst>
            </p:cNvPr>
            <p:cNvSpPr/>
            <p:nvPr/>
          </p:nvSpPr>
          <p:spPr>
            <a:xfrm>
              <a:off x="1446274" y="3783659"/>
              <a:ext cx="1415503" cy="721527"/>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48" name="Rectangle: Rounded Corners 20">
              <a:extLst>
                <a:ext uri="{FF2B5EF4-FFF2-40B4-BE49-F238E27FC236}">
                  <a16:creationId xmlns:a16="http://schemas.microsoft.com/office/drawing/2014/main" id="{88CCC57F-CBCF-4297-A0BE-E85F4B41DD1E}"/>
                </a:ext>
              </a:extLst>
            </p:cNvPr>
            <p:cNvSpPr txBox="1"/>
            <p:nvPr/>
          </p:nvSpPr>
          <p:spPr>
            <a:xfrm>
              <a:off x="1467407" y="3804792"/>
              <a:ext cx="1373237" cy="6792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Battery value chains</a:t>
              </a:r>
            </a:p>
          </p:txBody>
        </p:sp>
      </p:grpSp>
      <p:sp>
        <p:nvSpPr>
          <p:cNvPr id="22" name="Rectangle: Rounded Corners 12">
            <a:extLst>
              <a:ext uri="{FF2B5EF4-FFF2-40B4-BE49-F238E27FC236}">
                <a16:creationId xmlns:a16="http://schemas.microsoft.com/office/drawing/2014/main" id="{2B4FA297-9E0B-4D1C-88B6-779A076403B9}"/>
              </a:ext>
            </a:extLst>
          </p:cNvPr>
          <p:cNvSpPr txBox="1"/>
          <p:nvPr/>
        </p:nvSpPr>
        <p:spPr>
          <a:xfrm>
            <a:off x="-2732" y="685872"/>
            <a:ext cx="1755406" cy="77068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2 </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€ 281.00 m.</a:t>
            </a:r>
            <a:endParaRPr lang="en-US" sz="1400" b="1" kern="1200" dirty="0">
              <a:solidFill>
                <a:srgbClr val="002060"/>
              </a:solidFill>
            </a:endParaRPr>
          </a:p>
        </p:txBody>
      </p:sp>
    </p:spTree>
    <p:extLst>
      <p:ext uri="{BB962C8B-B14F-4D97-AF65-F5344CB8AC3E}">
        <p14:creationId xmlns:p14="http://schemas.microsoft.com/office/powerpoint/2010/main" val="19391787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b="1" dirty="0"/>
              <a:t>Destination 3 – Sustainable, secure and competitive energy supply</a:t>
            </a:r>
            <a:endParaRPr lang="en-US" sz="1800" b="1" dirty="0"/>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23</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21" name="Group 20">
            <a:extLst>
              <a:ext uri="{FF2B5EF4-FFF2-40B4-BE49-F238E27FC236}">
                <a16:creationId xmlns:a16="http://schemas.microsoft.com/office/drawing/2014/main" id="{AAB7B36B-A1FF-4661-8A6D-388A2DDA044E}"/>
              </a:ext>
            </a:extLst>
          </p:cNvPr>
          <p:cNvGrpSpPr/>
          <p:nvPr/>
        </p:nvGrpSpPr>
        <p:grpSpPr>
          <a:xfrm>
            <a:off x="739" y="762070"/>
            <a:ext cx="1763348" cy="6095840"/>
            <a:chOff x="3098741" y="0"/>
            <a:chExt cx="1321576" cy="4952870"/>
          </a:xfrm>
        </p:grpSpPr>
        <p:sp>
          <p:nvSpPr>
            <p:cNvPr id="22" name="Rectangle: Rounded Corners 21">
              <a:extLst>
                <a:ext uri="{FF2B5EF4-FFF2-40B4-BE49-F238E27FC236}">
                  <a16:creationId xmlns:a16="http://schemas.microsoft.com/office/drawing/2014/main" id="{AF0E0E3A-6AA5-4EBD-9B0D-BC7B244D0619}"/>
                </a:ext>
              </a:extLst>
            </p:cNvPr>
            <p:cNvSpPr/>
            <p:nvPr/>
          </p:nvSpPr>
          <p:spPr>
            <a:xfrm>
              <a:off x="3098741" y="0"/>
              <a:ext cx="1321576" cy="4952870"/>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3" name="Rectangle: Rounded Corners 22">
              <a:extLst>
                <a:ext uri="{FF2B5EF4-FFF2-40B4-BE49-F238E27FC236}">
                  <a16:creationId xmlns:a16="http://schemas.microsoft.com/office/drawing/2014/main" id="{E40C476F-91D3-4EDC-A79F-C5FF86A535AB}"/>
                </a:ext>
              </a:extLst>
            </p:cNvPr>
            <p:cNvSpPr txBox="1"/>
            <p:nvPr/>
          </p:nvSpPr>
          <p:spPr>
            <a:xfrm>
              <a:off x="3098741" y="0"/>
              <a:ext cx="1321576" cy="5979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grpSp>
      <p:grpSp>
        <p:nvGrpSpPr>
          <p:cNvPr id="24" name="Group 23">
            <a:extLst>
              <a:ext uri="{FF2B5EF4-FFF2-40B4-BE49-F238E27FC236}">
                <a16:creationId xmlns:a16="http://schemas.microsoft.com/office/drawing/2014/main" id="{B45F925B-1047-4E4A-945D-CE2E84508683}"/>
              </a:ext>
            </a:extLst>
          </p:cNvPr>
          <p:cNvGrpSpPr/>
          <p:nvPr/>
        </p:nvGrpSpPr>
        <p:grpSpPr>
          <a:xfrm>
            <a:off x="-9406" y="1676446"/>
            <a:ext cx="1643455" cy="852813"/>
            <a:chOff x="2956006" y="1192011"/>
            <a:chExt cx="1525490" cy="976569"/>
          </a:xfrm>
        </p:grpSpPr>
        <p:sp>
          <p:nvSpPr>
            <p:cNvPr id="25" name="Rectangle: Rounded Corners 24">
              <a:extLst>
                <a:ext uri="{FF2B5EF4-FFF2-40B4-BE49-F238E27FC236}">
                  <a16:creationId xmlns:a16="http://schemas.microsoft.com/office/drawing/2014/main" id="{26C2485C-252E-4BDB-87C9-899E20E9E592}"/>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26" name="Rectangle: Rounded Corners 24">
              <a:extLst>
                <a:ext uri="{FF2B5EF4-FFF2-40B4-BE49-F238E27FC236}">
                  <a16:creationId xmlns:a16="http://schemas.microsoft.com/office/drawing/2014/main" id="{6B4753E3-AC4F-46AF-B8E6-F9331E513344}"/>
                </a:ext>
              </a:extLst>
            </p:cNvPr>
            <p:cNvSpPr txBox="1"/>
            <p:nvPr/>
          </p:nvSpPr>
          <p:spPr>
            <a:xfrm>
              <a:off x="2984609" y="1220614"/>
              <a:ext cx="1468282" cy="91936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27" name="Group 26">
            <a:extLst>
              <a:ext uri="{FF2B5EF4-FFF2-40B4-BE49-F238E27FC236}">
                <a16:creationId xmlns:a16="http://schemas.microsoft.com/office/drawing/2014/main" id="{C14AD98F-41A9-4EA6-8B9B-9F29782389AD}"/>
              </a:ext>
            </a:extLst>
          </p:cNvPr>
          <p:cNvGrpSpPr/>
          <p:nvPr/>
        </p:nvGrpSpPr>
        <p:grpSpPr>
          <a:xfrm>
            <a:off x="-1668" y="2667020"/>
            <a:ext cx="1602451" cy="378927"/>
            <a:chOff x="3038784" y="2361165"/>
            <a:chExt cx="1441490" cy="244832"/>
          </a:xfrm>
        </p:grpSpPr>
        <p:sp>
          <p:nvSpPr>
            <p:cNvPr id="28" name="Rectangle: Rounded Corners 27">
              <a:extLst>
                <a:ext uri="{FF2B5EF4-FFF2-40B4-BE49-F238E27FC236}">
                  <a16:creationId xmlns:a16="http://schemas.microsoft.com/office/drawing/2014/main" id="{63E233CC-B4FE-4E6F-8DFF-43255D39523B}"/>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29" name="Rectangle: Rounded Corners 26">
              <a:extLst>
                <a:ext uri="{FF2B5EF4-FFF2-40B4-BE49-F238E27FC236}">
                  <a16:creationId xmlns:a16="http://schemas.microsoft.com/office/drawing/2014/main" id="{1F48731C-36AD-4827-853A-9339FB4C5A57}"/>
                </a:ext>
              </a:extLst>
            </p:cNvPr>
            <p:cNvSpPr txBox="1"/>
            <p:nvPr/>
          </p:nvSpPr>
          <p:spPr>
            <a:xfrm>
              <a:off x="3045955" y="2368330"/>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30" name="Group 29">
            <a:extLst>
              <a:ext uri="{FF2B5EF4-FFF2-40B4-BE49-F238E27FC236}">
                <a16:creationId xmlns:a16="http://schemas.microsoft.com/office/drawing/2014/main" id="{44D3AB88-B68B-4CF1-9C83-288E725960F0}"/>
              </a:ext>
            </a:extLst>
          </p:cNvPr>
          <p:cNvGrpSpPr/>
          <p:nvPr/>
        </p:nvGrpSpPr>
        <p:grpSpPr>
          <a:xfrm>
            <a:off x="-9405" y="3276604"/>
            <a:ext cx="1621567" cy="759893"/>
            <a:chOff x="3044921" y="2753566"/>
            <a:chExt cx="1429216" cy="508557"/>
          </a:xfrm>
        </p:grpSpPr>
        <p:sp>
          <p:nvSpPr>
            <p:cNvPr id="31" name="Rectangle: Rounded Corners 30">
              <a:extLst>
                <a:ext uri="{FF2B5EF4-FFF2-40B4-BE49-F238E27FC236}">
                  <a16:creationId xmlns:a16="http://schemas.microsoft.com/office/drawing/2014/main" id="{2195F891-47AC-4C88-A67F-92FE7BB45A94}"/>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32" name="Rectangle: Rounded Corners 28">
              <a:extLst>
                <a:ext uri="{FF2B5EF4-FFF2-40B4-BE49-F238E27FC236}">
                  <a16:creationId xmlns:a16="http://schemas.microsoft.com/office/drawing/2014/main" id="{10607D99-EABC-4DE8-A71B-61669D756DB7}"/>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3" name="Group 32">
            <a:extLst>
              <a:ext uri="{FF2B5EF4-FFF2-40B4-BE49-F238E27FC236}">
                <a16:creationId xmlns:a16="http://schemas.microsoft.com/office/drawing/2014/main" id="{9B66BCF7-7EF2-4E02-891D-259A0520DB64}"/>
              </a:ext>
            </a:extLst>
          </p:cNvPr>
          <p:cNvGrpSpPr/>
          <p:nvPr/>
        </p:nvGrpSpPr>
        <p:grpSpPr>
          <a:xfrm>
            <a:off x="-1970" y="4114782"/>
            <a:ext cx="1602817" cy="759893"/>
            <a:chOff x="3044921" y="3420266"/>
            <a:chExt cx="1429216" cy="935400"/>
          </a:xfrm>
        </p:grpSpPr>
        <p:sp>
          <p:nvSpPr>
            <p:cNvPr id="34" name="Rectangle: Rounded Corners 33">
              <a:extLst>
                <a:ext uri="{FF2B5EF4-FFF2-40B4-BE49-F238E27FC236}">
                  <a16:creationId xmlns:a16="http://schemas.microsoft.com/office/drawing/2014/main" id="{7ADA9388-3475-4D4D-839E-6A2A74266EF7}"/>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35" name="Rectangle: Rounded Corners 30">
              <a:extLst>
                <a:ext uri="{FF2B5EF4-FFF2-40B4-BE49-F238E27FC236}">
                  <a16:creationId xmlns:a16="http://schemas.microsoft.com/office/drawing/2014/main" id="{06FC90C0-4C0D-4766-8D44-F3850EDE5E01}"/>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6" name="Group 35">
            <a:extLst>
              <a:ext uri="{FF2B5EF4-FFF2-40B4-BE49-F238E27FC236}">
                <a16:creationId xmlns:a16="http://schemas.microsoft.com/office/drawing/2014/main" id="{6643BB40-3FD2-462D-BB4C-5B9A04E2072D}"/>
              </a:ext>
            </a:extLst>
          </p:cNvPr>
          <p:cNvGrpSpPr/>
          <p:nvPr/>
        </p:nvGrpSpPr>
        <p:grpSpPr>
          <a:xfrm>
            <a:off x="4558" y="5029158"/>
            <a:ext cx="1602818" cy="577006"/>
            <a:chOff x="3044921" y="4552904"/>
            <a:chExt cx="1429216" cy="399965"/>
          </a:xfrm>
        </p:grpSpPr>
        <p:sp>
          <p:nvSpPr>
            <p:cNvPr id="37" name="Rectangle: Rounded Corners 36">
              <a:extLst>
                <a:ext uri="{FF2B5EF4-FFF2-40B4-BE49-F238E27FC236}">
                  <a16:creationId xmlns:a16="http://schemas.microsoft.com/office/drawing/2014/main" id="{AF6A6F54-CE56-4A90-A757-1FF72710BF89}"/>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38" name="Rectangle: Rounded Corners 32">
              <a:extLst>
                <a:ext uri="{FF2B5EF4-FFF2-40B4-BE49-F238E27FC236}">
                  <a16:creationId xmlns:a16="http://schemas.microsoft.com/office/drawing/2014/main" id="{3FDA6496-BDC4-4B36-B0B9-555C7521E59F}"/>
                </a:ext>
              </a:extLst>
            </p:cNvPr>
            <p:cNvSpPr txBox="1"/>
            <p:nvPr/>
          </p:nvSpPr>
          <p:spPr>
            <a:xfrm>
              <a:off x="3056636" y="4564621"/>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 name="Content Placeholder 1"/>
          <p:cNvSpPr>
            <a:spLocks noGrp="1"/>
          </p:cNvSpPr>
          <p:nvPr>
            <p:ph idx="1"/>
          </p:nvPr>
        </p:nvSpPr>
        <p:spPr>
          <a:xfrm>
            <a:off x="1752675" y="616565"/>
            <a:ext cx="7391326" cy="1821861"/>
          </a:xfrm>
        </p:spPr>
        <p:txBody>
          <a:bodyPr>
            <a:normAutofit/>
          </a:bodyPr>
          <a:lstStyle/>
          <a:p>
            <a:pPr marL="0" indent="0">
              <a:buNone/>
            </a:pPr>
            <a:r>
              <a:rPr lang="en-GB" sz="1400" dirty="0">
                <a:latin typeface="Times New Roman" panose="02020603050405020304" pitchFamily="18" charset="0"/>
                <a:cs typeface="Times New Roman" panose="02020603050405020304" pitchFamily="18" charset="0"/>
              </a:rPr>
              <a:t>This Destination contributes to the following Strategic Plan’s </a:t>
            </a:r>
            <a:r>
              <a:rPr lang="en-GB" sz="1400" b="1" dirty="0">
                <a:latin typeface="Times New Roman" panose="02020603050405020304" pitchFamily="18" charset="0"/>
                <a:cs typeface="Times New Roman" panose="02020603050405020304" pitchFamily="18" charset="0"/>
              </a:rPr>
              <a:t>Key Strategic Orientations (KSO)</a:t>
            </a:r>
            <a:r>
              <a:rPr lang="en-GB" sz="1400" dirty="0">
                <a:latin typeface="Times New Roman" panose="02020603050405020304" pitchFamily="18" charset="0"/>
                <a:cs typeface="Times New Roman" panose="02020603050405020304" pitchFamily="18" charset="0"/>
              </a:rPr>
              <a:t>: C and A</a:t>
            </a:r>
          </a:p>
          <a:p>
            <a:pPr marL="0" indent="0">
              <a:buNone/>
            </a:pPr>
            <a:endParaRPr lang="en-GB" sz="1400" dirty="0">
              <a:latin typeface="Times New Roman" panose="02020603050405020304" pitchFamily="18" charset="0"/>
              <a:cs typeface="Times New Roman" panose="02020603050405020304" pitchFamily="18" charset="0"/>
            </a:endParaRPr>
          </a:p>
          <a:p>
            <a:pPr marL="0" indent="0">
              <a:buNone/>
            </a:pPr>
            <a:r>
              <a:rPr lang="en-GB" sz="1400" dirty="0">
                <a:latin typeface="Times New Roman" panose="02020603050405020304" pitchFamily="18" charset="0"/>
                <a:cs typeface="Times New Roman" panose="02020603050405020304" pitchFamily="18" charset="0"/>
              </a:rPr>
              <a:t>The </a:t>
            </a:r>
            <a:r>
              <a:rPr lang="en-GB" sz="1400" b="1" dirty="0">
                <a:latin typeface="Times New Roman" panose="02020603050405020304" pitchFamily="18" charset="0"/>
                <a:cs typeface="Times New Roman" panose="02020603050405020304" pitchFamily="18" charset="0"/>
              </a:rPr>
              <a:t>expected impact</a:t>
            </a:r>
            <a:r>
              <a:rPr lang="en-GB" sz="1400" dirty="0">
                <a:latin typeface="Times New Roman" panose="02020603050405020304" pitchFamily="18" charset="0"/>
                <a:cs typeface="Times New Roman" panose="02020603050405020304" pitchFamily="18" charset="0"/>
              </a:rPr>
              <a:t>, in line with the Strategic Plan, is to contribute to </a:t>
            </a:r>
            <a:r>
              <a:rPr lang="ka-GE" sz="1400" dirty="0">
                <a:latin typeface="Times New Roman" panose="02020603050405020304" pitchFamily="18" charset="0"/>
                <a:cs typeface="Times New Roman" panose="02020603050405020304" pitchFamily="18" charset="0"/>
              </a:rPr>
              <a:t>(23) </a:t>
            </a:r>
            <a:r>
              <a:rPr lang="en-GB" sz="1400" i="1" dirty="0">
                <a:latin typeface="Times New Roman" panose="02020603050405020304" pitchFamily="18" charset="0"/>
                <a:cs typeface="Times New Roman" panose="02020603050405020304" pitchFamily="18" charset="0"/>
              </a:rPr>
              <a:t>“More efficient, clean, sustainable, secure and competitive energy supply through new solutions for smart grids and energy systems based on more performant renewable energy solutions”</a:t>
            </a:r>
            <a:r>
              <a:rPr lang="en-GB" sz="14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39" name="Freeform: Shape 20">
            <a:extLst>
              <a:ext uri="{FF2B5EF4-FFF2-40B4-BE49-F238E27FC236}">
                <a16:creationId xmlns:a16="http://schemas.microsoft.com/office/drawing/2014/main" id="{A1071634-F44D-4682-872C-D18A63BEEB4A}"/>
              </a:ext>
            </a:extLst>
          </p:cNvPr>
          <p:cNvSpPr/>
          <p:nvPr/>
        </p:nvSpPr>
        <p:spPr>
          <a:xfrm>
            <a:off x="1746189" y="2800406"/>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rgbClr val="FFFF00"/>
              </a:solidFill>
            </a:endParaRPr>
          </a:p>
          <a:p>
            <a:pPr marL="0" lvl="0" indent="0" algn="ctr" defTabSz="533400">
              <a:lnSpc>
                <a:spcPct val="90000"/>
              </a:lnSpc>
              <a:spcBef>
                <a:spcPct val="0"/>
              </a:spcBef>
              <a:spcAft>
                <a:spcPct val="35000"/>
              </a:spcAft>
              <a:buNone/>
            </a:pPr>
            <a:r>
              <a:rPr lang="en-GB" sz="1200" b="1" kern="1200" dirty="0">
                <a:solidFill>
                  <a:srgbClr val="FFFF00"/>
                </a:solidFill>
              </a:rPr>
              <a:t>A) Promoting an open strategic autonomy by leading the development of key digital, enabling and emerging technologies, sectors and value chains</a:t>
            </a:r>
            <a:endParaRPr lang="en-US" sz="1200" b="1" kern="1200" dirty="0">
              <a:solidFill>
                <a:srgbClr val="FFFF00"/>
              </a:solidFill>
            </a:endParaRPr>
          </a:p>
        </p:txBody>
      </p:sp>
      <p:sp>
        <p:nvSpPr>
          <p:cNvPr id="40" name="Freeform: Shape 21">
            <a:extLst>
              <a:ext uri="{FF2B5EF4-FFF2-40B4-BE49-F238E27FC236}">
                <a16:creationId xmlns:a16="http://schemas.microsoft.com/office/drawing/2014/main" id="{30B8328A-66F2-4440-89BA-C7A4C3530EE2}"/>
              </a:ext>
            </a:extLst>
          </p:cNvPr>
          <p:cNvSpPr/>
          <p:nvPr/>
        </p:nvSpPr>
        <p:spPr>
          <a:xfrm>
            <a:off x="1752772" y="3821799"/>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41" name="Freeform: Shape 22">
            <a:extLst>
              <a:ext uri="{FF2B5EF4-FFF2-40B4-BE49-F238E27FC236}">
                <a16:creationId xmlns:a16="http://schemas.microsoft.com/office/drawing/2014/main" id="{0C89690B-CCFA-403C-A17A-66E6E496C573}"/>
              </a:ext>
            </a:extLst>
          </p:cNvPr>
          <p:cNvSpPr/>
          <p:nvPr/>
        </p:nvSpPr>
        <p:spPr>
          <a:xfrm>
            <a:off x="1742103" y="4845413"/>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rgbClr val="FFFF00"/>
                </a:solidFill>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42" name="Freeform: Shape 23">
            <a:extLst>
              <a:ext uri="{FF2B5EF4-FFF2-40B4-BE49-F238E27FC236}">
                <a16:creationId xmlns:a16="http://schemas.microsoft.com/office/drawing/2014/main" id="{6DE0725F-6261-49E1-B9CF-9EC5DCA633AE}"/>
              </a:ext>
            </a:extLst>
          </p:cNvPr>
          <p:cNvSpPr/>
          <p:nvPr/>
        </p:nvSpPr>
        <p:spPr>
          <a:xfrm>
            <a:off x="1753647" y="5829210"/>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dirty="0"/>
              <a:t>D) Creating a more resilient, inclusive and democratic European society</a:t>
            </a:r>
          </a:p>
          <a:p>
            <a:pPr marL="0" lvl="0" indent="0" algn="ctr" defTabSz="533400">
              <a:lnSpc>
                <a:spcPct val="90000"/>
              </a:lnSpc>
              <a:spcBef>
                <a:spcPct val="0"/>
              </a:spcBef>
              <a:spcAft>
                <a:spcPct val="35000"/>
              </a:spcAft>
              <a:buNone/>
            </a:pPr>
            <a:endParaRPr lang="en-GB" sz="1200" b="1" dirty="0"/>
          </a:p>
        </p:txBody>
      </p:sp>
      <p:sp>
        <p:nvSpPr>
          <p:cNvPr id="43" name="Freeform: Shape 24">
            <a:extLst>
              <a:ext uri="{FF2B5EF4-FFF2-40B4-BE49-F238E27FC236}">
                <a16:creationId xmlns:a16="http://schemas.microsoft.com/office/drawing/2014/main" id="{AE874C19-65A1-4506-9351-FB29CFB01655}"/>
              </a:ext>
            </a:extLst>
          </p:cNvPr>
          <p:cNvSpPr/>
          <p:nvPr/>
        </p:nvSpPr>
        <p:spPr>
          <a:xfrm>
            <a:off x="1787194" y="2400379"/>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sp>
        <p:nvSpPr>
          <p:cNvPr id="44" name="Content Placeholder 2">
            <a:extLst>
              <a:ext uri="{FF2B5EF4-FFF2-40B4-BE49-F238E27FC236}">
                <a16:creationId xmlns:a16="http://schemas.microsoft.com/office/drawing/2014/main" id="{88AC1A9B-266D-45A6-B899-1DA277F243C1}"/>
              </a:ext>
            </a:extLst>
          </p:cNvPr>
          <p:cNvSpPr txBox="1">
            <a:spLocks/>
          </p:cNvSpPr>
          <p:nvPr/>
        </p:nvSpPr>
        <p:spPr>
          <a:xfrm>
            <a:off x="4083805" y="2381262"/>
            <a:ext cx="5060195" cy="4476737"/>
          </a:xfrm>
          <a:prstGeom prst="rect">
            <a:avLst/>
          </a:prstGeom>
          <a:noFill/>
          <a:ln>
            <a:no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7000"/>
              </a:lnSpc>
              <a:spcBef>
                <a:spcPts val="0"/>
              </a:spcBef>
              <a:spcAft>
                <a:spcPts val="0"/>
              </a:spcAft>
              <a:buFont typeface="Arial" panose="020B0604020202020204" pitchFamily="34" charset="0"/>
              <a:buNone/>
            </a:pPr>
            <a:endParaRPr lang="en-US" b="1" dirty="0">
              <a:latin typeface="ECSquareSansPro-Bold"/>
              <a:ea typeface="Calibri" panose="020F0502020204030204" pitchFamily="34" charset="0"/>
              <a:cs typeface="ECSquareSansPro-Bold"/>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competitive and secure data-economy;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Industrial leadership in key and emerging technologies that work for people;</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Secure and </a:t>
            </a:r>
            <a:r>
              <a:rPr lang="en-US" sz="2700" dirty="0" err="1">
                <a:latin typeface="ECSquareSansPro"/>
                <a:ea typeface="Calibri" panose="020F0502020204030204" pitchFamily="34" charset="0"/>
                <a:cs typeface="ECSquareSansPro"/>
              </a:rPr>
              <a:t>cybersecure</a:t>
            </a:r>
            <a:r>
              <a:rPr lang="en-US" sz="2700" dirty="0">
                <a:latin typeface="ECSquareSansPro"/>
                <a:ea typeface="Calibri" panose="020F0502020204030204" pitchFamily="34" charset="0"/>
                <a:cs typeface="ECSquareSansPro"/>
              </a:rPr>
              <a:t> digital technology;</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High quality </a:t>
            </a:r>
            <a:r>
              <a:rPr lang="en-US" dirty="0">
                <a:latin typeface="ECSquareSansPro"/>
                <a:ea typeface="Calibri" panose="020F0502020204030204" pitchFamily="34" charset="0"/>
                <a:cs typeface="ECSquareSansPro"/>
              </a:rPr>
              <a:t>digital services for all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B)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Enhancing ecosystems and biodiversity on land and in waters;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Clean and healthy air, water and soil;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Sustainable food systems from farm to fork on land and sea</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C)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Climate change mitigation and </a:t>
            </a:r>
            <a:r>
              <a:rPr lang="en-US" sz="2700" dirty="0">
                <a:latin typeface="ECSquareSansPro"/>
                <a:ea typeface="Calibri" panose="020F0502020204030204" pitchFamily="34" charset="0"/>
                <a:cs typeface="ECSquareSansPro"/>
              </a:rPr>
              <a:t>adaptation;</a:t>
            </a: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Affordable and clean energy;</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Smart and sustainable transport;</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Circular and clean economy</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D)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resilient EU prepared for emerging threats;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secure, open and democratic EU society;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Good health and high-quality accessible healthcare;</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Inclusive growth and new job opportunities</a:t>
            </a:r>
            <a:endParaRPr lang="en-US" dirty="0">
              <a:latin typeface="Sylfaen" panose="010A0502050306030303" pitchFamily="18" charset="0"/>
              <a:ea typeface="Calibri" panose="020F0502020204030204" pitchFamily="34" charset="0"/>
              <a:cs typeface="Times New Roman" panose="02020603050405020304" pitchFamily="18" charset="0"/>
            </a:endParaRPr>
          </a:p>
        </p:txBody>
      </p:sp>
      <p:sp>
        <p:nvSpPr>
          <p:cNvPr id="45" name="Freeform: Shape 20">
            <a:extLst>
              <a:ext uri="{FF2B5EF4-FFF2-40B4-BE49-F238E27FC236}">
                <a16:creationId xmlns:a16="http://schemas.microsoft.com/office/drawing/2014/main" id="{A1071634-F44D-4682-872C-D18A63BEEB4A}"/>
              </a:ext>
            </a:extLst>
          </p:cNvPr>
          <p:cNvSpPr/>
          <p:nvPr/>
        </p:nvSpPr>
        <p:spPr>
          <a:xfrm>
            <a:off x="1746189" y="2813106"/>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highlight>
                <a:srgbClr val="FFFF00"/>
              </a:highlight>
            </a:endParaRPr>
          </a:p>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A) Promoting an open strategic autonomy by leading the development of key digital, enabling and emerging technologies, sectors and value chains</a:t>
            </a:r>
            <a:endParaRPr lang="en-US" sz="1200" b="1" kern="1200" dirty="0">
              <a:solidFill>
                <a:schemeClr val="tx1"/>
              </a:solidFill>
              <a:highlight>
                <a:srgbClr val="FFFF00"/>
              </a:highlight>
            </a:endParaRPr>
          </a:p>
        </p:txBody>
      </p:sp>
      <p:sp>
        <p:nvSpPr>
          <p:cNvPr id="46" name="Freeform: Shape 21">
            <a:extLst>
              <a:ext uri="{FF2B5EF4-FFF2-40B4-BE49-F238E27FC236}">
                <a16:creationId xmlns:a16="http://schemas.microsoft.com/office/drawing/2014/main" id="{30B8328A-66F2-4440-89BA-C7A4C3530EE2}"/>
              </a:ext>
            </a:extLst>
          </p:cNvPr>
          <p:cNvSpPr/>
          <p:nvPr/>
        </p:nvSpPr>
        <p:spPr>
          <a:xfrm>
            <a:off x="1752772" y="3834499"/>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47" name="Freeform: Shape 22">
            <a:extLst>
              <a:ext uri="{FF2B5EF4-FFF2-40B4-BE49-F238E27FC236}">
                <a16:creationId xmlns:a16="http://schemas.microsoft.com/office/drawing/2014/main" id="{0C89690B-CCFA-403C-A17A-66E6E496C573}"/>
              </a:ext>
            </a:extLst>
          </p:cNvPr>
          <p:cNvSpPr/>
          <p:nvPr/>
        </p:nvSpPr>
        <p:spPr>
          <a:xfrm>
            <a:off x="1742103" y="4858113"/>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48" name="Freeform: Shape 23">
            <a:extLst>
              <a:ext uri="{FF2B5EF4-FFF2-40B4-BE49-F238E27FC236}">
                <a16:creationId xmlns:a16="http://schemas.microsoft.com/office/drawing/2014/main" id="{6DE0725F-6261-49E1-B9CF-9EC5DCA633AE}"/>
              </a:ext>
            </a:extLst>
          </p:cNvPr>
          <p:cNvSpPr/>
          <p:nvPr/>
        </p:nvSpPr>
        <p:spPr>
          <a:xfrm>
            <a:off x="1753647" y="5841910"/>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dirty="0"/>
              <a:t>D) Creating a more resilient, inclusive and democratic European society</a:t>
            </a:r>
          </a:p>
          <a:p>
            <a:pPr marL="0" lvl="0" indent="0" algn="ctr" defTabSz="533400">
              <a:lnSpc>
                <a:spcPct val="90000"/>
              </a:lnSpc>
              <a:spcBef>
                <a:spcPct val="0"/>
              </a:spcBef>
              <a:spcAft>
                <a:spcPct val="35000"/>
              </a:spcAft>
              <a:buNone/>
            </a:pPr>
            <a:endParaRPr lang="en-GB" sz="1200" b="1" dirty="0"/>
          </a:p>
        </p:txBody>
      </p:sp>
      <p:sp>
        <p:nvSpPr>
          <p:cNvPr id="49" name="Freeform: Shape 24">
            <a:extLst>
              <a:ext uri="{FF2B5EF4-FFF2-40B4-BE49-F238E27FC236}">
                <a16:creationId xmlns:a16="http://schemas.microsoft.com/office/drawing/2014/main" id="{AE874C19-65A1-4506-9351-FB29CFB01655}"/>
              </a:ext>
            </a:extLst>
          </p:cNvPr>
          <p:cNvSpPr/>
          <p:nvPr/>
        </p:nvSpPr>
        <p:spPr>
          <a:xfrm>
            <a:off x="1787194" y="2413079"/>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spTree>
    <p:extLst>
      <p:ext uri="{BB962C8B-B14F-4D97-AF65-F5344CB8AC3E}">
        <p14:creationId xmlns:p14="http://schemas.microsoft.com/office/powerpoint/2010/main" val="1466054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7886128"/>
              </p:ext>
            </p:extLst>
          </p:nvPr>
        </p:nvGraphicFramePr>
        <p:xfrm>
          <a:off x="1600277" y="762070"/>
          <a:ext cx="7543720" cy="5537650"/>
        </p:xfrm>
        <a:graphic>
          <a:graphicData uri="http://schemas.openxmlformats.org/drawingml/2006/table">
            <a:tbl>
              <a:tblPr firstRow="1" firstCol="1" bandRow="1">
                <a:tableStyleId>{5940675A-B579-460E-94D1-54222C63F5DA}</a:tableStyleId>
              </a:tblPr>
              <a:tblGrid>
                <a:gridCol w="2754556">
                  <a:extLst>
                    <a:ext uri="{9D8B030D-6E8A-4147-A177-3AD203B41FA5}">
                      <a16:colId xmlns:a16="http://schemas.microsoft.com/office/drawing/2014/main" val="2981129132"/>
                    </a:ext>
                  </a:extLst>
                </a:gridCol>
                <a:gridCol w="1457343">
                  <a:extLst>
                    <a:ext uri="{9D8B030D-6E8A-4147-A177-3AD203B41FA5}">
                      <a16:colId xmlns:a16="http://schemas.microsoft.com/office/drawing/2014/main" val="1635836346"/>
                    </a:ext>
                  </a:extLst>
                </a:gridCol>
                <a:gridCol w="1257254">
                  <a:extLst>
                    <a:ext uri="{9D8B030D-6E8A-4147-A177-3AD203B41FA5}">
                      <a16:colId xmlns:a16="http://schemas.microsoft.com/office/drawing/2014/main" val="3779273038"/>
                    </a:ext>
                  </a:extLst>
                </a:gridCol>
                <a:gridCol w="2074567">
                  <a:extLst>
                    <a:ext uri="{9D8B030D-6E8A-4147-A177-3AD203B41FA5}">
                      <a16:colId xmlns:a16="http://schemas.microsoft.com/office/drawing/2014/main" val="1329890372"/>
                    </a:ext>
                  </a:extLst>
                </a:gridCol>
              </a:tblGrid>
              <a:tr h="393660">
                <a:tc rowSpan="2">
                  <a:txBody>
                    <a:bodyPr/>
                    <a:lstStyle/>
                    <a:p>
                      <a:pPr algn="ctr">
                        <a:lnSpc>
                          <a:spcPct val="115000"/>
                        </a:lnSpc>
                        <a:spcAft>
                          <a:spcPts val="400"/>
                        </a:spcAft>
                      </a:pPr>
                      <a:r>
                        <a:rPr lang="en-GB" sz="1600" dirty="0">
                          <a:effectLst/>
                        </a:rPr>
                        <a:t>Call</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gridSpan="2">
                  <a:txBody>
                    <a:bodyPr/>
                    <a:lstStyle/>
                    <a:p>
                      <a:pPr algn="ctr">
                        <a:lnSpc>
                          <a:spcPct val="115000"/>
                        </a:lnSpc>
                        <a:spcAft>
                          <a:spcPts val="400"/>
                        </a:spcAft>
                      </a:pPr>
                      <a:r>
                        <a:rPr lang="en-GB" sz="1600">
                          <a:effectLst/>
                        </a:rPr>
                        <a:t>Budgets (EUR million)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hMerge="1">
                  <a:txBody>
                    <a:bodyPr/>
                    <a:lstStyle/>
                    <a:p>
                      <a:endParaRPr lang="en-US"/>
                    </a:p>
                  </a:txBody>
                  <a:tcPr/>
                </a:tc>
                <a:tc rowSpan="2">
                  <a:txBody>
                    <a:bodyPr/>
                    <a:lstStyle/>
                    <a:p>
                      <a:pPr algn="ctr">
                        <a:lnSpc>
                          <a:spcPct val="115000"/>
                        </a:lnSpc>
                        <a:spcAft>
                          <a:spcPts val="400"/>
                        </a:spcAft>
                      </a:pPr>
                      <a:r>
                        <a:rPr lang="en-GB" sz="1600">
                          <a:effectLst/>
                        </a:rPr>
                        <a:t>Deadline(s)</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1056171579"/>
                  </a:ext>
                </a:extLst>
              </a:tr>
              <a:tr h="546592">
                <a:tc vMerge="1">
                  <a:txBody>
                    <a:bodyPr/>
                    <a:lstStyle/>
                    <a:p>
                      <a:endParaRPr lang="en-US"/>
                    </a:p>
                  </a:txBody>
                  <a:tcPr/>
                </a:tc>
                <a:tc>
                  <a:txBody>
                    <a:bodyPr/>
                    <a:lstStyle/>
                    <a:p>
                      <a:pPr algn="ctr">
                        <a:lnSpc>
                          <a:spcPct val="115000"/>
                        </a:lnSpc>
                        <a:spcAft>
                          <a:spcPts val="400"/>
                        </a:spcAft>
                      </a:pPr>
                      <a:r>
                        <a:rPr lang="en-GB" sz="1600">
                          <a:effectLst/>
                        </a:rPr>
                        <a:t>2023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ctr">
                        <a:lnSpc>
                          <a:spcPct val="115000"/>
                        </a:lnSpc>
                        <a:spcAft>
                          <a:spcPts val="400"/>
                        </a:spcAft>
                      </a:pPr>
                      <a:r>
                        <a:rPr lang="en-GB" sz="1600">
                          <a:effectLst/>
                        </a:rPr>
                        <a:t>2024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vMerge="1">
                  <a:txBody>
                    <a:bodyPr/>
                    <a:lstStyle/>
                    <a:p>
                      <a:endParaRPr lang="en-US"/>
                    </a:p>
                  </a:txBody>
                  <a:tcPr/>
                </a:tc>
                <a:extLst>
                  <a:ext uri="{0D108BD9-81ED-4DB2-BD59-A6C34878D82A}">
                    <a16:rowId xmlns:a16="http://schemas.microsoft.com/office/drawing/2014/main" val="2003831820"/>
                  </a:ext>
                </a:extLst>
              </a:tr>
              <a:tr h="806385">
                <a:tc>
                  <a:txBody>
                    <a:bodyPr/>
                    <a:lstStyle/>
                    <a:p>
                      <a:pPr algn="just">
                        <a:lnSpc>
                          <a:spcPct val="115000"/>
                        </a:lnSpc>
                        <a:spcAft>
                          <a:spcPts val="400"/>
                        </a:spcAft>
                      </a:pPr>
                      <a:r>
                        <a:rPr lang="en-GB" sz="1600" dirty="0">
                          <a:effectLst/>
                        </a:rPr>
                        <a:t>HORIZON-CL5-2023-D3-01</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397.60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23.00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30 Mar 2023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1678766350"/>
                  </a:ext>
                </a:extLst>
              </a:tr>
              <a:tr h="806385">
                <a:tc>
                  <a:txBody>
                    <a:bodyPr/>
                    <a:lstStyle/>
                    <a:p>
                      <a:pPr algn="just">
                        <a:lnSpc>
                          <a:spcPct val="115000"/>
                        </a:lnSpc>
                        <a:spcAft>
                          <a:spcPts val="400"/>
                        </a:spcAft>
                      </a:pPr>
                      <a:r>
                        <a:rPr lang="en-GB" sz="1600" dirty="0">
                          <a:effectLst/>
                        </a:rPr>
                        <a:t>HORIZON-CL5-2023-D3-02</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dirty="0">
                          <a:effectLst/>
                        </a:rPr>
                        <a:t>161.00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1000"/>
                        </a:spcAft>
                      </a:pPr>
                      <a:r>
                        <a:rPr lang="en-GB" sz="1600" dirty="0">
                          <a:effectLst/>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05 Sep 2023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1693621158"/>
                  </a:ext>
                </a:extLst>
              </a:tr>
              <a:tr h="806385">
                <a:tc>
                  <a:txBody>
                    <a:bodyPr/>
                    <a:lstStyle/>
                    <a:p>
                      <a:pPr algn="just">
                        <a:lnSpc>
                          <a:spcPct val="115000"/>
                        </a:lnSpc>
                        <a:spcAft>
                          <a:spcPts val="400"/>
                        </a:spcAft>
                      </a:pPr>
                      <a:r>
                        <a:rPr lang="en-GB" sz="1600" dirty="0">
                          <a:effectLst/>
                        </a:rPr>
                        <a:t>HORIZON-CL5-2023-D3-03</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dirty="0">
                          <a:effectLst/>
                        </a:rPr>
                        <a:t>58.00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1000"/>
                        </a:spcAft>
                      </a:pPr>
                      <a:r>
                        <a:rPr lang="en-GB" sz="1600">
                          <a:effectLst/>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10 Oct 2023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2030499131"/>
                  </a:ext>
                </a:extLst>
              </a:tr>
              <a:tr h="806385">
                <a:tc>
                  <a:txBody>
                    <a:bodyPr/>
                    <a:lstStyle/>
                    <a:p>
                      <a:pPr algn="just">
                        <a:lnSpc>
                          <a:spcPct val="115000"/>
                        </a:lnSpc>
                        <a:spcAft>
                          <a:spcPts val="400"/>
                        </a:spcAft>
                      </a:pPr>
                      <a:r>
                        <a:rPr lang="en-GB" sz="1600">
                          <a:effectLst/>
                        </a:rPr>
                        <a:t>HORIZON-CL5-2024-D3-01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1000"/>
                        </a:spcAft>
                      </a:pPr>
                      <a:r>
                        <a:rPr lang="en-GB" sz="1600">
                          <a:effectLst/>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dirty="0">
                          <a:effectLst/>
                        </a:rPr>
                        <a:t>246.00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16 Jan 2024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2524331882"/>
                  </a:ext>
                </a:extLst>
              </a:tr>
              <a:tr h="806385">
                <a:tc>
                  <a:txBody>
                    <a:bodyPr/>
                    <a:lstStyle/>
                    <a:p>
                      <a:pPr algn="just">
                        <a:lnSpc>
                          <a:spcPct val="115000"/>
                        </a:lnSpc>
                        <a:spcAft>
                          <a:spcPts val="400"/>
                        </a:spcAft>
                      </a:pPr>
                      <a:r>
                        <a:rPr lang="en-GB" sz="1600">
                          <a:effectLst/>
                        </a:rPr>
                        <a:t>HORIZON-CL5-2024-D3-02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1000"/>
                        </a:spcAft>
                      </a:pPr>
                      <a:r>
                        <a:rPr lang="en-GB" sz="1600">
                          <a:effectLst/>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138.00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dirty="0">
                          <a:effectLst/>
                        </a:rPr>
                        <a:t>05 Sep 2024</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1480451092"/>
                  </a:ext>
                </a:extLst>
              </a:tr>
              <a:tr h="565473">
                <a:tc>
                  <a:txBody>
                    <a:bodyPr/>
                    <a:lstStyle/>
                    <a:p>
                      <a:pPr algn="just">
                        <a:lnSpc>
                          <a:spcPct val="115000"/>
                        </a:lnSpc>
                        <a:spcAft>
                          <a:spcPts val="400"/>
                        </a:spcAft>
                      </a:pPr>
                      <a:r>
                        <a:rPr lang="en-GB" sz="1600">
                          <a:effectLst/>
                        </a:rPr>
                        <a:t>Overall indicative budget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616.60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400"/>
                        </a:spcAft>
                      </a:pPr>
                      <a:r>
                        <a:rPr lang="en-GB" sz="1600">
                          <a:effectLst/>
                        </a:rPr>
                        <a:t>407.00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tc>
                  <a:txBody>
                    <a:bodyPr/>
                    <a:lstStyle/>
                    <a:p>
                      <a:pPr algn="just">
                        <a:lnSpc>
                          <a:spcPct val="115000"/>
                        </a:lnSpc>
                        <a:spcAft>
                          <a:spcPts val="1000"/>
                        </a:spcAft>
                      </a:pPr>
                      <a:r>
                        <a:rPr lang="en-GB" sz="1600" dirty="0">
                          <a:effectLst/>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358" marR="67358" marT="67358" marB="0"/>
                </a:tc>
                <a:extLst>
                  <a:ext uri="{0D108BD9-81ED-4DB2-BD59-A6C34878D82A}">
                    <a16:rowId xmlns:a16="http://schemas.microsoft.com/office/drawing/2014/main" val="827857356"/>
                  </a:ext>
                </a:extLst>
              </a:tr>
            </a:tbl>
          </a:graphicData>
        </a:graphic>
      </p:graphicFrame>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3.</a:t>
            </a:r>
            <a:r>
              <a:rPr lang="en-GB" sz="1800" dirty="0">
                <a:solidFill>
                  <a:srgbClr val="000000"/>
                </a:solidFill>
                <a:cs typeface="Times New Roman" panose="02020603050405020304" pitchFamily="18" charset="0"/>
              </a:rPr>
              <a:t>						</a:t>
            </a:r>
            <a:r>
              <a:rPr lang="en-GB" sz="1800" i="1" dirty="0">
                <a:solidFill>
                  <a:srgbClr val="000000"/>
                </a:solidFill>
                <a:cs typeface="Times New Roman" panose="02020603050405020304" pitchFamily="18" charset="0"/>
              </a:rPr>
              <a:t>Continued 2</a:t>
            </a:r>
            <a:endParaRPr lang="en-GB" sz="1800" dirty="0">
              <a:solidFill>
                <a:srgbClr val="000000"/>
              </a:solidFill>
              <a:latin typeface="+mn-lt"/>
              <a:ea typeface="Times New Roman" panose="02020603050405020304" pitchFamily="18" charset="0"/>
              <a:cs typeface="Times New Roman" panose="02020603050405020304" pitchFamily="18" charset="0"/>
            </a:endParaRP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	</a:t>
            </a:r>
            <a:r>
              <a:rPr lang="en-US" sz="1800" dirty="0">
                <a:solidFill>
                  <a:srgbClr val="000000"/>
                </a:solidFill>
                <a:ea typeface="Times New Roman" panose="02020603050405020304" pitchFamily="18" charset="0"/>
                <a:cs typeface="Times New Roman" panose="02020603050405020304" pitchFamily="18" charset="0"/>
              </a:rPr>
              <a:t>	</a:t>
            </a:r>
            <a:r>
              <a:rPr lang="en-GB" sz="1800" dirty="0">
                <a:solidFill>
                  <a:srgbClr val="000000"/>
                </a:solidFill>
                <a:cs typeface="Times New Roman" panose="02020603050405020304" pitchFamily="18" charset="0"/>
              </a:rPr>
              <a:t>HORIZON-CL5-2023-D3-01</a:t>
            </a:r>
            <a:endParaRPr lang="en-US" sz="1800" dirty="0">
              <a:solidFill>
                <a:srgbClr val="000000"/>
              </a:solidFill>
              <a:latin typeface="+mn-lt"/>
              <a:ea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24</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21" name="Group 20">
            <a:extLst>
              <a:ext uri="{FF2B5EF4-FFF2-40B4-BE49-F238E27FC236}">
                <a16:creationId xmlns:a16="http://schemas.microsoft.com/office/drawing/2014/main" id="{AAB7B36B-A1FF-4661-8A6D-388A2DDA044E}"/>
              </a:ext>
            </a:extLst>
          </p:cNvPr>
          <p:cNvGrpSpPr/>
          <p:nvPr/>
        </p:nvGrpSpPr>
        <p:grpSpPr>
          <a:xfrm>
            <a:off x="739" y="762070"/>
            <a:ext cx="1599538" cy="6095840"/>
            <a:chOff x="3098741" y="0"/>
            <a:chExt cx="1321576" cy="4952870"/>
          </a:xfrm>
        </p:grpSpPr>
        <p:sp>
          <p:nvSpPr>
            <p:cNvPr id="22" name="Rectangle: Rounded Corners 21">
              <a:extLst>
                <a:ext uri="{FF2B5EF4-FFF2-40B4-BE49-F238E27FC236}">
                  <a16:creationId xmlns:a16="http://schemas.microsoft.com/office/drawing/2014/main" id="{AF0E0E3A-6AA5-4EBD-9B0D-BC7B244D0619}"/>
                </a:ext>
              </a:extLst>
            </p:cNvPr>
            <p:cNvSpPr/>
            <p:nvPr/>
          </p:nvSpPr>
          <p:spPr>
            <a:xfrm>
              <a:off x="3098741" y="0"/>
              <a:ext cx="1321576" cy="4952870"/>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3" name="Rectangle: Rounded Corners 22">
              <a:extLst>
                <a:ext uri="{FF2B5EF4-FFF2-40B4-BE49-F238E27FC236}">
                  <a16:creationId xmlns:a16="http://schemas.microsoft.com/office/drawing/2014/main" id="{E40C476F-91D3-4EDC-A79F-C5FF86A535AB}"/>
                </a:ext>
              </a:extLst>
            </p:cNvPr>
            <p:cNvSpPr txBox="1"/>
            <p:nvPr/>
          </p:nvSpPr>
          <p:spPr>
            <a:xfrm>
              <a:off x="3098741" y="0"/>
              <a:ext cx="1321576" cy="5979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grpSp>
      <p:grpSp>
        <p:nvGrpSpPr>
          <p:cNvPr id="24" name="Group 23">
            <a:extLst>
              <a:ext uri="{FF2B5EF4-FFF2-40B4-BE49-F238E27FC236}">
                <a16:creationId xmlns:a16="http://schemas.microsoft.com/office/drawing/2014/main" id="{B45F925B-1047-4E4A-945D-CE2E84508683}"/>
              </a:ext>
            </a:extLst>
          </p:cNvPr>
          <p:cNvGrpSpPr/>
          <p:nvPr/>
        </p:nvGrpSpPr>
        <p:grpSpPr>
          <a:xfrm>
            <a:off x="-9406" y="1676446"/>
            <a:ext cx="1643453" cy="852813"/>
            <a:chOff x="2956006" y="1192011"/>
            <a:chExt cx="1525490" cy="976569"/>
          </a:xfrm>
        </p:grpSpPr>
        <p:sp>
          <p:nvSpPr>
            <p:cNvPr id="25" name="Rectangle: Rounded Corners 24">
              <a:extLst>
                <a:ext uri="{FF2B5EF4-FFF2-40B4-BE49-F238E27FC236}">
                  <a16:creationId xmlns:a16="http://schemas.microsoft.com/office/drawing/2014/main" id="{26C2485C-252E-4BDB-87C9-899E20E9E592}"/>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26" name="Rectangle: Rounded Corners 24">
              <a:extLst>
                <a:ext uri="{FF2B5EF4-FFF2-40B4-BE49-F238E27FC236}">
                  <a16:creationId xmlns:a16="http://schemas.microsoft.com/office/drawing/2014/main" id="{6B4753E3-AC4F-46AF-B8E6-F9331E513344}"/>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27" name="Group 26">
            <a:extLst>
              <a:ext uri="{FF2B5EF4-FFF2-40B4-BE49-F238E27FC236}">
                <a16:creationId xmlns:a16="http://schemas.microsoft.com/office/drawing/2014/main" id="{C14AD98F-41A9-4EA6-8B9B-9F29782389AD}"/>
              </a:ext>
            </a:extLst>
          </p:cNvPr>
          <p:cNvGrpSpPr/>
          <p:nvPr/>
        </p:nvGrpSpPr>
        <p:grpSpPr>
          <a:xfrm>
            <a:off x="-1668" y="2667020"/>
            <a:ext cx="1602451" cy="378927"/>
            <a:chOff x="3038784" y="2361165"/>
            <a:chExt cx="1441490" cy="244832"/>
          </a:xfrm>
        </p:grpSpPr>
        <p:sp>
          <p:nvSpPr>
            <p:cNvPr id="28" name="Rectangle: Rounded Corners 27">
              <a:extLst>
                <a:ext uri="{FF2B5EF4-FFF2-40B4-BE49-F238E27FC236}">
                  <a16:creationId xmlns:a16="http://schemas.microsoft.com/office/drawing/2014/main" id="{63E233CC-B4FE-4E6F-8DFF-43255D39523B}"/>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29" name="Rectangle: Rounded Corners 26">
              <a:extLst>
                <a:ext uri="{FF2B5EF4-FFF2-40B4-BE49-F238E27FC236}">
                  <a16:creationId xmlns:a16="http://schemas.microsoft.com/office/drawing/2014/main" id="{1F48731C-36AD-4827-853A-9339FB4C5A57}"/>
                </a:ext>
              </a:extLst>
            </p:cNvPr>
            <p:cNvSpPr txBox="1"/>
            <p:nvPr/>
          </p:nvSpPr>
          <p:spPr>
            <a:xfrm>
              <a:off x="3045955" y="2368330"/>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30" name="Group 29">
            <a:extLst>
              <a:ext uri="{FF2B5EF4-FFF2-40B4-BE49-F238E27FC236}">
                <a16:creationId xmlns:a16="http://schemas.microsoft.com/office/drawing/2014/main" id="{44D3AB88-B68B-4CF1-9C83-288E725960F0}"/>
              </a:ext>
            </a:extLst>
          </p:cNvPr>
          <p:cNvGrpSpPr/>
          <p:nvPr/>
        </p:nvGrpSpPr>
        <p:grpSpPr>
          <a:xfrm>
            <a:off x="-9405" y="3276604"/>
            <a:ext cx="1621567" cy="759893"/>
            <a:chOff x="3044921" y="2753566"/>
            <a:chExt cx="1429216" cy="508557"/>
          </a:xfrm>
        </p:grpSpPr>
        <p:sp>
          <p:nvSpPr>
            <p:cNvPr id="31" name="Rectangle: Rounded Corners 30">
              <a:extLst>
                <a:ext uri="{FF2B5EF4-FFF2-40B4-BE49-F238E27FC236}">
                  <a16:creationId xmlns:a16="http://schemas.microsoft.com/office/drawing/2014/main" id="{2195F891-47AC-4C88-A67F-92FE7BB45A94}"/>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32" name="Rectangle: Rounded Corners 28">
              <a:extLst>
                <a:ext uri="{FF2B5EF4-FFF2-40B4-BE49-F238E27FC236}">
                  <a16:creationId xmlns:a16="http://schemas.microsoft.com/office/drawing/2014/main" id="{10607D99-EABC-4DE8-A71B-61669D756DB7}"/>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3" name="Group 32">
            <a:extLst>
              <a:ext uri="{FF2B5EF4-FFF2-40B4-BE49-F238E27FC236}">
                <a16:creationId xmlns:a16="http://schemas.microsoft.com/office/drawing/2014/main" id="{9B66BCF7-7EF2-4E02-891D-259A0520DB64}"/>
              </a:ext>
            </a:extLst>
          </p:cNvPr>
          <p:cNvGrpSpPr/>
          <p:nvPr/>
        </p:nvGrpSpPr>
        <p:grpSpPr>
          <a:xfrm>
            <a:off x="-1970" y="4114782"/>
            <a:ext cx="1602817" cy="759893"/>
            <a:chOff x="3044921" y="3420266"/>
            <a:chExt cx="1429216" cy="935400"/>
          </a:xfrm>
        </p:grpSpPr>
        <p:sp>
          <p:nvSpPr>
            <p:cNvPr id="34" name="Rectangle: Rounded Corners 33">
              <a:extLst>
                <a:ext uri="{FF2B5EF4-FFF2-40B4-BE49-F238E27FC236}">
                  <a16:creationId xmlns:a16="http://schemas.microsoft.com/office/drawing/2014/main" id="{7ADA9388-3475-4D4D-839E-6A2A74266EF7}"/>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35" name="Rectangle: Rounded Corners 30">
              <a:extLst>
                <a:ext uri="{FF2B5EF4-FFF2-40B4-BE49-F238E27FC236}">
                  <a16:creationId xmlns:a16="http://schemas.microsoft.com/office/drawing/2014/main" id="{06FC90C0-4C0D-4766-8D44-F3850EDE5E01}"/>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6" name="Group 35">
            <a:extLst>
              <a:ext uri="{FF2B5EF4-FFF2-40B4-BE49-F238E27FC236}">
                <a16:creationId xmlns:a16="http://schemas.microsoft.com/office/drawing/2014/main" id="{6643BB40-3FD2-462D-BB4C-5B9A04E2072D}"/>
              </a:ext>
            </a:extLst>
          </p:cNvPr>
          <p:cNvGrpSpPr/>
          <p:nvPr/>
        </p:nvGrpSpPr>
        <p:grpSpPr>
          <a:xfrm>
            <a:off x="4558" y="5029158"/>
            <a:ext cx="1602818" cy="577006"/>
            <a:chOff x="3044921" y="4552904"/>
            <a:chExt cx="1429216" cy="399965"/>
          </a:xfrm>
        </p:grpSpPr>
        <p:sp>
          <p:nvSpPr>
            <p:cNvPr id="37" name="Rectangle: Rounded Corners 36">
              <a:extLst>
                <a:ext uri="{FF2B5EF4-FFF2-40B4-BE49-F238E27FC236}">
                  <a16:creationId xmlns:a16="http://schemas.microsoft.com/office/drawing/2014/main" id="{AF6A6F54-CE56-4A90-A757-1FF72710BF89}"/>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38" name="Rectangle: Rounded Corners 32">
              <a:extLst>
                <a:ext uri="{FF2B5EF4-FFF2-40B4-BE49-F238E27FC236}">
                  <a16:creationId xmlns:a16="http://schemas.microsoft.com/office/drawing/2014/main" id="{3FDA6496-BDC4-4B36-B0B9-555C7521E59F}"/>
                </a:ext>
              </a:extLst>
            </p:cNvPr>
            <p:cNvSpPr txBox="1"/>
            <p:nvPr/>
          </p:nvSpPr>
          <p:spPr>
            <a:xfrm>
              <a:off x="3056636" y="4564621"/>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Tree>
    <p:extLst>
      <p:ext uri="{BB962C8B-B14F-4D97-AF65-F5344CB8AC3E}">
        <p14:creationId xmlns:p14="http://schemas.microsoft.com/office/powerpoint/2010/main" val="1845924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Continued 3</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HORIZON-CL5-2023-D3-01</a:t>
            </a:r>
          </a:p>
        </p:txBody>
      </p:sp>
      <p:sp>
        <p:nvSpPr>
          <p:cNvPr id="17" name="Rounded Rectangle 16"/>
          <p:cNvSpPr/>
          <p:nvPr/>
        </p:nvSpPr>
        <p:spPr>
          <a:xfrm>
            <a:off x="76318" y="2514624"/>
            <a:ext cx="1447762" cy="11552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90441"/>
              <a:satOff val="4433"/>
              <a:lumOff val="4014"/>
              <a:alphaOff val="0"/>
            </a:schemeClr>
          </a:effectRef>
          <a:fontRef idx="minor">
            <a:schemeClr val="lt1"/>
          </a:fontRef>
        </p:style>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25</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aphicFrame>
        <p:nvGraphicFramePr>
          <p:cNvPr id="22" name="Content Placeholder 3">
            <a:extLst>
              <a:ext uri="{FF2B5EF4-FFF2-40B4-BE49-F238E27FC236}">
                <a16:creationId xmlns:a16="http://schemas.microsoft.com/office/drawing/2014/main" id="{36A1A55B-72A0-44BC-88B2-760DD014A12E}"/>
              </a:ext>
            </a:extLst>
          </p:cNvPr>
          <p:cNvGraphicFramePr>
            <a:graphicFrameLocks/>
          </p:cNvGraphicFramePr>
          <p:nvPr>
            <p:extLst>
              <p:ext uri="{D42A27DB-BD31-4B8C-83A1-F6EECF244321}">
                <p14:modId xmlns:p14="http://schemas.microsoft.com/office/powerpoint/2010/main" val="3860471834"/>
              </p:ext>
            </p:extLst>
          </p:nvPr>
        </p:nvGraphicFramePr>
        <p:xfrm>
          <a:off x="1645474" y="672336"/>
          <a:ext cx="7498526" cy="6442984"/>
        </p:xfrm>
        <a:graphic>
          <a:graphicData uri="http://schemas.openxmlformats.org/drawingml/2006/table">
            <a:tbl>
              <a:tblPr firstRow="1" firstCol="1" bandRow="1">
                <a:tableStyleId>{616DA210-FB5B-4158-B5E0-FEB733F419BA}</a:tableStyleId>
              </a:tblPr>
              <a:tblGrid>
                <a:gridCol w="2334552">
                  <a:extLst>
                    <a:ext uri="{9D8B030D-6E8A-4147-A177-3AD203B41FA5}">
                      <a16:colId xmlns:a16="http://schemas.microsoft.com/office/drawing/2014/main" val="2656440628"/>
                    </a:ext>
                  </a:extLst>
                </a:gridCol>
                <a:gridCol w="683452">
                  <a:extLst>
                    <a:ext uri="{9D8B030D-6E8A-4147-A177-3AD203B41FA5}">
                      <a16:colId xmlns:a16="http://schemas.microsoft.com/office/drawing/2014/main" val="2335307013"/>
                    </a:ext>
                  </a:extLst>
                </a:gridCol>
                <a:gridCol w="649665">
                  <a:extLst>
                    <a:ext uri="{9D8B030D-6E8A-4147-A177-3AD203B41FA5}">
                      <a16:colId xmlns:a16="http://schemas.microsoft.com/office/drawing/2014/main" val="2868204950"/>
                    </a:ext>
                  </a:extLst>
                </a:gridCol>
                <a:gridCol w="612918">
                  <a:extLst>
                    <a:ext uri="{9D8B030D-6E8A-4147-A177-3AD203B41FA5}">
                      <a16:colId xmlns:a16="http://schemas.microsoft.com/office/drawing/2014/main" val="1023753142"/>
                    </a:ext>
                  </a:extLst>
                </a:gridCol>
                <a:gridCol w="1685524">
                  <a:extLst>
                    <a:ext uri="{9D8B030D-6E8A-4147-A177-3AD203B41FA5}">
                      <a16:colId xmlns:a16="http://schemas.microsoft.com/office/drawing/2014/main" val="1096361262"/>
                    </a:ext>
                  </a:extLst>
                </a:gridCol>
                <a:gridCol w="1532415">
                  <a:extLst>
                    <a:ext uri="{9D8B030D-6E8A-4147-A177-3AD203B41FA5}">
                      <a16:colId xmlns:a16="http://schemas.microsoft.com/office/drawing/2014/main" val="3531862302"/>
                    </a:ext>
                  </a:extLst>
                </a:gridCol>
              </a:tblGrid>
              <a:tr h="455862">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rowSpan="2">
                  <a:txBody>
                    <a:bodyPr/>
                    <a:lstStyle/>
                    <a:p>
                      <a:pPr marL="0" marR="0" algn="ctr">
                        <a:lnSpc>
                          <a:spcPct val="115000"/>
                        </a:lnSpc>
                        <a:spcBef>
                          <a:spcPts val="0"/>
                        </a:spcBef>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gridSpan="2">
                  <a:txBody>
                    <a:bodyPr/>
                    <a:lstStyle/>
                    <a:p>
                      <a:pPr marL="0" marR="0" algn="ctr">
                        <a:lnSpc>
                          <a:spcPct val="115000"/>
                        </a:lnSpc>
                        <a:spcBef>
                          <a:spcPts val="0"/>
                        </a:spcBef>
                        <a:spcAft>
                          <a:spcPts val="400"/>
                        </a:spcAft>
                      </a:pPr>
                      <a:r>
                        <a:rPr lang="en-GB" sz="1400" b="0">
                          <a:effectLst/>
                        </a:rPr>
                        <a:t>Budgets (EUR million)</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hMerge="1">
                  <a:txBody>
                    <a:bodyPr/>
                    <a:lstStyle/>
                    <a:p>
                      <a:endParaRPr lang="en-US"/>
                    </a:p>
                  </a:txBody>
                  <a:tcPr/>
                </a:tc>
                <a:tc rowSpan="2">
                  <a:txBody>
                    <a:bodyPr/>
                    <a:lstStyle/>
                    <a:p>
                      <a:pPr marL="0" marR="0" algn="ctr">
                        <a:lnSpc>
                          <a:spcPct val="115000"/>
                        </a:lnSpc>
                        <a:spcBef>
                          <a:spcPts val="0"/>
                        </a:spcBef>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row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777402998"/>
                  </a:ext>
                </a:extLst>
              </a:tr>
              <a:tr h="374865">
                <a:tc vMerge="1">
                  <a:txBody>
                    <a:bodyPr/>
                    <a:lstStyle/>
                    <a:p>
                      <a:endParaRPr lang="en-US"/>
                    </a:p>
                  </a:txBody>
                  <a:tcPr/>
                </a:tc>
                <a:tc vMerge="1">
                  <a:txBody>
                    <a:bodyPr/>
                    <a:lstStyle/>
                    <a:p>
                      <a:endParaRPr lang="en-US"/>
                    </a:p>
                  </a:txBody>
                  <a:tcPr/>
                </a:tc>
                <a:tc>
                  <a:txBody>
                    <a:bodyPr/>
                    <a:lstStyle/>
                    <a:p>
                      <a:pPr algn="ctr"/>
                      <a:r>
                        <a:rPr lang="en-GB" sz="1400" b="0" dirty="0">
                          <a:effectLst/>
                        </a:rPr>
                        <a:t>2023</a:t>
                      </a:r>
                      <a:endParaRPr lang="en-US" b="0" dirty="0"/>
                    </a:p>
                  </a:txBody>
                  <a:tcPr marL="17807" marR="17807" marT="17807" marB="0"/>
                </a:tc>
                <a:tc>
                  <a:txBody>
                    <a:bodyPr/>
                    <a:lstStyle/>
                    <a:p>
                      <a:pPr algn="ctr"/>
                      <a:r>
                        <a:rPr lang="en-GB" sz="1400" b="0" dirty="0">
                          <a:effectLst/>
                        </a:rPr>
                        <a:t>2024</a:t>
                      </a:r>
                      <a:endParaRPr lang="en-US" b="0" dirty="0"/>
                    </a:p>
                  </a:txBody>
                  <a:tcPr marL="17807" marR="17807" marT="17807" marB="0"/>
                </a:tc>
                <a:tc vMerge="1">
                  <a:txBody>
                    <a:bodyPr/>
                    <a:lstStyle/>
                    <a:p>
                      <a:endParaRPr lang="en-US" b="0" dirty="0"/>
                    </a:p>
                  </a:txBody>
                  <a:tcPr marL="17807" marR="17807" marT="17807" marB="0"/>
                </a:tc>
                <a:tc vMerge="1">
                  <a:txBody>
                    <a:bodyPr/>
                    <a:lstStyle/>
                    <a:p>
                      <a:endParaRPr lang="en-US"/>
                    </a:p>
                  </a:txBody>
                  <a:tcPr/>
                </a:tc>
                <a:extLst>
                  <a:ext uri="{0D108BD9-81ED-4DB2-BD59-A6C34878D82A}">
                    <a16:rowId xmlns:a16="http://schemas.microsoft.com/office/drawing/2014/main" val="1272704759"/>
                  </a:ext>
                </a:extLst>
              </a:tr>
              <a:tr h="502837">
                <a:tc gridSpan="6">
                  <a:txBody>
                    <a:bodyPr/>
                    <a:lstStyle/>
                    <a:p>
                      <a:pPr marL="0" marR="0" algn="ctr">
                        <a:lnSpc>
                          <a:spcPct val="115000"/>
                        </a:lnSpc>
                        <a:spcBef>
                          <a:spcPts val="0"/>
                        </a:spcBef>
                        <a:spcAft>
                          <a:spcPts val="400"/>
                        </a:spcAft>
                      </a:pPr>
                      <a:r>
                        <a:rPr lang="en-GB" sz="1400" b="0" dirty="0">
                          <a:effectLst/>
                        </a:rPr>
                        <a:t>Opening: 13 Dec </a:t>
                      </a:r>
                      <a:r>
                        <a:rPr lang="en-GB" sz="1400" b="0" dirty="0" smtClean="0">
                          <a:effectLst/>
                        </a:rPr>
                        <a:t>2022</a:t>
                      </a:r>
                      <a:endParaRPr lang="en-US" sz="1400" b="0" dirty="0" smtClean="0">
                        <a:effectLst/>
                      </a:endParaRPr>
                    </a:p>
                    <a:p>
                      <a:pPr marL="0" marR="0" algn="ctr">
                        <a:lnSpc>
                          <a:spcPct val="115000"/>
                        </a:lnSpc>
                        <a:spcBef>
                          <a:spcPts val="0"/>
                        </a:spcBef>
                        <a:spcAft>
                          <a:spcPts val="400"/>
                        </a:spcAft>
                      </a:pPr>
                      <a:r>
                        <a:rPr lang="en-GB" sz="1400" b="0" dirty="0" smtClean="0">
                          <a:effectLst/>
                        </a:rPr>
                        <a:t>Deadline(s): 30 Mar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95275689"/>
                  </a:ext>
                </a:extLst>
              </a:tr>
              <a:tr h="228971">
                <a:tc>
                  <a:txBody>
                    <a:bodyPr/>
                    <a:lstStyle/>
                    <a:p>
                      <a:pPr marL="0" marR="0" algn="just">
                        <a:lnSpc>
                          <a:spcPct val="115000"/>
                        </a:lnSpc>
                        <a:spcBef>
                          <a:spcPts val="0"/>
                        </a:spcBef>
                        <a:spcAft>
                          <a:spcPts val="400"/>
                        </a:spcAft>
                      </a:pPr>
                      <a:r>
                        <a:rPr lang="en-GB" sz="1400" b="0" dirty="0">
                          <a:effectLst/>
                        </a:rPr>
                        <a:t>HORIZON-CL5-2023-D3-01-01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40.00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089245403"/>
                  </a:ext>
                </a:extLst>
              </a:tr>
              <a:tr h="228971">
                <a:tc>
                  <a:txBody>
                    <a:bodyPr/>
                    <a:lstStyle/>
                    <a:p>
                      <a:pPr marL="0" marR="0" algn="just">
                        <a:lnSpc>
                          <a:spcPct val="115000"/>
                        </a:lnSpc>
                        <a:spcBef>
                          <a:spcPts val="0"/>
                        </a:spcBef>
                        <a:spcAft>
                          <a:spcPts val="400"/>
                        </a:spcAft>
                      </a:pPr>
                      <a:r>
                        <a:rPr lang="en-GB" sz="1400" b="0">
                          <a:effectLst/>
                        </a:rPr>
                        <a:t>HORIZON-CL5-2023-D3-01-02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00653333"/>
                  </a:ext>
                </a:extLst>
              </a:tr>
              <a:tr h="228971">
                <a:tc>
                  <a:txBody>
                    <a:bodyPr/>
                    <a:lstStyle/>
                    <a:p>
                      <a:pPr marL="0" marR="0" algn="just">
                        <a:lnSpc>
                          <a:spcPct val="115000"/>
                        </a:lnSpc>
                        <a:spcBef>
                          <a:spcPts val="0"/>
                        </a:spcBef>
                        <a:spcAft>
                          <a:spcPts val="400"/>
                        </a:spcAft>
                      </a:pPr>
                      <a:r>
                        <a:rPr lang="en-GB" sz="1400" b="0">
                          <a:effectLst/>
                        </a:rPr>
                        <a:t>HORIZON-CL5-2023-D3-01-03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1936642539"/>
                  </a:ext>
                </a:extLst>
              </a:tr>
              <a:tr h="228971">
                <a:tc>
                  <a:txBody>
                    <a:bodyPr/>
                    <a:lstStyle/>
                    <a:p>
                      <a:pPr marL="0" marR="0" algn="just">
                        <a:lnSpc>
                          <a:spcPct val="115000"/>
                        </a:lnSpc>
                        <a:spcBef>
                          <a:spcPts val="0"/>
                        </a:spcBef>
                        <a:spcAft>
                          <a:spcPts val="400"/>
                        </a:spcAft>
                      </a:pPr>
                      <a:r>
                        <a:rPr lang="en-GB" sz="1400" b="0">
                          <a:effectLst/>
                        </a:rPr>
                        <a:t>HORIZON-CL5-2023-D3-01-04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197380218"/>
                  </a:ext>
                </a:extLst>
              </a:tr>
              <a:tr h="228971">
                <a:tc>
                  <a:txBody>
                    <a:bodyPr/>
                    <a:lstStyle/>
                    <a:p>
                      <a:pPr marL="0" marR="0" algn="just">
                        <a:lnSpc>
                          <a:spcPct val="115000"/>
                        </a:lnSpc>
                        <a:spcBef>
                          <a:spcPts val="0"/>
                        </a:spcBef>
                        <a:spcAft>
                          <a:spcPts val="400"/>
                        </a:spcAft>
                      </a:pPr>
                      <a:r>
                        <a:rPr lang="en-GB" sz="1400" b="0">
                          <a:effectLst/>
                        </a:rPr>
                        <a:t>HORIZON-CL5-2023-D3-01-05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165022200"/>
                  </a:ext>
                </a:extLst>
              </a:tr>
              <a:tr h="228971">
                <a:tc>
                  <a:txBody>
                    <a:bodyPr/>
                    <a:lstStyle/>
                    <a:p>
                      <a:pPr marL="0" marR="0" algn="just">
                        <a:lnSpc>
                          <a:spcPct val="115000"/>
                        </a:lnSpc>
                        <a:spcBef>
                          <a:spcPts val="0"/>
                        </a:spcBef>
                        <a:spcAft>
                          <a:spcPts val="400"/>
                        </a:spcAft>
                      </a:pPr>
                      <a:r>
                        <a:rPr lang="en-GB" sz="1400" b="0">
                          <a:effectLst/>
                        </a:rPr>
                        <a:t>HORIZON-CL5-2023-D3-01-06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9.00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40400558"/>
                  </a:ext>
                </a:extLst>
              </a:tr>
              <a:tr h="228971">
                <a:tc>
                  <a:txBody>
                    <a:bodyPr/>
                    <a:lstStyle/>
                    <a:p>
                      <a:pPr marL="0" marR="0" algn="just">
                        <a:lnSpc>
                          <a:spcPct val="115000"/>
                        </a:lnSpc>
                        <a:spcBef>
                          <a:spcPts val="0"/>
                        </a:spcBef>
                        <a:spcAft>
                          <a:spcPts val="400"/>
                        </a:spcAft>
                      </a:pPr>
                      <a:r>
                        <a:rPr lang="en-GB" sz="1400" b="0" dirty="0">
                          <a:effectLst/>
                        </a:rPr>
                        <a:t>HORIZON-CL5-2023-D3-01-07</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9.00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3112138630"/>
                  </a:ext>
                </a:extLst>
              </a:tr>
              <a:tr h="228971">
                <a:tc>
                  <a:txBody>
                    <a:bodyPr/>
                    <a:lstStyle/>
                    <a:p>
                      <a:pPr marL="0" marR="0" algn="just">
                        <a:lnSpc>
                          <a:spcPct val="115000"/>
                        </a:lnSpc>
                        <a:spcBef>
                          <a:spcPts val="0"/>
                        </a:spcBef>
                        <a:spcAft>
                          <a:spcPts val="400"/>
                        </a:spcAft>
                      </a:pPr>
                      <a:r>
                        <a:rPr lang="en-GB" sz="1400" b="0" dirty="0">
                          <a:effectLst/>
                        </a:rPr>
                        <a:t>HORIZON-CL5-2023-D3-01-08</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40.00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4192509429"/>
                  </a:ext>
                </a:extLst>
              </a:tr>
              <a:tr h="228971">
                <a:tc>
                  <a:txBody>
                    <a:bodyPr/>
                    <a:lstStyle/>
                    <a:p>
                      <a:pPr marL="0" marR="0" algn="just">
                        <a:lnSpc>
                          <a:spcPct val="115000"/>
                        </a:lnSpc>
                        <a:spcBef>
                          <a:spcPts val="0"/>
                        </a:spcBef>
                        <a:spcAft>
                          <a:spcPts val="400"/>
                        </a:spcAft>
                      </a:pPr>
                      <a:r>
                        <a:rPr lang="en-GB" sz="1400" b="0">
                          <a:effectLst/>
                        </a:rPr>
                        <a:t>HORIZON-CL5-2023-D3-01-09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Around 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3958034087"/>
                  </a:ext>
                </a:extLst>
              </a:tr>
              <a:tr h="228971">
                <a:tc>
                  <a:txBody>
                    <a:bodyPr/>
                    <a:lstStyle/>
                    <a:p>
                      <a:pPr marL="0" marR="0" algn="just">
                        <a:lnSpc>
                          <a:spcPct val="115000"/>
                        </a:lnSpc>
                        <a:spcBef>
                          <a:spcPts val="0"/>
                        </a:spcBef>
                        <a:spcAft>
                          <a:spcPts val="400"/>
                        </a:spcAft>
                      </a:pPr>
                      <a:r>
                        <a:rPr lang="en-GB" sz="1400" b="0">
                          <a:effectLst/>
                        </a:rPr>
                        <a:t>HORIZON-CL5-2023-D3-01-10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2444645269"/>
                  </a:ext>
                </a:extLst>
              </a:tr>
              <a:tr h="228971">
                <a:tc>
                  <a:txBody>
                    <a:bodyPr/>
                    <a:lstStyle/>
                    <a:p>
                      <a:pPr marL="0" marR="0" algn="just">
                        <a:lnSpc>
                          <a:spcPct val="115000"/>
                        </a:lnSpc>
                        <a:spcBef>
                          <a:spcPts val="0"/>
                        </a:spcBef>
                        <a:spcAft>
                          <a:spcPts val="400"/>
                        </a:spcAft>
                      </a:pPr>
                      <a:r>
                        <a:rPr lang="en-GB" sz="1400" b="0">
                          <a:effectLst/>
                        </a:rPr>
                        <a:t>HORIZON-CL5-2023-D3-01-11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9.00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3127266408"/>
                  </a:ext>
                </a:extLst>
              </a:tr>
              <a:tr h="228971">
                <a:tc>
                  <a:txBody>
                    <a:bodyPr/>
                    <a:lstStyle/>
                    <a:p>
                      <a:pPr marL="0" marR="0" algn="just">
                        <a:lnSpc>
                          <a:spcPct val="115000"/>
                        </a:lnSpc>
                        <a:spcBef>
                          <a:spcPts val="0"/>
                        </a:spcBef>
                        <a:spcAft>
                          <a:spcPts val="400"/>
                        </a:spcAft>
                      </a:pPr>
                      <a:r>
                        <a:rPr lang="en-GB" sz="1400" b="0">
                          <a:effectLst/>
                        </a:rPr>
                        <a:t>HORIZON-CL5-2023-D3-01-12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11.00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3797659652"/>
                  </a:ext>
                </a:extLst>
              </a:tr>
              <a:tr h="228971">
                <a:tc>
                  <a:txBody>
                    <a:bodyPr/>
                    <a:lstStyle/>
                    <a:p>
                      <a:pPr marL="0" marR="0" algn="just">
                        <a:lnSpc>
                          <a:spcPct val="115000"/>
                        </a:lnSpc>
                        <a:spcBef>
                          <a:spcPts val="0"/>
                        </a:spcBef>
                        <a:spcAft>
                          <a:spcPts val="400"/>
                        </a:spcAft>
                      </a:pPr>
                      <a:r>
                        <a:rPr lang="en-GB" sz="1400" b="0">
                          <a:effectLst/>
                        </a:rPr>
                        <a:t>HORIZON-CL5-2023-D3-01-13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4.00 to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4193742809"/>
                  </a:ext>
                </a:extLst>
              </a:tr>
              <a:tr h="228971">
                <a:tc>
                  <a:txBody>
                    <a:bodyPr/>
                    <a:lstStyle/>
                    <a:p>
                      <a:pPr marL="0" marR="0" algn="just">
                        <a:lnSpc>
                          <a:spcPct val="115000"/>
                        </a:lnSpc>
                        <a:spcBef>
                          <a:spcPts val="0"/>
                        </a:spcBef>
                        <a:spcAft>
                          <a:spcPts val="400"/>
                        </a:spcAft>
                      </a:pPr>
                      <a:r>
                        <a:rPr lang="en-GB" sz="1400" b="0">
                          <a:effectLst/>
                        </a:rPr>
                        <a:t>HORIZON-CL5-2023-D3-01-14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30.00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Around 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451957353"/>
                  </a:ext>
                </a:extLst>
              </a:tr>
              <a:tr h="228971">
                <a:tc>
                  <a:txBody>
                    <a:bodyPr/>
                    <a:lstStyle/>
                    <a:p>
                      <a:pPr marL="0" marR="0" algn="just">
                        <a:lnSpc>
                          <a:spcPct val="115000"/>
                        </a:lnSpc>
                        <a:spcBef>
                          <a:spcPts val="0"/>
                        </a:spcBef>
                        <a:spcAft>
                          <a:spcPts val="400"/>
                        </a:spcAft>
                      </a:pPr>
                      <a:r>
                        <a:rPr lang="en-GB" sz="1400" b="0">
                          <a:effectLst/>
                        </a:rPr>
                        <a:t>HORIZON-CL5-2023-D3-01-15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Around 18.00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950122181"/>
                  </a:ext>
                </a:extLst>
              </a:tr>
              <a:tr h="228971">
                <a:tc>
                  <a:txBody>
                    <a:bodyPr/>
                    <a:lstStyle/>
                    <a:p>
                      <a:pPr marL="0" marR="0" algn="just">
                        <a:lnSpc>
                          <a:spcPct val="115000"/>
                        </a:lnSpc>
                        <a:spcBef>
                          <a:spcPts val="0"/>
                        </a:spcBef>
                        <a:spcAft>
                          <a:spcPts val="400"/>
                        </a:spcAft>
                      </a:pPr>
                      <a:r>
                        <a:rPr lang="en-GB" sz="1400" b="0">
                          <a:effectLst/>
                        </a:rPr>
                        <a:t>HORIZON-CL5-2023-D3-01-16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CSA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0.60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0.60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1402672612"/>
                  </a:ext>
                </a:extLst>
              </a:tr>
              <a:tr h="228971">
                <a:tc>
                  <a:txBody>
                    <a:bodyPr/>
                    <a:lstStyle/>
                    <a:p>
                      <a:pPr marL="0" marR="0" algn="just">
                        <a:lnSpc>
                          <a:spcPct val="115000"/>
                        </a:lnSpc>
                        <a:spcBef>
                          <a:spcPts val="0"/>
                        </a:spcBef>
                        <a:spcAft>
                          <a:spcPts val="400"/>
                        </a:spcAft>
                      </a:pPr>
                      <a:r>
                        <a:rPr lang="en-GB" sz="1400" b="0">
                          <a:effectLst/>
                        </a:rPr>
                        <a:t>HORIZON-CL5-2023-D3-01-17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40.00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1063001424"/>
                  </a:ext>
                </a:extLst>
              </a:tr>
              <a:tr h="228971">
                <a:tc>
                  <a:txBody>
                    <a:bodyPr/>
                    <a:lstStyle/>
                    <a:p>
                      <a:pPr marL="0" marR="0" algn="just">
                        <a:lnSpc>
                          <a:spcPct val="115000"/>
                        </a:lnSpc>
                        <a:spcBef>
                          <a:spcPts val="0"/>
                        </a:spcBef>
                        <a:spcAft>
                          <a:spcPts val="400"/>
                        </a:spcAft>
                      </a:pPr>
                      <a:r>
                        <a:rPr lang="en-GB" sz="1400" b="0">
                          <a:effectLst/>
                        </a:rPr>
                        <a:t>HORIZON-CL5-2023-D3-01-18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COFUND</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45.00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23.00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a:effectLst/>
                        </a:rPr>
                        <a:t>Around 68.00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4119801629"/>
                  </a:ext>
                </a:extLst>
              </a:tr>
              <a:tr h="228971">
                <a:tc>
                  <a:txBody>
                    <a:bodyPr/>
                    <a:lstStyle/>
                    <a:p>
                      <a:pPr marL="0" marR="0" algn="just">
                        <a:lnSpc>
                          <a:spcPct val="115000"/>
                        </a:lnSpc>
                        <a:spcBef>
                          <a:spcPts val="0"/>
                        </a:spcBef>
                        <a:spcAft>
                          <a:spcPts val="400"/>
                        </a:spcAft>
                      </a:pPr>
                      <a:r>
                        <a:rPr lang="en-GB" sz="1400" b="0" dirty="0">
                          <a:effectLst/>
                        </a:rPr>
                        <a:t>Overall indicative budget</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397.60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23.00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tc>
                  <a:txBody>
                    <a:bodyPr/>
                    <a:lstStyle/>
                    <a:p>
                      <a:pPr marL="0" marR="0" algn="ctr">
                        <a:lnSpc>
                          <a:spcPct val="115000"/>
                        </a:lnSpc>
                        <a:spcBef>
                          <a:spcPts val="0"/>
                        </a:spcBef>
                        <a:spcAft>
                          <a:spcPts val="400"/>
                        </a:spcAft>
                      </a:pPr>
                      <a:r>
                        <a:rPr lang="en-GB" sz="1400" b="0" dirty="0">
                          <a:effectLst/>
                        </a:rPr>
                        <a:t> 35</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807" marR="17807" marT="17807" marB="0"/>
                </a:tc>
                <a:extLst>
                  <a:ext uri="{0D108BD9-81ED-4DB2-BD59-A6C34878D82A}">
                    <a16:rowId xmlns:a16="http://schemas.microsoft.com/office/drawing/2014/main" val="362388162"/>
                  </a:ext>
                </a:extLst>
              </a:tr>
            </a:tbl>
          </a:graphicData>
        </a:graphic>
      </p:graphicFrame>
      <p:sp>
        <p:nvSpPr>
          <p:cNvPr id="23" name="Rectangle: Rounded Corners 22">
            <a:extLst>
              <a:ext uri="{FF2B5EF4-FFF2-40B4-BE49-F238E27FC236}">
                <a16:creationId xmlns:a16="http://schemas.microsoft.com/office/drawing/2014/main" id="{4A4CAD23-53BE-4BE5-9239-8360B5D0952C}"/>
              </a:ext>
            </a:extLst>
          </p:cNvPr>
          <p:cNvSpPr/>
          <p:nvPr/>
        </p:nvSpPr>
        <p:spPr>
          <a:xfrm>
            <a:off x="-4606"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5" name="Group 24">
            <a:extLst>
              <a:ext uri="{FF2B5EF4-FFF2-40B4-BE49-F238E27FC236}">
                <a16:creationId xmlns:a16="http://schemas.microsoft.com/office/drawing/2014/main" id="{14A99CDA-79A4-4AB8-B505-0212A3C7007A}"/>
              </a:ext>
            </a:extLst>
          </p:cNvPr>
          <p:cNvGrpSpPr/>
          <p:nvPr/>
        </p:nvGrpSpPr>
        <p:grpSpPr>
          <a:xfrm>
            <a:off x="-14749" y="1371654"/>
            <a:ext cx="1669108" cy="1219625"/>
            <a:chOff x="2956006" y="1192011"/>
            <a:chExt cx="1525490" cy="976569"/>
          </a:xfrm>
        </p:grpSpPr>
        <p:sp>
          <p:nvSpPr>
            <p:cNvPr id="26" name="Rectangle: Rounded Corners 25">
              <a:extLst>
                <a:ext uri="{FF2B5EF4-FFF2-40B4-BE49-F238E27FC236}">
                  <a16:creationId xmlns:a16="http://schemas.microsoft.com/office/drawing/2014/main" id="{5364314D-F302-408D-9CC5-B0E7EFBB2E8E}"/>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27" name="Rectangle: Rounded Corners 24">
              <a:extLst>
                <a:ext uri="{FF2B5EF4-FFF2-40B4-BE49-F238E27FC236}">
                  <a16:creationId xmlns:a16="http://schemas.microsoft.com/office/drawing/2014/main" id="{06E57237-883E-448B-A636-4246788C2A32}"/>
                </a:ext>
              </a:extLst>
            </p:cNvPr>
            <p:cNvSpPr txBox="1"/>
            <p:nvPr/>
          </p:nvSpPr>
          <p:spPr>
            <a:xfrm>
              <a:off x="2984609" y="1220614"/>
              <a:ext cx="1468284" cy="919363"/>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28" name="Group 27">
            <a:extLst>
              <a:ext uri="{FF2B5EF4-FFF2-40B4-BE49-F238E27FC236}">
                <a16:creationId xmlns:a16="http://schemas.microsoft.com/office/drawing/2014/main" id="{20E827DE-7730-4621-B2F0-1D01F585A41D}"/>
              </a:ext>
            </a:extLst>
          </p:cNvPr>
          <p:cNvGrpSpPr/>
          <p:nvPr/>
        </p:nvGrpSpPr>
        <p:grpSpPr>
          <a:xfrm>
            <a:off x="-7012" y="2895614"/>
            <a:ext cx="1627466" cy="384504"/>
            <a:chOff x="3038784" y="2361165"/>
            <a:chExt cx="1441490" cy="244832"/>
          </a:xfrm>
        </p:grpSpPr>
        <p:sp>
          <p:nvSpPr>
            <p:cNvPr id="29" name="Rectangle: Rounded Corners 28">
              <a:extLst>
                <a:ext uri="{FF2B5EF4-FFF2-40B4-BE49-F238E27FC236}">
                  <a16:creationId xmlns:a16="http://schemas.microsoft.com/office/drawing/2014/main" id="{3E939700-E500-4FFC-B59B-60D7CAF1955B}"/>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30" name="Rectangle: Rounded Corners 26">
              <a:extLst>
                <a:ext uri="{FF2B5EF4-FFF2-40B4-BE49-F238E27FC236}">
                  <a16:creationId xmlns:a16="http://schemas.microsoft.com/office/drawing/2014/main" id="{861B52D1-160A-4DAA-9461-978749CA182C}"/>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31" name="Group 30">
            <a:extLst>
              <a:ext uri="{FF2B5EF4-FFF2-40B4-BE49-F238E27FC236}">
                <a16:creationId xmlns:a16="http://schemas.microsoft.com/office/drawing/2014/main" id="{A4011272-8AD5-4A28-977C-17F7AE5B54EC}"/>
              </a:ext>
            </a:extLst>
          </p:cNvPr>
          <p:cNvGrpSpPr/>
          <p:nvPr/>
        </p:nvGrpSpPr>
        <p:grpSpPr>
          <a:xfrm>
            <a:off x="-14749" y="3581396"/>
            <a:ext cx="1646880" cy="771080"/>
            <a:chOff x="3044921" y="2753566"/>
            <a:chExt cx="1429216" cy="508557"/>
          </a:xfrm>
        </p:grpSpPr>
        <p:sp>
          <p:nvSpPr>
            <p:cNvPr id="32" name="Rectangle: Rounded Corners 31">
              <a:extLst>
                <a:ext uri="{FF2B5EF4-FFF2-40B4-BE49-F238E27FC236}">
                  <a16:creationId xmlns:a16="http://schemas.microsoft.com/office/drawing/2014/main" id="{720C520B-32A2-44F7-8C95-8DA02C1E6026}"/>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33" name="Rectangle: Rounded Corners 28">
              <a:extLst>
                <a:ext uri="{FF2B5EF4-FFF2-40B4-BE49-F238E27FC236}">
                  <a16:creationId xmlns:a16="http://schemas.microsoft.com/office/drawing/2014/main" id="{A38D1152-D577-4DF1-84D3-EDE17C736A8D}"/>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4" name="Group 33">
            <a:extLst>
              <a:ext uri="{FF2B5EF4-FFF2-40B4-BE49-F238E27FC236}">
                <a16:creationId xmlns:a16="http://schemas.microsoft.com/office/drawing/2014/main" id="{B6C88CD0-CA52-4F6C-977E-E2A02A70314A}"/>
              </a:ext>
            </a:extLst>
          </p:cNvPr>
          <p:cNvGrpSpPr/>
          <p:nvPr/>
        </p:nvGrpSpPr>
        <p:grpSpPr>
          <a:xfrm>
            <a:off x="-7314" y="4648168"/>
            <a:ext cx="1627837" cy="1270331"/>
            <a:chOff x="3044921" y="3420266"/>
            <a:chExt cx="1429216" cy="935400"/>
          </a:xfrm>
        </p:grpSpPr>
        <p:sp>
          <p:nvSpPr>
            <p:cNvPr id="35" name="Rectangle: Rounded Corners 34">
              <a:extLst>
                <a:ext uri="{FF2B5EF4-FFF2-40B4-BE49-F238E27FC236}">
                  <a16:creationId xmlns:a16="http://schemas.microsoft.com/office/drawing/2014/main" id="{14D8ADE2-C935-4B88-B6A0-0704B3290F10}"/>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36" name="Rectangle: Rounded Corners 30">
              <a:extLst>
                <a:ext uri="{FF2B5EF4-FFF2-40B4-BE49-F238E27FC236}">
                  <a16:creationId xmlns:a16="http://schemas.microsoft.com/office/drawing/2014/main" id="{AC98A5FC-F230-4B26-96F6-905FAD28DAC7}"/>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7" name="Group 36">
            <a:extLst>
              <a:ext uri="{FF2B5EF4-FFF2-40B4-BE49-F238E27FC236}">
                <a16:creationId xmlns:a16="http://schemas.microsoft.com/office/drawing/2014/main" id="{679B67D6-AD04-4247-8E32-BD10C77875A4}"/>
              </a:ext>
            </a:extLst>
          </p:cNvPr>
          <p:cNvGrpSpPr/>
          <p:nvPr/>
        </p:nvGrpSpPr>
        <p:grpSpPr>
          <a:xfrm>
            <a:off x="-786" y="6172128"/>
            <a:ext cx="1627838" cy="585500"/>
            <a:chOff x="3044921" y="4552904"/>
            <a:chExt cx="1429216" cy="399965"/>
          </a:xfrm>
        </p:grpSpPr>
        <p:sp>
          <p:nvSpPr>
            <p:cNvPr id="38" name="Rectangle: Rounded Corners 37">
              <a:extLst>
                <a:ext uri="{FF2B5EF4-FFF2-40B4-BE49-F238E27FC236}">
                  <a16:creationId xmlns:a16="http://schemas.microsoft.com/office/drawing/2014/main" id="{E3E9AB24-7A0D-4470-9340-C8F022DEE592}"/>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39" name="Rectangle: Rounded Corners 32">
              <a:extLst>
                <a:ext uri="{FF2B5EF4-FFF2-40B4-BE49-F238E27FC236}">
                  <a16:creationId xmlns:a16="http://schemas.microsoft.com/office/drawing/2014/main" id="{C40ACF7E-AAB5-47F6-B8CD-76F95BE6D7D5}"/>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40" name="Rectangle: Rounded Corners 22">
            <a:extLst>
              <a:ext uri="{FF2B5EF4-FFF2-40B4-BE49-F238E27FC236}">
                <a16:creationId xmlns:a16="http://schemas.microsoft.com/office/drawing/2014/main" id="{678FC59A-C240-47D4-A449-B6BCF3C61076}"/>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518208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3.						</a:t>
            </a:r>
            <a:r>
              <a:rPr lang="en-GB" sz="1800" i="1" dirty="0">
                <a:solidFill>
                  <a:srgbClr val="000000"/>
                </a:solidFill>
                <a:latin typeface="+mn-lt"/>
                <a:ea typeface="Times New Roman" panose="02020603050405020304" pitchFamily="18" charset="0"/>
                <a:cs typeface="Times New Roman" panose="02020603050405020304" pitchFamily="18" charset="0"/>
              </a:rPr>
              <a:t> Continued 4</a:t>
            </a:r>
            <a:endParaRPr lang="en-GB" sz="1800" dirty="0">
              <a:solidFill>
                <a:srgbClr val="000000"/>
              </a:solidFill>
              <a:latin typeface="+mn-lt"/>
              <a:ea typeface="Times New Roman" panose="02020603050405020304" pitchFamily="18" charset="0"/>
              <a:cs typeface="Times New Roman" panose="02020603050405020304" pitchFamily="18" charset="0"/>
            </a:endParaRP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HORIZON-CL5-2023-D3-01</a:t>
            </a: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26</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Content Placeholder 5">
            <a:extLst>
              <a:ext uri="{FF2B5EF4-FFF2-40B4-BE49-F238E27FC236}">
                <a16:creationId xmlns:a16="http://schemas.microsoft.com/office/drawing/2014/main" id="{3764BF6D-32C8-46FC-BCC3-1F990D8C10C2}"/>
              </a:ext>
            </a:extLst>
          </p:cNvPr>
          <p:cNvSpPr>
            <a:spLocks noGrp="1"/>
          </p:cNvSpPr>
          <p:nvPr>
            <p:ph idx="1"/>
          </p:nvPr>
        </p:nvSpPr>
        <p:spPr>
          <a:xfrm>
            <a:off x="1619902" y="672334"/>
            <a:ext cx="7524098" cy="6185665"/>
          </a:xfrm>
        </p:spPr>
        <p:txBody>
          <a:bodyPr>
            <a:noAutofit/>
          </a:bodyPr>
          <a:lstStyle/>
          <a:p>
            <a:pPr>
              <a:lnSpc>
                <a:spcPct val="100000"/>
              </a:lnSpc>
              <a:spcBef>
                <a:spcPts val="0"/>
              </a:spcBef>
            </a:pPr>
            <a:r>
              <a:rPr lang="en-GB" sz="1400" dirty="0"/>
              <a:t>HORIZON-CL5-2023-D3-01-01: Renewable Energy Valleys to increase energy security while accelerating the green transition in Europe</a:t>
            </a:r>
          </a:p>
          <a:p>
            <a:pPr>
              <a:lnSpc>
                <a:spcPct val="100000"/>
              </a:lnSpc>
              <a:spcBef>
                <a:spcPts val="0"/>
              </a:spcBef>
            </a:pPr>
            <a:r>
              <a:rPr lang="en-GB" sz="1400" dirty="0"/>
              <a:t>HORIZON-CL5-2023-D3-01-02: PV integration in buildings and in infrastructure</a:t>
            </a:r>
            <a:endParaRPr lang="en-US" sz="1400" dirty="0"/>
          </a:p>
          <a:p>
            <a:pPr>
              <a:lnSpc>
                <a:spcPct val="100000"/>
              </a:lnSpc>
              <a:spcBef>
                <a:spcPts val="0"/>
              </a:spcBef>
            </a:pPr>
            <a:r>
              <a:rPr lang="en-GB" sz="1400" dirty="0"/>
              <a:t>HORIZON-CL5-2023-D3-01-03: Floating PV Systems</a:t>
            </a:r>
            <a:endParaRPr lang="en-US" sz="1400" dirty="0"/>
          </a:p>
          <a:p>
            <a:pPr>
              <a:lnSpc>
                <a:spcPct val="100000"/>
              </a:lnSpc>
              <a:spcBef>
                <a:spcPts val="0"/>
              </a:spcBef>
            </a:pPr>
            <a:r>
              <a:rPr lang="en-GB" sz="1400" dirty="0"/>
              <a:t>HORIZON-CL5-2023-D3-01-04: Solar Systems for Industrial Process Heat and Power </a:t>
            </a:r>
            <a:endParaRPr lang="en-US" sz="1400" dirty="0"/>
          </a:p>
          <a:p>
            <a:pPr>
              <a:lnSpc>
                <a:spcPct val="100000"/>
              </a:lnSpc>
              <a:spcBef>
                <a:spcPts val="0"/>
              </a:spcBef>
            </a:pPr>
            <a:r>
              <a:rPr lang="en-GB" sz="1400" dirty="0"/>
              <a:t>HORIZON-CL5-2023-D3-01-05: Critical technologies for the offshore wind farm of the Future</a:t>
            </a:r>
            <a:endParaRPr lang="en-US" sz="1400" dirty="0"/>
          </a:p>
          <a:p>
            <a:pPr>
              <a:lnSpc>
                <a:spcPct val="100000"/>
              </a:lnSpc>
              <a:spcBef>
                <a:spcPts val="0"/>
              </a:spcBef>
            </a:pPr>
            <a:r>
              <a:rPr lang="en-GB" sz="1400" dirty="0"/>
              <a:t>HORIZON-CL5-2023-D3-01-06: Demonstration of advanced biofuel technologies for aviation and/or shipping</a:t>
            </a:r>
            <a:endParaRPr lang="en-US" sz="1400" dirty="0"/>
          </a:p>
          <a:p>
            <a:pPr>
              <a:lnSpc>
                <a:spcPct val="100000"/>
              </a:lnSpc>
              <a:spcBef>
                <a:spcPts val="0"/>
              </a:spcBef>
            </a:pPr>
            <a:r>
              <a:rPr lang="en-GB" sz="1400" dirty="0"/>
              <a:t>HORIZON-CL5-2023-D3-01-07: Demonstration of synthetic renewable fuel for aviation and/or shipping</a:t>
            </a:r>
            <a:endParaRPr lang="en-US" sz="1400" dirty="0"/>
          </a:p>
          <a:p>
            <a:pPr>
              <a:lnSpc>
                <a:spcPct val="100000"/>
              </a:lnSpc>
              <a:spcBef>
                <a:spcPts val="0"/>
              </a:spcBef>
            </a:pPr>
            <a:r>
              <a:rPr lang="en-GB" sz="1400" dirty="0"/>
              <a:t>HORIZON-CL5-2023-D3-01-08: Demonstration of sustainable tidal energy farms</a:t>
            </a:r>
            <a:endParaRPr lang="en-US" sz="1400" dirty="0"/>
          </a:p>
          <a:p>
            <a:pPr>
              <a:lnSpc>
                <a:spcPct val="100000"/>
              </a:lnSpc>
              <a:spcBef>
                <a:spcPts val="0"/>
              </a:spcBef>
            </a:pPr>
            <a:r>
              <a:rPr lang="en-GB" sz="1400" dirty="0"/>
              <a:t>HORIZON-CL5-2023-D3-01-09: Waste heat reutilisation from data centres</a:t>
            </a:r>
            <a:endParaRPr lang="en-US" sz="1400" dirty="0"/>
          </a:p>
          <a:p>
            <a:pPr>
              <a:lnSpc>
                <a:spcPct val="100000"/>
              </a:lnSpc>
              <a:spcBef>
                <a:spcPts val="0"/>
              </a:spcBef>
            </a:pPr>
            <a:r>
              <a:rPr lang="en-GB" sz="1400" dirty="0"/>
              <a:t>HORIZON-CL5-2023-D3-01-10: Supporting the development of a digital twin to improve management, operations and resilience of the EU Electricity System in support to </a:t>
            </a:r>
            <a:r>
              <a:rPr lang="en-GB" sz="1400" dirty="0" err="1"/>
              <a:t>REPowerEU</a:t>
            </a:r>
            <a:endParaRPr lang="en-US" sz="1400" dirty="0"/>
          </a:p>
          <a:p>
            <a:pPr>
              <a:lnSpc>
                <a:spcPct val="100000"/>
              </a:lnSpc>
              <a:spcBef>
                <a:spcPts val="0"/>
              </a:spcBef>
            </a:pPr>
            <a:r>
              <a:rPr lang="en-GB" sz="1400" dirty="0"/>
              <a:t>HORIZON-CL5-2023-D3-01-11: Demonstration of DC powered data centres, buildings, industries and ports</a:t>
            </a:r>
            <a:endParaRPr lang="en-US" sz="1400" dirty="0"/>
          </a:p>
          <a:p>
            <a:pPr>
              <a:lnSpc>
                <a:spcPct val="100000"/>
              </a:lnSpc>
              <a:spcBef>
                <a:spcPts val="0"/>
              </a:spcBef>
            </a:pPr>
            <a:r>
              <a:rPr lang="en-GB" sz="1400" dirty="0"/>
              <a:t>HORIZON-CL5-2023-D3-01-12: Development of MVDC, HVDC and High-Power Transmission systems and components for a resilient grid</a:t>
            </a:r>
            <a:endParaRPr lang="en-US" sz="1400" dirty="0"/>
          </a:p>
          <a:p>
            <a:pPr>
              <a:lnSpc>
                <a:spcPct val="100000"/>
              </a:lnSpc>
              <a:spcBef>
                <a:spcPts val="0"/>
              </a:spcBef>
            </a:pPr>
            <a:r>
              <a:rPr lang="en-GB" sz="1400" dirty="0"/>
              <a:t>HORIZON-CL5-2023-D3-01-13: Development of novel long-term electricity storage technologies</a:t>
            </a:r>
            <a:endParaRPr lang="en-US" sz="1400" dirty="0"/>
          </a:p>
          <a:p>
            <a:pPr>
              <a:lnSpc>
                <a:spcPct val="100000"/>
              </a:lnSpc>
              <a:spcBef>
                <a:spcPts val="0"/>
              </a:spcBef>
            </a:pPr>
            <a:r>
              <a:rPr lang="en-GB" sz="1400" dirty="0"/>
              <a:t>HORIZON-CL5-2023-D3-01-14: Demonstration of innovative, large-scale, seasonal heat and/or cooling storage technologies for decarbonisation and security of supply</a:t>
            </a:r>
            <a:endParaRPr lang="en-US" sz="1400" dirty="0"/>
          </a:p>
          <a:p>
            <a:pPr>
              <a:lnSpc>
                <a:spcPct val="100000"/>
              </a:lnSpc>
              <a:spcBef>
                <a:spcPts val="0"/>
              </a:spcBef>
            </a:pPr>
            <a:r>
              <a:rPr lang="en-GB" sz="1400" dirty="0"/>
              <a:t>HORIZON-CL5-2023-D3-01-15: Supporting the green and digital transformation of the energy ecosystem and enhancing its resilience through the development and piloting of AI-IoT Edge-cloud and platform solutions</a:t>
            </a:r>
            <a:endParaRPr lang="en-US" sz="1400" dirty="0"/>
          </a:p>
          <a:p>
            <a:pPr>
              <a:lnSpc>
                <a:spcPct val="100000"/>
              </a:lnSpc>
              <a:spcBef>
                <a:spcPts val="0"/>
              </a:spcBef>
            </a:pPr>
            <a:r>
              <a:rPr lang="en-GB" sz="1400" dirty="0"/>
              <a:t>HORIZON-CL5-2023-D3-01-16: Support action to the SET Plan IWG on HVDC &amp; DC Technologies</a:t>
            </a:r>
            <a:endParaRPr lang="en-US" sz="1400" dirty="0"/>
          </a:p>
          <a:p>
            <a:pPr>
              <a:lnSpc>
                <a:spcPct val="100000"/>
              </a:lnSpc>
              <a:spcBef>
                <a:spcPts val="0"/>
              </a:spcBef>
            </a:pPr>
            <a:r>
              <a:rPr lang="en-GB" sz="1400" dirty="0"/>
              <a:t>HORIZON-CL5-2023-D3-01-17: Development of CO2 transport and storage demo projects</a:t>
            </a:r>
            <a:endParaRPr lang="en-US" sz="1400" dirty="0"/>
          </a:p>
          <a:p>
            <a:pPr>
              <a:lnSpc>
                <a:spcPct val="100000"/>
              </a:lnSpc>
              <a:spcBef>
                <a:spcPts val="0"/>
              </a:spcBef>
            </a:pPr>
            <a:r>
              <a:rPr lang="en-GB" sz="1400" dirty="0"/>
              <a:t>HORIZON-CL5-2023-D3-01-18: Clean Energy Transition Co-funded Partnership</a:t>
            </a:r>
            <a:endParaRPr lang="en-US" sz="1400" dirty="0"/>
          </a:p>
        </p:txBody>
      </p:sp>
      <p:sp>
        <p:nvSpPr>
          <p:cNvPr id="40" name="Rectangle: Rounded Corners 39">
            <a:extLst>
              <a:ext uri="{FF2B5EF4-FFF2-40B4-BE49-F238E27FC236}">
                <a16:creationId xmlns:a16="http://schemas.microsoft.com/office/drawing/2014/main" id="{FD9B866E-04A0-4869-856F-8E81EE152315}"/>
              </a:ext>
            </a:extLst>
          </p:cNvPr>
          <p:cNvSpPr/>
          <p:nvPr/>
        </p:nvSpPr>
        <p:spPr>
          <a:xfrm>
            <a:off x="-4606"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42" name="Group 41">
            <a:extLst>
              <a:ext uri="{FF2B5EF4-FFF2-40B4-BE49-F238E27FC236}">
                <a16:creationId xmlns:a16="http://schemas.microsoft.com/office/drawing/2014/main" id="{DADB4F78-688D-4AE0-8C5C-78F1F34AD441}"/>
              </a:ext>
            </a:extLst>
          </p:cNvPr>
          <p:cNvGrpSpPr/>
          <p:nvPr/>
        </p:nvGrpSpPr>
        <p:grpSpPr>
          <a:xfrm>
            <a:off x="-14749" y="1371654"/>
            <a:ext cx="1641802" cy="1219625"/>
            <a:chOff x="2956006" y="1192011"/>
            <a:chExt cx="1525490" cy="976569"/>
          </a:xfrm>
          <a:solidFill>
            <a:schemeClr val="accent1">
              <a:lumMod val="20000"/>
              <a:lumOff val="80000"/>
            </a:schemeClr>
          </a:solidFill>
        </p:grpSpPr>
        <p:sp>
          <p:nvSpPr>
            <p:cNvPr id="43" name="Rectangle: Rounded Corners 42">
              <a:extLst>
                <a:ext uri="{FF2B5EF4-FFF2-40B4-BE49-F238E27FC236}">
                  <a16:creationId xmlns:a16="http://schemas.microsoft.com/office/drawing/2014/main" id="{FAC258FF-1CFD-4500-961C-2B6152E0A1AE}"/>
                </a:ext>
              </a:extLst>
            </p:cNvPr>
            <p:cNvSpPr/>
            <p:nvPr/>
          </p:nvSpPr>
          <p:spPr>
            <a:xfrm>
              <a:off x="2956006" y="1192011"/>
              <a:ext cx="1525490" cy="976569"/>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44" name="Rectangle: Rounded Corners 24">
              <a:extLst>
                <a:ext uri="{FF2B5EF4-FFF2-40B4-BE49-F238E27FC236}">
                  <a16:creationId xmlns:a16="http://schemas.microsoft.com/office/drawing/2014/main" id="{A4FC83AE-3571-40AC-9703-38242033752D}"/>
                </a:ext>
              </a:extLst>
            </p:cNvPr>
            <p:cNvSpPr txBox="1"/>
            <p:nvPr/>
          </p:nvSpPr>
          <p:spPr>
            <a:xfrm>
              <a:off x="2984609" y="1220614"/>
              <a:ext cx="1468284" cy="91936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45" name="Group 44">
            <a:extLst>
              <a:ext uri="{FF2B5EF4-FFF2-40B4-BE49-F238E27FC236}">
                <a16:creationId xmlns:a16="http://schemas.microsoft.com/office/drawing/2014/main" id="{B49EE330-0091-493C-BA96-F602218BAB7A}"/>
              </a:ext>
            </a:extLst>
          </p:cNvPr>
          <p:cNvGrpSpPr/>
          <p:nvPr/>
        </p:nvGrpSpPr>
        <p:grpSpPr>
          <a:xfrm>
            <a:off x="-7012" y="2895614"/>
            <a:ext cx="1627466" cy="384504"/>
            <a:chOff x="3038784" y="2361165"/>
            <a:chExt cx="1441490" cy="244832"/>
          </a:xfrm>
        </p:grpSpPr>
        <p:sp>
          <p:nvSpPr>
            <p:cNvPr id="46" name="Rectangle: Rounded Corners 45">
              <a:extLst>
                <a:ext uri="{FF2B5EF4-FFF2-40B4-BE49-F238E27FC236}">
                  <a16:creationId xmlns:a16="http://schemas.microsoft.com/office/drawing/2014/main" id="{505ADCA4-A706-4A76-9E49-BB9CF87C9332}"/>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47" name="Rectangle: Rounded Corners 26">
              <a:extLst>
                <a:ext uri="{FF2B5EF4-FFF2-40B4-BE49-F238E27FC236}">
                  <a16:creationId xmlns:a16="http://schemas.microsoft.com/office/drawing/2014/main" id="{966E972D-8626-4AC6-87D2-B81CAEF87DD2}"/>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48" name="Group 47">
            <a:extLst>
              <a:ext uri="{FF2B5EF4-FFF2-40B4-BE49-F238E27FC236}">
                <a16:creationId xmlns:a16="http://schemas.microsoft.com/office/drawing/2014/main" id="{A0CBCCC0-8645-405B-B9F8-31372907ADB1}"/>
              </a:ext>
            </a:extLst>
          </p:cNvPr>
          <p:cNvGrpSpPr/>
          <p:nvPr/>
        </p:nvGrpSpPr>
        <p:grpSpPr>
          <a:xfrm>
            <a:off x="-14749" y="3581396"/>
            <a:ext cx="1646880" cy="771080"/>
            <a:chOff x="3044921" y="2753566"/>
            <a:chExt cx="1429216" cy="508557"/>
          </a:xfrm>
        </p:grpSpPr>
        <p:sp>
          <p:nvSpPr>
            <p:cNvPr id="49" name="Rectangle: Rounded Corners 48">
              <a:extLst>
                <a:ext uri="{FF2B5EF4-FFF2-40B4-BE49-F238E27FC236}">
                  <a16:creationId xmlns:a16="http://schemas.microsoft.com/office/drawing/2014/main" id="{FB7E17E0-11D1-4AE8-866D-F61C0B1130BC}"/>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50" name="Rectangle: Rounded Corners 28">
              <a:extLst>
                <a:ext uri="{FF2B5EF4-FFF2-40B4-BE49-F238E27FC236}">
                  <a16:creationId xmlns:a16="http://schemas.microsoft.com/office/drawing/2014/main" id="{6E3B0598-25D3-4EF8-91DB-478A0115C128}"/>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1" name="Group 50">
            <a:extLst>
              <a:ext uri="{FF2B5EF4-FFF2-40B4-BE49-F238E27FC236}">
                <a16:creationId xmlns:a16="http://schemas.microsoft.com/office/drawing/2014/main" id="{19A5859D-C692-4F12-8A77-14F40A8E5014}"/>
              </a:ext>
            </a:extLst>
          </p:cNvPr>
          <p:cNvGrpSpPr/>
          <p:nvPr/>
        </p:nvGrpSpPr>
        <p:grpSpPr>
          <a:xfrm>
            <a:off x="-7314" y="4648168"/>
            <a:ext cx="1627837" cy="1270331"/>
            <a:chOff x="3044921" y="3420266"/>
            <a:chExt cx="1429216" cy="935400"/>
          </a:xfrm>
        </p:grpSpPr>
        <p:sp>
          <p:nvSpPr>
            <p:cNvPr id="52" name="Rectangle: Rounded Corners 51">
              <a:extLst>
                <a:ext uri="{FF2B5EF4-FFF2-40B4-BE49-F238E27FC236}">
                  <a16:creationId xmlns:a16="http://schemas.microsoft.com/office/drawing/2014/main" id="{D31FEC30-018F-4B3E-9CEF-33BE0951BB6E}"/>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53" name="Rectangle: Rounded Corners 30">
              <a:extLst>
                <a:ext uri="{FF2B5EF4-FFF2-40B4-BE49-F238E27FC236}">
                  <a16:creationId xmlns:a16="http://schemas.microsoft.com/office/drawing/2014/main" id="{DC3F3533-8CF7-49E3-B932-BFB0CCD005CA}"/>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4" name="Group 53">
            <a:extLst>
              <a:ext uri="{FF2B5EF4-FFF2-40B4-BE49-F238E27FC236}">
                <a16:creationId xmlns:a16="http://schemas.microsoft.com/office/drawing/2014/main" id="{DA4CFDB0-9AC6-4CA3-BCEA-99027E65CB97}"/>
              </a:ext>
            </a:extLst>
          </p:cNvPr>
          <p:cNvGrpSpPr/>
          <p:nvPr/>
        </p:nvGrpSpPr>
        <p:grpSpPr>
          <a:xfrm>
            <a:off x="-786" y="6172128"/>
            <a:ext cx="1627838" cy="585500"/>
            <a:chOff x="3044921" y="4552904"/>
            <a:chExt cx="1429216" cy="399965"/>
          </a:xfrm>
        </p:grpSpPr>
        <p:sp>
          <p:nvSpPr>
            <p:cNvPr id="55" name="Rectangle: Rounded Corners 54">
              <a:extLst>
                <a:ext uri="{FF2B5EF4-FFF2-40B4-BE49-F238E27FC236}">
                  <a16:creationId xmlns:a16="http://schemas.microsoft.com/office/drawing/2014/main" id="{E48E7463-50DE-4F50-BB5E-B3EC179016DF}"/>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56" name="Rectangle: Rounded Corners 32">
              <a:extLst>
                <a:ext uri="{FF2B5EF4-FFF2-40B4-BE49-F238E27FC236}">
                  <a16:creationId xmlns:a16="http://schemas.microsoft.com/office/drawing/2014/main" id="{1A6F394D-54B5-404C-B9C3-1B48E8955710}"/>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3" name="Rectangle: Rounded Corners 22">
            <a:extLst>
              <a:ext uri="{FF2B5EF4-FFF2-40B4-BE49-F238E27FC236}">
                <a16:creationId xmlns:a16="http://schemas.microsoft.com/office/drawing/2014/main" id="{55BC5373-358B-44E1-B176-EBA587277266}"/>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717810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Continued 5</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HORIZON-CL5-2023-D3-02</a:t>
            </a:r>
            <a:endParaRPr lang="en-US" sz="1800" dirty="0">
              <a:solidFill>
                <a:srgbClr val="000000"/>
              </a:solidFill>
              <a:latin typeface="+mn-lt"/>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27</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aphicFrame>
        <p:nvGraphicFramePr>
          <p:cNvPr id="2" name="Content Placeholder 1">
            <a:extLst>
              <a:ext uri="{FF2B5EF4-FFF2-40B4-BE49-F238E27FC236}">
                <a16:creationId xmlns:a16="http://schemas.microsoft.com/office/drawing/2014/main" id="{0FCB2E64-D53A-4326-B433-B3F2F426254D}"/>
              </a:ext>
            </a:extLst>
          </p:cNvPr>
          <p:cNvGraphicFramePr>
            <a:graphicFrameLocks noGrp="1"/>
          </p:cNvGraphicFramePr>
          <p:nvPr>
            <p:ph idx="1"/>
            <p:extLst>
              <p:ext uri="{D42A27DB-BD31-4B8C-83A1-F6EECF244321}">
                <p14:modId xmlns:p14="http://schemas.microsoft.com/office/powerpoint/2010/main" val="2458767600"/>
              </p:ext>
            </p:extLst>
          </p:nvPr>
        </p:nvGraphicFramePr>
        <p:xfrm>
          <a:off x="1619903" y="672331"/>
          <a:ext cx="7524098" cy="5958619"/>
        </p:xfrm>
        <a:graphic>
          <a:graphicData uri="http://schemas.openxmlformats.org/drawingml/2006/table">
            <a:tbl>
              <a:tblPr firstRow="1" firstCol="1" bandRow="1">
                <a:tableStyleId>{616DA210-FB5B-4158-B5E0-FEB733F419BA}</a:tableStyleId>
              </a:tblPr>
              <a:tblGrid>
                <a:gridCol w="2266315">
                  <a:extLst>
                    <a:ext uri="{9D8B030D-6E8A-4147-A177-3AD203B41FA5}">
                      <a16:colId xmlns:a16="http://schemas.microsoft.com/office/drawing/2014/main" val="2293700208"/>
                    </a:ext>
                  </a:extLst>
                </a:gridCol>
                <a:gridCol w="838178">
                  <a:extLst>
                    <a:ext uri="{9D8B030D-6E8A-4147-A177-3AD203B41FA5}">
                      <a16:colId xmlns:a16="http://schemas.microsoft.com/office/drawing/2014/main" val="407658835"/>
                    </a:ext>
                  </a:extLst>
                </a:gridCol>
                <a:gridCol w="990574">
                  <a:extLst>
                    <a:ext uri="{9D8B030D-6E8A-4147-A177-3AD203B41FA5}">
                      <a16:colId xmlns:a16="http://schemas.microsoft.com/office/drawing/2014/main" val="3764480674"/>
                    </a:ext>
                  </a:extLst>
                </a:gridCol>
                <a:gridCol w="1676356">
                  <a:extLst>
                    <a:ext uri="{9D8B030D-6E8A-4147-A177-3AD203B41FA5}">
                      <a16:colId xmlns:a16="http://schemas.microsoft.com/office/drawing/2014/main" val="2523745337"/>
                    </a:ext>
                  </a:extLst>
                </a:gridCol>
                <a:gridCol w="1752675">
                  <a:extLst>
                    <a:ext uri="{9D8B030D-6E8A-4147-A177-3AD203B41FA5}">
                      <a16:colId xmlns:a16="http://schemas.microsoft.com/office/drawing/2014/main" val="805446060"/>
                    </a:ext>
                  </a:extLst>
                </a:gridCol>
              </a:tblGrid>
              <a:tr h="432270">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rowSpan="2">
                  <a:txBody>
                    <a:bodyPr/>
                    <a:lstStyle/>
                    <a:p>
                      <a:pPr marL="0" marR="0" algn="ctr">
                        <a:lnSpc>
                          <a:spcPct val="115000"/>
                        </a:lnSpc>
                        <a:spcBef>
                          <a:spcPts val="0"/>
                        </a:spcBef>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rowSpan="2">
                  <a:txBody>
                    <a:bodyPr/>
                    <a:lstStyle/>
                    <a:p>
                      <a:pPr marL="0" marR="0" algn="ctr">
                        <a:lnSpc>
                          <a:spcPct val="115000"/>
                        </a:lnSpc>
                        <a:spcBef>
                          <a:spcPts val="0"/>
                        </a:spcBef>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row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010441385"/>
                  </a:ext>
                </a:extLst>
              </a:tr>
              <a:tr h="334952">
                <a:tc vMerge="1">
                  <a:txBody>
                    <a:bodyPr/>
                    <a:lstStyle/>
                    <a:p>
                      <a:endParaRPr lang="en-US"/>
                    </a:p>
                  </a:txBody>
                  <a:tcPr/>
                </a:tc>
                <a:tc vMerge="1">
                  <a:txBody>
                    <a:bodyPr/>
                    <a:lstStyle/>
                    <a:p>
                      <a:endParaRPr lang="en-US"/>
                    </a:p>
                  </a:txBody>
                  <a:tcPr/>
                </a:tc>
                <a:tc>
                  <a:txBody>
                    <a:bodyPr/>
                    <a:lstStyle/>
                    <a:p>
                      <a:pPr algn="ctr"/>
                      <a:r>
                        <a:rPr lang="en-GB" sz="1400" b="0" dirty="0">
                          <a:effectLst/>
                        </a:rPr>
                        <a:t>2023</a:t>
                      </a:r>
                      <a:endParaRPr lang="en-US" dirty="0"/>
                    </a:p>
                  </a:txBody>
                  <a:tcPr marL="22117" marR="22117" marT="22117"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50065794"/>
                  </a:ext>
                </a:extLst>
              </a:tr>
              <a:tr h="476428">
                <a:tc gridSpan="5">
                  <a:txBody>
                    <a:bodyPr/>
                    <a:lstStyle/>
                    <a:p>
                      <a:pPr marL="0" marR="0" algn="ctr">
                        <a:lnSpc>
                          <a:spcPct val="115000"/>
                        </a:lnSpc>
                        <a:spcBef>
                          <a:spcPts val="0"/>
                        </a:spcBef>
                        <a:spcAft>
                          <a:spcPts val="400"/>
                        </a:spcAft>
                      </a:pPr>
                      <a:r>
                        <a:rPr lang="en-GB" sz="1400" b="0" dirty="0">
                          <a:effectLst/>
                        </a:rPr>
                        <a:t>Opening: 04 May 2023</a:t>
                      </a:r>
                      <a:endParaRPr lang="en-US" sz="1400" b="0" dirty="0">
                        <a:effectLst/>
                      </a:endParaRPr>
                    </a:p>
                    <a:p>
                      <a:pPr marL="0" marR="0" algn="ctr">
                        <a:lnSpc>
                          <a:spcPct val="115000"/>
                        </a:lnSpc>
                        <a:spcBef>
                          <a:spcPts val="0"/>
                        </a:spcBef>
                        <a:spcAft>
                          <a:spcPts val="400"/>
                        </a:spcAft>
                      </a:pPr>
                      <a:r>
                        <a:rPr lang="en-GB" sz="1400" b="0" dirty="0">
                          <a:effectLst/>
                        </a:rPr>
                        <a:t>Deadline(s): 05 Sep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3813135"/>
                  </a:ext>
                </a:extLst>
              </a:tr>
              <a:tr h="218986">
                <a:tc>
                  <a:txBody>
                    <a:bodyPr/>
                    <a:lstStyle/>
                    <a:p>
                      <a:pPr marL="0" marR="0" algn="just">
                        <a:lnSpc>
                          <a:spcPct val="115000"/>
                        </a:lnSpc>
                        <a:spcBef>
                          <a:spcPts val="0"/>
                        </a:spcBef>
                        <a:spcAft>
                          <a:spcPts val="400"/>
                        </a:spcAft>
                      </a:pPr>
                      <a:r>
                        <a:rPr lang="en-GB" sz="1400" b="0">
                          <a:effectLst/>
                        </a:rPr>
                        <a:t>HORIZON-CL5-2023-D3-02-01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1853356669"/>
                  </a:ext>
                </a:extLst>
              </a:tr>
              <a:tr h="218986">
                <a:tc>
                  <a:txBody>
                    <a:bodyPr/>
                    <a:lstStyle/>
                    <a:p>
                      <a:pPr marL="0" marR="0" algn="just">
                        <a:lnSpc>
                          <a:spcPct val="115000"/>
                        </a:lnSpc>
                        <a:spcBef>
                          <a:spcPts val="0"/>
                        </a:spcBef>
                        <a:spcAft>
                          <a:spcPts val="400"/>
                        </a:spcAft>
                      </a:pPr>
                      <a:r>
                        <a:rPr lang="en-GB" sz="1400" b="0">
                          <a:effectLst/>
                        </a:rPr>
                        <a:t>HORIZON-CL5-2023-D3-02-02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2.50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441896486"/>
                  </a:ext>
                </a:extLst>
              </a:tr>
              <a:tr h="218986">
                <a:tc>
                  <a:txBody>
                    <a:bodyPr/>
                    <a:lstStyle/>
                    <a:p>
                      <a:pPr marL="0" marR="0" algn="just">
                        <a:lnSpc>
                          <a:spcPct val="115000"/>
                        </a:lnSpc>
                        <a:spcBef>
                          <a:spcPts val="0"/>
                        </a:spcBef>
                        <a:spcAft>
                          <a:spcPts val="400"/>
                        </a:spcAft>
                      </a:pPr>
                      <a:r>
                        <a:rPr lang="en-GB" sz="1400" b="0" dirty="0">
                          <a:effectLst/>
                        </a:rPr>
                        <a:t>HORIZON-CL5-2023-D3-02-03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3873716024"/>
                  </a:ext>
                </a:extLst>
              </a:tr>
              <a:tr h="218986">
                <a:tc>
                  <a:txBody>
                    <a:bodyPr/>
                    <a:lstStyle/>
                    <a:p>
                      <a:pPr marL="0" marR="0" algn="just">
                        <a:lnSpc>
                          <a:spcPct val="115000"/>
                        </a:lnSpc>
                        <a:spcBef>
                          <a:spcPts val="0"/>
                        </a:spcBef>
                        <a:spcAft>
                          <a:spcPts val="400"/>
                        </a:spcAft>
                      </a:pPr>
                      <a:r>
                        <a:rPr lang="en-GB" sz="1400" b="0">
                          <a:effectLst/>
                        </a:rPr>
                        <a:t>HORIZON-CL5-2023-D3-02-04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2.00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4030485237"/>
                  </a:ext>
                </a:extLst>
              </a:tr>
              <a:tr h="218986">
                <a:tc>
                  <a:txBody>
                    <a:bodyPr/>
                    <a:lstStyle/>
                    <a:p>
                      <a:pPr marL="0" marR="0" algn="just">
                        <a:lnSpc>
                          <a:spcPct val="115000"/>
                        </a:lnSpc>
                        <a:spcBef>
                          <a:spcPts val="0"/>
                        </a:spcBef>
                        <a:spcAft>
                          <a:spcPts val="400"/>
                        </a:spcAft>
                      </a:pPr>
                      <a:r>
                        <a:rPr lang="en-GB" sz="1400" b="0">
                          <a:effectLst/>
                        </a:rPr>
                        <a:t>HORIZON-CL5-2023-D3-02-05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3307040624"/>
                  </a:ext>
                </a:extLst>
              </a:tr>
              <a:tr h="218986">
                <a:tc>
                  <a:txBody>
                    <a:bodyPr/>
                    <a:lstStyle/>
                    <a:p>
                      <a:pPr marL="0" marR="0" algn="just">
                        <a:lnSpc>
                          <a:spcPct val="115000"/>
                        </a:lnSpc>
                        <a:spcBef>
                          <a:spcPts val="0"/>
                        </a:spcBef>
                        <a:spcAft>
                          <a:spcPts val="400"/>
                        </a:spcAft>
                      </a:pPr>
                      <a:r>
                        <a:rPr lang="en-GB" sz="1400" b="0" dirty="0">
                          <a:effectLst/>
                        </a:rPr>
                        <a:t>HORIZON-CL5-2023-D3-02-06</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15.00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263927391"/>
                  </a:ext>
                </a:extLst>
              </a:tr>
              <a:tr h="218986">
                <a:tc>
                  <a:txBody>
                    <a:bodyPr/>
                    <a:lstStyle/>
                    <a:p>
                      <a:pPr marL="0" marR="0" algn="just">
                        <a:lnSpc>
                          <a:spcPct val="115000"/>
                        </a:lnSpc>
                        <a:spcBef>
                          <a:spcPts val="0"/>
                        </a:spcBef>
                        <a:spcAft>
                          <a:spcPts val="400"/>
                        </a:spcAft>
                      </a:pPr>
                      <a:r>
                        <a:rPr lang="en-GB" sz="1400" b="0">
                          <a:effectLst/>
                        </a:rPr>
                        <a:t>HORIZON-CL5-2023-D3-02-07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3454985955"/>
                  </a:ext>
                </a:extLst>
              </a:tr>
              <a:tr h="218986">
                <a:tc>
                  <a:txBody>
                    <a:bodyPr/>
                    <a:lstStyle/>
                    <a:p>
                      <a:pPr marL="0" marR="0" algn="just">
                        <a:lnSpc>
                          <a:spcPct val="115000"/>
                        </a:lnSpc>
                        <a:spcBef>
                          <a:spcPts val="0"/>
                        </a:spcBef>
                        <a:spcAft>
                          <a:spcPts val="400"/>
                        </a:spcAft>
                      </a:pPr>
                      <a:r>
                        <a:rPr lang="en-GB" sz="1400" b="0">
                          <a:effectLst/>
                        </a:rPr>
                        <a:t>HORIZON-CL5-2023-D3-02-08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658296057"/>
                  </a:ext>
                </a:extLst>
              </a:tr>
              <a:tr h="218986">
                <a:tc>
                  <a:txBody>
                    <a:bodyPr/>
                    <a:lstStyle/>
                    <a:p>
                      <a:pPr marL="0" marR="0" algn="just">
                        <a:lnSpc>
                          <a:spcPct val="115000"/>
                        </a:lnSpc>
                        <a:spcBef>
                          <a:spcPts val="0"/>
                        </a:spcBef>
                        <a:spcAft>
                          <a:spcPts val="400"/>
                        </a:spcAft>
                      </a:pPr>
                      <a:r>
                        <a:rPr lang="en-GB" sz="1400" b="0">
                          <a:effectLst/>
                        </a:rPr>
                        <a:t>HORIZON-CL5-2023-D3-02-09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663430680"/>
                  </a:ext>
                </a:extLst>
              </a:tr>
              <a:tr h="218986">
                <a:tc>
                  <a:txBody>
                    <a:bodyPr/>
                    <a:lstStyle/>
                    <a:p>
                      <a:pPr marL="0" marR="0" algn="just">
                        <a:lnSpc>
                          <a:spcPct val="115000"/>
                        </a:lnSpc>
                        <a:spcBef>
                          <a:spcPts val="0"/>
                        </a:spcBef>
                        <a:spcAft>
                          <a:spcPts val="400"/>
                        </a:spcAft>
                      </a:pPr>
                      <a:r>
                        <a:rPr lang="en-GB" sz="1400" b="0">
                          <a:effectLst/>
                        </a:rPr>
                        <a:t>HORIZON-CL5-2023-D3-02-10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3907695134"/>
                  </a:ext>
                </a:extLst>
              </a:tr>
              <a:tr h="218986">
                <a:tc>
                  <a:txBody>
                    <a:bodyPr/>
                    <a:lstStyle/>
                    <a:p>
                      <a:pPr marL="0" marR="0" algn="just">
                        <a:lnSpc>
                          <a:spcPct val="115000"/>
                        </a:lnSpc>
                        <a:spcBef>
                          <a:spcPts val="0"/>
                        </a:spcBef>
                        <a:spcAft>
                          <a:spcPts val="400"/>
                        </a:spcAft>
                      </a:pPr>
                      <a:r>
                        <a:rPr lang="en-GB" sz="1400" b="0">
                          <a:effectLst/>
                        </a:rPr>
                        <a:t>HORIZON-CL5-2023-D3-02-11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9.00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812917023"/>
                  </a:ext>
                </a:extLst>
              </a:tr>
              <a:tr h="218986">
                <a:tc>
                  <a:txBody>
                    <a:bodyPr/>
                    <a:lstStyle/>
                    <a:p>
                      <a:pPr marL="0" marR="0" algn="just">
                        <a:lnSpc>
                          <a:spcPct val="115000"/>
                        </a:lnSpc>
                        <a:spcBef>
                          <a:spcPts val="0"/>
                        </a:spcBef>
                        <a:spcAft>
                          <a:spcPts val="400"/>
                        </a:spcAft>
                      </a:pPr>
                      <a:r>
                        <a:rPr lang="en-GB" sz="1400" b="0">
                          <a:effectLst/>
                        </a:rPr>
                        <a:t>HORIZON-CL5-2023-D3-02-12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Around 7.00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4033410509"/>
                  </a:ext>
                </a:extLst>
              </a:tr>
              <a:tr h="218986">
                <a:tc>
                  <a:txBody>
                    <a:bodyPr/>
                    <a:lstStyle/>
                    <a:p>
                      <a:pPr marL="0" marR="0" algn="just">
                        <a:lnSpc>
                          <a:spcPct val="115000"/>
                        </a:lnSpc>
                        <a:spcBef>
                          <a:spcPts val="0"/>
                        </a:spcBef>
                        <a:spcAft>
                          <a:spcPts val="400"/>
                        </a:spcAft>
                      </a:pPr>
                      <a:r>
                        <a:rPr lang="en-GB" sz="1400" b="0">
                          <a:effectLst/>
                        </a:rPr>
                        <a:t>HORIZON-CL5-2023-D3-02-13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697545781"/>
                  </a:ext>
                </a:extLst>
              </a:tr>
              <a:tr h="218986">
                <a:tc>
                  <a:txBody>
                    <a:bodyPr/>
                    <a:lstStyle/>
                    <a:p>
                      <a:pPr marL="0" marR="0" algn="just">
                        <a:lnSpc>
                          <a:spcPct val="115000"/>
                        </a:lnSpc>
                        <a:spcBef>
                          <a:spcPts val="0"/>
                        </a:spcBef>
                        <a:spcAft>
                          <a:spcPts val="400"/>
                        </a:spcAft>
                      </a:pPr>
                      <a:r>
                        <a:rPr lang="en-GB" sz="1400" b="0">
                          <a:effectLst/>
                        </a:rPr>
                        <a:t>HORIZON-CL5-2023-D3-02-14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Around 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2586978965"/>
                  </a:ext>
                </a:extLst>
              </a:tr>
              <a:tr h="218986">
                <a:tc>
                  <a:txBody>
                    <a:bodyPr/>
                    <a:lstStyle/>
                    <a:p>
                      <a:pPr marL="0" marR="0" algn="just">
                        <a:lnSpc>
                          <a:spcPct val="115000"/>
                        </a:lnSpc>
                        <a:spcBef>
                          <a:spcPts val="0"/>
                        </a:spcBef>
                        <a:spcAft>
                          <a:spcPts val="400"/>
                        </a:spcAft>
                      </a:pPr>
                      <a:r>
                        <a:rPr lang="en-GB" sz="1400" b="0">
                          <a:effectLst/>
                        </a:rPr>
                        <a:t>HORIZON-CL5-2023-D3-02-15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1269548692"/>
                  </a:ext>
                </a:extLst>
              </a:tr>
              <a:tr h="218986">
                <a:tc>
                  <a:txBody>
                    <a:bodyPr/>
                    <a:lstStyle/>
                    <a:p>
                      <a:pPr marL="0" marR="0" algn="just">
                        <a:lnSpc>
                          <a:spcPct val="115000"/>
                        </a:lnSpc>
                        <a:spcBef>
                          <a:spcPts val="0"/>
                        </a:spcBef>
                        <a:spcAft>
                          <a:spcPts val="400"/>
                        </a:spcAft>
                      </a:pPr>
                      <a:r>
                        <a:rPr lang="en-GB" sz="1400" b="0">
                          <a:effectLst/>
                        </a:rPr>
                        <a:t>HORIZON-CL5-2023-D3-02-16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4036180280"/>
                  </a:ext>
                </a:extLst>
              </a:tr>
              <a:tr h="218986">
                <a:tc>
                  <a:txBody>
                    <a:bodyPr/>
                    <a:lstStyle/>
                    <a:p>
                      <a:pPr marL="0" marR="0" algn="just">
                        <a:lnSpc>
                          <a:spcPct val="115000"/>
                        </a:lnSpc>
                        <a:spcBef>
                          <a:spcPts val="0"/>
                        </a:spcBef>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161.00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tc>
                  <a:txBody>
                    <a:bodyPr/>
                    <a:lstStyle/>
                    <a:p>
                      <a:pPr marL="0" marR="0" algn="ctr">
                        <a:lnSpc>
                          <a:spcPct val="115000"/>
                        </a:lnSpc>
                        <a:spcBef>
                          <a:spcPts val="0"/>
                        </a:spcBef>
                        <a:spcAft>
                          <a:spcPts val="400"/>
                        </a:spcAft>
                      </a:pPr>
                      <a:r>
                        <a:rPr lang="en-GB" sz="1400" b="0" dirty="0">
                          <a:effectLst/>
                        </a:rPr>
                        <a:t> 38</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2117" marR="22117" marT="22117" marB="0"/>
                </a:tc>
                <a:extLst>
                  <a:ext uri="{0D108BD9-81ED-4DB2-BD59-A6C34878D82A}">
                    <a16:rowId xmlns:a16="http://schemas.microsoft.com/office/drawing/2014/main" val="1328077678"/>
                  </a:ext>
                </a:extLst>
              </a:tr>
            </a:tbl>
          </a:graphicData>
        </a:graphic>
      </p:graphicFrame>
      <p:sp>
        <p:nvSpPr>
          <p:cNvPr id="40" name="Rectangle: Rounded Corners 39">
            <a:extLst>
              <a:ext uri="{FF2B5EF4-FFF2-40B4-BE49-F238E27FC236}">
                <a16:creationId xmlns:a16="http://schemas.microsoft.com/office/drawing/2014/main" id="{42DB7189-0E79-4B69-AC14-A9D3A74FABE7}"/>
              </a:ext>
            </a:extLst>
          </p:cNvPr>
          <p:cNvSpPr/>
          <p:nvPr/>
        </p:nvSpPr>
        <p:spPr>
          <a:xfrm>
            <a:off x="-4606"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42" name="Group 41">
            <a:extLst>
              <a:ext uri="{FF2B5EF4-FFF2-40B4-BE49-F238E27FC236}">
                <a16:creationId xmlns:a16="http://schemas.microsoft.com/office/drawing/2014/main" id="{02CF39CE-8D2A-4505-9719-50D77DEE5796}"/>
              </a:ext>
            </a:extLst>
          </p:cNvPr>
          <p:cNvGrpSpPr/>
          <p:nvPr/>
        </p:nvGrpSpPr>
        <p:grpSpPr>
          <a:xfrm>
            <a:off x="-14749" y="1371654"/>
            <a:ext cx="1641801" cy="1219625"/>
            <a:chOff x="2956006" y="1192011"/>
            <a:chExt cx="1525490" cy="976569"/>
          </a:xfrm>
        </p:grpSpPr>
        <p:sp>
          <p:nvSpPr>
            <p:cNvPr id="43" name="Rectangle: Rounded Corners 42">
              <a:extLst>
                <a:ext uri="{FF2B5EF4-FFF2-40B4-BE49-F238E27FC236}">
                  <a16:creationId xmlns:a16="http://schemas.microsoft.com/office/drawing/2014/main" id="{EAD25461-1BA0-4F1E-AE1E-0974951FB6A6}"/>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44" name="Rectangle: Rounded Corners 24">
              <a:extLst>
                <a:ext uri="{FF2B5EF4-FFF2-40B4-BE49-F238E27FC236}">
                  <a16:creationId xmlns:a16="http://schemas.microsoft.com/office/drawing/2014/main" id="{95A83134-744E-4E84-B7E8-6A55B1A5B57F}"/>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45" name="Group 44">
            <a:extLst>
              <a:ext uri="{FF2B5EF4-FFF2-40B4-BE49-F238E27FC236}">
                <a16:creationId xmlns:a16="http://schemas.microsoft.com/office/drawing/2014/main" id="{AE906A88-6CDA-4535-856E-73BCF2745B3D}"/>
              </a:ext>
            </a:extLst>
          </p:cNvPr>
          <p:cNvGrpSpPr/>
          <p:nvPr/>
        </p:nvGrpSpPr>
        <p:grpSpPr>
          <a:xfrm>
            <a:off x="-7012" y="2895614"/>
            <a:ext cx="1627466" cy="384504"/>
            <a:chOff x="3038784" y="2361165"/>
            <a:chExt cx="1441490" cy="244832"/>
          </a:xfrm>
          <a:solidFill>
            <a:schemeClr val="accent1">
              <a:lumMod val="20000"/>
              <a:lumOff val="80000"/>
            </a:schemeClr>
          </a:solidFill>
        </p:grpSpPr>
        <p:sp>
          <p:nvSpPr>
            <p:cNvPr id="46" name="Rectangle: Rounded Corners 45">
              <a:extLst>
                <a:ext uri="{FF2B5EF4-FFF2-40B4-BE49-F238E27FC236}">
                  <a16:creationId xmlns:a16="http://schemas.microsoft.com/office/drawing/2014/main" id="{942784BF-DE88-42DA-B9ED-A28896E33F0C}"/>
                </a:ext>
              </a:extLst>
            </p:cNvPr>
            <p:cNvSpPr/>
            <p:nvPr/>
          </p:nvSpPr>
          <p:spPr>
            <a:xfrm>
              <a:off x="3038784" y="2361165"/>
              <a:ext cx="1441490" cy="24483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47" name="Rectangle: Rounded Corners 26">
              <a:extLst>
                <a:ext uri="{FF2B5EF4-FFF2-40B4-BE49-F238E27FC236}">
                  <a16:creationId xmlns:a16="http://schemas.microsoft.com/office/drawing/2014/main" id="{FBD362B2-C20B-4AB2-95B5-ECB9C53FC289}"/>
                </a:ext>
              </a:extLst>
            </p:cNvPr>
            <p:cNvSpPr txBox="1"/>
            <p:nvPr/>
          </p:nvSpPr>
          <p:spPr>
            <a:xfrm>
              <a:off x="3045955" y="2368336"/>
              <a:ext cx="1427148" cy="2304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48" name="Group 47">
            <a:extLst>
              <a:ext uri="{FF2B5EF4-FFF2-40B4-BE49-F238E27FC236}">
                <a16:creationId xmlns:a16="http://schemas.microsoft.com/office/drawing/2014/main" id="{C1762F89-33B4-4BA3-BFE2-273F4101D3F1}"/>
              </a:ext>
            </a:extLst>
          </p:cNvPr>
          <p:cNvGrpSpPr/>
          <p:nvPr/>
        </p:nvGrpSpPr>
        <p:grpSpPr>
          <a:xfrm>
            <a:off x="-14749" y="3581396"/>
            <a:ext cx="1646880" cy="771080"/>
            <a:chOff x="3044921" y="2753566"/>
            <a:chExt cx="1429216" cy="508557"/>
          </a:xfrm>
        </p:grpSpPr>
        <p:sp>
          <p:nvSpPr>
            <p:cNvPr id="49" name="Rectangle: Rounded Corners 48">
              <a:extLst>
                <a:ext uri="{FF2B5EF4-FFF2-40B4-BE49-F238E27FC236}">
                  <a16:creationId xmlns:a16="http://schemas.microsoft.com/office/drawing/2014/main" id="{1C922BFB-AD86-4E53-B588-E0E995459858}"/>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50" name="Rectangle: Rounded Corners 28">
              <a:extLst>
                <a:ext uri="{FF2B5EF4-FFF2-40B4-BE49-F238E27FC236}">
                  <a16:creationId xmlns:a16="http://schemas.microsoft.com/office/drawing/2014/main" id="{6580812A-D54D-43AB-85DB-13C0A69EB5ED}"/>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1" name="Group 50">
            <a:extLst>
              <a:ext uri="{FF2B5EF4-FFF2-40B4-BE49-F238E27FC236}">
                <a16:creationId xmlns:a16="http://schemas.microsoft.com/office/drawing/2014/main" id="{BD537AD9-21AB-4F0A-86FA-1D3F1CAB8FE4}"/>
              </a:ext>
            </a:extLst>
          </p:cNvPr>
          <p:cNvGrpSpPr/>
          <p:nvPr/>
        </p:nvGrpSpPr>
        <p:grpSpPr>
          <a:xfrm>
            <a:off x="-7314" y="4648168"/>
            <a:ext cx="1627837" cy="1270331"/>
            <a:chOff x="3044921" y="3420266"/>
            <a:chExt cx="1429216" cy="935400"/>
          </a:xfrm>
        </p:grpSpPr>
        <p:sp>
          <p:nvSpPr>
            <p:cNvPr id="52" name="Rectangle: Rounded Corners 51">
              <a:extLst>
                <a:ext uri="{FF2B5EF4-FFF2-40B4-BE49-F238E27FC236}">
                  <a16:creationId xmlns:a16="http://schemas.microsoft.com/office/drawing/2014/main" id="{4E2150FE-16A3-444F-9971-AFB9DCE2F604}"/>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53" name="Rectangle: Rounded Corners 30">
              <a:extLst>
                <a:ext uri="{FF2B5EF4-FFF2-40B4-BE49-F238E27FC236}">
                  <a16:creationId xmlns:a16="http://schemas.microsoft.com/office/drawing/2014/main" id="{036B08C4-4C24-4E5F-908E-F222F716A3C1}"/>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4" name="Group 53">
            <a:extLst>
              <a:ext uri="{FF2B5EF4-FFF2-40B4-BE49-F238E27FC236}">
                <a16:creationId xmlns:a16="http://schemas.microsoft.com/office/drawing/2014/main" id="{22558424-FBF2-463B-B787-6B0C5775EFF2}"/>
              </a:ext>
            </a:extLst>
          </p:cNvPr>
          <p:cNvGrpSpPr/>
          <p:nvPr/>
        </p:nvGrpSpPr>
        <p:grpSpPr>
          <a:xfrm>
            <a:off x="-786" y="6172128"/>
            <a:ext cx="1627838" cy="585500"/>
            <a:chOff x="3044921" y="4552904"/>
            <a:chExt cx="1429216" cy="399965"/>
          </a:xfrm>
        </p:grpSpPr>
        <p:sp>
          <p:nvSpPr>
            <p:cNvPr id="55" name="Rectangle: Rounded Corners 54">
              <a:extLst>
                <a:ext uri="{FF2B5EF4-FFF2-40B4-BE49-F238E27FC236}">
                  <a16:creationId xmlns:a16="http://schemas.microsoft.com/office/drawing/2014/main" id="{F7D77D62-5E07-4757-96EB-DAEF5EBA2F3B}"/>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56" name="Rectangle: Rounded Corners 32">
              <a:extLst>
                <a:ext uri="{FF2B5EF4-FFF2-40B4-BE49-F238E27FC236}">
                  <a16:creationId xmlns:a16="http://schemas.microsoft.com/office/drawing/2014/main" id="{22EC94ED-C9FA-427C-9997-AED0A81BDD40}"/>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3" name="Rectangle: Rounded Corners 22">
            <a:extLst>
              <a:ext uri="{FF2B5EF4-FFF2-40B4-BE49-F238E27FC236}">
                <a16:creationId xmlns:a16="http://schemas.microsoft.com/office/drawing/2014/main" id="{B519C510-4B81-4311-B66A-A979EB312CD2}"/>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209565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 Continued 6</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HORIZON-CL5-2023-D3-02</a:t>
            </a:r>
            <a:endParaRPr lang="en-US" sz="1800" dirty="0">
              <a:solidFill>
                <a:srgbClr val="000000"/>
              </a:solidFill>
              <a:latin typeface="+mn-lt"/>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28</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Content Placeholder 5">
            <a:extLst>
              <a:ext uri="{FF2B5EF4-FFF2-40B4-BE49-F238E27FC236}">
                <a16:creationId xmlns:a16="http://schemas.microsoft.com/office/drawing/2014/main" id="{3764BF6D-32C8-46FC-BCC3-1F990D8C10C2}"/>
              </a:ext>
            </a:extLst>
          </p:cNvPr>
          <p:cNvSpPr>
            <a:spLocks noGrp="1"/>
          </p:cNvSpPr>
          <p:nvPr>
            <p:ph idx="1"/>
          </p:nvPr>
        </p:nvSpPr>
        <p:spPr>
          <a:xfrm>
            <a:off x="1619903" y="672335"/>
            <a:ext cx="7524097" cy="6185574"/>
          </a:xfrm>
        </p:spPr>
        <p:txBody>
          <a:bodyPr>
            <a:noAutofit/>
          </a:bodyPr>
          <a:lstStyle/>
          <a:p>
            <a:r>
              <a:rPr lang="en-GB" sz="1200" dirty="0"/>
              <a:t>HORIZON-CL5-2023-D3-02-01: Development of near zero-emission biomass heat and/or CHP including carbon capture</a:t>
            </a:r>
            <a:endParaRPr lang="en-US" sz="1200" dirty="0"/>
          </a:p>
          <a:p>
            <a:r>
              <a:rPr lang="en-GB" sz="1200" dirty="0"/>
              <a:t>HORIZON-CL5-2023-D3-02-02: Novel thermal energy storage for CSP</a:t>
            </a:r>
            <a:endParaRPr lang="en-US" sz="1200" dirty="0"/>
          </a:p>
          <a:p>
            <a:r>
              <a:rPr lang="en-GB" sz="1200" dirty="0"/>
              <a:t>HORIZON-CL5-2023-D3-02-03: Industrial manufacturing for lower-cost solar thermal components and systems</a:t>
            </a:r>
            <a:endParaRPr lang="en-US" sz="1200" dirty="0"/>
          </a:p>
          <a:p>
            <a:r>
              <a:rPr lang="en-GB" sz="1200" dirty="0"/>
              <a:t>HORIZON-CL5-2023-D3-02-04: Innovative components and configurations for heat pumps</a:t>
            </a:r>
            <a:endParaRPr lang="en-US" sz="1200" dirty="0"/>
          </a:p>
          <a:p>
            <a:r>
              <a:rPr lang="en-GB" sz="1200" dirty="0"/>
              <a:t>HORIZON-CL5-2023-D3-02-05: Advanced exploration technologies for geothermal resources in a wide range of geological settings</a:t>
            </a:r>
            <a:endParaRPr lang="en-US" sz="1200" dirty="0"/>
          </a:p>
          <a:p>
            <a:r>
              <a:rPr lang="en-GB" sz="1200" dirty="0"/>
              <a:t>HORIZON-CL5-2023-D3-02-06: Smart use of geothermal electricity and heating and cooling in the energy system</a:t>
            </a:r>
            <a:endParaRPr lang="en-US" sz="1200" dirty="0"/>
          </a:p>
          <a:p>
            <a:r>
              <a:rPr lang="en-GB" sz="1200" dirty="0"/>
              <a:t>HORIZON-CL5-2023-D3-02-07: Development of next generation advanced biofuel technologies</a:t>
            </a:r>
            <a:endParaRPr lang="en-US" sz="1200" dirty="0"/>
          </a:p>
          <a:p>
            <a:r>
              <a:rPr lang="en-GB" sz="1200" dirty="0"/>
              <a:t>HORIZON-CL5-2023-D3-02-08: Development of microalgae and/or direct solar fuel production and purification technologies for advanced aviation and /or shipping fuels</a:t>
            </a:r>
            <a:endParaRPr lang="en-US" sz="1200" dirty="0"/>
          </a:p>
          <a:p>
            <a:r>
              <a:rPr lang="en-GB" sz="1200" dirty="0"/>
              <a:t>HORIZON-CL5-2023-D3-02-09: Demonstration of sustainable hydropower refurbishment</a:t>
            </a:r>
            <a:endParaRPr lang="en-US" sz="1200" dirty="0"/>
          </a:p>
          <a:p>
            <a:r>
              <a:rPr lang="en-GB" sz="1200" dirty="0"/>
              <a:t>HORIZON-CL5-2023-D3-02-10: Development of innovative power take-off and control systems for wave energy devices</a:t>
            </a:r>
            <a:endParaRPr lang="en-US" sz="1200" dirty="0"/>
          </a:p>
          <a:p>
            <a:r>
              <a:rPr lang="en-GB" sz="1200" dirty="0"/>
              <a:t>HORIZON-CL5-2023-D3-02-11: Advanced concepts for crystalline Silicon technology</a:t>
            </a:r>
            <a:endParaRPr lang="en-US" sz="1200" dirty="0"/>
          </a:p>
          <a:p>
            <a:r>
              <a:rPr lang="en-GB" sz="1200" dirty="0"/>
              <a:t>HORIZON-CL5-2023-D3-02-12: Large Area Perovskite solar cells and modules</a:t>
            </a:r>
            <a:endParaRPr lang="en-US" sz="1200" dirty="0"/>
          </a:p>
          <a:p>
            <a:r>
              <a:rPr lang="en-GB" sz="1200" dirty="0"/>
              <a:t>HORIZON-CL5-2023-D3-02-13: Operation, Performance and Maintenance of PV Systems</a:t>
            </a:r>
            <a:endParaRPr lang="en-US" sz="1200" dirty="0"/>
          </a:p>
          <a:p>
            <a:r>
              <a:rPr lang="en-GB" sz="1200" dirty="0"/>
              <a:t>HORIZON-CL5-2023-D3-02-14: Digital twin for forecasting of power production to wind energy demand</a:t>
            </a:r>
            <a:endParaRPr lang="en-US" sz="1200" dirty="0"/>
          </a:p>
          <a:p>
            <a:r>
              <a:rPr lang="en-GB" sz="1200" dirty="0"/>
              <a:t>HORIZON-CL5-2023-D3-02-15: Critical technologies to improve the lifetime, efficient decommissioning and increase the circularity of offshore and onshore wind energy systems</a:t>
            </a:r>
            <a:endParaRPr lang="en-US" sz="1200" dirty="0"/>
          </a:p>
          <a:p>
            <a:r>
              <a:rPr lang="en-GB" sz="1200" dirty="0"/>
              <a:t>HORIZON-CL5-2023-D3-02-16: Accelerating the green transition and energy access in Africa</a:t>
            </a:r>
            <a:endParaRPr lang="en-US" sz="1200" dirty="0"/>
          </a:p>
        </p:txBody>
      </p:sp>
      <p:sp>
        <p:nvSpPr>
          <p:cNvPr id="40" name="Rectangle: Rounded Corners 39">
            <a:extLst>
              <a:ext uri="{FF2B5EF4-FFF2-40B4-BE49-F238E27FC236}">
                <a16:creationId xmlns:a16="http://schemas.microsoft.com/office/drawing/2014/main" id="{6D9ED0D5-3B72-4A17-9E1D-B337F46EFD45}"/>
              </a:ext>
            </a:extLst>
          </p:cNvPr>
          <p:cNvSpPr/>
          <p:nvPr/>
        </p:nvSpPr>
        <p:spPr>
          <a:xfrm>
            <a:off x="-4606"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42" name="Group 41">
            <a:extLst>
              <a:ext uri="{FF2B5EF4-FFF2-40B4-BE49-F238E27FC236}">
                <a16:creationId xmlns:a16="http://schemas.microsoft.com/office/drawing/2014/main" id="{BEC47F77-05F7-4B85-930A-3D74864DED48}"/>
              </a:ext>
            </a:extLst>
          </p:cNvPr>
          <p:cNvGrpSpPr/>
          <p:nvPr/>
        </p:nvGrpSpPr>
        <p:grpSpPr>
          <a:xfrm>
            <a:off x="-14749" y="1371654"/>
            <a:ext cx="1669108" cy="1219625"/>
            <a:chOff x="2956006" y="1192011"/>
            <a:chExt cx="1525490" cy="976569"/>
          </a:xfrm>
        </p:grpSpPr>
        <p:sp>
          <p:nvSpPr>
            <p:cNvPr id="43" name="Rectangle: Rounded Corners 42">
              <a:extLst>
                <a:ext uri="{FF2B5EF4-FFF2-40B4-BE49-F238E27FC236}">
                  <a16:creationId xmlns:a16="http://schemas.microsoft.com/office/drawing/2014/main" id="{76214EC8-92EB-4D3B-83AC-648CE722C57C}"/>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44" name="Rectangle: Rounded Corners 24">
              <a:extLst>
                <a:ext uri="{FF2B5EF4-FFF2-40B4-BE49-F238E27FC236}">
                  <a16:creationId xmlns:a16="http://schemas.microsoft.com/office/drawing/2014/main" id="{43F4B32E-EDD9-4A0D-8464-2C52D5227969}"/>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45" name="Group 44">
            <a:extLst>
              <a:ext uri="{FF2B5EF4-FFF2-40B4-BE49-F238E27FC236}">
                <a16:creationId xmlns:a16="http://schemas.microsoft.com/office/drawing/2014/main" id="{7E0399C9-FC16-44D4-810E-6871128D52FF}"/>
              </a:ext>
            </a:extLst>
          </p:cNvPr>
          <p:cNvGrpSpPr/>
          <p:nvPr/>
        </p:nvGrpSpPr>
        <p:grpSpPr>
          <a:xfrm>
            <a:off x="-7012" y="2895614"/>
            <a:ext cx="1627466" cy="384504"/>
            <a:chOff x="3038784" y="2361165"/>
            <a:chExt cx="1441490" cy="244832"/>
          </a:xfrm>
          <a:solidFill>
            <a:schemeClr val="accent1">
              <a:lumMod val="20000"/>
              <a:lumOff val="80000"/>
            </a:schemeClr>
          </a:solidFill>
        </p:grpSpPr>
        <p:sp>
          <p:nvSpPr>
            <p:cNvPr id="46" name="Rectangle: Rounded Corners 45">
              <a:extLst>
                <a:ext uri="{FF2B5EF4-FFF2-40B4-BE49-F238E27FC236}">
                  <a16:creationId xmlns:a16="http://schemas.microsoft.com/office/drawing/2014/main" id="{6A7B1DE1-0E24-4F50-A9C8-FD83BCE73457}"/>
                </a:ext>
              </a:extLst>
            </p:cNvPr>
            <p:cNvSpPr/>
            <p:nvPr/>
          </p:nvSpPr>
          <p:spPr>
            <a:xfrm>
              <a:off x="3038784" y="2361165"/>
              <a:ext cx="1441490" cy="24483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47" name="Rectangle: Rounded Corners 26">
              <a:extLst>
                <a:ext uri="{FF2B5EF4-FFF2-40B4-BE49-F238E27FC236}">
                  <a16:creationId xmlns:a16="http://schemas.microsoft.com/office/drawing/2014/main" id="{7C0EA82B-D7D5-4EB5-B999-9811863369C1}"/>
                </a:ext>
              </a:extLst>
            </p:cNvPr>
            <p:cNvSpPr txBox="1"/>
            <p:nvPr/>
          </p:nvSpPr>
          <p:spPr>
            <a:xfrm>
              <a:off x="3045955" y="2368336"/>
              <a:ext cx="1427148" cy="2304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48" name="Group 47">
            <a:extLst>
              <a:ext uri="{FF2B5EF4-FFF2-40B4-BE49-F238E27FC236}">
                <a16:creationId xmlns:a16="http://schemas.microsoft.com/office/drawing/2014/main" id="{33CA6CBE-067D-4F15-B0CC-4D55C81B3CEE}"/>
              </a:ext>
            </a:extLst>
          </p:cNvPr>
          <p:cNvGrpSpPr/>
          <p:nvPr/>
        </p:nvGrpSpPr>
        <p:grpSpPr>
          <a:xfrm>
            <a:off x="-14749" y="3581396"/>
            <a:ext cx="1646880" cy="771080"/>
            <a:chOff x="3044921" y="2753566"/>
            <a:chExt cx="1429216" cy="508557"/>
          </a:xfrm>
        </p:grpSpPr>
        <p:sp>
          <p:nvSpPr>
            <p:cNvPr id="49" name="Rectangle: Rounded Corners 48">
              <a:extLst>
                <a:ext uri="{FF2B5EF4-FFF2-40B4-BE49-F238E27FC236}">
                  <a16:creationId xmlns:a16="http://schemas.microsoft.com/office/drawing/2014/main" id="{96CFCD33-6F78-44EE-8F83-3029C6878875}"/>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50" name="Rectangle: Rounded Corners 28">
              <a:extLst>
                <a:ext uri="{FF2B5EF4-FFF2-40B4-BE49-F238E27FC236}">
                  <a16:creationId xmlns:a16="http://schemas.microsoft.com/office/drawing/2014/main" id="{B7E0987C-C7A4-454C-87B8-B538634A6CBD}"/>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1" name="Group 50">
            <a:extLst>
              <a:ext uri="{FF2B5EF4-FFF2-40B4-BE49-F238E27FC236}">
                <a16:creationId xmlns:a16="http://schemas.microsoft.com/office/drawing/2014/main" id="{B3164A36-BFA9-496B-B054-2D8E8FBAB536}"/>
              </a:ext>
            </a:extLst>
          </p:cNvPr>
          <p:cNvGrpSpPr/>
          <p:nvPr/>
        </p:nvGrpSpPr>
        <p:grpSpPr>
          <a:xfrm>
            <a:off x="-7314" y="4648168"/>
            <a:ext cx="1627837" cy="1270331"/>
            <a:chOff x="3044921" y="3420266"/>
            <a:chExt cx="1429216" cy="935400"/>
          </a:xfrm>
        </p:grpSpPr>
        <p:sp>
          <p:nvSpPr>
            <p:cNvPr id="52" name="Rectangle: Rounded Corners 51">
              <a:extLst>
                <a:ext uri="{FF2B5EF4-FFF2-40B4-BE49-F238E27FC236}">
                  <a16:creationId xmlns:a16="http://schemas.microsoft.com/office/drawing/2014/main" id="{08EDEF1A-F508-4FB3-A8AA-408B6A56F106}"/>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53" name="Rectangle: Rounded Corners 30">
              <a:extLst>
                <a:ext uri="{FF2B5EF4-FFF2-40B4-BE49-F238E27FC236}">
                  <a16:creationId xmlns:a16="http://schemas.microsoft.com/office/drawing/2014/main" id="{71C18814-68C5-4DA3-9FAE-F4F6D333A9FD}"/>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4" name="Group 53">
            <a:extLst>
              <a:ext uri="{FF2B5EF4-FFF2-40B4-BE49-F238E27FC236}">
                <a16:creationId xmlns:a16="http://schemas.microsoft.com/office/drawing/2014/main" id="{9D2E29CD-20E8-435E-A64E-24941A4237A7}"/>
              </a:ext>
            </a:extLst>
          </p:cNvPr>
          <p:cNvGrpSpPr/>
          <p:nvPr/>
        </p:nvGrpSpPr>
        <p:grpSpPr>
          <a:xfrm>
            <a:off x="-786" y="6172128"/>
            <a:ext cx="1627838" cy="585500"/>
            <a:chOff x="3044921" y="4552904"/>
            <a:chExt cx="1429216" cy="399965"/>
          </a:xfrm>
        </p:grpSpPr>
        <p:sp>
          <p:nvSpPr>
            <p:cNvPr id="55" name="Rectangle: Rounded Corners 54">
              <a:extLst>
                <a:ext uri="{FF2B5EF4-FFF2-40B4-BE49-F238E27FC236}">
                  <a16:creationId xmlns:a16="http://schemas.microsoft.com/office/drawing/2014/main" id="{2A51CC0B-5483-48E5-82C5-D660C661419B}"/>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56" name="Rectangle: Rounded Corners 32">
              <a:extLst>
                <a:ext uri="{FF2B5EF4-FFF2-40B4-BE49-F238E27FC236}">
                  <a16:creationId xmlns:a16="http://schemas.microsoft.com/office/drawing/2014/main" id="{AE6F7A9A-8845-439A-B7E7-57C502711ED4}"/>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3" name="Rectangle: Rounded Corners 22">
            <a:extLst>
              <a:ext uri="{FF2B5EF4-FFF2-40B4-BE49-F238E27FC236}">
                <a16:creationId xmlns:a16="http://schemas.microsoft.com/office/drawing/2014/main" id="{DE29B074-8EF2-4D64-8F97-6CC5E66DFCCB}"/>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22942942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Destination 3.						</a:t>
            </a:r>
            <a:r>
              <a:rPr lang="en-GB" sz="1800" i="1" dirty="0">
                <a:solidFill>
                  <a:srgbClr val="000000"/>
                </a:solidFill>
                <a:latin typeface="+mn-lt"/>
                <a:ea typeface="Times New Roman" panose="02020603050405020304" pitchFamily="18" charset="0"/>
                <a:cs typeface="Times New Roman" panose="02020603050405020304" pitchFamily="18" charset="0"/>
              </a:rPr>
              <a:t> Continued 7</a:t>
            </a:r>
            <a:endParaRPr lang="en-GB" sz="1800" dirty="0">
              <a:solidFill>
                <a:srgbClr val="000000"/>
              </a:solidFill>
              <a:latin typeface="+mn-lt"/>
              <a:ea typeface="Times New Roman" panose="02020603050405020304" pitchFamily="18" charset="0"/>
              <a:cs typeface="Times New Roman" panose="02020603050405020304" pitchFamily="18" charset="0"/>
            </a:endParaRP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HORIZON-CL5-2023-D3-03</a:t>
            </a:r>
            <a:endParaRPr lang="en-US" sz="1800" dirty="0">
              <a:solidFill>
                <a:srgbClr val="000000"/>
              </a:solidFill>
              <a:latin typeface="+mn-lt"/>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29</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aphicFrame>
        <p:nvGraphicFramePr>
          <p:cNvPr id="2" name="Content Placeholder 1">
            <a:extLst>
              <a:ext uri="{FF2B5EF4-FFF2-40B4-BE49-F238E27FC236}">
                <a16:creationId xmlns:a16="http://schemas.microsoft.com/office/drawing/2014/main" id="{ECB74FB7-7184-412B-A393-511C61286D0D}"/>
              </a:ext>
            </a:extLst>
          </p:cNvPr>
          <p:cNvGraphicFramePr>
            <a:graphicFrameLocks noGrp="1"/>
          </p:cNvGraphicFramePr>
          <p:nvPr>
            <p:ph idx="1"/>
            <p:extLst>
              <p:ext uri="{D42A27DB-BD31-4B8C-83A1-F6EECF244321}">
                <p14:modId xmlns:p14="http://schemas.microsoft.com/office/powerpoint/2010/main" val="2360644215"/>
              </p:ext>
            </p:extLst>
          </p:nvPr>
        </p:nvGraphicFramePr>
        <p:xfrm>
          <a:off x="1619903" y="672337"/>
          <a:ext cx="7524098" cy="3387044"/>
        </p:xfrm>
        <a:graphic>
          <a:graphicData uri="http://schemas.openxmlformats.org/drawingml/2006/table">
            <a:tbl>
              <a:tblPr firstRow="1" firstCol="1" bandRow="1">
                <a:tableStyleId>{616DA210-FB5B-4158-B5E0-FEB733F419BA}</a:tableStyleId>
              </a:tblPr>
              <a:tblGrid>
                <a:gridCol w="2266315">
                  <a:extLst>
                    <a:ext uri="{9D8B030D-6E8A-4147-A177-3AD203B41FA5}">
                      <a16:colId xmlns:a16="http://schemas.microsoft.com/office/drawing/2014/main" val="3896087053"/>
                    </a:ext>
                  </a:extLst>
                </a:gridCol>
                <a:gridCol w="685782">
                  <a:extLst>
                    <a:ext uri="{9D8B030D-6E8A-4147-A177-3AD203B41FA5}">
                      <a16:colId xmlns:a16="http://schemas.microsoft.com/office/drawing/2014/main" val="366332227"/>
                    </a:ext>
                  </a:extLst>
                </a:gridCol>
                <a:gridCol w="1142970">
                  <a:extLst>
                    <a:ext uri="{9D8B030D-6E8A-4147-A177-3AD203B41FA5}">
                      <a16:colId xmlns:a16="http://schemas.microsoft.com/office/drawing/2014/main" val="2702506138"/>
                    </a:ext>
                  </a:extLst>
                </a:gridCol>
                <a:gridCol w="1752554">
                  <a:extLst>
                    <a:ext uri="{9D8B030D-6E8A-4147-A177-3AD203B41FA5}">
                      <a16:colId xmlns:a16="http://schemas.microsoft.com/office/drawing/2014/main" val="3887763284"/>
                    </a:ext>
                  </a:extLst>
                </a:gridCol>
                <a:gridCol w="228594">
                  <a:extLst>
                    <a:ext uri="{9D8B030D-6E8A-4147-A177-3AD203B41FA5}">
                      <a16:colId xmlns:a16="http://schemas.microsoft.com/office/drawing/2014/main" val="3967450669"/>
                    </a:ext>
                  </a:extLst>
                </a:gridCol>
                <a:gridCol w="1447883">
                  <a:extLst>
                    <a:ext uri="{9D8B030D-6E8A-4147-A177-3AD203B41FA5}">
                      <a16:colId xmlns:a16="http://schemas.microsoft.com/office/drawing/2014/main" val="2318193045"/>
                    </a:ext>
                  </a:extLst>
                </a:gridCol>
              </a:tblGrid>
              <a:tr h="196486">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a:txBody>
                    <a:bodyPr/>
                    <a:lstStyle/>
                    <a:p>
                      <a:pPr marL="0" marR="0" algn="ctr">
                        <a:lnSpc>
                          <a:spcPct val="115000"/>
                        </a:lnSpc>
                        <a:spcBef>
                          <a:spcPts val="0"/>
                        </a:spcBef>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a:txBody>
                    <a:bodyPr/>
                    <a:lstStyle/>
                    <a:p>
                      <a:pPr marL="0" marR="0" algn="ctr">
                        <a:lnSpc>
                          <a:spcPct val="115000"/>
                        </a:lnSpc>
                        <a:spcBef>
                          <a:spcPts val="0"/>
                        </a:spcBef>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grid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hMerge="1">
                  <a:txBody>
                    <a:bodyPr/>
                    <a:lstStyle/>
                    <a:p>
                      <a:pPr marL="0" marR="0" algn="ctr">
                        <a:lnSpc>
                          <a:spcPct val="115000"/>
                        </a:lnSpc>
                        <a:spcBef>
                          <a:spcPts val="0"/>
                        </a:spcBef>
                        <a:spcAft>
                          <a:spcPts val="400"/>
                        </a:spcAft>
                      </a:pPr>
                      <a:r>
                        <a:rPr lang="en-GB" sz="1400" dirty="0">
                          <a:effectLst/>
                        </a:rPr>
                        <a:t>Indicative number of projects expected to be funded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097351465"/>
                  </a:ext>
                </a:extLst>
              </a:tr>
              <a:tr h="97092">
                <a:tc vMerge="1">
                  <a:txBody>
                    <a:bodyPr/>
                    <a:lstStyle/>
                    <a:p>
                      <a:endParaRPr lang="en-US"/>
                    </a:p>
                  </a:txBody>
                  <a:tcPr/>
                </a:tc>
                <a:tc vMerge="1">
                  <a:txBody>
                    <a:bodyPr/>
                    <a:lstStyle/>
                    <a:p>
                      <a:endParaRPr lang="en-US"/>
                    </a:p>
                  </a:txBody>
                  <a:tcPr/>
                </a:tc>
                <a:tc>
                  <a:txBody>
                    <a:bodyPr/>
                    <a:lstStyle/>
                    <a:p>
                      <a:pPr algn="ctr"/>
                      <a:r>
                        <a:rPr lang="en-GB" sz="1400" b="0" dirty="0">
                          <a:effectLst/>
                        </a:rPr>
                        <a:t>2023</a:t>
                      </a:r>
                      <a:endParaRPr lang="en-US" b="0" dirty="0"/>
                    </a:p>
                  </a:txBody>
                  <a:tcPr marL="42388" marR="42388" marT="42388" marB="0"/>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04516913"/>
                  </a:ext>
                </a:extLst>
              </a:tr>
              <a:tr h="215772">
                <a:tc gridSpan="6">
                  <a:txBody>
                    <a:bodyPr/>
                    <a:lstStyle/>
                    <a:p>
                      <a:pPr marL="0" marR="0" algn="ctr">
                        <a:lnSpc>
                          <a:spcPct val="115000"/>
                        </a:lnSpc>
                        <a:spcBef>
                          <a:spcPts val="0"/>
                        </a:spcBef>
                        <a:spcAft>
                          <a:spcPts val="400"/>
                        </a:spcAft>
                      </a:pPr>
                      <a:r>
                        <a:rPr lang="en-GB" sz="1400" b="0" dirty="0">
                          <a:effectLst/>
                        </a:rPr>
                        <a:t>Opening: 04 May 2023</a:t>
                      </a:r>
                      <a:endParaRPr lang="en-US" sz="1400" b="0" dirty="0">
                        <a:effectLst/>
                      </a:endParaRPr>
                    </a:p>
                    <a:p>
                      <a:pPr marL="0" marR="0" algn="ctr">
                        <a:lnSpc>
                          <a:spcPct val="115000"/>
                        </a:lnSpc>
                        <a:spcBef>
                          <a:spcPts val="0"/>
                        </a:spcBef>
                        <a:spcAft>
                          <a:spcPts val="400"/>
                        </a:spcAft>
                      </a:pPr>
                      <a:r>
                        <a:rPr lang="en-GB" sz="1400" b="0" dirty="0">
                          <a:effectLst/>
                        </a:rPr>
                        <a:t>Deadline(s): 10 Oct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88091935"/>
                  </a:ext>
                </a:extLst>
              </a:tr>
              <a:tr h="103336">
                <a:tc>
                  <a:txBody>
                    <a:bodyPr/>
                    <a:lstStyle/>
                    <a:p>
                      <a:pPr marL="0" marR="0" algn="just">
                        <a:lnSpc>
                          <a:spcPct val="115000"/>
                        </a:lnSpc>
                        <a:spcBef>
                          <a:spcPts val="0"/>
                        </a:spcBef>
                        <a:spcAft>
                          <a:spcPts val="400"/>
                        </a:spcAft>
                      </a:pPr>
                      <a:r>
                        <a:rPr lang="en-GB" sz="1400" b="0">
                          <a:effectLst/>
                        </a:rPr>
                        <a:t>HORIZON-CL5-2023-D3-03-01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9.00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a:effectLst/>
                        </a:rPr>
                        <a:t>Around 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352088058"/>
                  </a:ext>
                </a:extLst>
              </a:tr>
              <a:tr h="103336">
                <a:tc>
                  <a:txBody>
                    <a:bodyPr/>
                    <a:lstStyle/>
                    <a:p>
                      <a:pPr marL="0" marR="0" algn="just">
                        <a:lnSpc>
                          <a:spcPct val="115000"/>
                        </a:lnSpc>
                        <a:spcBef>
                          <a:spcPts val="0"/>
                        </a:spcBef>
                        <a:spcAft>
                          <a:spcPts val="400"/>
                        </a:spcAft>
                      </a:pPr>
                      <a:r>
                        <a:rPr lang="en-GB" sz="1400" b="0">
                          <a:effectLst/>
                        </a:rPr>
                        <a:t>HORIZON-CL5-2023-D3-03-02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a:effectLst/>
                        </a:rPr>
                        <a:t>Around 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2929709193"/>
                  </a:ext>
                </a:extLst>
              </a:tr>
              <a:tr h="103336">
                <a:tc>
                  <a:txBody>
                    <a:bodyPr/>
                    <a:lstStyle/>
                    <a:p>
                      <a:pPr marL="0" marR="0" algn="just">
                        <a:lnSpc>
                          <a:spcPct val="115000"/>
                        </a:lnSpc>
                        <a:spcBef>
                          <a:spcPts val="0"/>
                        </a:spcBef>
                        <a:spcAft>
                          <a:spcPts val="400"/>
                        </a:spcAft>
                      </a:pPr>
                      <a:r>
                        <a:rPr lang="en-GB" sz="1400" b="0" dirty="0">
                          <a:effectLst/>
                        </a:rPr>
                        <a:t>HORIZON-CL5-2023-D3-03-03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11.00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a:effectLst/>
                        </a:rPr>
                        <a:t>Around 11.00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4005755107"/>
                  </a:ext>
                </a:extLst>
              </a:tr>
              <a:tr h="103336">
                <a:tc>
                  <a:txBody>
                    <a:bodyPr/>
                    <a:lstStyle/>
                    <a:p>
                      <a:pPr marL="0" marR="0" algn="just">
                        <a:lnSpc>
                          <a:spcPct val="115000"/>
                        </a:lnSpc>
                        <a:spcBef>
                          <a:spcPts val="0"/>
                        </a:spcBef>
                        <a:spcAft>
                          <a:spcPts val="400"/>
                        </a:spcAft>
                      </a:pPr>
                      <a:r>
                        <a:rPr lang="en-GB" sz="1400" b="0">
                          <a:effectLst/>
                        </a:rPr>
                        <a:t>HORIZON-CL5-2023-D3-03-04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11.00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dirty="0">
                          <a:effectLst/>
                        </a:rPr>
                        <a:t>3.00 to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831848546"/>
                  </a:ext>
                </a:extLst>
              </a:tr>
              <a:tr h="103336">
                <a:tc>
                  <a:txBody>
                    <a:bodyPr/>
                    <a:lstStyle/>
                    <a:p>
                      <a:pPr marL="0" marR="0" algn="just">
                        <a:lnSpc>
                          <a:spcPct val="115000"/>
                        </a:lnSpc>
                        <a:spcBef>
                          <a:spcPts val="0"/>
                        </a:spcBef>
                        <a:spcAft>
                          <a:spcPts val="400"/>
                        </a:spcAft>
                      </a:pPr>
                      <a:r>
                        <a:rPr lang="en-GB" sz="1400" b="0">
                          <a:effectLst/>
                        </a:rPr>
                        <a:t>HORIZON-CL5-2023-D3-03-05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277871486"/>
                  </a:ext>
                </a:extLst>
              </a:tr>
              <a:tr h="103336">
                <a:tc>
                  <a:txBody>
                    <a:bodyPr/>
                    <a:lstStyle/>
                    <a:p>
                      <a:pPr marL="0" marR="0" algn="just">
                        <a:lnSpc>
                          <a:spcPct val="115000"/>
                        </a:lnSpc>
                        <a:spcBef>
                          <a:spcPts val="0"/>
                        </a:spcBef>
                        <a:spcAft>
                          <a:spcPts val="400"/>
                        </a:spcAft>
                      </a:pPr>
                      <a:r>
                        <a:rPr lang="en-GB" sz="1400" b="0">
                          <a:effectLst/>
                        </a:rPr>
                        <a:t>HORIZON-CL5-2023-D3-03-06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435378383"/>
                  </a:ext>
                </a:extLst>
              </a:tr>
              <a:tr h="103336">
                <a:tc>
                  <a:txBody>
                    <a:bodyPr/>
                    <a:lstStyle/>
                    <a:p>
                      <a:pPr marL="0" marR="0" algn="just">
                        <a:lnSpc>
                          <a:spcPct val="115000"/>
                        </a:lnSpc>
                        <a:spcBef>
                          <a:spcPts val="0"/>
                        </a:spcBef>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58.00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gridSpan="2">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pPr marL="0" marR="0" algn="just">
                        <a:lnSpc>
                          <a:spcPct val="115000"/>
                        </a:lnSpc>
                        <a:spcBef>
                          <a:spcPts val="0"/>
                        </a:spcBef>
                        <a:spcAft>
                          <a:spcPts val="40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 12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2996356196"/>
                  </a:ext>
                </a:extLst>
              </a:tr>
            </a:tbl>
          </a:graphicData>
        </a:graphic>
      </p:graphicFrame>
      <p:sp>
        <p:nvSpPr>
          <p:cNvPr id="21" name="TextBox 20">
            <a:extLst>
              <a:ext uri="{FF2B5EF4-FFF2-40B4-BE49-F238E27FC236}">
                <a16:creationId xmlns:a16="http://schemas.microsoft.com/office/drawing/2014/main" id="{1AFA9182-766F-47A7-9CE1-F8822F72D92F}"/>
              </a:ext>
            </a:extLst>
          </p:cNvPr>
          <p:cNvSpPr txBox="1"/>
          <p:nvPr/>
        </p:nvSpPr>
        <p:spPr>
          <a:xfrm>
            <a:off x="1619903" y="4104056"/>
            <a:ext cx="7524097" cy="2677656"/>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GB" sz="1400" dirty="0">
                <a:latin typeface="+mn-lt"/>
              </a:rPr>
              <a:t>HORIZON-CL5-2023-D3-03-01: Increasing the efficiency of innovative static energy conversion devices for electricity and heat/cold generation</a:t>
            </a:r>
          </a:p>
          <a:p>
            <a:pPr marL="285750" indent="-285750">
              <a:spcBef>
                <a:spcPts val="0"/>
              </a:spcBef>
              <a:spcAft>
                <a:spcPts val="0"/>
              </a:spcAft>
              <a:buFont typeface="Arial" panose="020B0604020202020204" pitchFamily="34" charset="0"/>
              <a:buChar char="•"/>
            </a:pPr>
            <a:r>
              <a:rPr lang="en-GB" sz="1400" dirty="0">
                <a:latin typeface="+mn-lt"/>
              </a:rPr>
              <a:t>HORIZON-CL5-2023-D3-03-02: Integration of renewable gases, other than hydrogen or methane, and which have not access to gas grids and interfacing with electricity and heat sectors</a:t>
            </a:r>
            <a:endParaRPr lang="en-US" sz="1400" dirty="0">
              <a:latin typeface="+mn-lt"/>
            </a:endParaRPr>
          </a:p>
          <a:p>
            <a:pPr marL="285750" indent="-285750">
              <a:spcBef>
                <a:spcPts val="0"/>
              </a:spcBef>
              <a:spcAft>
                <a:spcPts val="0"/>
              </a:spcAft>
              <a:buFont typeface="Arial" panose="020B0604020202020204" pitchFamily="34" charset="0"/>
              <a:buChar char="•"/>
            </a:pPr>
            <a:r>
              <a:rPr lang="en-GB" sz="1400" dirty="0">
                <a:latin typeface="+mn-lt"/>
              </a:rPr>
              <a:t>HORIZON-CL5-2023-D3-03-03: System approach for grid planning and upgrade in support of a dominant electric mobility (vehicles and vessels) using AI tools</a:t>
            </a:r>
            <a:endParaRPr lang="en-US" sz="1400" dirty="0">
              <a:latin typeface="+mn-lt"/>
            </a:endParaRPr>
          </a:p>
          <a:p>
            <a:pPr marL="285750" indent="-285750">
              <a:spcBef>
                <a:spcPts val="0"/>
              </a:spcBef>
              <a:spcAft>
                <a:spcPts val="0"/>
              </a:spcAft>
              <a:buFont typeface="Arial" panose="020B0604020202020204" pitchFamily="34" charset="0"/>
              <a:buChar char="•"/>
            </a:pPr>
            <a:r>
              <a:rPr lang="en-GB" sz="1400" dirty="0">
                <a:latin typeface="+mn-lt"/>
              </a:rPr>
              <a:t>HORIZON-CL5-2023-D3-03-04: Digital tools for enhancing the uptake of digital services in the energy market</a:t>
            </a:r>
            <a:endParaRPr lang="en-US" sz="1400" dirty="0">
              <a:latin typeface="+mn-lt"/>
            </a:endParaRPr>
          </a:p>
          <a:p>
            <a:pPr marL="285750" indent="-285750">
              <a:spcBef>
                <a:spcPts val="0"/>
              </a:spcBef>
              <a:spcAft>
                <a:spcPts val="0"/>
              </a:spcAft>
              <a:buFont typeface="Arial" panose="020B0604020202020204" pitchFamily="34" charset="0"/>
              <a:buChar char="•"/>
            </a:pPr>
            <a:r>
              <a:rPr lang="en-GB" sz="1400" dirty="0">
                <a:latin typeface="+mn-lt"/>
              </a:rPr>
              <a:t>HORIZON-CL5-2023-D3-03-05: Creation of a standardised and open-source peer-to-peer energy sharing platform architecture for the energy sector</a:t>
            </a:r>
            <a:endParaRPr lang="en-US" sz="1400" dirty="0">
              <a:latin typeface="+mn-lt"/>
            </a:endParaRPr>
          </a:p>
          <a:p>
            <a:pPr marL="285750" indent="-285750">
              <a:spcBef>
                <a:spcPts val="0"/>
              </a:spcBef>
              <a:spcAft>
                <a:spcPts val="0"/>
              </a:spcAft>
              <a:buFont typeface="Arial" panose="020B0604020202020204" pitchFamily="34" charset="0"/>
              <a:buChar char="•"/>
            </a:pPr>
            <a:r>
              <a:rPr lang="en-GB" sz="1400" dirty="0">
                <a:latin typeface="+mn-lt"/>
              </a:rPr>
              <a:t>HORIZON-CL5-2023-D3-03-06: Components and interfacing for AC &amp; DC side protection system – AC &amp; DC grid: components and systems for grid optimisation</a:t>
            </a:r>
          </a:p>
        </p:txBody>
      </p:sp>
      <p:sp>
        <p:nvSpPr>
          <p:cNvPr id="41" name="Rectangle: Rounded Corners 40">
            <a:extLst>
              <a:ext uri="{FF2B5EF4-FFF2-40B4-BE49-F238E27FC236}">
                <a16:creationId xmlns:a16="http://schemas.microsoft.com/office/drawing/2014/main" id="{4207A482-E54B-49AF-A27F-4A2BC73C3152}"/>
              </a:ext>
            </a:extLst>
          </p:cNvPr>
          <p:cNvSpPr/>
          <p:nvPr/>
        </p:nvSpPr>
        <p:spPr>
          <a:xfrm>
            <a:off x="-4606"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43" name="Group 42">
            <a:extLst>
              <a:ext uri="{FF2B5EF4-FFF2-40B4-BE49-F238E27FC236}">
                <a16:creationId xmlns:a16="http://schemas.microsoft.com/office/drawing/2014/main" id="{7D713643-0275-4B6C-A1AC-E536031E8D87}"/>
              </a:ext>
            </a:extLst>
          </p:cNvPr>
          <p:cNvGrpSpPr/>
          <p:nvPr/>
        </p:nvGrpSpPr>
        <p:grpSpPr>
          <a:xfrm>
            <a:off x="-14749" y="1371654"/>
            <a:ext cx="1669108" cy="1219625"/>
            <a:chOff x="2956006" y="1192011"/>
            <a:chExt cx="1525490" cy="976569"/>
          </a:xfrm>
        </p:grpSpPr>
        <p:sp>
          <p:nvSpPr>
            <p:cNvPr id="44" name="Rectangle: Rounded Corners 43">
              <a:extLst>
                <a:ext uri="{FF2B5EF4-FFF2-40B4-BE49-F238E27FC236}">
                  <a16:creationId xmlns:a16="http://schemas.microsoft.com/office/drawing/2014/main" id="{38D7A088-F7D3-444C-8964-64972FDA1A5A}"/>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45" name="Rectangle: Rounded Corners 24">
              <a:extLst>
                <a:ext uri="{FF2B5EF4-FFF2-40B4-BE49-F238E27FC236}">
                  <a16:creationId xmlns:a16="http://schemas.microsoft.com/office/drawing/2014/main" id="{6B4D3215-B17D-4958-B321-51137BF5D4D6}"/>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46" name="Group 45">
            <a:extLst>
              <a:ext uri="{FF2B5EF4-FFF2-40B4-BE49-F238E27FC236}">
                <a16:creationId xmlns:a16="http://schemas.microsoft.com/office/drawing/2014/main" id="{B9FF19C5-A54D-4A26-AB02-D5B9C04C796C}"/>
              </a:ext>
            </a:extLst>
          </p:cNvPr>
          <p:cNvGrpSpPr/>
          <p:nvPr/>
        </p:nvGrpSpPr>
        <p:grpSpPr>
          <a:xfrm>
            <a:off x="-7012" y="2895614"/>
            <a:ext cx="1627466" cy="384504"/>
            <a:chOff x="3038784" y="2361165"/>
            <a:chExt cx="1441490" cy="244832"/>
          </a:xfrm>
        </p:grpSpPr>
        <p:sp>
          <p:nvSpPr>
            <p:cNvPr id="47" name="Rectangle: Rounded Corners 46">
              <a:extLst>
                <a:ext uri="{FF2B5EF4-FFF2-40B4-BE49-F238E27FC236}">
                  <a16:creationId xmlns:a16="http://schemas.microsoft.com/office/drawing/2014/main" id="{DB33AC9B-E216-4AD1-BF47-F61A7366208E}"/>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48" name="Rectangle: Rounded Corners 26">
              <a:extLst>
                <a:ext uri="{FF2B5EF4-FFF2-40B4-BE49-F238E27FC236}">
                  <a16:creationId xmlns:a16="http://schemas.microsoft.com/office/drawing/2014/main" id="{A3B02229-B33C-4A8D-B92A-9DB65873DDC4}"/>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49" name="Group 48">
            <a:extLst>
              <a:ext uri="{FF2B5EF4-FFF2-40B4-BE49-F238E27FC236}">
                <a16:creationId xmlns:a16="http://schemas.microsoft.com/office/drawing/2014/main" id="{71C3CC39-C2F3-4935-AED1-6CBA51B2F9B1}"/>
              </a:ext>
            </a:extLst>
          </p:cNvPr>
          <p:cNvGrpSpPr/>
          <p:nvPr/>
        </p:nvGrpSpPr>
        <p:grpSpPr>
          <a:xfrm>
            <a:off x="-14749" y="3581396"/>
            <a:ext cx="1646880" cy="771080"/>
            <a:chOff x="3044921" y="2753566"/>
            <a:chExt cx="1429216" cy="508557"/>
          </a:xfrm>
          <a:solidFill>
            <a:schemeClr val="accent1">
              <a:lumMod val="20000"/>
              <a:lumOff val="80000"/>
            </a:schemeClr>
          </a:solidFill>
        </p:grpSpPr>
        <p:sp>
          <p:nvSpPr>
            <p:cNvPr id="50" name="Rectangle: Rounded Corners 49">
              <a:extLst>
                <a:ext uri="{FF2B5EF4-FFF2-40B4-BE49-F238E27FC236}">
                  <a16:creationId xmlns:a16="http://schemas.microsoft.com/office/drawing/2014/main" id="{2E95D0D3-F328-4730-9DB5-32950E1B00D2}"/>
                </a:ext>
              </a:extLst>
            </p:cNvPr>
            <p:cNvSpPr/>
            <p:nvPr/>
          </p:nvSpPr>
          <p:spPr>
            <a:xfrm>
              <a:off x="3044921" y="2753566"/>
              <a:ext cx="1429216" cy="508557"/>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51" name="Rectangle: Rounded Corners 28">
              <a:extLst>
                <a:ext uri="{FF2B5EF4-FFF2-40B4-BE49-F238E27FC236}">
                  <a16:creationId xmlns:a16="http://schemas.microsoft.com/office/drawing/2014/main" id="{A0AFE358-8A67-4694-8A2B-0B47F016184E}"/>
                </a:ext>
              </a:extLst>
            </p:cNvPr>
            <p:cNvSpPr txBox="1"/>
            <p:nvPr/>
          </p:nvSpPr>
          <p:spPr>
            <a:xfrm>
              <a:off x="3059816" y="2768461"/>
              <a:ext cx="1399426" cy="47876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2" name="Group 51">
            <a:extLst>
              <a:ext uri="{FF2B5EF4-FFF2-40B4-BE49-F238E27FC236}">
                <a16:creationId xmlns:a16="http://schemas.microsoft.com/office/drawing/2014/main" id="{F11F281E-6971-490E-A6D6-F97F32566277}"/>
              </a:ext>
            </a:extLst>
          </p:cNvPr>
          <p:cNvGrpSpPr/>
          <p:nvPr/>
        </p:nvGrpSpPr>
        <p:grpSpPr>
          <a:xfrm>
            <a:off x="-7314" y="4648168"/>
            <a:ext cx="1627837" cy="1270331"/>
            <a:chOff x="3044921" y="3420266"/>
            <a:chExt cx="1429216" cy="935400"/>
          </a:xfrm>
        </p:grpSpPr>
        <p:sp>
          <p:nvSpPr>
            <p:cNvPr id="53" name="Rectangle: Rounded Corners 52">
              <a:extLst>
                <a:ext uri="{FF2B5EF4-FFF2-40B4-BE49-F238E27FC236}">
                  <a16:creationId xmlns:a16="http://schemas.microsoft.com/office/drawing/2014/main" id="{B3B299B2-0F7B-48E3-BDF8-BEE01486051B}"/>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54" name="Rectangle: Rounded Corners 30">
              <a:extLst>
                <a:ext uri="{FF2B5EF4-FFF2-40B4-BE49-F238E27FC236}">
                  <a16:creationId xmlns:a16="http://schemas.microsoft.com/office/drawing/2014/main" id="{2F71DDF1-9E6C-4B1E-8ACB-79AC48B274B6}"/>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55" name="Group 54">
            <a:extLst>
              <a:ext uri="{FF2B5EF4-FFF2-40B4-BE49-F238E27FC236}">
                <a16:creationId xmlns:a16="http://schemas.microsoft.com/office/drawing/2014/main" id="{A4C9ABD9-D28E-4D0C-BC5B-D766C07C8A5F}"/>
              </a:ext>
            </a:extLst>
          </p:cNvPr>
          <p:cNvGrpSpPr/>
          <p:nvPr/>
        </p:nvGrpSpPr>
        <p:grpSpPr>
          <a:xfrm>
            <a:off x="-786" y="6172128"/>
            <a:ext cx="1627838" cy="585500"/>
            <a:chOff x="3044921" y="4552904"/>
            <a:chExt cx="1429216" cy="399965"/>
          </a:xfrm>
        </p:grpSpPr>
        <p:sp>
          <p:nvSpPr>
            <p:cNvPr id="56" name="Rectangle: Rounded Corners 55">
              <a:extLst>
                <a:ext uri="{FF2B5EF4-FFF2-40B4-BE49-F238E27FC236}">
                  <a16:creationId xmlns:a16="http://schemas.microsoft.com/office/drawing/2014/main" id="{864EA6A3-487F-467B-BF21-C717BD8D93EF}"/>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57" name="Rectangle: Rounded Corners 32">
              <a:extLst>
                <a:ext uri="{FF2B5EF4-FFF2-40B4-BE49-F238E27FC236}">
                  <a16:creationId xmlns:a16="http://schemas.microsoft.com/office/drawing/2014/main" id="{22EEA571-DE30-4075-9D28-9B6DC8FD1473}"/>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4" name="Rectangle: Rounded Corners 22">
            <a:extLst>
              <a:ext uri="{FF2B5EF4-FFF2-40B4-BE49-F238E27FC236}">
                <a16:creationId xmlns:a16="http://schemas.microsoft.com/office/drawing/2014/main" id="{F1244A3D-F09F-49A9-A33B-FBA24D9AA7C2}"/>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3389224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9491-03F9-4B02-865F-6D8C122CB76A}"/>
              </a:ext>
            </a:extLst>
          </p:cNvPr>
          <p:cNvSpPr>
            <a:spLocks noGrp="1"/>
          </p:cNvSpPr>
          <p:nvPr>
            <p:ph type="title"/>
          </p:nvPr>
        </p:nvSpPr>
        <p:spPr>
          <a:xfrm>
            <a:off x="613963" y="90"/>
            <a:ext cx="7886700" cy="963245"/>
          </a:xfrm>
        </p:spPr>
        <p:txBody>
          <a:bodyPr/>
          <a:lstStyle/>
          <a:p>
            <a:r>
              <a:rPr lang="en-US" sz="4400" dirty="0"/>
              <a:t>Horizon Europe	</a:t>
            </a:r>
            <a:endParaRPr lang="en-US" dirty="0"/>
          </a:p>
        </p:txBody>
      </p:sp>
      <p:sp>
        <p:nvSpPr>
          <p:cNvPr id="5" name="Text Placeholder 2">
            <a:extLst>
              <a:ext uri="{FF2B5EF4-FFF2-40B4-BE49-F238E27FC236}">
                <a16:creationId xmlns:a16="http://schemas.microsoft.com/office/drawing/2014/main" id="{118E45DA-0E94-47F0-A5F6-4ECC05E64C46}"/>
              </a:ext>
            </a:extLst>
          </p:cNvPr>
          <p:cNvSpPr txBox="1">
            <a:spLocks/>
          </p:cNvSpPr>
          <p:nvPr/>
        </p:nvSpPr>
        <p:spPr>
          <a:xfrm>
            <a:off x="1677425" y="5921825"/>
            <a:ext cx="5789150" cy="311271"/>
          </a:xfrm>
          <a:prstGeom prst="rect">
            <a:avLst/>
          </a:prstGeom>
          <a:ln w="12700">
            <a:noFill/>
          </a:ln>
        </p:spPr>
        <p:txBody>
          <a:bodyPr vert="horz" lIns="68580" tIns="34290" rIns="68580" bIns="34290" rtlCol="0">
            <a:noAutofit/>
          </a:bodyPr>
          <a:lstStyle>
            <a:defPPr>
              <a:defRPr lang="en-US"/>
            </a:defPPr>
            <a:lvl1pPr marL="0" indent="0" algn="l" defTabSz="914400" rtl="0" eaLnBrk="1" latinLnBrk="0" hangingPunct="1">
              <a:spcAft>
                <a:spcPts val="0"/>
              </a:spcAft>
              <a:buNone/>
              <a:defRPr sz="2000" b="1" kern="1200">
                <a:solidFill>
                  <a:schemeClr val="tx2"/>
                </a:solidFill>
                <a:latin typeface="+mn-lt"/>
                <a:ea typeface="+mn-ea"/>
                <a:cs typeface="+mn-cs"/>
              </a:defRPr>
            </a:lvl1pPr>
            <a:lvl2pPr marL="0" indent="0" algn="l" defTabSz="914400" rtl="0" eaLnBrk="1" latinLnBrk="0" hangingPunct="1">
              <a:buNone/>
              <a:defRPr sz="1800" b="1" kern="1200">
                <a:solidFill>
                  <a:schemeClr val="accent2"/>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E" sz="900" b="0" dirty="0">
                <a:solidFill>
                  <a:schemeClr val="tx1"/>
                </a:solidFill>
              </a:rPr>
              <a:t>*</a:t>
            </a:r>
            <a:r>
              <a:rPr lang="en-IE" sz="900" dirty="0"/>
              <a:t> </a:t>
            </a:r>
            <a:r>
              <a:rPr lang="en-IE" sz="900" b="0" dirty="0">
                <a:solidFill>
                  <a:schemeClr val="tx1"/>
                </a:solidFill>
              </a:rPr>
              <a:t>The European Institute of Innovation &amp; Technology (EIT) is not part of the Specific Programme</a:t>
            </a:r>
          </a:p>
        </p:txBody>
      </p:sp>
      <p:sp>
        <p:nvSpPr>
          <p:cNvPr id="6" name="TextBox 5">
            <a:extLst>
              <a:ext uri="{FF2B5EF4-FFF2-40B4-BE49-F238E27FC236}">
                <a16:creationId xmlns:a16="http://schemas.microsoft.com/office/drawing/2014/main" id="{3035625D-EB66-4655-BF86-447891C9FD82}"/>
              </a:ext>
            </a:extLst>
          </p:cNvPr>
          <p:cNvSpPr txBox="1"/>
          <p:nvPr/>
        </p:nvSpPr>
        <p:spPr>
          <a:xfrm>
            <a:off x="7640025" y="1940035"/>
            <a:ext cx="1211013" cy="323165"/>
          </a:xfrm>
          <a:prstGeom prst="rect">
            <a:avLst/>
          </a:prstGeom>
          <a:noFill/>
        </p:spPr>
        <p:txBody>
          <a:bodyPr wrap="square" rtlCol="0">
            <a:spAutoFit/>
          </a:bodyPr>
          <a:lstStyle/>
          <a:p>
            <a:pPr defTabSz="685800">
              <a:defRPr/>
            </a:pPr>
            <a:r>
              <a:rPr lang="en-GB" sz="1500" b="1" cap="all" dirty="0">
                <a:solidFill>
                  <a:schemeClr val="tx2"/>
                </a:solidFill>
                <a:latin typeface="Arial" charset="0"/>
              </a:rPr>
              <a:t>EURATOM</a:t>
            </a:r>
          </a:p>
        </p:txBody>
      </p:sp>
      <p:sp>
        <p:nvSpPr>
          <p:cNvPr id="7" name="TextBox 6">
            <a:extLst>
              <a:ext uri="{FF2B5EF4-FFF2-40B4-BE49-F238E27FC236}">
                <a16:creationId xmlns:a16="http://schemas.microsoft.com/office/drawing/2014/main" id="{AFB914A6-D6BB-4376-841E-D269AFB36E22}"/>
              </a:ext>
            </a:extLst>
          </p:cNvPr>
          <p:cNvSpPr txBox="1"/>
          <p:nvPr/>
        </p:nvSpPr>
        <p:spPr>
          <a:xfrm>
            <a:off x="2949344" y="1940035"/>
            <a:ext cx="1941881" cy="323165"/>
          </a:xfrm>
          <a:prstGeom prst="rect">
            <a:avLst/>
          </a:prstGeom>
          <a:noFill/>
        </p:spPr>
        <p:txBody>
          <a:bodyPr wrap="square" rtlCol="0">
            <a:spAutoFit/>
          </a:bodyPr>
          <a:lstStyle/>
          <a:p>
            <a:pPr defTabSz="685800">
              <a:defRPr/>
            </a:pPr>
            <a:r>
              <a:rPr lang="en-GB" sz="1500" b="1" cap="all" dirty="0">
                <a:solidFill>
                  <a:schemeClr val="tx2"/>
                </a:solidFill>
                <a:latin typeface="Arial" charset="0"/>
              </a:rPr>
              <a:t>HORIZON EUROPE</a:t>
            </a:r>
          </a:p>
        </p:txBody>
      </p:sp>
      <p:sp>
        <p:nvSpPr>
          <p:cNvPr id="8" name="Rectangle 7">
            <a:extLst>
              <a:ext uri="{FF2B5EF4-FFF2-40B4-BE49-F238E27FC236}">
                <a16:creationId xmlns:a16="http://schemas.microsoft.com/office/drawing/2014/main" id="{A07C456F-5CEE-43DB-BEC2-6A4676E5A4FF}"/>
              </a:ext>
            </a:extLst>
          </p:cNvPr>
          <p:cNvSpPr/>
          <p:nvPr/>
        </p:nvSpPr>
        <p:spPr>
          <a:xfrm>
            <a:off x="405406" y="2788166"/>
            <a:ext cx="1058624" cy="2883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3F92ECE5-A65D-42AD-8C53-FB24FB2D922E}"/>
              </a:ext>
            </a:extLst>
          </p:cNvPr>
          <p:cNvSpPr/>
          <p:nvPr/>
        </p:nvSpPr>
        <p:spPr>
          <a:xfrm>
            <a:off x="336931" y="2426330"/>
            <a:ext cx="1243865" cy="3425195"/>
          </a:xfrm>
          <a:prstGeom prst="rect">
            <a:avLst/>
          </a:prstGeom>
          <a:gradFill flip="none" rotWithShape="1">
            <a:gsLst>
              <a:gs pos="0">
                <a:srgbClr val="9BD4F0"/>
              </a:gs>
              <a:gs pos="50000">
                <a:srgbClr val="A2D5D0"/>
              </a:gs>
              <a:gs pos="99000">
                <a:srgbClr val="B0D10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F178CDC7-2B2D-47D7-BCB3-855E09418A13}"/>
              </a:ext>
            </a:extLst>
          </p:cNvPr>
          <p:cNvSpPr txBox="1"/>
          <p:nvPr/>
        </p:nvSpPr>
        <p:spPr>
          <a:xfrm>
            <a:off x="497939" y="3841266"/>
            <a:ext cx="958334" cy="891000"/>
          </a:xfrm>
          <a:prstGeom prst="rect">
            <a:avLst/>
          </a:prstGeom>
          <a:solidFill>
            <a:schemeClr val="bg1"/>
          </a:solidFill>
          <a:ln>
            <a:noFill/>
          </a:ln>
        </p:spPr>
        <p:txBody>
          <a:bodyPr wrap="square" rtlCol="0" anchor="ctr" anchorCtr="0">
            <a:noAutofit/>
          </a:bodyPr>
          <a:lstStyle/>
          <a:p>
            <a:pPr algn="ctr" defTabSz="685800">
              <a:defRPr/>
            </a:pPr>
            <a:r>
              <a:rPr lang="en-GB" sz="900" b="1" dirty="0">
                <a:solidFill>
                  <a:schemeClr val="tx2"/>
                </a:solidFill>
                <a:latin typeface="Arial" charset="0"/>
              </a:rPr>
              <a:t>Research actions</a:t>
            </a:r>
          </a:p>
        </p:txBody>
      </p:sp>
      <p:sp>
        <p:nvSpPr>
          <p:cNvPr id="11" name="TextBox 10">
            <a:extLst>
              <a:ext uri="{FF2B5EF4-FFF2-40B4-BE49-F238E27FC236}">
                <a16:creationId xmlns:a16="http://schemas.microsoft.com/office/drawing/2014/main" id="{69F83905-CDBF-4265-B3E9-380FD7A5A253}"/>
              </a:ext>
            </a:extLst>
          </p:cNvPr>
          <p:cNvSpPr txBox="1"/>
          <p:nvPr/>
        </p:nvSpPr>
        <p:spPr>
          <a:xfrm>
            <a:off x="497940" y="4846382"/>
            <a:ext cx="958334" cy="891000"/>
          </a:xfrm>
          <a:prstGeom prst="rect">
            <a:avLst/>
          </a:prstGeom>
          <a:solidFill>
            <a:schemeClr val="bg1"/>
          </a:solidFill>
          <a:ln>
            <a:noFill/>
          </a:ln>
        </p:spPr>
        <p:txBody>
          <a:bodyPr wrap="square" rtlCol="0" anchor="ctr" anchorCtr="0">
            <a:noAutofit/>
          </a:bodyPr>
          <a:lstStyle/>
          <a:p>
            <a:pPr algn="ctr" defTabSz="685800">
              <a:defRPr/>
            </a:pPr>
            <a:r>
              <a:rPr lang="en-GB" sz="900" b="1" dirty="0">
                <a:solidFill>
                  <a:schemeClr val="tx2"/>
                </a:solidFill>
                <a:latin typeface="Arial" charset="0"/>
              </a:rPr>
              <a:t>Development actions</a:t>
            </a:r>
          </a:p>
        </p:txBody>
      </p:sp>
      <p:sp>
        <p:nvSpPr>
          <p:cNvPr id="12" name="TextBox 11">
            <a:extLst>
              <a:ext uri="{FF2B5EF4-FFF2-40B4-BE49-F238E27FC236}">
                <a16:creationId xmlns:a16="http://schemas.microsoft.com/office/drawing/2014/main" id="{B0ABADBF-764A-4B77-979B-54A568DF90C5}"/>
              </a:ext>
            </a:extLst>
          </p:cNvPr>
          <p:cNvSpPr txBox="1"/>
          <p:nvPr/>
        </p:nvSpPr>
        <p:spPr>
          <a:xfrm>
            <a:off x="442275" y="2519567"/>
            <a:ext cx="1129547" cy="861774"/>
          </a:xfrm>
          <a:prstGeom prst="rect">
            <a:avLst/>
          </a:prstGeom>
          <a:noFill/>
        </p:spPr>
        <p:txBody>
          <a:bodyPr wrap="square" rtlCol="0">
            <a:spAutoFit/>
          </a:bodyPr>
          <a:lstStyle/>
          <a:p>
            <a:pPr>
              <a:lnSpc>
                <a:spcPts val="1200"/>
              </a:lnSpc>
            </a:pPr>
            <a:r>
              <a:rPr lang="en-IE" sz="1050" b="1" cap="all" dirty="0">
                <a:solidFill>
                  <a:schemeClr val="accent2"/>
                </a:solidFill>
              </a:rPr>
              <a:t>Specific Programme: European Defence Fund</a:t>
            </a:r>
            <a:endParaRPr lang="en-IE" sz="1050" cap="all" dirty="0">
              <a:solidFill>
                <a:schemeClr val="accent2"/>
              </a:solidFill>
            </a:endParaRPr>
          </a:p>
        </p:txBody>
      </p:sp>
      <p:cxnSp>
        <p:nvCxnSpPr>
          <p:cNvPr id="13" name="Straight Connector 12">
            <a:extLst>
              <a:ext uri="{FF2B5EF4-FFF2-40B4-BE49-F238E27FC236}">
                <a16:creationId xmlns:a16="http://schemas.microsoft.com/office/drawing/2014/main" id="{7C2FDDFA-4413-4087-A208-242C38781B3E}"/>
              </a:ext>
            </a:extLst>
          </p:cNvPr>
          <p:cNvCxnSpPr/>
          <p:nvPr/>
        </p:nvCxnSpPr>
        <p:spPr>
          <a:xfrm>
            <a:off x="332215" y="2294742"/>
            <a:ext cx="7129644"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80DC71B-7724-4BE4-B352-DE7DD1AD0593}"/>
              </a:ext>
            </a:extLst>
          </p:cNvPr>
          <p:cNvCxnSpPr/>
          <p:nvPr/>
        </p:nvCxnSpPr>
        <p:spPr>
          <a:xfrm>
            <a:off x="7551706" y="2294742"/>
            <a:ext cx="1276085"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F2A5A96B-34B1-4232-BBFA-D8385FE18EB8}"/>
              </a:ext>
            </a:extLst>
          </p:cNvPr>
          <p:cNvSpPr/>
          <p:nvPr/>
        </p:nvSpPr>
        <p:spPr>
          <a:xfrm>
            <a:off x="7556422" y="2421285"/>
            <a:ext cx="1276085" cy="3462025"/>
          </a:xfrm>
          <a:prstGeom prst="rect">
            <a:avLst/>
          </a:prstGeom>
          <a:gradFill flip="none" rotWithShape="1">
            <a:gsLst>
              <a:gs pos="0">
                <a:srgbClr val="9BD4F0"/>
              </a:gs>
              <a:gs pos="50000">
                <a:srgbClr val="A2D5D0"/>
              </a:gs>
              <a:gs pos="99000">
                <a:srgbClr val="B0D10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 name="Group 15">
            <a:extLst>
              <a:ext uri="{FF2B5EF4-FFF2-40B4-BE49-F238E27FC236}">
                <a16:creationId xmlns:a16="http://schemas.microsoft.com/office/drawing/2014/main" id="{99B18A92-76D5-417B-8F9F-AA163F5775DD}"/>
              </a:ext>
            </a:extLst>
          </p:cNvPr>
          <p:cNvGrpSpPr/>
          <p:nvPr/>
        </p:nvGrpSpPr>
        <p:grpSpPr>
          <a:xfrm>
            <a:off x="7721965" y="2579662"/>
            <a:ext cx="945000" cy="3162532"/>
            <a:chOff x="10324155" y="1331859"/>
            <a:chExt cx="1260000" cy="4216709"/>
          </a:xfrm>
        </p:grpSpPr>
        <p:sp>
          <p:nvSpPr>
            <p:cNvPr id="17" name="TextBox 16">
              <a:extLst>
                <a:ext uri="{FF2B5EF4-FFF2-40B4-BE49-F238E27FC236}">
                  <a16:creationId xmlns:a16="http://schemas.microsoft.com/office/drawing/2014/main" id="{388206FA-95C1-4BD9-86D7-F82F7FE81B39}"/>
                </a:ext>
              </a:extLst>
            </p:cNvPr>
            <p:cNvSpPr txBox="1">
              <a:spLocks/>
            </p:cNvSpPr>
            <p:nvPr/>
          </p:nvSpPr>
          <p:spPr>
            <a:xfrm>
              <a:off x="10324155" y="1331859"/>
              <a:ext cx="1260000" cy="1296000"/>
            </a:xfrm>
            <a:prstGeom prst="rect">
              <a:avLst/>
            </a:prstGeom>
            <a:solidFill>
              <a:schemeClr val="bg1"/>
            </a:solidFill>
            <a:ln>
              <a:noFill/>
            </a:ln>
          </p:spPr>
          <p:txBody>
            <a:bodyPr wrap="square" rtlCol="0" anchor="ctr" anchorCtr="0">
              <a:noAutofit/>
            </a:bodyPr>
            <a:lstStyle/>
            <a:p>
              <a:pPr algn="ctr" defTabSz="685800">
                <a:defRPr/>
              </a:pPr>
              <a:r>
                <a:rPr lang="en-GB" sz="900" b="1" dirty="0">
                  <a:solidFill>
                    <a:schemeClr val="tx2"/>
                  </a:solidFill>
                  <a:latin typeface="Arial" charset="0"/>
                </a:rPr>
                <a:t>Fusion</a:t>
              </a:r>
            </a:p>
          </p:txBody>
        </p:sp>
        <p:sp>
          <p:nvSpPr>
            <p:cNvPr id="18" name="TextBox 17">
              <a:extLst>
                <a:ext uri="{FF2B5EF4-FFF2-40B4-BE49-F238E27FC236}">
                  <a16:creationId xmlns:a16="http://schemas.microsoft.com/office/drawing/2014/main" id="{D0A7F69F-6B61-42F5-825B-0BB8CA76EE71}"/>
                </a:ext>
              </a:extLst>
            </p:cNvPr>
            <p:cNvSpPr txBox="1"/>
            <p:nvPr/>
          </p:nvSpPr>
          <p:spPr>
            <a:xfrm>
              <a:off x="10324290" y="4252568"/>
              <a:ext cx="1259730" cy="1296000"/>
            </a:xfrm>
            <a:prstGeom prst="rect">
              <a:avLst/>
            </a:prstGeom>
            <a:solidFill>
              <a:schemeClr val="bg1"/>
            </a:solidFill>
            <a:ln>
              <a:noFill/>
            </a:ln>
          </p:spPr>
          <p:txBody>
            <a:bodyPr wrap="square" rtlCol="0" anchor="ctr" anchorCtr="0">
              <a:noAutofit/>
            </a:bodyPr>
            <a:lstStyle/>
            <a:p>
              <a:pPr algn="ctr" defTabSz="685800">
                <a:defRPr/>
              </a:pPr>
              <a:r>
                <a:rPr lang="en-GB" sz="900" b="1" dirty="0">
                  <a:solidFill>
                    <a:schemeClr val="tx2"/>
                  </a:solidFill>
                  <a:latin typeface="Arial" charset="0"/>
                </a:rPr>
                <a:t>Joint Research </a:t>
              </a:r>
              <a:r>
                <a:rPr lang="en-GB" sz="900" b="1" dirty="0" err="1">
                  <a:solidFill>
                    <a:schemeClr val="tx2"/>
                  </a:solidFill>
                  <a:latin typeface="Arial" charset="0"/>
                </a:rPr>
                <a:t>Center</a:t>
              </a:r>
              <a:endParaRPr lang="en-GB" sz="900" b="1" dirty="0">
                <a:solidFill>
                  <a:schemeClr val="tx2"/>
                </a:solidFill>
                <a:latin typeface="Arial" charset="0"/>
              </a:endParaRPr>
            </a:p>
          </p:txBody>
        </p:sp>
        <p:sp>
          <p:nvSpPr>
            <p:cNvPr id="19" name="TextBox 18">
              <a:extLst>
                <a:ext uri="{FF2B5EF4-FFF2-40B4-BE49-F238E27FC236}">
                  <a16:creationId xmlns:a16="http://schemas.microsoft.com/office/drawing/2014/main" id="{4CEC9020-9A24-40EE-8C19-6896155DBEA3}"/>
                </a:ext>
              </a:extLst>
            </p:cNvPr>
            <p:cNvSpPr txBox="1">
              <a:spLocks/>
            </p:cNvSpPr>
            <p:nvPr/>
          </p:nvSpPr>
          <p:spPr>
            <a:xfrm>
              <a:off x="10324155" y="2792213"/>
              <a:ext cx="1260000" cy="1296000"/>
            </a:xfrm>
            <a:prstGeom prst="rect">
              <a:avLst/>
            </a:prstGeom>
            <a:solidFill>
              <a:schemeClr val="bg1"/>
            </a:solidFill>
            <a:ln>
              <a:noFill/>
            </a:ln>
          </p:spPr>
          <p:txBody>
            <a:bodyPr wrap="square" rtlCol="0" anchor="ctr" anchorCtr="0">
              <a:noAutofit/>
            </a:bodyPr>
            <a:lstStyle/>
            <a:p>
              <a:pPr lvl="0" algn="ctr" fontAlgn="base">
                <a:spcBef>
                  <a:spcPct val="0"/>
                </a:spcBef>
                <a:spcAft>
                  <a:spcPct val="0"/>
                </a:spcAft>
                <a:defRPr/>
              </a:pPr>
              <a:r>
                <a:rPr lang="en-GB" sz="900" b="1" dirty="0">
                  <a:solidFill>
                    <a:schemeClr val="tx2"/>
                  </a:solidFill>
                  <a:latin typeface="Arial" charset="0"/>
                </a:rPr>
                <a:t>Fission</a:t>
              </a:r>
            </a:p>
          </p:txBody>
        </p:sp>
      </p:grpSp>
      <p:sp>
        <p:nvSpPr>
          <p:cNvPr id="20" name="Rectangle 19">
            <a:extLst>
              <a:ext uri="{FF2B5EF4-FFF2-40B4-BE49-F238E27FC236}">
                <a16:creationId xmlns:a16="http://schemas.microsoft.com/office/drawing/2014/main" id="{53261185-397A-4624-8DD8-AEC50F56C19A}"/>
              </a:ext>
            </a:extLst>
          </p:cNvPr>
          <p:cNvSpPr/>
          <p:nvPr/>
        </p:nvSpPr>
        <p:spPr>
          <a:xfrm>
            <a:off x="1677427" y="2421285"/>
            <a:ext cx="5789148" cy="3430240"/>
          </a:xfrm>
          <a:prstGeom prst="rect">
            <a:avLst/>
          </a:prstGeom>
          <a:gradFill flip="none" rotWithShape="1">
            <a:gsLst>
              <a:gs pos="0">
                <a:srgbClr val="9BD4F0"/>
              </a:gs>
              <a:gs pos="50000">
                <a:srgbClr val="A2D5D0"/>
              </a:gs>
              <a:gs pos="99000">
                <a:srgbClr val="B0D10E"/>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47E39BCF-F643-4E5F-82D0-123FCDF4ED32}"/>
              </a:ext>
            </a:extLst>
          </p:cNvPr>
          <p:cNvSpPr txBox="1"/>
          <p:nvPr/>
        </p:nvSpPr>
        <p:spPr>
          <a:xfrm>
            <a:off x="2256973" y="2519567"/>
            <a:ext cx="4743203" cy="392415"/>
          </a:xfrm>
          <a:prstGeom prst="rect">
            <a:avLst/>
          </a:prstGeom>
          <a:noFill/>
        </p:spPr>
        <p:txBody>
          <a:bodyPr wrap="square" rtlCol="0">
            <a:spAutoFit/>
          </a:bodyPr>
          <a:lstStyle/>
          <a:p>
            <a:pPr algn="ctr"/>
            <a:r>
              <a:rPr lang="en-IE" sz="1050" b="1" cap="all" dirty="0">
                <a:solidFill>
                  <a:schemeClr val="accent2"/>
                </a:solidFill>
              </a:rPr>
              <a:t>Specific Programme</a:t>
            </a:r>
            <a:r>
              <a:rPr lang="en-IE" sz="1050" b="1" cap="all" dirty="0">
                <a:solidFill>
                  <a:schemeClr val="tx2"/>
                </a:solidFill>
              </a:rPr>
              <a:t> </a:t>
            </a:r>
            <a:r>
              <a:rPr lang="en-IE" sz="1050" b="1" cap="all" dirty="0">
                <a:solidFill>
                  <a:schemeClr val="accent2"/>
                </a:solidFill>
              </a:rPr>
              <a:t>implementing Horizon Europe &amp; EIT</a:t>
            </a:r>
            <a:r>
              <a:rPr lang="en-IE" sz="1050" b="1" cap="all" baseline="30000" dirty="0">
                <a:solidFill>
                  <a:schemeClr val="accent2"/>
                </a:solidFill>
              </a:rPr>
              <a:t>*</a:t>
            </a:r>
          </a:p>
          <a:p>
            <a:pPr algn="ctr"/>
            <a:r>
              <a:rPr lang="en-IE" sz="900" i="1" dirty="0">
                <a:solidFill>
                  <a:schemeClr val="tx2"/>
                </a:solidFill>
              </a:rPr>
              <a:t>Exclusive focus on civil applications</a:t>
            </a:r>
            <a:r>
              <a:rPr lang="en-IE" sz="900" cap="all" dirty="0">
                <a:solidFill>
                  <a:schemeClr val="tx2"/>
                </a:solidFill>
              </a:rPr>
              <a:t> </a:t>
            </a:r>
          </a:p>
        </p:txBody>
      </p:sp>
      <p:sp>
        <p:nvSpPr>
          <p:cNvPr id="22" name="TextBox 21">
            <a:extLst>
              <a:ext uri="{FF2B5EF4-FFF2-40B4-BE49-F238E27FC236}">
                <a16:creationId xmlns:a16="http://schemas.microsoft.com/office/drawing/2014/main" id="{4B6A7898-73DE-41A0-A10A-C83AF08467CB}"/>
              </a:ext>
            </a:extLst>
          </p:cNvPr>
          <p:cNvSpPr txBox="1"/>
          <p:nvPr/>
        </p:nvSpPr>
        <p:spPr>
          <a:xfrm>
            <a:off x="1677426" y="5324705"/>
            <a:ext cx="5738455" cy="219291"/>
          </a:xfrm>
          <a:prstGeom prst="rect">
            <a:avLst/>
          </a:prstGeom>
          <a:noFill/>
        </p:spPr>
        <p:txBody>
          <a:bodyPr wrap="square" rtlCol="0">
            <a:spAutoFit/>
          </a:bodyPr>
          <a:lstStyle/>
          <a:p>
            <a:pPr algn="ctr" fontAlgn="base">
              <a:spcBef>
                <a:spcPct val="0"/>
              </a:spcBef>
              <a:spcAft>
                <a:spcPct val="0"/>
              </a:spcAft>
              <a:defRPr/>
            </a:pPr>
            <a:r>
              <a:rPr lang="en-GB" sz="825" b="1" cap="all" dirty="0">
                <a:solidFill>
                  <a:schemeClr val="tx2"/>
                </a:solidFill>
                <a:latin typeface="Arial" charset="0"/>
              </a:rPr>
              <a:t>Widening Participation and Strengthening the European</a:t>
            </a:r>
            <a:r>
              <a:rPr lang="en-GB" sz="825" b="1" dirty="0">
                <a:solidFill>
                  <a:srgbClr val="FFFFFF"/>
                </a:solidFill>
                <a:latin typeface="Arial" charset="0"/>
              </a:rPr>
              <a:t> </a:t>
            </a:r>
            <a:r>
              <a:rPr lang="en-GB" sz="825" b="1" cap="all" dirty="0">
                <a:solidFill>
                  <a:schemeClr val="tx2"/>
                </a:solidFill>
                <a:latin typeface="Arial" charset="0"/>
              </a:rPr>
              <a:t>Research Area</a:t>
            </a:r>
          </a:p>
        </p:txBody>
      </p:sp>
      <p:sp>
        <p:nvSpPr>
          <p:cNvPr id="23" name="TextBox 22">
            <a:extLst>
              <a:ext uri="{FF2B5EF4-FFF2-40B4-BE49-F238E27FC236}">
                <a16:creationId xmlns:a16="http://schemas.microsoft.com/office/drawing/2014/main" id="{704F8292-4CD4-42FB-BF20-3B7993E6FAAB}"/>
              </a:ext>
            </a:extLst>
          </p:cNvPr>
          <p:cNvSpPr txBox="1"/>
          <p:nvPr/>
        </p:nvSpPr>
        <p:spPr>
          <a:xfrm>
            <a:off x="4513696" y="5545986"/>
            <a:ext cx="2781000" cy="219291"/>
          </a:xfrm>
          <a:prstGeom prst="rect">
            <a:avLst/>
          </a:prstGeom>
          <a:solidFill>
            <a:schemeClr val="bg1"/>
          </a:solidFill>
          <a:ln>
            <a:noFill/>
          </a:ln>
        </p:spPr>
        <p:txBody>
          <a:bodyPr wrap="square" rtlCol="0">
            <a:spAutoFit/>
          </a:bodyPr>
          <a:lstStyle/>
          <a:p>
            <a:pPr algn="ctr" defTabSz="685800">
              <a:defRPr/>
            </a:pPr>
            <a:r>
              <a:rPr lang="en-US" sz="825" b="1" dirty="0">
                <a:solidFill>
                  <a:schemeClr val="tx2"/>
                </a:solidFill>
                <a:latin typeface="Arial" charset="0"/>
              </a:rPr>
              <a:t>Reforming &amp; Enhancing the European R&amp;I system</a:t>
            </a:r>
          </a:p>
        </p:txBody>
      </p:sp>
      <p:sp>
        <p:nvSpPr>
          <p:cNvPr id="24" name="TextBox 23">
            <a:extLst>
              <a:ext uri="{FF2B5EF4-FFF2-40B4-BE49-F238E27FC236}">
                <a16:creationId xmlns:a16="http://schemas.microsoft.com/office/drawing/2014/main" id="{0C0182FE-2657-4670-A877-1AF0CF9B7B4A}"/>
              </a:ext>
            </a:extLst>
          </p:cNvPr>
          <p:cNvSpPr txBox="1"/>
          <p:nvPr/>
        </p:nvSpPr>
        <p:spPr>
          <a:xfrm>
            <a:off x="1813150" y="5541175"/>
            <a:ext cx="2565000" cy="219291"/>
          </a:xfrm>
          <a:prstGeom prst="rect">
            <a:avLst/>
          </a:prstGeom>
          <a:solidFill>
            <a:schemeClr val="bg1"/>
          </a:solidFill>
          <a:ln>
            <a:noFill/>
          </a:ln>
        </p:spPr>
        <p:txBody>
          <a:bodyPr wrap="square" rtlCol="0">
            <a:spAutoFit/>
          </a:bodyPr>
          <a:lstStyle/>
          <a:p>
            <a:pPr algn="ctr" defTabSz="685800">
              <a:defRPr/>
            </a:pPr>
            <a:r>
              <a:rPr lang="en-US" sz="825" b="1" dirty="0">
                <a:solidFill>
                  <a:schemeClr val="tx2"/>
                </a:solidFill>
                <a:latin typeface="Arial" charset="0"/>
              </a:rPr>
              <a:t>Widening participation &amp; spreading excellence</a:t>
            </a:r>
            <a:endParaRPr lang="en-GB" sz="825" b="1" dirty="0">
              <a:solidFill>
                <a:schemeClr val="tx2"/>
              </a:solidFill>
              <a:latin typeface="Arial" charset="0"/>
            </a:endParaRPr>
          </a:p>
        </p:txBody>
      </p:sp>
      <p:cxnSp>
        <p:nvCxnSpPr>
          <p:cNvPr id="25" name="Straight Connector 24">
            <a:extLst>
              <a:ext uri="{FF2B5EF4-FFF2-40B4-BE49-F238E27FC236}">
                <a16:creationId xmlns:a16="http://schemas.microsoft.com/office/drawing/2014/main" id="{11E2C9ED-9AF6-4AF1-9420-EC3AA0479A28}"/>
              </a:ext>
            </a:extLst>
          </p:cNvPr>
          <p:cNvCxnSpPr/>
          <p:nvPr/>
        </p:nvCxnSpPr>
        <p:spPr>
          <a:xfrm>
            <a:off x="5580186" y="3530748"/>
            <a:ext cx="0" cy="1495091"/>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530A1D7-5431-45A0-BFB5-985319C1771A}"/>
              </a:ext>
            </a:extLst>
          </p:cNvPr>
          <p:cNvCxnSpPr/>
          <p:nvPr/>
        </p:nvCxnSpPr>
        <p:spPr>
          <a:xfrm>
            <a:off x="3518230" y="3520346"/>
            <a:ext cx="0" cy="1495091"/>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AC680FC-9916-4F8B-BF42-6F990662C369}"/>
              </a:ext>
            </a:extLst>
          </p:cNvPr>
          <p:cNvCxnSpPr/>
          <p:nvPr/>
        </p:nvCxnSpPr>
        <p:spPr>
          <a:xfrm>
            <a:off x="1677425" y="5217372"/>
            <a:ext cx="5806834"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D217B9DF-0776-4ED4-BF3B-5770B1DD4BA5}"/>
              </a:ext>
            </a:extLst>
          </p:cNvPr>
          <p:cNvGrpSpPr/>
          <p:nvPr/>
        </p:nvGrpSpPr>
        <p:grpSpPr>
          <a:xfrm>
            <a:off x="1813150" y="2933843"/>
            <a:ext cx="1635741" cy="1401024"/>
            <a:chOff x="2417533" y="1928084"/>
            <a:chExt cx="2180988" cy="1868032"/>
          </a:xfrm>
        </p:grpSpPr>
        <p:sp>
          <p:nvSpPr>
            <p:cNvPr id="29" name="TextBox 28">
              <a:extLst>
                <a:ext uri="{FF2B5EF4-FFF2-40B4-BE49-F238E27FC236}">
                  <a16:creationId xmlns:a16="http://schemas.microsoft.com/office/drawing/2014/main" id="{4B6BBE30-4008-41B3-ADDA-BB688D9014B5}"/>
                </a:ext>
              </a:extLst>
            </p:cNvPr>
            <p:cNvSpPr txBox="1"/>
            <p:nvPr/>
          </p:nvSpPr>
          <p:spPr>
            <a:xfrm>
              <a:off x="2906521" y="1928084"/>
              <a:ext cx="1692000" cy="677108"/>
            </a:xfrm>
            <a:prstGeom prst="rect">
              <a:avLst/>
            </a:prstGeom>
            <a:noFill/>
          </p:spPr>
          <p:txBody>
            <a:bodyPr wrap="square" rtlCol="0">
              <a:spAutoFit/>
            </a:bodyPr>
            <a:lstStyle/>
            <a:p>
              <a:pPr defTabSz="685800">
                <a:defRPr/>
              </a:pPr>
              <a:r>
                <a:rPr lang="en-GB" sz="900" b="1" dirty="0">
                  <a:solidFill>
                    <a:schemeClr val="accent2"/>
                  </a:solidFill>
                  <a:latin typeface="Arial" charset="0"/>
                </a:rPr>
                <a:t>Pillar I</a:t>
              </a:r>
            </a:p>
            <a:p>
              <a:pPr defTabSz="685800">
                <a:defRPr/>
              </a:pPr>
              <a:r>
                <a:rPr lang="en-GB" sz="900" b="1" cap="all" dirty="0">
                  <a:solidFill>
                    <a:schemeClr val="tx2"/>
                  </a:solidFill>
                  <a:latin typeface="Arial" charset="0"/>
                </a:rPr>
                <a:t>Excellent Science</a:t>
              </a:r>
            </a:p>
          </p:txBody>
        </p:sp>
        <p:sp>
          <p:nvSpPr>
            <p:cNvPr id="30" name="TextBox 29">
              <a:extLst>
                <a:ext uri="{FF2B5EF4-FFF2-40B4-BE49-F238E27FC236}">
                  <a16:creationId xmlns:a16="http://schemas.microsoft.com/office/drawing/2014/main" id="{23475EC4-054C-4C13-8170-7E9F52EDD32D}"/>
                </a:ext>
              </a:extLst>
            </p:cNvPr>
            <p:cNvSpPr txBox="1"/>
            <p:nvPr/>
          </p:nvSpPr>
          <p:spPr>
            <a:xfrm>
              <a:off x="2417533" y="2723959"/>
              <a:ext cx="2088000" cy="461665"/>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defTabSz="685800">
                <a:defRPr/>
              </a:pPr>
              <a:r>
                <a:rPr lang="en-GB" sz="825" b="1" dirty="0">
                  <a:solidFill>
                    <a:schemeClr val="tx2"/>
                  </a:solidFill>
                  <a:latin typeface="Arial" charset="0"/>
                </a:rPr>
                <a:t>European Research Council</a:t>
              </a:r>
            </a:p>
          </p:txBody>
        </p:sp>
        <p:sp>
          <p:nvSpPr>
            <p:cNvPr id="31" name="TextBox 30">
              <a:extLst>
                <a:ext uri="{FF2B5EF4-FFF2-40B4-BE49-F238E27FC236}">
                  <a16:creationId xmlns:a16="http://schemas.microsoft.com/office/drawing/2014/main" id="{78CEBB6F-E0ED-4778-941F-49F841C01805}"/>
                </a:ext>
              </a:extLst>
            </p:cNvPr>
            <p:cNvSpPr txBox="1"/>
            <p:nvPr/>
          </p:nvSpPr>
          <p:spPr>
            <a:xfrm>
              <a:off x="2417533" y="3109946"/>
              <a:ext cx="2088000" cy="292388"/>
            </a:xfrm>
            <a:prstGeom prst="rect">
              <a:avLst/>
            </a:prstGeom>
            <a:solidFill>
              <a:schemeClr val="bg1"/>
            </a:solidFill>
            <a:ln>
              <a:noFill/>
            </a:ln>
          </p:spPr>
          <p:txBody>
            <a:bodyPr wrap="square" rtlCol="0">
              <a:spAutoFit/>
            </a:bodyPr>
            <a:lstStyle/>
            <a:p>
              <a:pPr algn="ctr" defTabSz="685800">
                <a:defRPr/>
              </a:pPr>
              <a:r>
                <a:rPr lang="en-GB" sz="825" b="1" dirty="0">
                  <a:solidFill>
                    <a:schemeClr val="tx2"/>
                  </a:solidFill>
                  <a:latin typeface="Arial" charset="0"/>
                </a:rPr>
                <a:t>Marie </a:t>
              </a:r>
              <a:r>
                <a:rPr lang="en-GB" sz="825" b="1" dirty="0" err="1">
                  <a:solidFill>
                    <a:schemeClr val="tx2"/>
                  </a:solidFill>
                  <a:latin typeface="Arial" charset="0"/>
                </a:rPr>
                <a:t>Skłodowska</a:t>
              </a:r>
              <a:r>
                <a:rPr lang="en-GB" sz="825" b="1" dirty="0">
                  <a:solidFill>
                    <a:schemeClr val="tx2"/>
                  </a:solidFill>
                  <a:latin typeface="Arial" charset="0"/>
                </a:rPr>
                <a:t>-Curie</a:t>
              </a:r>
            </a:p>
          </p:txBody>
        </p:sp>
        <p:sp>
          <p:nvSpPr>
            <p:cNvPr id="32" name="TextBox 31">
              <a:extLst>
                <a:ext uri="{FF2B5EF4-FFF2-40B4-BE49-F238E27FC236}">
                  <a16:creationId xmlns:a16="http://schemas.microsoft.com/office/drawing/2014/main" id="{D092BAA1-FFEF-447E-BEAA-67B138854CBC}"/>
                </a:ext>
              </a:extLst>
            </p:cNvPr>
            <p:cNvSpPr txBox="1"/>
            <p:nvPr/>
          </p:nvSpPr>
          <p:spPr>
            <a:xfrm>
              <a:off x="2417533" y="3503728"/>
              <a:ext cx="2088000" cy="292388"/>
            </a:xfrm>
            <a:prstGeom prst="rect">
              <a:avLst/>
            </a:prstGeom>
            <a:solidFill>
              <a:schemeClr val="bg1"/>
            </a:solidFill>
            <a:ln>
              <a:noFill/>
            </a:ln>
          </p:spPr>
          <p:txBody>
            <a:bodyPr wrap="square" rtlCol="0">
              <a:spAutoFit/>
            </a:bodyPr>
            <a:lstStyle/>
            <a:p>
              <a:pPr algn="ctr" defTabSz="685800">
                <a:defRPr/>
              </a:pPr>
              <a:r>
                <a:rPr lang="en-GB" sz="825" b="1" dirty="0">
                  <a:solidFill>
                    <a:schemeClr val="tx2"/>
                  </a:solidFill>
                  <a:latin typeface="Arial" charset="0"/>
                </a:rPr>
                <a:t>Research Infrastructures</a:t>
              </a:r>
            </a:p>
          </p:txBody>
        </p:sp>
        <p:pic>
          <p:nvPicPr>
            <p:cNvPr id="33" name="Picture 32">
              <a:extLst>
                <a:ext uri="{FF2B5EF4-FFF2-40B4-BE49-F238E27FC236}">
                  <a16:creationId xmlns:a16="http://schemas.microsoft.com/office/drawing/2014/main" id="{74F96808-473B-4FC8-8C63-2905B3120E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5011" y="2006928"/>
              <a:ext cx="477305" cy="477305"/>
            </a:xfrm>
            <a:prstGeom prst="rect">
              <a:avLst/>
            </a:prstGeom>
          </p:spPr>
        </p:pic>
      </p:grpSp>
      <p:grpSp>
        <p:nvGrpSpPr>
          <p:cNvPr id="34" name="Group 33">
            <a:extLst>
              <a:ext uri="{FF2B5EF4-FFF2-40B4-BE49-F238E27FC236}">
                <a16:creationId xmlns:a16="http://schemas.microsoft.com/office/drawing/2014/main" id="{0BD77B47-F0EA-427F-BBEB-1E35B919BB6E}"/>
              </a:ext>
            </a:extLst>
          </p:cNvPr>
          <p:cNvGrpSpPr/>
          <p:nvPr/>
        </p:nvGrpSpPr>
        <p:grpSpPr>
          <a:xfrm>
            <a:off x="5728696" y="2933842"/>
            <a:ext cx="1628626" cy="1801321"/>
            <a:chOff x="7638261" y="1928084"/>
            <a:chExt cx="2171501" cy="2401761"/>
          </a:xfrm>
        </p:grpSpPr>
        <p:sp>
          <p:nvSpPr>
            <p:cNvPr id="35" name="TextBox 34">
              <a:extLst>
                <a:ext uri="{FF2B5EF4-FFF2-40B4-BE49-F238E27FC236}">
                  <a16:creationId xmlns:a16="http://schemas.microsoft.com/office/drawing/2014/main" id="{D96F2C5B-C6C0-4EBA-9BBB-08F5AA51319F}"/>
                </a:ext>
              </a:extLst>
            </p:cNvPr>
            <p:cNvSpPr txBox="1"/>
            <p:nvPr/>
          </p:nvSpPr>
          <p:spPr>
            <a:xfrm>
              <a:off x="8117762" y="1928084"/>
              <a:ext cx="1692000" cy="646331"/>
            </a:xfrm>
            <a:prstGeom prst="rect">
              <a:avLst/>
            </a:prstGeom>
            <a:noFill/>
          </p:spPr>
          <p:txBody>
            <a:bodyPr wrap="square" rtlCol="0">
              <a:spAutoFit/>
            </a:bodyPr>
            <a:lstStyle/>
            <a:p>
              <a:pPr defTabSz="685800">
                <a:defRPr/>
              </a:pPr>
              <a:r>
                <a:rPr lang="en-GB" sz="900" b="1" dirty="0">
                  <a:solidFill>
                    <a:schemeClr val="accent2"/>
                  </a:solidFill>
                  <a:latin typeface="Arial" charset="0"/>
                </a:rPr>
                <a:t>Pillar III</a:t>
              </a:r>
            </a:p>
            <a:p>
              <a:pPr defTabSz="685800">
                <a:defRPr/>
              </a:pPr>
              <a:r>
                <a:rPr lang="en-GB" sz="825" b="1" cap="all" dirty="0">
                  <a:solidFill>
                    <a:schemeClr val="tx2"/>
                  </a:solidFill>
                  <a:latin typeface="Arial" charset="0"/>
                </a:rPr>
                <a:t>Innovative</a:t>
              </a:r>
              <a:r>
                <a:rPr lang="en-GB" sz="825" dirty="0">
                  <a:solidFill>
                    <a:srgbClr val="FFFFFF"/>
                  </a:solidFill>
                  <a:latin typeface="Arial" charset="0"/>
                </a:rPr>
                <a:t> </a:t>
              </a:r>
              <a:r>
                <a:rPr lang="en-GB" sz="825" b="1" cap="all" dirty="0">
                  <a:solidFill>
                    <a:schemeClr val="tx2"/>
                  </a:solidFill>
                  <a:latin typeface="Arial" charset="0"/>
                </a:rPr>
                <a:t>Europe</a:t>
              </a:r>
            </a:p>
          </p:txBody>
        </p:sp>
        <p:sp>
          <p:nvSpPr>
            <p:cNvPr id="36" name="TextBox 35">
              <a:extLst>
                <a:ext uri="{FF2B5EF4-FFF2-40B4-BE49-F238E27FC236}">
                  <a16:creationId xmlns:a16="http://schemas.microsoft.com/office/drawing/2014/main" id="{B4A479F1-8C30-4A57-B752-D33794A85F3D}"/>
                </a:ext>
              </a:extLst>
            </p:cNvPr>
            <p:cNvSpPr txBox="1"/>
            <p:nvPr/>
          </p:nvSpPr>
          <p:spPr>
            <a:xfrm>
              <a:off x="7638261" y="2742919"/>
              <a:ext cx="2088000" cy="461665"/>
            </a:xfrm>
            <a:prstGeom prst="rect">
              <a:avLst/>
            </a:prstGeom>
            <a:solidFill>
              <a:schemeClr val="bg1"/>
            </a:solidFill>
            <a:ln>
              <a:noFill/>
            </a:ln>
          </p:spPr>
          <p:txBody>
            <a:bodyPr wrap="square" rtlCol="0">
              <a:spAutoFit/>
            </a:bodyPr>
            <a:lstStyle/>
            <a:p>
              <a:pPr algn="ctr" defTabSz="685800">
                <a:defRPr/>
              </a:pPr>
              <a:r>
                <a:rPr lang="en-GB" sz="825" b="1" dirty="0">
                  <a:solidFill>
                    <a:schemeClr val="tx2"/>
                  </a:solidFill>
                  <a:latin typeface="Arial" charset="0"/>
                </a:rPr>
                <a:t>European Innovation Council</a:t>
              </a:r>
            </a:p>
          </p:txBody>
        </p:sp>
        <p:sp>
          <p:nvSpPr>
            <p:cNvPr id="37" name="TextBox 36">
              <a:extLst>
                <a:ext uri="{FF2B5EF4-FFF2-40B4-BE49-F238E27FC236}">
                  <a16:creationId xmlns:a16="http://schemas.microsoft.com/office/drawing/2014/main" id="{A8206204-131D-4138-8A84-B332DF8E1D34}"/>
                </a:ext>
              </a:extLst>
            </p:cNvPr>
            <p:cNvSpPr txBox="1"/>
            <p:nvPr/>
          </p:nvSpPr>
          <p:spPr>
            <a:xfrm>
              <a:off x="7638261" y="3308034"/>
              <a:ext cx="2088000" cy="461665"/>
            </a:xfrm>
            <a:prstGeom prst="rect">
              <a:avLst/>
            </a:prstGeom>
            <a:solidFill>
              <a:schemeClr val="bg1"/>
            </a:solidFill>
            <a:ln>
              <a:noFill/>
            </a:ln>
          </p:spPr>
          <p:txBody>
            <a:bodyPr wrap="square" rtlCol="0">
              <a:spAutoFit/>
            </a:bodyPr>
            <a:lstStyle/>
            <a:p>
              <a:pPr algn="ctr" defTabSz="685800">
                <a:defRPr/>
              </a:pPr>
              <a:r>
                <a:rPr lang="en-GB" sz="825" b="1" dirty="0">
                  <a:solidFill>
                    <a:schemeClr val="tx2"/>
                  </a:solidFill>
                  <a:latin typeface="Arial" charset="0"/>
                </a:rPr>
                <a:t>European Innovation E</a:t>
              </a:r>
              <a:r>
                <a:rPr lang="en-GB" sz="825" b="1" dirty="0" err="1">
                  <a:solidFill>
                    <a:schemeClr val="tx2"/>
                  </a:solidFill>
                  <a:latin typeface="Arial" charset="0"/>
                </a:rPr>
                <a:t>cosystems</a:t>
              </a:r>
              <a:endParaRPr lang="en-GB" sz="825" b="1" dirty="0">
                <a:solidFill>
                  <a:schemeClr val="tx2"/>
                </a:solidFill>
                <a:latin typeface="Arial" charset="0"/>
              </a:endParaRPr>
            </a:p>
          </p:txBody>
        </p:sp>
        <p:sp>
          <p:nvSpPr>
            <p:cNvPr id="38" name="TextBox 37">
              <a:extLst>
                <a:ext uri="{FF2B5EF4-FFF2-40B4-BE49-F238E27FC236}">
                  <a16:creationId xmlns:a16="http://schemas.microsoft.com/office/drawing/2014/main" id="{73986BAB-8D49-47DB-BC40-94A919A5C8D1}"/>
                </a:ext>
              </a:extLst>
            </p:cNvPr>
            <p:cNvSpPr txBox="1"/>
            <p:nvPr/>
          </p:nvSpPr>
          <p:spPr>
            <a:xfrm>
              <a:off x="7638261" y="3868180"/>
              <a:ext cx="2088000" cy="461665"/>
            </a:xfrm>
            <a:prstGeom prst="rect">
              <a:avLst/>
            </a:prstGeom>
            <a:solidFill>
              <a:schemeClr val="bg2"/>
            </a:solidFill>
            <a:ln>
              <a:noFill/>
            </a:ln>
          </p:spPr>
          <p:txBody>
            <a:bodyPr wrap="square" rtlCol="0">
              <a:spAutoFit/>
            </a:bodyPr>
            <a:lstStyle/>
            <a:p>
              <a:pPr lvl="0" algn="ctr" fontAlgn="base">
                <a:spcBef>
                  <a:spcPct val="0"/>
                </a:spcBef>
                <a:spcAft>
                  <a:spcPct val="0"/>
                </a:spcAft>
                <a:defRPr/>
              </a:pPr>
              <a:r>
                <a:rPr lang="en-US" sz="825" b="1" dirty="0">
                  <a:solidFill>
                    <a:schemeClr val="tx2"/>
                  </a:solidFill>
                  <a:latin typeface="Arial" charset="0"/>
                </a:rPr>
                <a:t>European Institute of Innovation &amp; Technology</a:t>
              </a:r>
              <a:r>
                <a:rPr lang="en-IE" sz="825" b="1" dirty="0">
                  <a:solidFill>
                    <a:schemeClr val="tx2"/>
                  </a:solidFill>
                  <a:latin typeface="Arial" charset="0"/>
                </a:rPr>
                <a:t>*</a:t>
              </a:r>
              <a:endParaRPr lang="en-GB" sz="825" b="1" dirty="0">
                <a:solidFill>
                  <a:schemeClr val="tx2"/>
                </a:solidFill>
                <a:latin typeface="Arial" charset="0"/>
              </a:endParaRPr>
            </a:p>
          </p:txBody>
        </p:sp>
        <p:pic>
          <p:nvPicPr>
            <p:cNvPr id="39" name="Picture 38">
              <a:extLst>
                <a:ext uri="{FF2B5EF4-FFF2-40B4-BE49-F238E27FC236}">
                  <a16:creationId xmlns:a16="http://schemas.microsoft.com/office/drawing/2014/main" id="{37FD7801-FE97-443D-B0DA-D948D4E4FE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1126" y="2006928"/>
              <a:ext cx="526806" cy="526806"/>
            </a:xfrm>
            <a:prstGeom prst="rect">
              <a:avLst/>
            </a:prstGeom>
          </p:spPr>
        </p:pic>
      </p:grpSp>
      <p:grpSp>
        <p:nvGrpSpPr>
          <p:cNvPr id="40" name="Group 39">
            <a:extLst>
              <a:ext uri="{FF2B5EF4-FFF2-40B4-BE49-F238E27FC236}">
                <a16:creationId xmlns:a16="http://schemas.microsoft.com/office/drawing/2014/main" id="{2AFE641F-2183-4D77-B468-EA2F23440C44}"/>
              </a:ext>
            </a:extLst>
          </p:cNvPr>
          <p:cNvGrpSpPr/>
          <p:nvPr/>
        </p:nvGrpSpPr>
        <p:grpSpPr>
          <a:xfrm>
            <a:off x="3628435" y="2933842"/>
            <a:ext cx="1882573" cy="2115081"/>
            <a:chOff x="4837911" y="1928084"/>
            <a:chExt cx="2510096" cy="2820107"/>
          </a:xfrm>
        </p:grpSpPr>
        <p:sp>
          <p:nvSpPr>
            <p:cNvPr id="41" name="TextBox 40">
              <a:extLst>
                <a:ext uri="{FF2B5EF4-FFF2-40B4-BE49-F238E27FC236}">
                  <a16:creationId xmlns:a16="http://schemas.microsoft.com/office/drawing/2014/main" id="{5D831490-2089-46A0-AA58-EC6FEC6DECD1}"/>
                </a:ext>
              </a:extLst>
            </p:cNvPr>
            <p:cNvSpPr txBox="1"/>
            <p:nvPr/>
          </p:nvSpPr>
          <p:spPr>
            <a:xfrm>
              <a:off x="5412180" y="1928084"/>
              <a:ext cx="1935827" cy="779700"/>
            </a:xfrm>
            <a:prstGeom prst="rect">
              <a:avLst/>
            </a:prstGeom>
            <a:noFill/>
          </p:spPr>
          <p:txBody>
            <a:bodyPr wrap="square" rtlCol="0">
              <a:spAutoFit/>
            </a:bodyPr>
            <a:lstStyle/>
            <a:p>
              <a:pPr defTabSz="685800">
                <a:defRPr/>
              </a:pPr>
              <a:r>
                <a:rPr lang="en-GB" sz="800" b="1" dirty="0">
                  <a:solidFill>
                    <a:schemeClr val="accent2"/>
                  </a:solidFill>
                  <a:latin typeface="Arial" charset="0"/>
                </a:rPr>
                <a:t>Pillar II</a:t>
              </a:r>
            </a:p>
            <a:p>
              <a:pPr defTabSz="685800">
                <a:defRPr/>
              </a:pPr>
              <a:r>
                <a:rPr lang="en-GB" sz="800" b="1" cap="all" dirty="0">
                  <a:solidFill>
                    <a:schemeClr val="tx2"/>
                  </a:solidFill>
                  <a:latin typeface="Arial" charset="0"/>
                </a:rPr>
                <a:t>Global Challenges &amp; European Industrial Competitiveness</a:t>
              </a:r>
            </a:p>
          </p:txBody>
        </p:sp>
        <p:sp>
          <p:nvSpPr>
            <p:cNvPr id="42" name="TextBox 41">
              <a:extLst>
                <a:ext uri="{FF2B5EF4-FFF2-40B4-BE49-F238E27FC236}">
                  <a16:creationId xmlns:a16="http://schemas.microsoft.com/office/drawing/2014/main" id="{2CEB2C7E-16A5-424C-88F0-2F64786FE84E}"/>
                </a:ext>
              </a:extLst>
            </p:cNvPr>
            <p:cNvSpPr txBox="1"/>
            <p:nvPr/>
          </p:nvSpPr>
          <p:spPr>
            <a:xfrm>
              <a:off x="5130300" y="2723958"/>
              <a:ext cx="2160173" cy="1646604"/>
            </a:xfrm>
            <a:prstGeom prst="rect">
              <a:avLst/>
            </a:prstGeom>
            <a:solidFill>
              <a:schemeClr val="bg1"/>
            </a:solidFill>
          </p:spPr>
          <p:txBody>
            <a:bodyPr wrap="square" rtlCol="0">
              <a:spAutoFit/>
            </a:bodyPr>
            <a:lstStyle/>
            <a:p>
              <a:pPr marL="81000" indent="-81000" defTabSz="685800">
                <a:buClr>
                  <a:schemeClr val="tx2"/>
                </a:buClr>
                <a:buFont typeface="Arial" panose="020B0604020202020204" pitchFamily="34" charset="0"/>
                <a:buChar char="•"/>
                <a:defRPr/>
              </a:pPr>
              <a:r>
                <a:rPr lang="en-US" sz="825" b="1" dirty="0">
                  <a:solidFill>
                    <a:schemeClr val="tx2"/>
                  </a:solidFill>
                  <a:latin typeface="Arial" charset="0"/>
                </a:rPr>
                <a:t>Health</a:t>
              </a:r>
            </a:p>
            <a:p>
              <a:pPr marL="81000" indent="-81000" defTabSz="685800">
                <a:buClr>
                  <a:schemeClr val="tx2"/>
                </a:buClr>
                <a:buFont typeface="Arial" panose="020B0604020202020204" pitchFamily="34" charset="0"/>
                <a:buChar char="•"/>
                <a:defRPr/>
              </a:pPr>
              <a:r>
                <a:rPr lang="en-GB" sz="825" b="1" dirty="0">
                  <a:solidFill>
                    <a:schemeClr val="tx2"/>
                  </a:solidFill>
                  <a:latin typeface="Arial" charset="0"/>
                </a:rPr>
                <a:t>Culture, Creativity &amp; Inclusive Society </a:t>
              </a:r>
            </a:p>
            <a:p>
              <a:pPr marL="81000" indent="-81000" defTabSz="685800">
                <a:buClr>
                  <a:schemeClr val="tx2"/>
                </a:buClr>
                <a:buFont typeface="Arial" panose="020B0604020202020204" pitchFamily="34" charset="0"/>
                <a:buChar char="•"/>
                <a:defRPr/>
              </a:pPr>
              <a:r>
                <a:rPr lang="en-US" sz="825" b="1" dirty="0">
                  <a:solidFill>
                    <a:schemeClr val="tx2"/>
                  </a:solidFill>
                  <a:latin typeface="Arial" charset="0"/>
                </a:rPr>
                <a:t>Civil Security for Society</a:t>
              </a:r>
            </a:p>
            <a:p>
              <a:pPr marL="81000" indent="-81000" defTabSz="685800">
                <a:buClr>
                  <a:schemeClr val="tx2"/>
                </a:buClr>
                <a:buFont typeface="Arial" panose="020B0604020202020204" pitchFamily="34" charset="0"/>
                <a:buChar char="•"/>
                <a:defRPr/>
              </a:pPr>
              <a:r>
                <a:rPr lang="en-US" sz="825" b="1" dirty="0">
                  <a:solidFill>
                    <a:schemeClr val="tx2"/>
                  </a:solidFill>
                  <a:latin typeface="Arial" charset="0"/>
                </a:rPr>
                <a:t>Digital, Industry &amp; Space</a:t>
              </a:r>
            </a:p>
            <a:p>
              <a:pPr marL="81000" indent="-81000" defTabSz="685800">
                <a:buClr>
                  <a:schemeClr val="tx2"/>
                </a:buClr>
                <a:buFont typeface="Arial" panose="020B0604020202020204" pitchFamily="34" charset="0"/>
                <a:buChar char="•"/>
                <a:defRPr/>
              </a:pPr>
              <a:r>
                <a:rPr lang="en-US" sz="825" b="1" dirty="0">
                  <a:solidFill>
                    <a:schemeClr val="tx2"/>
                  </a:solidFill>
                  <a:latin typeface="Arial" charset="0"/>
                </a:rPr>
                <a:t>Climate, Energy &amp; Mobility</a:t>
              </a:r>
            </a:p>
            <a:p>
              <a:pPr marL="81000" indent="-81000" defTabSz="685800">
                <a:buClr>
                  <a:schemeClr val="tx2"/>
                </a:buClr>
                <a:buFont typeface="Arial" panose="020B0604020202020204" pitchFamily="34" charset="0"/>
                <a:buChar char="•"/>
                <a:defRPr/>
              </a:pPr>
              <a:r>
                <a:rPr lang="en-US" sz="825" b="1" dirty="0">
                  <a:solidFill>
                    <a:schemeClr val="tx2"/>
                  </a:solidFill>
                  <a:latin typeface="Arial" charset="0"/>
                </a:rPr>
                <a:t>Food, </a:t>
              </a:r>
              <a:r>
                <a:rPr lang="en-US" sz="825" b="1" dirty="0" err="1">
                  <a:solidFill>
                    <a:schemeClr val="tx2"/>
                  </a:solidFill>
                  <a:latin typeface="Arial" charset="0"/>
                </a:rPr>
                <a:t>Bioeconomy</a:t>
              </a:r>
              <a:r>
                <a:rPr lang="en-US" sz="825" b="1" dirty="0">
                  <a:solidFill>
                    <a:schemeClr val="tx2"/>
                  </a:solidFill>
                  <a:latin typeface="Arial" charset="0"/>
                </a:rPr>
                <a:t>, Natural Resources, Agriculture &amp; Environment</a:t>
              </a:r>
            </a:p>
          </p:txBody>
        </p:sp>
        <p:sp>
          <p:nvSpPr>
            <p:cNvPr id="43" name="TextBox 42">
              <a:extLst>
                <a:ext uri="{FF2B5EF4-FFF2-40B4-BE49-F238E27FC236}">
                  <a16:creationId xmlns:a16="http://schemas.microsoft.com/office/drawing/2014/main" id="{F410537C-0DD2-465A-9501-8553AD64B76E}"/>
                </a:ext>
              </a:extLst>
            </p:cNvPr>
            <p:cNvSpPr txBox="1"/>
            <p:nvPr/>
          </p:nvSpPr>
          <p:spPr>
            <a:xfrm rot="16200000">
              <a:off x="4413500" y="3148369"/>
              <a:ext cx="1156597" cy="307776"/>
            </a:xfrm>
            <a:prstGeom prst="rect">
              <a:avLst/>
            </a:prstGeom>
            <a:solidFill>
              <a:schemeClr val="bg1"/>
            </a:solidFill>
          </p:spPr>
          <p:txBody>
            <a:bodyPr wrap="square" rtlCol="0">
              <a:spAutoFit/>
            </a:bodyPr>
            <a:lstStyle/>
            <a:p>
              <a:pPr algn="ctr" defTabSz="685800">
                <a:defRPr/>
              </a:pPr>
              <a:r>
                <a:rPr lang="en-GB" sz="900" b="1" dirty="0">
                  <a:solidFill>
                    <a:schemeClr val="tx2"/>
                  </a:solidFill>
                  <a:latin typeface="Arial" charset="0"/>
                </a:rPr>
                <a:t>Clusters</a:t>
              </a:r>
            </a:p>
          </p:txBody>
        </p:sp>
        <p:sp>
          <p:nvSpPr>
            <p:cNvPr id="44" name="TextBox 43">
              <a:extLst>
                <a:ext uri="{FF2B5EF4-FFF2-40B4-BE49-F238E27FC236}">
                  <a16:creationId xmlns:a16="http://schemas.microsoft.com/office/drawing/2014/main" id="{C253841A-6644-4C8E-B29A-1B45F6B6E81D}"/>
                </a:ext>
              </a:extLst>
            </p:cNvPr>
            <p:cNvSpPr txBox="1"/>
            <p:nvPr/>
          </p:nvSpPr>
          <p:spPr>
            <a:xfrm>
              <a:off x="5130298" y="4455803"/>
              <a:ext cx="2160175" cy="292388"/>
            </a:xfrm>
            <a:prstGeom prst="rect">
              <a:avLst/>
            </a:prstGeom>
            <a:solidFill>
              <a:schemeClr val="bg1"/>
            </a:solidFill>
            <a:ln>
              <a:noFill/>
            </a:ln>
          </p:spPr>
          <p:txBody>
            <a:bodyPr wrap="square" rtlCol="0">
              <a:spAutoFit/>
            </a:bodyPr>
            <a:lstStyle/>
            <a:p>
              <a:pPr algn="ctr" defTabSz="685800">
                <a:defRPr/>
              </a:pPr>
              <a:r>
                <a:rPr lang="en-GB" sz="825" b="1" dirty="0">
                  <a:solidFill>
                    <a:schemeClr val="tx2"/>
                  </a:solidFill>
                  <a:latin typeface="Arial" charset="0"/>
                </a:rPr>
                <a:t>Joint Research Centre</a:t>
              </a:r>
            </a:p>
          </p:txBody>
        </p:sp>
        <p:pic>
          <p:nvPicPr>
            <p:cNvPr id="45" name="Picture 44">
              <a:extLst>
                <a:ext uri="{FF2B5EF4-FFF2-40B4-BE49-F238E27FC236}">
                  <a16:creationId xmlns:a16="http://schemas.microsoft.com/office/drawing/2014/main" id="{C343E14C-F8D1-47AC-90E6-0396D5252B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66761" y="2037924"/>
              <a:ext cx="487121" cy="487408"/>
            </a:xfrm>
            <a:prstGeom prst="rect">
              <a:avLst/>
            </a:prstGeom>
          </p:spPr>
        </p:pic>
      </p:grpSp>
      <p:sp>
        <p:nvSpPr>
          <p:cNvPr id="46" name="TextBox 45">
            <a:extLst>
              <a:ext uri="{FF2B5EF4-FFF2-40B4-BE49-F238E27FC236}">
                <a16:creationId xmlns:a16="http://schemas.microsoft.com/office/drawing/2014/main" id="{7F200F5D-B2E6-4C1D-AEA3-AB784496AC08}"/>
              </a:ext>
            </a:extLst>
          </p:cNvPr>
          <p:cNvSpPr txBox="1"/>
          <p:nvPr/>
        </p:nvSpPr>
        <p:spPr>
          <a:xfrm>
            <a:off x="441715" y="3315805"/>
            <a:ext cx="1129547" cy="507831"/>
          </a:xfrm>
          <a:prstGeom prst="rect">
            <a:avLst/>
          </a:prstGeom>
          <a:noFill/>
        </p:spPr>
        <p:txBody>
          <a:bodyPr wrap="square" rtlCol="0">
            <a:spAutoFit/>
          </a:bodyPr>
          <a:lstStyle/>
          <a:p>
            <a:r>
              <a:rPr lang="en-IE" sz="900" i="1" dirty="0">
                <a:solidFill>
                  <a:schemeClr val="tx2"/>
                </a:solidFill>
              </a:rPr>
              <a:t>Exclusive focus on defence research </a:t>
            </a:r>
            <a:br>
              <a:rPr lang="en-IE" sz="900" i="1" dirty="0">
                <a:solidFill>
                  <a:schemeClr val="tx2"/>
                </a:solidFill>
              </a:rPr>
            </a:br>
            <a:r>
              <a:rPr lang="en-IE" sz="900" i="1" dirty="0">
                <a:solidFill>
                  <a:schemeClr val="tx2"/>
                </a:solidFill>
              </a:rPr>
              <a:t>&amp; development</a:t>
            </a:r>
          </a:p>
        </p:txBody>
      </p:sp>
      <p:sp>
        <p:nvSpPr>
          <p:cNvPr id="49" name="TextBox 48">
            <a:extLst>
              <a:ext uri="{FF2B5EF4-FFF2-40B4-BE49-F238E27FC236}">
                <a16:creationId xmlns:a16="http://schemas.microsoft.com/office/drawing/2014/main" id="{1C38801C-9921-40C8-8C97-33BEE16CE6DC}"/>
              </a:ext>
            </a:extLst>
          </p:cNvPr>
          <p:cNvSpPr txBox="1"/>
          <p:nvPr/>
        </p:nvSpPr>
        <p:spPr>
          <a:xfrm>
            <a:off x="5511008" y="1109790"/>
            <a:ext cx="3192392" cy="369332"/>
          </a:xfrm>
          <a:prstGeom prst="rect">
            <a:avLst/>
          </a:prstGeom>
          <a:noFill/>
        </p:spPr>
        <p:txBody>
          <a:bodyPr wrap="square">
            <a:spAutoFit/>
          </a:bodyPr>
          <a:lstStyle/>
          <a:p>
            <a:pPr defTabSz="685800">
              <a:buClr>
                <a:schemeClr val="tx2"/>
              </a:buClr>
              <a:defRPr/>
            </a:pPr>
            <a:r>
              <a:rPr lang="en-US" sz="1800" b="1" dirty="0">
                <a:solidFill>
                  <a:schemeClr val="bg1"/>
                </a:solidFill>
                <a:highlight>
                  <a:srgbClr val="000000"/>
                </a:highlight>
                <a:latin typeface="Arial" charset="0"/>
              </a:rPr>
              <a:t>Climate, Energy &amp; Mobility</a:t>
            </a:r>
          </a:p>
        </p:txBody>
      </p:sp>
      <p:cxnSp>
        <p:nvCxnSpPr>
          <p:cNvPr id="52" name="Straight Arrow Connector 51">
            <a:extLst>
              <a:ext uri="{FF2B5EF4-FFF2-40B4-BE49-F238E27FC236}">
                <a16:creationId xmlns:a16="http://schemas.microsoft.com/office/drawing/2014/main" id="{1E879440-966A-4918-8B69-6CF9FB61FB04}"/>
              </a:ext>
            </a:extLst>
          </p:cNvPr>
          <p:cNvCxnSpPr>
            <a:cxnSpLocks/>
          </p:cNvCxnSpPr>
          <p:nvPr/>
        </p:nvCxnSpPr>
        <p:spPr>
          <a:xfrm flipH="1">
            <a:off x="4779924" y="1479122"/>
            <a:ext cx="2220252" cy="271185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381355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1B0C30-E00D-4EC1-B75A-F65C433E5615}"/>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		 Continued 8</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HORIZON-CL5-2024-D3-01</a:t>
            </a:r>
            <a:endParaRPr lang="en-US" sz="1800" dirty="0">
              <a:solidFill>
                <a:srgbClr val="000000"/>
              </a:solidFill>
              <a:latin typeface="+mn-lt"/>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30</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aphicFrame>
        <p:nvGraphicFramePr>
          <p:cNvPr id="2" name="Content Placeholder 1">
            <a:extLst>
              <a:ext uri="{FF2B5EF4-FFF2-40B4-BE49-F238E27FC236}">
                <a16:creationId xmlns:a16="http://schemas.microsoft.com/office/drawing/2014/main" id="{01728034-36A3-49BA-BC1F-CB8A05F03254}"/>
              </a:ext>
            </a:extLst>
          </p:cNvPr>
          <p:cNvGraphicFramePr>
            <a:graphicFrameLocks noGrp="1"/>
          </p:cNvGraphicFramePr>
          <p:nvPr>
            <p:ph idx="1"/>
            <p:extLst>
              <p:ext uri="{D42A27DB-BD31-4B8C-83A1-F6EECF244321}">
                <p14:modId xmlns:p14="http://schemas.microsoft.com/office/powerpoint/2010/main" val="2777673267"/>
              </p:ext>
            </p:extLst>
          </p:nvPr>
        </p:nvGraphicFramePr>
        <p:xfrm>
          <a:off x="1638088" y="685872"/>
          <a:ext cx="7505912" cy="6116332"/>
        </p:xfrm>
        <a:graphic>
          <a:graphicData uri="http://schemas.openxmlformats.org/drawingml/2006/table">
            <a:tbl>
              <a:tblPr firstRow="1" firstCol="1" bandRow="1">
                <a:tableStyleId>{616DA210-FB5B-4158-B5E0-FEB733F419BA}</a:tableStyleId>
              </a:tblPr>
              <a:tblGrid>
                <a:gridCol w="2476724">
                  <a:extLst>
                    <a:ext uri="{9D8B030D-6E8A-4147-A177-3AD203B41FA5}">
                      <a16:colId xmlns:a16="http://schemas.microsoft.com/office/drawing/2014/main" val="289852540"/>
                    </a:ext>
                  </a:extLst>
                </a:gridCol>
                <a:gridCol w="685782">
                  <a:extLst>
                    <a:ext uri="{9D8B030D-6E8A-4147-A177-3AD203B41FA5}">
                      <a16:colId xmlns:a16="http://schemas.microsoft.com/office/drawing/2014/main" val="1740207735"/>
                    </a:ext>
                  </a:extLst>
                </a:gridCol>
                <a:gridCol w="1142970">
                  <a:extLst>
                    <a:ext uri="{9D8B030D-6E8A-4147-A177-3AD203B41FA5}">
                      <a16:colId xmlns:a16="http://schemas.microsoft.com/office/drawing/2014/main" val="1761104066"/>
                    </a:ext>
                  </a:extLst>
                </a:gridCol>
                <a:gridCol w="1676356">
                  <a:extLst>
                    <a:ext uri="{9D8B030D-6E8A-4147-A177-3AD203B41FA5}">
                      <a16:colId xmlns:a16="http://schemas.microsoft.com/office/drawing/2014/main" val="3158173472"/>
                    </a:ext>
                  </a:extLst>
                </a:gridCol>
                <a:gridCol w="1524080">
                  <a:extLst>
                    <a:ext uri="{9D8B030D-6E8A-4147-A177-3AD203B41FA5}">
                      <a16:colId xmlns:a16="http://schemas.microsoft.com/office/drawing/2014/main" val="2139867533"/>
                    </a:ext>
                  </a:extLst>
                </a:gridCol>
              </a:tblGrid>
              <a:tr h="276272">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rowSpan="2">
                  <a:txBody>
                    <a:bodyPr/>
                    <a:lstStyle/>
                    <a:p>
                      <a:pPr algn="ctr"/>
                      <a:r>
                        <a:rPr lang="en-GB" sz="1400" b="0" dirty="0">
                          <a:effectLst/>
                        </a:rPr>
                        <a:t>Type of Action</a:t>
                      </a:r>
                      <a:endParaRPr lang="en-US" sz="1400" dirty="0"/>
                    </a:p>
                  </a:txBody>
                  <a:tcPr marL="21108" marR="21108" marT="21108" marB="0"/>
                </a:tc>
                <a:tc>
                  <a:txBody>
                    <a:bodyPr/>
                    <a:lstStyle/>
                    <a:p>
                      <a:pPr algn="ctr"/>
                      <a:r>
                        <a:rPr lang="en-GB" sz="1400" b="0" dirty="0">
                          <a:effectLst/>
                        </a:rPr>
                        <a:t>Budgets (EUR million)</a:t>
                      </a:r>
                      <a:endParaRPr lang="en-US" sz="1400" dirty="0"/>
                    </a:p>
                  </a:txBody>
                  <a:tcPr marL="21108" marR="21108" marT="21108" marB="0"/>
                </a:tc>
                <a:tc rowSpan="2">
                  <a:txBody>
                    <a:bodyPr/>
                    <a:lstStyle/>
                    <a:p>
                      <a:pPr algn="ctr"/>
                      <a:r>
                        <a:rPr lang="en-GB" sz="1400" b="0" dirty="0">
                          <a:effectLst/>
                        </a:rPr>
                        <a:t>Expected EU contribution per project (EUR million)</a:t>
                      </a:r>
                      <a:endParaRPr lang="en-US" sz="1400" dirty="0"/>
                    </a:p>
                  </a:txBody>
                  <a:tcPr marL="21108" marR="21108" marT="21108" marB="0"/>
                </a:tc>
                <a:tc row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4024799823"/>
                  </a:ext>
                </a:extLst>
              </a:tr>
              <a:tr h="181259">
                <a:tc vMerge="1">
                  <a:txBody>
                    <a:bodyPr/>
                    <a:lstStyle/>
                    <a:p>
                      <a:endParaRPr lang="en-US"/>
                    </a:p>
                  </a:txBody>
                  <a:tcPr/>
                </a:tc>
                <a:tc vMerge="1">
                  <a:txBody>
                    <a:bodyPr/>
                    <a:lstStyle/>
                    <a:p>
                      <a:endParaRPr lang="en-US"/>
                    </a:p>
                  </a:txBody>
                  <a:tcPr/>
                </a:tc>
                <a:tc>
                  <a:txBody>
                    <a:bodyPr/>
                    <a:lstStyle/>
                    <a:p>
                      <a:pPr algn="ctr"/>
                      <a:r>
                        <a:rPr lang="en-GB" sz="1400" b="0" dirty="0">
                          <a:effectLst/>
                        </a:rPr>
                        <a:t>2024</a:t>
                      </a:r>
                      <a:endParaRPr lang="en-US" sz="1400" dirty="0"/>
                    </a:p>
                  </a:txBody>
                  <a:tcPr marL="21108" marR="21108" marT="21108"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5932715"/>
                  </a:ext>
                </a:extLst>
              </a:tr>
              <a:tr h="337501">
                <a:tc gridSpan="5">
                  <a:txBody>
                    <a:bodyPr/>
                    <a:lstStyle/>
                    <a:p>
                      <a:pPr marL="0" marR="0" algn="ctr">
                        <a:lnSpc>
                          <a:spcPct val="115000"/>
                        </a:lnSpc>
                        <a:spcBef>
                          <a:spcPts val="0"/>
                        </a:spcBef>
                        <a:spcAft>
                          <a:spcPts val="400"/>
                        </a:spcAft>
                      </a:pPr>
                      <a:r>
                        <a:rPr lang="en-GB" sz="1400" b="0" dirty="0">
                          <a:effectLst/>
                        </a:rPr>
                        <a:t>Opening: 12 Sep 2023</a:t>
                      </a:r>
                      <a:endParaRPr lang="en-US" sz="1400" b="0" dirty="0">
                        <a:effectLst/>
                      </a:endParaRPr>
                    </a:p>
                    <a:p>
                      <a:pPr marL="0" marR="0" algn="ctr">
                        <a:lnSpc>
                          <a:spcPct val="115000"/>
                        </a:lnSpc>
                        <a:spcBef>
                          <a:spcPts val="0"/>
                        </a:spcBef>
                        <a:spcAft>
                          <a:spcPts val="400"/>
                        </a:spcAft>
                      </a:pPr>
                      <a:r>
                        <a:rPr lang="en-GB" sz="1400" b="0" dirty="0">
                          <a:effectLst/>
                        </a:rPr>
                        <a:t>Deadline(s): 16 Jan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lnSpc>
                          <a:spcPct val="115000"/>
                        </a:lnSpc>
                        <a:spcBef>
                          <a:spcPts val="0"/>
                        </a:spcBef>
                        <a:spcAft>
                          <a:spcPts val="400"/>
                        </a:spcAft>
                      </a:pP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1751440692"/>
                  </a:ext>
                </a:extLst>
              </a:tr>
              <a:tr h="154793">
                <a:tc>
                  <a:txBody>
                    <a:bodyPr/>
                    <a:lstStyle/>
                    <a:p>
                      <a:pPr marL="0" marR="0" algn="just">
                        <a:lnSpc>
                          <a:spcPct val="115000"/>
                        </a:lnSpc>
                        <a:spcBef>
                          <a:spcPts val="0"/>
                        </a:spcBef>
                        <a:spcAft>
                          <a:spcPts val="400"/>
                        </a:spcAft>
                      </a:pPr>
                      <a:r>
                        <a:rPr lang="en-GB" sz="1400" b="0">
                          <a:effectLst/>
                        </a:rPr>
                        <a:t>HORIZON-CL5-2024-D3-01-01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632411929"/>
                  </a:ext>
                </a:extLst>
              </a:tr>
              <a:tr h="154793">
                <a:tc>
                  <a:txBody>
                    <a:bodyPr/>
                    <a:lstStyle/>
                    <a:p>
                      <a:pPr marL="0" marR="0" algn="just">
                        <a:lnSpc>
                          <a:spcPct val="115000"/>
                        </a:lnSpc>
                        <a:spcBef>
                          <a:spcPts val="0"/>
                        </a:spcBef>
                        <a:spcAft>
                          <a:spcPts val="400"/>
                        </a:spcAft>
                      </a:pPr>
                      <a:r>
                        <a:rPr lang="en-GB" sz="1400" b="0">
                          <a:effectLst/>
                        </a:rPr>
                        <a:t>HORIZON-CL5-2024-D3-01-02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2099703279"/>
                  </a:ext>
                </a:extLst>
              </a:tr>
              <a:tr h="154793">
                <a:tc>
                  <a:txBody>
                    <a:bodyPr/>
                    <a:lstStyle/>
                    <a:p>
                      <a:pPr marL="0" marR="0" algn="just">
                        <a:lnSpc>
                          <a:spcPct val="115000"/>
                        </a:lnSpc>
                        <a:spcBef>
                          <a:spcPts val="0"/>
                        </a:spcBef>
                        <a:spcAft>
                          <a:spcPts val="400"/>
                        </a:spcAft>
                      </a:pPr>
                      <a:r>
                        <a:rPr lang="en-GB" sz="1400" b="0">
                          <a:effectLst/>
                        </a:rPr>
                        <a:t>HORIZON-CL5-2024-D3-01-03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1327292528"/>
                  </a:ext>
                </a:extLst>
              </a:tr>
              <a:tr h="154793">
                <a:tc>
                  <a:txBody>
                    <a:bodyPr/>
                    <a:lstStyle/>
                    <a:p>
                      <a:pPr marL="0" marR="0" algn="just">
                        <a:lnSpc>
                          <a:spcPct val="115000"/>
                        </a:lnSpc>
                        <a:spcBef>
                          <a:spcPts val="0"/>
                        </a:spcBef>
                        <a:spcAft>
                          <a:spcPts val="400"/>
                        </a:spcAft>
                      </a:pPr>
                      <a:r>
                        <a:rPr lang="en-GB" sz="1400" b="0">
                          <a:effectLst/>
                        </a:rPr>
                        <a:t>HORIZON-CL5-2024-D3-01-04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1546200401"/>
                  </a:ext>
                </a:extLst>
              </a:tr>
              <a:tr h="154793">
                <a:tc>
                  <a:txBody>
                    <a:bodyPr/>
                    <a:lstStyle/>
                    <a:p>
                      <a:pPr marL="0" marR="0" algn="just">
                        <a:lnSpc>
                          <a:spcPct val="115000"/>
                        </a:lnSpc>
                        <a:spcBef>
                          <a:spcPts val="0"/>
                        </a:spcBef>
                        <a:spcAft>
                          <a:spcPts val="400"/>
                        </a:spcAft>
                      </a:pPr>
                      <a:r>
                        <a:rPr lang="en-GB" sz="1400" b="0" dirty="0">
                          <a:effectLst/>
                        </a:rPr>
                        <a:t>HORIZON-CL5-2024-D3-01-05</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386889153"/>
                  </a:ext>
                </a:extLst>
              </a:tr>
              <a:tr h="154793">
                <a:tc>
                  <a:txBody>
                    <a:bodyPr/>
                    <a:lstStyle/>
                    <a:p>
                      <a:pPr marL="0" marR="0" algn="just">
                        <a:lnSpc>
                          <a:spcPct val="115000"/>
                        </a:lnSpc>
                        <a:spcBef>
                          <a:spcPts val="0"/>
                        </a:spcBef>
                        <a:spcAft>
                          <a:spcPts val="400"/>
                        </a:spcAft>
                      </a:pPr>
                      <a:r>
                        <a:rPr lang="en-GB" sz="1400" b="0">
                          <a:effectLst/>
                        </a:rPr>
                        <a:t>HORIZON-CL5-2024-D3-01-06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9.00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423384122"/>
                  </a:ext>
                </a:extLst>
              </a:tr>
              <a:tr h="154793">
                <a:tc>
                  <a:txBody>
                    <a:bodyPr/>
                    <a:lstStyle/>
                    <a:p>
                      <a:pPr marL="0" marR="0" algn="just">
                        <a:lnSpc>
                          <a:spcPct val="115000"/>
                        </a:lnSpc>
                        <a:spcBef>
                          <a:spcPts val="0"/>
                        </a:spcBef>
                        <a:spcAft>
                          <a:spcPts val="400"/>
                        </a:spcAft>
                      </a:pPr>
                      <a:r>
                        <a:rPr lang="en-GB" sz="1400" b="0">
                          <a:effectLst/>
                        </a:rPr>
                        <a:t>HORIZON-CL5-2024-D3-01-07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3584702745"/>
                  </a:ext>
                </a:extLst>
              </a:tr>
              <a:tr h="154793">
                <a:tc>
                  <a:txBody>
                    <a:bodyPr/>
                    <a:lstStyle/>
                    <a:p>
                      <a:pPr marL="0" marR="0" algn="just">
                        <a:lnSpc>
                          <a:spcPct val="115000"/>
                        </a:lnSpc>
                        <a:spcBef>
                          <a:spcPts val="0"/>
                        </a:spcBef>
                        <a:spcAft>
                          <a:spcPts val="400"/>
                        </a:spcAft>
                      </a:pPr>
                      <a:r>
                        <a:rPr lang="en-GB" sz="1400" b="0">
                          <a:effectLst/>
                        </a:rPr>
                        <a:t>HORIZON-CL5-2024-D3-01-08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38.00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18.00 to 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3764361563"/>
                  </a:ext>
                </a:extLst>
              </a:tr>
              <a:tr h="154793">
                <a:tc>
                  <a:txBody>
                    <a:bodyPr/>
                    <a:lstStyle/>
                    <a:p>
                      <a:pPr marL="0" marR="0" algn="just">
                        <a:lnSpc>
                          <a:spcPct val="115000"/>
                        </a:lnSpc>
                        <a:spcBef>
                          <a:spcPts val="0"/>
                        </a:spcBef>
                        <a:spcAft>
                          <a:spcPts val="400"/>
                        </a:spcAft>
                      </a:pPr>
                      <a:r>
                        <a:rPr lang="en-GB" sz="1400" b="0">
                          <a:effectLst/>
                        </a:rPr>
                        <a:t>HORIZON-CL5-2024-D3-01-09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COFUND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Around 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3791171653"/>
                  </a:ext>
                </a:extLst>
              </a:tr>
              <a:tr h="154793">
                <a:tc>
                  <a:txBody>
                    <a:bodyPr/>
                    <a:lstStyle/>
                    <a:p>
                      <a:pPr marL="0" marR="0" algn="just">
                        <a:lnSpc>
                          <a:spcPct val="115000"/>
                        </a:lnSpc>
                        <a:spcBef>
                          <a:spcPts val="0"/>
                        </a:spcBef>
                        <a:spcAft>
                          <a:spcPts val="400"/>
                        </a:spcAft>
                      </a:pPr>
                      <a:r>
                        <a:rPr lang="en-GB" sz="1400" b="0">
                          <a:effectLst/>
                        </a:rPr>
                        <a:t>HORIZON-CL5-2024-D3-01-10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27.00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Around 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1579611769"/>
                  </a:ext>
                </a:extLst>
              </a:tr>
              <a:tr h="154793">
                <a:tc>
                  <a:txBody>
                    <a:bodyPr/>
                    <a:lstStyle/>
                    <a:p>
                      <a:pPr marL="0" marR="0" algn="just">
                        <a:lnSpc>
                          <a:spcPct val="115000"/>
                        </a:lnSpc>
                        <a:spcBef>
                          <a:spcPts val="0"/>
                        </a:spcBef>
                        <a:spcAft>
                          <a:spcPts val="400"/>
                        </a:spcAft>
                      </a:pPr>
                      <a:r>
                        <a:rPr lang="en-GB" sz="1400" b="0">
                          <a:effectLst/>
                        </a:rPr>
                        <a:t>HORIZON-CL5-2024-D3-01-11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2303583038"/>
                  </a:ext>
                </a:extLst>
              </a:tr>
              <a:tr h="154793">
                <a:tc>
                  <a:txBody>
                    <a:bodyPr/>
                    <a:lstStyle/>
                    <a:p>
                      <a:pPr marL="0" marR="0" algn="just">
                        <a:lnSpc>
                          <a:spcPct val="115000"/>
                        </a:lnSpc>
                        <a:spcBef>
                          <a:spcPts val="0"/>
                        </a:spcBef>
                        <a:spcAft>
                          <a:spcPts val="400"/>
                        </a:spcAft>
                      </a:pPr>
                      <a:r>
                        <a:rPr lang="en-GB" sz="1400" b="0">
                          <a:effectLst/>
                        </a:rPr>
                        <a:t>HORIZON-CL5-2024-D3-01-12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1973747634"/>
                  </a:ext>
                </a:extLst>
              </a:tr>
              <a:tr h="154793">
                <a:tc>
                  <a:txBody>
                    <a:bodyPr/>
                    <a:lstStyle/>
                    <a:p>
                      <a:pPr marL="0" marR="0" algn="just">
                        <a:lnSpc>
                          <a:spcPct val="115000"/>
                        </a:lnSpc>
                        <a:spcBef>
                          <a:spcPts val="0"/>
                        </a:spcBef>
                        <a:spcAft>
                          <a:spcPts val="400"/>
                        </a:spcAft>
                      </a:pPr>
                      <a:r>
                        <a:rPr lang="en-GB" sz="1400" b="0">
                          <a:effectLst/>
                        </a:rPr>
                        <a:t>HORIZON-CL5-2024-D3-01-13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973541431"/>
                  </a:ext>
                </a:extLst>
              </a:tr>
              <a:tr h="154793">
                <a:tc>
                  <a:txBody>
                    <a:bodyPr/>
                    <a:lstStyle/>
                    <a:p>
                      <a:pPr marL="0" marR="0" algn="just">
                        <a:lnSpc>
                          <a:spcPct val="115000"/>
                        </a:lnSpc>
                        <a:spcBef>
                          <a:spcPts val="0"/>
                        </a:spcBef>
                        <a:spcAft>
                          <a:spcPts val="400"/>
                        </a:spcAft>
                      </a:pPr>
                      <a:r>
                        <a:rPr lang="en-GB" sz="1400" b="0">
                          <a:effectLst/>
                        </a:rPr>
                        <a:t>HORIZON-CL5-2024-D3-01-14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2755778252"/>
                  </a:ext>
                </a:extLst>
              </a:tr>
              <a:tr h="154793">
                <a:tc>
                  <a:txBody>
                    <a:bodyPr/>
                    <a:lstStyle/>
                    <a:p>
                      <a:pPr marL="0" marR="0" algn="just">
                        <a:lnSpc>
                          <a:spcPct val="115000"/>
                        </a:lnSpc>
                        <a:spcBef>
                          <a:spcPts val="0"/>
                        </a:spcBef>
                        <a:spcAft>
                          <a:spcPts val="400"/>
                        </a:spcAft>
                      </a:pPr>
                      <a:r>
                        <a:rPr lang="en-GB" sz="1400" b="0">
                          <a:effectLst/>
                        </a:rPr>
                        <a:t>HORIZON-CL5-2024-D3-01-15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16.00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5.00 to 5.50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779043313"/>
                  </a:ext>
                </a:extLst>
              </a:tr>
              <a:tr h="154793">
                <a:tc>
                  <a:txBody>
                    <a:bodyPr/>
                    <a:lstStyle/>
                    <a:p>
                      <a:pPr marL="0" marR="0" algn="just">
                        <a:lnSpc>
                          <a:spcPct val="115000"/>
                        </a:lnSpc>
                        <a:spcBef>
                          <a:spcPts val="0"/>
                        </a:spcBef>
                        <a:spcAft>
                          <a:spcPts val="400"/>
                        </a:spcAft>
                      </a:pPr>
                      <a:r>
                        <a:rPr lang="en-GB" sz="1400" b="0">
                          <a:effectLst/>
                        </a:rPr>
                        <a:t>HORIZON-CL5-2024-D3-01-16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1238363949"/>
                  </a:ext>
                </a:extLst>
              </a:tr>
              <a:tr h="154793">
                <a:tc>
                  <a:txBody>
                    <a:bodyPr/>
                    <a:lstStyle/>
                    <a:p>
                      <a:pPr marL="0" marR="0" algn="just">
                        <a:lnSpc>
                          <a:spcPct val="115000"/>
                        </a:lnSpc>
                        <a:spcBef>
                          <a:spcPts val="0"/>
                        </a:spcBef>
                        <a:spcAft>
                          <a:spcPts val="400"/>
                        </a:spcAft>
                      </a:pPr>
                      <a:r>
                        <a:rPr lang="en-GB" sz="1400" b="0" dirty="0">
                          <a:effectLst/>
                        </a:rPr>
                        <a:t>HORIZON-CL5-2024-D3-01-17</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12.00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a:effectLst/>
                        </a:rPr>
                        <a:t>Around 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633268473"/>
                  </a:ext>
                </a:extLst>
              </a:tr>
              <a:tr h="154793">
                <a:tc>
                  <a:txBody>
                    <a:bodyPr/>
                    <a:lstStyle/>
                    <a:p>
                      <a:pPr marL="0" marR="0" algn="just">
                        <a:lnSpc>
                          <a:spcPct val="115000"/>
                        </a:lnSpc>
                        <a:spcBef>
                          <a:spcPts val="0"/>
                        </a:spcBef>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246.00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tc>
                  <a:txBody>
                    <a:bodyPr/>
                    <a:lstStyle/>
                    <a:p>
                      <a:pPr marL="0" marR="0" algn="ctr">
                        <a:lnSpc>
                          <a:spcPct val="115000"/>
                        </a:lnSpc>
                        <a:spcBef>
                          <a:spcPts val="0"/>
                        </a:spcBef>
                        <a:spcAft>
                          <a:spcPts val="400"/>
                        </a:spcAft>
                      </a:pPr>
                      <a:r>
                        <a:rPr lang="en-GB" sz="1400" b="0" dirty="0">
                          <a:effectLst/>
                        </a:rPr>
                        <a:t> 43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1108" marR="21108" marT="21108" marB="0"/>
                </a:tc>
                <a:extLst>
                  <a:ext uri="{0D108BD9-81ED-4DB2-BD59-A6C34878D82A}">
                    <a16:rowId xmlns:a16="http://schemas.microsoft.com/office/drawing/2014/main" val="2590751700"/>
                  </a:ext>
                </a:extLst>
              </a:tr>
            </a:tbl>
          </a:graphicData>
        </a:graphic>
      </p:graphicFrame>
      <p:sp>
        <p:nvSpPr>
          <p:cNvPr id="58" name="Rectangle: Rounded Corners 57">
            <a:extLst>
              <a:ext uri="{FF2B5EF4-FFF2-40B4-BE49-F238E27FC236}">
                <a16:creationId xmlns:a16="http://schemas.microsoft.com/office/drawing/2014/main" id="{D331C747-6D8C-4698-88AF-3D35A1AF32AD}"/>
              </a:ext>
            </a:extLst>
          </p:cNvPr>
          <p:cNvSpPr/>
          <p:nvPr/>
        </p:nvSpPr>
        <p:spPr>
          <a:xfrm>
            <a:off x="740"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60" name="Group 59">
            <a:extLst>
              <a:ext uri="{FF2B5EF4-FFF2-40B4-BE49-F238E27FC236}">
                <a16:creationId xmlns:a16="http://schemas.microsoft.com/office/drawing/2014/main" id="{0F260562-3A4A-44C4-9A88-1E41B6EF16B5}"/>
              </a:ext>
            </a:extLst>
          </p:cNvPr>
          <p:cNvGrpSpPr/>
          <p:nvPr/>
        </p:nvGrpSpPr>
        <p:grpSpPr>
          <a:xfrm>
            <a:off x="-9403" y="1371654"/>
            <a:ext cx="1669108" cy="1219625"/>
            <a:chOff x="2956006" y="1192011"/>
            <a:chExt cx="1525490" cy="976569"/>
          </a:xfrm>
        </p:grpSpPr>
        <p:sp>
          <p:nvSpPr>
            <p:cNvPr id="61" name="Rectangle: Rounded Corners 60">
              <a:extLst>
                <a:ext uri="{FF2B5EF4-FFF2-40B4-BE49-F238E27FC236}">
                  <a16:creationId xmlns:a16="http://schemas.microsoft.com/office/drawing/2014/main" id="{A35EBE74-D48D-48D6-9123-3BEBDC1F8985}"/>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62" name="Rectangle: Rounded Corners 24">
              <a:extLst>
                <a:ext uri="{FF2B5EF4-FFF2-40B4-BE49-F238E27FC236}">
                  <a16:creationId xmlns:a16="http://schemas.microsoft.com/office/drawing/2014/main" id="{C5CF6D66-8A63-4D30-ADCF-EE1B20B66A61}"/>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63" name="Group 62">
            <a:extLst>
              <a:ext uri="{FF2B5EF4-FFF2-40B4-BE49-F238E27FC236}">
                <a16:creationId xmlns:a16="http://schemas.microsoft.com/office/drawing/2014/main" id="{E929D04D-E8BF-49AF-8F41-7FA09789C719}"/>
              </a:ext>
            </a:extLst>
          </p:cNvPr>
          <p:cNvGrpSpPr/>
          <p:nvPr/>
        </p:nvGrpSpPr>
        <p:grpSpPr>
          <a:xfrm>
            <a:off x="-1666" y="2895614"/>
            <a:ext cx="1627466" cy="384504"/>
            <a:chOff x="3038784" y="2361165"/>
            <a:chExt cx="1441490" cy="244832"/>
          </a:xfrm>
        </p:grpSpPr>
        <p:sp>
          <p:nvSpPr>
            <p:cNvPr id="64" name="Rectangle: Rounded Corners 63">
              <a:extLst>
                <a:ext uri="{FF2B5EF4-FFF2-40B4-BE49-F238E27FC236}">
                  <a16:creationId xmlns:a16="http://schemas.microsoft.com/office/drawing/2014/main" id="{4088F0E9-B2FE-4104-8742-11D4A91026EE}"/>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65" name="Rectangle: Rounded Corners 26">
              <a:extLst>
                <a:ext uri="{FF2B5EF4-FFF2-40B4-BE49-F238E27FC236}">
                  <a16:creationId xmlns:a16="http://schemas.microsoft.com/office/drawing/2014/main" id="{7C6A17F3-E40C-46FF-A959-E0D434016867}"/>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66" name="Group 65">
            <a:extLst>
              <a:ext uri="{FF2B5EF4-FFF2-40B4-BE49-F238E27FC236}">
                <a16:creationId xmlns:a16="http://schemas.microsoft.com/office/drawing/2014/main" id="{3A13F091-632A-4535-ABFE-BE0D2E1A9379}"/>
              </a:ext>
            </a:extLst>
          </p:cNvPr>
          <p:cNvGrpSpPr/>
          <p:nvPr/>
        </p:nvGrpSpPr>
        <p:grpSpPr>
          <a:xfrm>
            <a:off x="-9403" y="3581396"/>
            <a:ext cx="1646880" cy="771080"/>
            <a:chOff x="3044921" y="2753566"/>
            <a:chExt cx="1429216" cy="508557"/>
          </a:xfrm>
        </p:grpSpPr>
        <p:sp>
          <p:nvSpPr>
            <p:cNvPr id="67" name="Rectangle: Rounded Corners 66">
              <a:extLst>
                <a:ext uri="{FF2B5EF4-FFF2-40B4-BE49-F238E27FC236}">
                  <a16:creationId xmlns:a16="http://schemas.microsoft.com/office/drawing/2014/main" id="{53C4C1B0-D438-43C8-8A51-6A58D581FFF1}"/>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68" name="Rectangle: Rounded Corners 28">
              <a:extLst>
                <a:ext uri="{FF2B5EF4-FFF2-40B4-BE49-F238E27FC236}">
                  <a16:creationId xmlns:a16="http://schemas.microsoft.com/office/drawing/2014/main" id="{E944C44D-B5B8-4692-B86B-3DDA824B5A17}"/>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69" name="Group 68">
            <a:extLst>
              <a:ext uri="{FF2B5EF4-FFF2-40B4-BE49-F238E27FC236}">
                <a16:creationId xmlns:a16="http://schemas.microsoft.com/office/drawing/2014/main" id="{6DEF4A32-946C-4C26-B026-597FE823F1F5}"/>
              </a:ext>
            </a:extLst>
          </p:cNvPr>
          <p:cNvGrpSpPr/>
          <p:nvPr/>
        </p:nvGrpSpPr>
        <p:grpSpPr>
          <a:xfrm>
            <a:off x="-1968" y="4648168"/>
            <a:ext cx="1627837" cy="1270331"/>
            <a:chOff x="3044921" y="3420266"/>
            <a:chExt cx="1429216" cy="935400"/>
          </a:xfrm>
        </p:grpSpPr>
        <p:sp>
          <p:nvSpPr>
            <p:cNvPr id="70" name="Rectangle: Rounded Corners 69">
              <a:extLst>
                <a:ext uri="{FF2B5EF4-FFF2-40B4-BE49-F238E27FC236}">
                  <a16:creationId xmlns:a16="http://schemas.microsoft.com/office/drawing/2014/main" id="{16F649E6-FC9A-4F4B-AA4A-6E5183AD0126}"/>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71" name="Rectangle: Rounded Corners 30">
              <a:extLst>
                <a:ext uri="{FF2B5EF4-FFF2-40B4-BE49-F238E27FC236}">
                  <a16:creationId xmlns:a16="http://schemas.microsoft.com/office/drawing/2014/main" id="{15C1FC27-4C3E-4251-8D7A-C13579FAFC60}"/>
                </a:ext>
              </a:extLst>
            </p:cNvPr>
            <p:cNvSpPr txBox="1"/>
            <p:nvPr/>
          </p:nvSpPr>
          <p:spPr>
            <a:xfrm>
              <a:off x="3072318" y="3447663"/>
              <a:ext cx="1374422" cy="880606"/>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72" name="Group 71">
            <a:extLst>
              <a:ext uri="{FF2B5EF4-FFF2-40B4-BE49-F238E27FC236}">
                <a16:creationId xmlns:a16="http://schemas.microsoft.com/office/drawing/2014/main" id="{49F89CD1-A2EF-427A-9880-12285F7EB4FA}"/>
              </a:ext>
            </a:extLst>
          </p:cNvPr>
          <p:cNvGrpSpPr/>
          <p:nvPr/>
        </p:nvGrpSpPr>
        <p:grpSpPr>
          <a:xfrm>
            <a:off x="4560" y="6172128"/>
            <a:ext cx="1627838" cy="585500"/>
            <a:chOff x="3044921" y="4552904"/>
            <a:chExt cx="1429216" cy="399965"/>
          </a:xfrm>
        </p:grpSpPr>
        <p:sp>
          <p:nvSpPr>
            <p:cNvPr id="73" name="Rectangle: Rounded Corners 72">
              <a:extLst>
                <a:ext uri="{FF2B5EF4-FFF2-40B4-BE49-F238E27FC236}">
                  <a16:creationId xmlns:a16="http://schemas.microsoft.com/office/drawing/2014/main" id="{0C212754-6896-47E6-917B-E11EF2D82B0C}"/>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74" name="Rectangle: Rounded Corners 32">
              <a:extLst>
                <a:ext uri="{FF2B5EF4-FFF2-40B4-BE49-F238E27FC236}">
                  <a16:creationId xmlns:a16="http://schemas.microsoft.com/office/drawing/2014/main" id="{ACB72310-0BE3-41D2-8F79-EDC903E61426}"/>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3" name="Rectangle: Rounded Corners 22">
            <a:extLst>
              <a:ext uri="{FF2B5EF4-FFF2-40B4-BE49-F238E27FC236}">
                <a16:creationId xmlns:a16="http://schemas.microsoft.com/office/drawing/2014/main" id="{D0C7FF94-AD65-47AF-8D49-741F47467076}"/>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1334210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31</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25" name="Rectangle: Rounded Corners 24">
            <a:extLst>
              <a:ext uri="{FF2B5EF4-FFF2-40B4-BE49-F238E27FC236}">
                <a16:creationId xmlns:a16="http://schemas.microsoft.com/office/drawing/2014/main" id="{86FBABA6-FB79-4E33-9A16-49D6D53CFEC6}"/>
              </a:ext>
            </a:extLst>
          </p:cNvPr>
          <p:cNvSpPr/>
          <p:nvPr/>
        </p:nvSpPr>
        <p:spPr>
          <a:xfrm>
            <a:off x="740"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7" name="Group 26">
            <a:extLst>
              <a:ext uri="{FF2B5EF4-FFF2-40B4-BE49-F238E27FC236}">
                <a16:creationId xmlns:a16="http://schemas.microsoft.com/office/drawing/2014/main" id="{7C912765-A540-407E-A9C8-FABB82ECA20A}"/>
              </a:ext>
            </a:extLst>
          </p:cNvPr>
          <p:cNvGrpSpPr/>
          <p:nvPr/>
        </p:nvGrpSpPr>
        <p:grpSpPr>
          <a:xfrm>
            <a:off x="-9403" y="1371654"/>
            <a:ext cx="1669108" cy="1219625"/>
            <a:chOff x="2956006" y="1192011"/>
            <a:chExt cx="1525490" cy="976569"/>
          </a:xfrm>
        </p:grpSpPr>
        <p:sp>
          <p:nvSpPr>
            <p:cNvPr id="28" name="Rectangle: Rounded Corners 27">
              <a:extLst>
                <a:ext uri="{FF2B5EF4-FFF2-40B4-BE49-F238E27FC236}">
                  <a16:creationId xmlns:a16="http://schemas.microsoft.com/office/drawing/2014/main" id="{06ED6298-6755-4A31-8C2E-37FABDD67C3B}"/>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29" name="Rectangle: Rounded Corners 24">
              <a:extLst>
                <a:ext uri="{FF2B5EF4-FFF2-40B4-BE49-F238E27FC236}">
                  <a16:creationId xmlns:a16="http://schemas.microsoft.com/office/drawing/2014/main" id="{216BCCB5-DCFC-4BAC-91E6-A3C02D08B633}"/>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30" name="Group 29">
            <a:extLst>
              <a:ext uri="{FF2B5EF4-FFF2-40B4-BE49-F238E27FC236}">
                <a16:creationId xmlns:a16="http://schemas.microsoft.com/office/drawing/2014/main" id="{0C3E33DD-3F13-497B-A468-2F26BD283B65}"/>
              </a:ext>
            </a:extLst>
          </p:cNvPr>
          <p:cNvGrpSpPr/>
          <p:nvPr/>
        </p:nvGrpSpPr>
        <p:grpSpPr>
          <a:xfrm>
            <a:off x="-1666" y="2895614"/>
            <a:ext cx="1627466" cy="384504"/>
            <a:chOff x="3038784" y="2361165"/>
            <a:chExt cx="1441490" cy="244832"/>
          </a:xfrm>
        </p:grpSpPr>
        <p:sp>
          <p:nvSpPr>
            <p:cNvPr id="31" name="Rectangle: Rounded Corners 30">
              <a:extLst>
                <a:ext uri="{FF2B5EF4-FFF2-40B4-BE49-F238E27FC236}">
                  <a16:creationId xmlns:a16="http://schemas.microsoft.com/office/drawing/2014/main" id="{A3E813D8-7C0E-4B1C-A6D2-94E325B9CB1C}"/>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32" name="Rectangle: Rounded Corners 26">
              <a:extLst>
                <a:ext uri="{FF2B5EF4-FFF2-40B4-BE49-F238E27FC236}">
                  <a16:creationId xmlns:a16="http://schemas.microsoft.com/office/drawing/2014/main" id="{BB5425EE-B3AD-47F5-A67D-E403FF8E4695}"/>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33" name="Group 32">
            <a:extLst>
              <a:ext uri="{FF2B5EF4-FFF2-40B4-BE49-F238E27FC236}">
                <a16:creationId xmlns:a16="http://schemas.microsoft.com/office/drawing/2014/main" id="{4340217B-348E-4B27-99CA-495D8F9F40B0}"/>
              </a:ext>
            </a:extLst>
          </p:cNvPr>
          <p:cNvGrpSpPr/>
          <p:nvPr/>
        </p:nvGrpSpPr>
        <p:grpSpPr>
          <a:xfrm>
            <a:off x="-9403" y="3581396"/>
            <a:ext cx="1646880" cy="771080"/>
            <a:chOff x="3044921" y="2753566"/>
            <a:chExt cx="1429216" cy="508557"/>
          </a:xfrm>
        </p:grpSpPr>
        <p:sp>
          <p:nvSpPr>
            <p:cNvPr id="34" name="Rectangle: Rounded Corners 33">
              <a:extLst>
                <a:ext uri="{FF2B5EF4-FFF2-40B4-BE49-F238E27FC236}">
                  <a16:creationId xmlns:a16="http://schemas.microsoft.com/office/drawing/2014/main" id="{EDE2F789-31D8-41FF-8EB5-57CFC199E44D}"/>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35" name="Rectangle: Rounded Corners 28">
              <a:extLst>
                <a:ext uri="{FF2B5EF4-FFF2-40B4-BE49-F238E27FC236}">
                  <a16:creationId xmlns:a16="http://schemas.microsoft.com/office/drawing/2014/main" id="{65B70301-FB89-4A09-A890-4B488F5F2766}"/>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6" name="Group 35">
            <a:extLst>
              <a:ext uri="{FF2B5EF4-FFF2-40B4-BE49-F238E27FC236}">
                <a16:creationId xmlns:a16="http://schemas.microsoft.com/office/drawing/2014/main" id="{FC96832C-9D7F-4015-A9D8-C3C3B5AD532D}"/>
              </a:ext>
            </a:extLst>
          </p:cNvPr>
          <p:cNvGrpSpPr/>
          <p:nvPr/>
        </p:nvGrpSpPr>
        <p:grpSpPr>
          <a:xfrm>
            <a:off x="-1968" y="4648168"/>
            <a:ext cx="1627837" cy="1270331"/>
            <a:chOff x="3044921" y="3420266"/>
            <a:chExt cx="1429216" cy="935400"/>
          </a:xfrm>
        </p:grpSpPr>
        <p:sp>
          <p:nvSpPr>
            <p:cNvPr id="37" name="Rectangle: Rounded Corners 36">
              <a:extLst>
                <a:ext uri="{FF2B5EF4-FFF2-40B4-BE49-F238E27FC236}">
                  <a16:creationId xmlns:a16="http://schemas.microsoft.com/office/drawing/2014/main" id="{C4842D03-1FCB-4284-84ED-0D581065C694}"/>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38" name="Rectangle: Rounded Corners 30">
              <a:extLst>
                <a:ext uri="{FF2B5EF4-FFF2-40B4-BE49-F238E27FC236}">
                  <a16:creationId xmlns:a16="http://schemas.microsoft.com/office/drawing/2014/main" id="{412F6890-D13F-43A6-BAFA-F4DDACD20446}"/>
                </a:ext>
              </a:extLst>
            </p:cNvPr>
            <p:cNvSpPr txBox="1"/>
            <p:nvPr/>
          </p:nvSpPr>
          <p:spPr>
            <a:xfrm>
              <a:off x="3072318" y="3447663"/>
              <a:ext cx="1374422" cy="880606"/>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9" name="Group 38">
            <a:extLst>
              <a:ext uri="{FF2B5EF4-FFF2-40B4-BE49-F238E27FC236}">
                <a16:creationId xmlns:a16="http://schemas.microsoft.com/office/drawing/2014/main" id="{3E582DA0-EC94-44FC-B3F1-846C7996F72A}"/>
              </a:ext>
            </a:extLst>
          </p:cNvPr>
          <p:cNvGrpSpPr/>
          <p:nvPr/>
        </p:nvGrpSpPr>
        <p:grpSpPr>
          <a:xfrm>
            <a:off x="4560" y="6172128"/>
            <a:ext cx="1627838" cy="585500"/>
            <a:chOff x="3044921" y="4552904"/>
            <a:chExt cx="1429216" cy="399965"/>
          </a:xfrm>
        </p:grpSpPr>
        <p:sp>
          <p:nvSpPr>
            <p:cNvPr id="40" name="Rectangle: Rounded Corners 39">
              <a:extLst>
                <a:ext uri="{FF2B5EF4-FFF2-40B4-BE49-F238E27FC236}">
                  <a16:creationId xmlns:a16="http://schemas.microsoft.com/office/drawing/2014/main" id="{5739A02B-E982-4047-9C93-2F94B53ADFF0}"/>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41" name="Rectangle: Rounded Corners 32">
              <a:extLst>
                <a:ext uri="{FF2B5EF4-FFF2-40B4-BE49-F238E27FC236}">
                  <a16:creationId xmlns:a16="http://schemas.microsoft.com/office/drawing/2014/main" id="{0C528225-295F-4E14-84C3-2D81AA3C90BA}"/>
                </a:ext>
              </a:extLst>
            </p:cNvPr>
            <p:cNvSpPr txBox="1"/>
            <p:nvPr/>
          </p:nvSpPr>
          <p:spPr>
            <a:xfrm>
              <a:off x="3056636" y="4564619"/>
              <a:ext cx="1405786" cy="3765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42" name="Content Placeholder 41">
            <a:extLst>
              <a:ext uri="{FF2B5EF4-FFF2-40B4-BE49-F238E27FC236}">
                <a16:creationId xmlns:a16="http://schemas.microsoft.com/office/drawing/2014/main" id="{56988721-3FD6-4BBC-A7C0-A55368CE4452}"/>
              </a:ext>
            </a:extLst>
          </p:cNvPr>
          <p:cNvSpPr>
            <a:spLocks noGrp="1"/>
          </p:cNvSpPr>
          <p:nvPr>
            <p:ph idx="1"/>
          </p:nvPr>
        </p:nvSpPr>
        <p:spPr>
          <a:xfrm>
            <a:off x="1638088" y="762070"/>
            <a:ext cx="7505912" cy="6095929"/>
          </a:xfrm>
        </p:spPr>
        <p:txBody>
          <a:bodyPr>
            <a:normAutofit fontScale="70000" lnSpcReduction="20000"/>
          </a:bodyPr>
          <a:lstStyle/>
          <a:p>
            <a:r>
              <a:rPr lang="en-GB" sz="1800" dirty="0">
                <a:effectLst/>
                <a:ea typeface="Times New Roman" panose="02020603050405020304" pitchFamily="18" charset="0"/>
              </a:rPr>
              <a:t>HORIZON-CL5-2024-D3-01-01: Alternative equipment and processes for advanced manufacturing of PV technologies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HORIZON-CL5-2024-D3-01-02: Low-power PV</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HORIZON-CL5-2024-D3-01-03: Demonstration of improved intermediate renewable energy carrier technologies for transport fuels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HORIZON-CL5-2024-D3-01-04: Improvement of light harvesting and carbon fixation with synthetic biology and/or bio-inspired//biomimetic pathways for renewable direct solar fuels production</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HORIZON-CL5-2024-D3-01-05: Development of carbon fixation technologies for biogenic flue gases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HORIZON-CL5-2024-D3-01-06: Innovative applications/integration of geothermal heating and cooling in industry</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HORIZON-CL5-2024-D3-01-07: Development of hydropower equipment for improving techno-economic efficiency and equipment resilience in refurbishment situations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HORIZON-CL5-2024-D3-01-08: Demonstration of sustainable wave energy farms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HORIZON-CL5-2024-D3-01-09: Africa-EU CO-FUND action</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HORIZON-CL5-2024-D3-01-10: Next generation of renewable energy technologies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HORIZON-CL5-2024-D3-01-11: AI Testing and Experimentation Facility (TEF) for the energy sector – bringing technology to the market</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HORIZON-CL5-2024-D3-01-12: Energy Management Systems for flexibility services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HORIZON-CL5-2024-D3-01-13: DC and AC/DC hybrid transmission and distribution systems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HORIZON-CL5-2024-D3-01-14: Condition &amp; Health Monitoring in Power Electronics (PE) - Wide Band Gap PE for the energy sector</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HORIZON-CL5-2024-D3-01-15: HVAC, HVDC and High-Power cable systems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HORIZON-CL5-2024-D3-01-16: Demonstration of innovative pumped storage equipment and tools in combination with innovative storage management systems</a:t>
            </a:r>
            <a:endParaRPr lang="en-US" sz="1800" dirty="0">
              <a:effectLst/>
              <a:ea typeface="Times New Roman" panose="02020603050405020304" pitchFamily="18" charset="0"/>
            </a:endParaRPr>
          </a:p>
          <a:p>
            <a:r>
              <a:rPr lang="en-GB" sz="1800" dirty="0">
                <a:effectLst/>
                <a:ea typeface="Times New Roman" panose="02020603050405020304" pitchFamily="18" charset="0"/>
              </a:rPr>
              <a:t>HORIZON-CL5-2024-D3-01-17: Development and integration of advanced software tools in SCADA systems for High, Medium and Low voltage AC/DC hybrid systems</a:t>
            </a:r>
            <a:endParaRPr lang="en-US" sz="1800" dirty="0">
              <a:effectLst/>
              <a:ea typeface="Times New Roman" panose="02020603050405020304" pitchFamily="18" charset="0"/>
            </a:endParaRPr>
          </a:p>
        </p:txBody>
      </p:sp>
      <p:sp>
        <p:nvSpPr>
          <p:cNvPr id="45" name="Title 1">
            <a:extLst>
              <a:ext uri="{FF2B5EF4-FFF2-40B4-BE49-F238E27FC236}">
                <a16:creationId xmlns:a16="http://schemas.microsoft.com/office/drawing/2014/main" id="{F10A41C6-26A1-455A-9965-A7DA61A00602}"/>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	 Continued 9</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HORIZON-CL5-2024-D3-01</a:t>
            </a:r>
            <a:endParaRPr lang="en-US" sz="1800" dirty="0">
              <a:solidFill>
                <a:srgbClr val="000000"/>
              </a:solidFill>
              <a:latin typeface="+mn-lt"/>
              <a:cs typeface="Times New Roman" panose="02020603050405020304" pitchFamily="18" charset="0"/>
            </a:endParaRPr>
          </a:p>
        </p:txBody>
      </p:sp>
      <p:sp>
        <p:nvSpPr>
          <p:cNvPr id="23" name="Rectangle: Rounded Corners 22">
            <a:extLst>
              <a:ext uri="{FF2B5EF4-FFF2-40B4-BE49-F238E27FC236}">
                <a16:creationId xmlns:a16="http://schemas.microsoft.com/office/drawing/2014/main" id="{009377DE-7BC0-43C2-B810-03F399D5F367}"/>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689782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ontent Placeholder 41">
            <a:extLst>
              <a:ext uri="{FF2B5EF4-FFF2-40B4-BE49-F238E27FC236}">
                <a16:creationId xmlns:a16="http://schemas.microsoft.com/office/drawing/2014/main" id="{B3F8E004-B4F6-4CB1-B3E8-BEE06EC5CBA7}"/>
              </a:ext>
            </a:extLst>
          </p:cNvPr>
          <p:cNvGraphicFramePr>
            <a:graphicFrameLocks noGrp="1"/>
          </p:cNvGraphicFramePr>
          <p:nvPr>
            <p:ph idx="1"/>
            <p:extLst>
              <p:ext uri="{D42A27DB-BD31-4B8C-83A1-F6EECF244321}">
                <p14:modId xmlns:p14="http://schemas.microsoft.com/office/powerpoint/2010/main" val="335151124"/>
              </p:ext>
            </p:extLst>
          </p:nvPr>
        </p:nvGraphicFramePr>
        <p:xfrm>
          <a:off x="1638089" y="685873"/>
          <a:ext cx="7505911" cy="4890249"/>
        </p:xfrm>
        <a:graphic>
          <a:graphicData uri="http://schemas.openxmlformats.org/drawingml/2006/table">
            <a:tbl>
              <a:tblPr firstRow="1" firstCol="1" bandRow="1">
                <a:tableStyleId>{616DA210-FB5B-4158-B5E0-FEB733F419BA}</a:tableStyleId>
              </a:tblPr>
              <a:tblGrid>
                <a:gridCol w="2400525">
                  <a:extLst>
                    <a:ext uri="{9D8B030D-6E8A-4147-A177-3AD203B41FA5}">
                      <a16:colId xmlns:a16="http://schemas.microsoft.com/office/drawing/2014/main" val="2701826597"/>
                    </a:ext>
                  </a:extLst>
                </a:gridCol>
                <a:gridCol w="685782">
                  <a:extLst>
                    <a:ext uri="{9D8B030D-6E8A-4147-A177-3AD203B41FA5}">
                      <a16:colId xmlns:a16="http://schemas.microsoft.com/office/drawing/2014/main" val="1383964839"/>
                    </a:ext>
                  </a:extLst>
                </a:gridCol>
                <a:gridCol w="1142970">
                  <a:extLst>
                    <a:ext uri="{9D8B030D-6E8A-4147-A177-3AD203B41FA5}">
                      <a16:colId xmlns:a16="http://schemas.microsoft.com/office/drawing/2014/main" val="474566703"/>
                    </a:ext>
                  </a:extLst>
                </a:gridCol>
                <a:gridCol w="1600158">
                  <a:extLst>
                    <a:ext uri="{9D8B030D-6E8A-4147-A177-3AD203B41FA5}">
                      <a16:colId xmlns:a16="http://schemas.microsoft.com/office/drawing/2014/main" val="1473926469"/>
                    </a:ext>
                  </a:extLst>
                </a:gridCol>
                <a:gridCol w="1676476">
                  <a:extLst>
                    <a:ext uri="{9D8B030D-6E8A-4147-A177-3AD203B41FA5}">
                      <a16:colId xmlns:a16="http://schemas.microsoft.com/office/drawing/2014/main" val="3741659942"/>
                    </a:ext>
                  </a:extLst>
                </a:gridCol>
              </a:tblGrid>
              <a:tr h="519426">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rowSpan="2">
                  <a:txBody>
                    <a:bodyPr/>
                    <a:lstStyle/>
                    <a:p>
                      <a:pPr marL="0" marR="0" algn="ctr">
                        <a:lnSpc>
                          <a:spcPct val="115000"/>
                        </a:lnSpc>
                        <a:spcBef>
                          <a:spcPts val="0"/>
                        </a:spcBef>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marL="0" marR="0" algn="ctr">
                        <a:lnSpc>
                          <a:spcPct val="115000"/>
                        </a:lnSpc>
                        <a:spcBef>
                          <a:spcPts val="0"/>
                        </a:spcBef>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rowSpan="2">
                  <a:txBody>
                    <a:bodyPr/>
                    <a:lstStyle/>
                    <a:p>
                      <a:pPr marL="0" marR="0" algn="ctr">
                        <a:lnSpc>
                          <a:spcPct val="115000"/>
                        </a:lnSpc>
                        <a:spcBef>
                          <a:spcPts val="0"/>
                        </a:spcBef>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row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extLst>
                  <a:ext uri="{0D108BD9-81ED-4DB2-BD59-A6C34878D82A}">
                    <a16:rowId xmlns:a16="http://schemas.microsoft.com/office/drawing/2014/main" val="2902180404"/>
                  </a:ext>
                </a:extLst>
              </a:tr>
              <a:tr h="253619">
                <a:tc vMerge="1">
                  <a:txBody>
                    <a:bodyPr/>
                    <a:lstStyle/>
                    <a:p>
                      <a:endParaRPr lang="en-US"/>
                    </a:p>
                  </a:txBody>
                  <a:tcPr/>
                </a:tc>
                <a:tc vMerge="1">
                  <a:txBody>
                    <a:bodyPr/>
                    <a:lstStyle/>
                    <a:p>
                      <a:endParaRPr lang="en-US"/>
                    </a:p>
                  </a:txBody>
                  <a:tcPr/>
                </a:tc>
                <a:tc>
                  <a:txBody>
                    <a:bodyPr/>
                    <a:lstStyle/>
                    <a:p>
                      <a:pPr algn="ctr"/>
                      <a:r>
                        <a:rPr lang="en-GB" sz="1400" b="0" dirty="0">
                          <a:effectLst/>
                        </a:rPr>
                        <a:t>2024</a:t>
                      </a:r>
                      <a:endParaRPr lang="en-US" dirty="0"/>
                    </a:p>
                  </a:txBody>
                  <a:tcPr marL="27349" marR="27349" marT="27349" marB="0"/>
                </a:tc>
                <a:tc vMerge="1">
                  <a:txBody>
                    <a:bodyPr/>
                    <a:lstStyle/>
                    <a:p>
                      <a:endParaRPr lang="en-US" dirty="0"/>
                    </a:p>
                  </a:txBody>
                  <a:tcPr marL="27349" marR="27349" marT="27349" marB="0"/>
                </a:tc>
                <a:tc vMerge="1">
                  <a:txBody>
                    <a:bodyPr/>
                    <a:lstStyle/>
                    <a:p>
                      <a:endParaRPr lang="en-US"/>
                    </a:p>
                  </a:txBody>
                  <a:tcPr/>
                </a:tc>
                <a:extLst>
                  <a:ext uri="{0D108BD9-81ED-4DB2-BD59-A6C34878D82A}">
                    <a16:rowId xmlns:a16="http://schemas.microsoft.com/office/drawing/2014/main" val="498786807"/>
                  </a:ext>
                </a:extLst>
              </a:tr>
              <a:tr h="571935">
                <a:tc gridSpan="5">
                  <a:txBody>
                    <a:bodyPr/>
                    <a:lstStyle/>
                    <a:p>
                      <a:pPr marL="0" marR="0" algn="ctr">
                        <a:lnSpc>
                          <a:spcPct val="115000"/>
                        </a:lnSpc>
                        <a:spcBef>
                          <a:spcPts val="0"/>
                        </a:spcBef>
                        <a:spcAft>
                          <a:spcPts val="400"/>
                        </a:spcAft>
                      </a:pPr>
                      <a:r>
                        <a:rPr lang="en-GB" sz="1400" b="0" dirty="0">
                          <a:effectLst/>
                        </a:rPr>
                        <a:t>Opening: 07 May 2024</a:t>
                      </a:r>
                      <a:endParaRPr lang="en-US" sz="1400" b="0" dirty="0">
                        <a:effectLst/>
                      </a:endParaRPr>
                    </a:p>
                    <a:p>
                      <a:pPr marL="0" marR="0" algn="ctr">
                        <a:lnSpc>
                          <a:spcPct val="115000"/>
                        </a:lnSpc>
                        <a:spcBef>
                          <a:spcPts val="0"/>
                        </a:spcBef>
                        <a:spcAft>
                          <a:spcPts val="400"/>
                        </a:spcAft>
                      </a:pPr>
                      <a:r>
                        <a:rPr lang="en-GB" sz="1400" b="0" dirty="0">
                          <a:effectLst/>
                        </a:rPr>
                        <a:t>Deadline(s): 05 Sep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1371404"/>
                  </a:ext>
                </a:extLst>
              </a:tr>
              <a:tr h="265807">
                <a:tc>
                  <a:txBody>
                    <a:bodyPr/>
                    <a:lstStyle/>
                    <a:p>
                      <a:pPr marL="0" marR="0" algn="just">
                        <a:lnSpc>
                          <a:spcPct val="115000"/>
                        </a:lnSpc>
                        <a:spcBef>
                          <a:spcPts val="0"/>
                        </a:spcBef>
                        <a:spcAft>
                          <a:spcPts val="400"/>
                        </a:spcAft>
                      </a:pPr>
                      <a:r>
                        <a:rPr lang="en-GB" sz="1400" b="0">
                          <a:effectLst/>
                        </a:rPr>
                        <a:t>HORIZON-CL5-2024-D3-02-01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IA</a:t>
                      </a:r>
                      <a:endParaRPr lang="en-US"/>
                    </a:p>
                  </a:txBody>
                  <a:tcPr marL="27349" marR="27349" marT="27349" marB="0"/>
                </a:tc>
                <a:tc>
                  <a:txBody>
                    <a:bodyPr/>
                    <a:lstStyle/>
                    <a:p>
                      <a:pPr algn="ctr"/>
                      <a:r>
                        <a:rPr lang="en-GB" sz="1400" b="0">
                          <a:effectLst/>
                        </a:rPr>
                        <a:t>6.00</a:t>
                      </a:r>
                      <a:endParaRPr lang="en-US"/>
                    </a:p>
                  </a:txBody>
                  <a:tcPr marL="27349" marR="27349" marT="27349" marB="0"/>
                </a:tc>
                <a:tc>
                  <a:txBody>
                    <a:bodyPr/>
                    <a:lstStyle/>
                    <a:p>
                      <a:pPr algn="ctr"/>
                      <a:r>
                        <a:rPr lang="en-GB" sz="1400" b="0">
                          <a:effectLst/>
                        </a:rPr>
                        <a:t>Around 3.00</a:t>
                      </a:r>
                      <a:endParaRPr lang="en-US"/>
                    </a:p>
                  </a:txBody>
                  <a:tcPr marL="27349" marR="27349" marT="27349" marB="0"/>
                </a:tc>
                <a:tc>
                  <a:txBody>
                    <a:bodyPr/>
                    <a:lstStyle/>
                    <a:p>
                      <a:pPr algn="ctr"/>
                      <a:r>
                        <a:rPr lang="en-GB" sz="1400" b="0">
                          <a:effectLst/>
                        </a:rPr>
                        <a:t>2</a:t>
                      </a:r>
                      <a:endParaRPr lang="en-US"/>
                    </a:p>
                  </a:txBody>
                  <a:tcPr marL="27349" marR="27349" marT="27349" marB="0"/>
                </a:tc>
                <a:extLst>
                  <a:ext uri="{0D108BD9-81ED-4DB2-BD59-A6C34878D82A}">
                    <a16:rowId xmlns:a16="http://schemas.microsoft.com/office/drawing/2014/main" val="1147085208"/>
                  </a:ext>
                </a:extLst>
              </a:tr>
              <a:tr h="265807">
                <a:tc>
                  <a:txBody>
                    <a:bodyPr/>
                    <a:lstStyle/>
                    <a:p>
                      <a:pPr marL="0" marR="0" algn="just">
                        <a:lnSpc>
                          <a:spcPct val="115000"/>
                        </a:lnSpc>
                        <a:spcBef>
                          <a:spcPts val="0"/>
                        </a:spcBef>
                        <a:spcAft>
                          <a:spcPts val="400"/>
                        </a:spcAft>
                      </a:pPr>
                      <a:r>
                        <a:rPr lang="en-GB" sz="1400" b="0">
                          <a:effectLst/>
                        </a:rPr>
                        <a:t>HORIZON-CL5-2024-D3-02-02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RIA</a:t>
                      </a:r>
                      <a:endParaRPr lang="en-US"/>
                    </a:p>
                  </a:txBody>
                  <a:tcPr marL="27349" marR="27349" marT="27349" marB="0"/>
                </a:tc>
                <a:tc>
                  <a:txBody>
                    <a:bodyPr/>
                    <a:lstStyle/>
                    <a:p>
                      <a:pPr algn="ctr"/>
                      <a:r>
                        <a:rPr lang="en-GB" sz="1400" b="0" dirty="0">
                          <a:effectLst/>
                        </a:rPr>
                        <a:t>12.00</a:t>
                      </a:r>
                      <a:endParaRPr lang="en-US" dirty="0"/>
                    </a:p>
                  </a:txBody>
                  <a:tcPr marL="27349" marR="27349" marT="27349" marB="0"/>
                </a:tc>
                <a:tc>
                  <a:txBody>
                    <a:bodyPr/>
                    <a:lstStyle/>
                    <a:p>
                      <a:pPr algn="ctr"/>
                      <a:r>
                        <a:rPr lang="en-GB" sz="1400" b="0" dirty="0">
                          <a:effectLst/>
                        </a:rPr>
                        <a:t>Around 4.00</a:t>
                      </a:r>
                      <a:endParaRPr lang="en-US" dirty="0"/>
                    </a:p>
                  </a:txBody>
                  <a:tcPr marL="27349" marR="27349" marT="27349" marB="0"/>
                </a:tc>
                <a:tc>
                  <a:txBody>
                    <a:bodyPr/>
                    <a:lstStyle/>
                    <a:p>
                      <a:pPr algn="ctr"/>
                      <a:r>
                        <a:rPr lang="en-GB" sz="1400" b="0">
                          <a:effectLst/>
                        </a:rPr>
                        <a:t>3</a:t>
                      </a:r>
                      <a:endParaRPr lang="en-US"/>
                    </a:p>
                  </a:txBody>
                  <a:tcPr marL="27349" marR="27349" marT="27349" marB="0"/>
                </a:tc>
                <a:extLst>
                  <a:ext uri="{0D108BD9-81ED-4DB2-BD59-A6C34878D82A}">
                    <a16:rowId xmlns:a16="http://schemas.microsoft.com/office/drawing/2014/main" val="2834583854"/>
                  </a:ext>
                </a:extLst>
              </a:tr>
              <a:tr h="265807">
                <a:tc>
                  <a:txBody>
                    <a:bodyPr/>
                    <a:lstStyle/>
                    <a:p>
                      <a:pPr marL="0" marR="0" algn="just">
                        <a:lnSpc>
                          <a:spcPct val="115000"/>
                        </a:lnSpc>
                        <a:spcBef>
                          <a:spcPts val="0"/>
                        </a:spcBef>
                        <a:spcAft>
                          <a:spcPts val="400"/>
                        </a:spcAft>
                      </a:pPr>
                      <a:r>
                        <a:rPr lang="en-GB" sz="1400" b="0">
                          <a:effectLst/>
                        </a:rPr>
                        <a:t>HORIZON-CL5-2024-D3-02-03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RIA</a:t>
                      </a:r>
                      <a:endParaRPr lang="en-US"/>
                    </a:p>
                  </a:txBody>
                  <a:tcPr marL="27349" marR="27349" marT="27349" marB="0"/>
                </a:tc>
                <a:tc>
                  <a:txBody>
                    <a:bodyPr/>
                    <a:lstStyle/>
                    <a:p>
                      <a:pPr algn="ctr"/>
                      <a:r>
                        <a:rPr lang="en-GB" sz="1400" b="0" dirty="0">
                          <a:effectLst/>
                        </a:rPr>
                        <a:t>7.00</a:t>
                      </a:r>
                      <a:endParaRPr lang="en-US" dirty="0"/>
                    </a:p>
                  </a:txBody>
                  <a:tcPr marL="27349" marR="27349" marT="27349" marB="0"/>
                </a:tc>
                <a:tc>
                  <a:txBody>
                    <a:bodyPr/>
                    <a:lstStyle/>
                    <a:p>
                      <a:pPr algn="ctr"/>
                      <a:r>
                        <a:rPr lang="en-GB" sz="1400" b="0">
                          <a:effectLst/>
                        </a:rPr>
                        <a:t>Around 3.50</a:t>
                      </a:r>
                      <a:endParaRPr lang="en-US"/>
                    </a:p>
                  </a:txBody>
                  <a:tcPr marL="27349" marR="27349" marT="27349" marB="0"/>
                </a:tc>
                <a:tc>
                  <a:txBody>
                    <a:bodyPr/>
                    <a:lstStyle/>
                    <a:p>
                      <a:pPr algn="ctr"/>
                      <a:r>
                        <a:rPr lang="en-GB" sz="1400" b="0">
                          <a:effectLst/>
                        </a:rPr>
                        <a:t>2</a:t>
                      </a:r>
                      <a:endParaRPr lang="en-US"/>
                    </a:p>
                  </a:txBody>
                  <a:tcPr marL="27349" marR="27349" marT="27349" marB="0"/>
                </a:tc>
                <a:extLst>
                  <a:ext uri="{0D108BD9-81ED-4DB2-BD59-A6C34878D82A}">
                    <a16:rowId xmlns:a16="http://schemas.microsoft.com/office/drawing/2014/main" val="1880924568"/>
                  </a:ext>
                </a:extLst>
              </a:tr>
              <a:tr h="265807">
                <a:tc>
                  <a:txBody>
                    <a:bodyPr/>
                    <a:lstStyle/>
                    <a:p>
                      <a:pPr marL="0" marR="0" algn="just">
                        <a:lnSpc>
                          <a:spcPct val="115000"/>
                        </a:lnSpc>
                        <a:spcBef>
                          <a:spcPts val="0"/>
                        </a:spcBef>
                        <a:spcAft>
                          <a:spcPts val="400"/>
                        </a:spcAft>
                      </a:pPr>
                      <a:r>
                        <a:rPr lang="en-GB" sz="1400" b="0">
                          <a:effectLst/>
                        </a:rPr>
                        <a:t>HORIZON-CL5-2024-D3-02-04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dirty="0">
                          <a:effectLst/>
                        </a:rPr>
                        <a:t>RIA</a:t>
                      </a:r>
                      <a:endParaRPr lang="en-US" dirty="0"/>
                    </a:p>
                  </a:txBody>
                  <a:tcPr marL="27349" marR="27349" marT="27349" marB="0"/>
                </a:tc>
                <a:tc>
                  <a:txBody>
                    <a:bodyPr/>
                    <a:lstStyle/>
                    <a:p>
                      <a:pPr algn="ctr"/>
                      <a:r>
                        <a:rPr lang="en-GB" sz="1400" b="0">
                          <a:effectLst/>
                        </a:rPr>
                        <a:t>8.00</a:t>
                      </a:r>
                      <a:endParaRPr lang="en-US"/>
                    </a:p>
                  </a:txBody>
                  <a:tcPr marL="27349" marR="27349" marT="27349" marB="0"/>
                </a:tc>
                <a:tc>
                  <a:txBody>
                    <a:bodyPr/>
                    <a:lstStyle/>
                    <a:p>
                      <a:pPr algn="ctr"/>
                      <a:r>
                        <a:rPr lang="en-GB" sz="1400" b="0">
                          <a:effectLst/>
                        </a:rPr>
                        <a:t>Around 4.00</a:t>
                      </a:r>
                      <a:endParaRPr lang="en-US"/>
                    </a:p>
                  </a:txBody>
                  <a:tcPr marL="27349" marR="27349" marT="27349" marB="0"/>
                </a:tc>
                <a:tc>
                  <a:txBody>
                    <a:bodyPr/>
                    <a:lstStyle/>
                    <a:p>
                      <a:pPr algn="ctr"/>
                      <a:r>
                        <a:rPr lang="en-GB" sz="1400" b="0">
                          <a:effectLst/>
                        </a:rPr>
                        <a:t>2</a:t>
                      </a:r>
                      <a:endParaRPr lang="en-US"/>
                    </a:p>
                  </a:txBody>
                  <a:tcPr marL="27349" marR="27349" marT="27349" marB="0"/>
                </a:tc>
                <a:extLst>
                  <a:ext uri="{0D108BD9-81ED-4DB2-BD59-A6C34878D82A}">
                    <a16:rowId xmlns:a16="http://schemas.microsoft.com/office/drawing/2014/main" val="265922806"/>
                  </a:ext>
                </a:extLst>
              </a:tr>
              <a:tr h="265807">
                <a:tc>
                  <a:txBody>
                    <a:bodyPr/>
                    <a:lstStyle/>
                    <a:p>
                      <a:pPr marL="0" marR="0" algn="just">
                        <a:lnSpc>
                          <a:spcPct val="115000"/>
                        </a:lnSpc>
                        <a:spcBef>
                          <a:spcPts val="0"/>
                        </a:spcBef>
                        <a:spcAft>
                          <a:spcPts val="400"/>
                        </a:spcAft>
                      </a:pPr>
                      <a:r>
                        <a:rPr lang="en-GB" sz="1400" b="0">
                          <a:effectLst/>
                        </a:rPr>
                        <a:t>HORIZON-CL5-2024-D3-02-05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IA</a:t>
                      </a:r>
                      <a:endParaRPr lang="en-US"/>
                    </a:p>
                  </a:txBody>
                  <a:tcPr marL="27349" marR="27349" marT="27349" marB="0"/>
                </a:tc>
                <a:tc>
                  <a:txBody>
                    <a:bodyPr/>
                    <a:lstStyle/>
                    <a:p>
                      <a:pPr algn="ctr"/>
                      <a:r>
                        <a:rPr lang="en-GB" sz="1400" b="0">
                          <a:effectLst/>
                        </a:rPr>
                        <a:t>14.00</a:t>
                      </a:r>
                      <a:endParaRPr lang="en-US"/>
                    </a:p>
                  </a:txBody>
                  <a:tcPr marL="27349" marR="27349" marT="27349" marB="0"/>
                </a:tc>
                <a:tc>
                  <a:txBody>
                    <a:bodyPr/>
                    <a:lstStyle/>
                    <a:p>
                      <a:pPr algn="ctr"/>
                      <a:r>
                        <a:rPr lang="en-GB" sz="1400" b="0">
                          <a:effectLst/>
                        </a:rPr>
                        <a:t>Around 7.00</a:t>
                      </a:r>
                      <a:endParaRPr lang="en-US"/>
                    </a:p>
                  </a:txBody>
                  <a:tcPr marL="27349" marR="27349" marT="27349" marB="0"/>
                </a:tc>
                <a:tc>
                  <a:txBody>
                    <a:bodyPr/>
                    <a:lstStyle/>
                    <a:p>
                      <a:pPr algn="ctr"/>
                      <a:r>
                        <a:rPr lang="en-GB" sz="1400" b="0">
                          <a:effectLst/>
                        </a:rPr>
                        <a:t>2</a:t>
                      </a:r>
                      <a:endParaRPr lang="en-US"/>
                    </a:p>
                  </a:txBody>
                  <a:tcPr marL="27349" marR="27349" marT="27349" marB="0"/>
                </a:tc>
                <a:extLst>
                  <a:ext uri="{0D108BD9-81ED-4DB2-BD59-A6C34878D82A}">
                    <a16:rowId xmlns:a16="http://schemas.microsoft.com/office/drawing/2014/main" val="25593377"/>
                  </a:ext>
                </a:extLst>
              </a:tr>
              <a:tr h="265807">
                <a:tc>
                  <a:txBody>
                    <a:bodyPr/>
                    <a:lstStyle/>
                    <a:p>
                      <a:pPr marL="0" marR="0" algn="just">
                        <a:lnSpc>
                          <a:spcPct val="115000"/>
                        </a:lnSpc>
                        <a:spcBef>
                          <a:spcPts val="0"/>
                        </a:spcBef>
                        <a:spcAft>
                          <a:spcPts val="400"/>
                        </a:spcAft>
                      </a:pPr>
                      <a:r>
                        <a:rPr lang="en-GB" sz="1400" b="0" dirty="0">
                          <a:effectLst/>
                        </a:rPr>
                        <a:t>HORIZON-CL5-2024-D3-02-06</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IA</a:t>
                      </a:r>
                      <a:endParaRPr lang="en-US"/>
                    </a:p>
                  </a:txBody>
                  <a:tcPr marL="27349" marR="27349" marT="27349" marB="0"/>
                </a:tc>
                <a:tc>
                  <a:txBody>
                    <a:bodyPr/>
                    <a:lstStyle/>
                    <a:p>
                      <a:pPr algn="ctr"/>
                      <a:r>
                        <a:rPr lang="en-GB" sz="1400" b="0">
                          <a:effectLst/>
                        </a:rPr>
                        <a:t>10.00</a:t>
                      </a:r>
                      <a:endParaRPr lang="en-US"/>
                    </a:p>
                  </a:txBody>
                  <a:tcPr marL="27349" marR="27349" marT="27349" marB="0"/>
                </a:tc>
                <a:tc>
                  <a:txBody>
                    <a:bodyPr/>
                    <a:lstStyle/>
                    <a:p>
                      <a:pPr algn="ctr"/>
                      <a:r>
                        <a:rPr lang="en-GB" sz="1400" b="0">
                          <a:effectLst/>
                        </a:rPr>
                        <a:t>Around 5.00</a:t>
                      </a:r>
                      <a:endParaRPr lang="en-US"/>
                    </a:p>
                  </a:txBody>
                  <a:tcPr marL="27349" marR="27349" marT="27349" marB="0"/>
                </a:tc>
                <a:tc>
                  <a:txBody>
                    <a:bodyPr/>
                    <a:lstStyle/>
                    <a:p>
                      <a:pPr algn="ctr"/>
                      <a:r>
                        <a:rPr lang="en-GB" sz="1400" b="0">
                          <a:effectLst/>
                        </a:rPr>
                        <a:t>2</a:t>
                      </a:r>
                      <a:endParaRPr lang="en-US"/>
                    </a:p>
                  </a:txBody>
                  <a:tcPr marL="27349" marR="27349" marT="27349" marB="0"/>
                </a:tc>
                <a:extLst>
                  <a:ext uri="{0D108BD9-81ED-4DB2-BD59-A6C34878D82A}">
                    <a16:rowId xmlns:a16="http://schemas.microsoft.com/office/drawing/2014/main" val="1737292029"/>
                  </a:ext>
                </a:extLst>
              </a:tr>
              <a:tr h="265807">
                <a:tc>
                  <a:txBody>
                    <a:bodyPr/>
                    <a:lstStyle/>
                    <a:p>
                      <a:pPr marL="0" marR="0" algn="just">
                        <a:lnSpc>
                          <a:spcPct val="115000"/>
                        </a:lnSpc>
                        <a:spcBef>
                          <a:spcPts val="0"/>
                        </a:spcBef>
                        <a:spcAft>
                          <a:spcPts val="400"/>
                        </a:spcAft>
                      </a:pPr>
                      <a:r>
                        <a:rPr lang="en-GB" sz="1400" b="0">
                          <a:effectLst/>
                        </a:rPr>
                        <a:t>HORIZON-CL5-2024-D3-02-07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CSA</a:t>
                      </a:r>
                      <a:endParaRPr lang="en-US"/>
                    </a:p>
                  </a:txBody>
                  <a:tcPr marL="27349" marR="27349" marT="27349" marB="0"/>
                </a:tc>
                <a:tc>
                  <a:txBody>
                    <a:bodyPr/>
                    <a:lstStyle/>
                    <a:p>
                      <a:pPr algn="ctr"/>
                      <a:r>
                        <a:rPr lang="en-GB" sz="1400" b="0">
                          <a:effectLst/>
                        </a:rPr>
                        <a:t>3.00</a:t>
                      </a:r>
                      <a:endParaRPr lang="en-US"/>
                    </a:p>
                  </a:txBody>
                  <a:tcPr marL="27349" marR="27349" marT="27349" marB="0"/>
                </a:tc>
                <a:tc>
                  <a:txBody>
                    <a:bodyPr/>
                    <a:lstStyle/>
                    <a:p>
                      <a:pPr algn="ctr"/>
                      <a:r>
                        <a:rPr lang="en-GB" sz="1400" b="0" dirty="0">
                          <a:effectLst/>
                        </a:rPr>
                        <a:t>Around 3.00</a:t>
                      </a:r>
                      <a:endParaRPr lang="en-US" dirty="0"/>
                    </a:p>
                  </a:txBody>
                  <a:tcPr marL="27349" marR="27349" marT="27349" marB="0"/>
                </a:tc>
                <a:tc>
                  <a:txBody>
                    <a:bodyPr/>
                    <a:lstStyle/>
                    <a:p>
                      <a:pPr algn="ctr"/>
                      <a:r>
                        <a:rPr lang="en-GB" sz="1400" b="0" dirty="0">
                          <a:effectLst/>
                        </a:rPr>
                        <a:t>1</a:t>
                      </a:r>
                      <a:endParaRPr lang="en-US" dirty="0"/>
                    </a:p>
                  </a:txBody>
                  <a:tcPr marL="27349" marR="27349" marT="27349" marB="0"/>
                </a:tc>
                <a:extLst>
                  <a:ext uri="{0D108BD9-81ED-4DB2-BD59-A6C34878D82A}">
                    <a16:rowId xmlns:a16="http://schemas.microsoft.com/office/drawing/2014/main" val="1995413368"/>
                  </a:ext>
                </a:extLst>
              </a:tr>
              <a:tr h="265807">
                <a:tc>
                  <a:txBody>
                    <a:bodyPr/>
                    <a:lstStyle/>
                    <a:p>
                      <a:pPr marL="0" marR="0" algn="just">
                        <a:lnSpc>
                          <a:spcPct val="115000"/>
                        </a:lnSpc>
                        <a:spcBef>
                          <a:spcPts val="0"/>
                        </a:spcBef>
                        <a:spcAft>
                          <a:spcPts val="400"/>
                        </a:spcAft>
                      </a:pPr>
                      <a:r>
                        <a:rPr lang="en-GB" sz="1400" b="0">
                          <a:effectLst/>
                        </a:rPr>
                        <a:t>HORIZON-CL5-2024-D3-02-08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RIA</a:t>
                      </a:r>
                      <a:endParaRPr lang="en-US"/>
                    </a:p>
                  </a:txBody>
                  <a:tcPr marL="27349" marR="27349" marT="27349" marB="0"/>
                </a:tc>
                <a:tc>
                  <a:txBody>
                    <a:bodyPr/>
                    <a:lstStyle/>
                    <a:p>
                      <a:pPr algn="ctr"/>
                      <a:r>
                        <a:rPr lang="en-GB" sz="1400" b="0">
                          <a:effectLst/>
                        </a:rPr>
                        <a:t>10.00</a:t>
                      </a:r>
                      <a:endParaRPr lang="en-US"/>
                    </a:p>
                  </a:txBody>
                  <a:tcPr marL="27349" marR="27349" marT="27349" marB="0"/>
                </a:tc>
                <a:tc>
                  <a:txBody>
                    <a:bodyPr/>
                    <a:lstStyle/>
                    <a:p>
                      <a:pPr algn="ctr"/>
                      <a:r>
                        <a:rPr lang="en-GB" sz="1400" b="0">
                          <a:effectLst/>
                        </a:rPr>
                        <a:t>Around 5.00</a:t>
                      </a:r>
                      <a:endParaRPr lang="en-US"/>
                    </a:p>
                  </a:txBody>
                  <a:tcPr marL="27349" marR="27349" marT="27349" marB="0"/>
                </a:tc>
                <a:tc>
                  <a:txBody>
                    <a:bodyPr/>
                    <a:lstStyle/>
                    <a:p>
                      <a:pPr algn="ctr"/>
                      <a:r>
                        <a:rPr lang="en-GB" sz="1400" b="0">
                          <a:effectLst/>
                        </a:rPr>
                        <a:t>2</a:t>
                      </a:r>
                      <a:endParaRPr lang="en-US"/>
                    </a:p>
                  </a:txBody>
                  <a:tcPr marL="27349" marR="27349" marT="27349" marB="0"/>
                </a:tc>
                <a:extLst>
                  <a:ext uri="{0D108BD9-81ED-4DB2-BD59-A6C34878D82A}">
                    <a16:rowId xmlns:a16="http://schemas.microsoft.com/office/drawing/2014/main" val="4141413954"/>
                  </a:ext>
                </a:extLst>
              </a:tr>
              <a:tr h="265807">
                <a:tc>
                  <a:txBody>
                    <a:bodyPr/>
                    <a:lstStyle/>
                    <a:p>
                      <a:pPr marL="0" marR="0" algn="just">
                        <a:lnSpc>
                          <a:spcPct val="115000"/>
                        </a:lnSpc>
                        <a:spcBef>
                          <a:spcPts val="0"/>
                        </a:spcBef>
                        <a:spcAft>
                          <a:spcPts val="400"/>
                        </a:spcAft>
                      </a:pPr>
                      <a:r>
                        <a:rPr lang="en-GB" sz="1400" b="0">
                          <a:effectLst/>
                        </a:rPr>
                        <a:t>HORIZON-CL5-2024-D3-02-09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IA</a:t>
                      </a:r>
                      <a:endParaRPr lang="en-US"/>
                    </a:p>
                  </a:txBody>
                  <a:tcPr marL="27349" marR="27349" marT="27349" marB="0"/>
                </a:tc>
                <a:tc>
                  <a:txBody>
                    <a:bodyPr/>
                    <a:lstStyle/>
                    <a:p>
                      <a:pPr algn="ctr"/>
                      <a:r>
                        <a:rPr lang="en-GB" sz="1400" b="0">
                          <a:effectLst/>
                        </a:rPr>
                        <a:t>30.00</a:t>
                      </a:r>
                      <a:endParaRPr lang="en-US"/>
                    </a:p>
                  </a:txBody>
                  <a:tcPr marL="27349" marR="27349" marT="27349" marB="0"/>
                </a:tc>
                <a:tc>
                  <a:txBody>
                    <a:bodyPr/>
                    <a:lstStyle/>
                    <a:p>
                      <a:pPr algn="ctr"/>
                      <a:r>
                        <a:rPr lang="en-GB" sz="1400" b="0">
                          <a:effectLst/>
                        </a:rPr>
                        <a:t>Around 15.00</a:t>
                      </a:r>
                      <a:endParaRPr lang="en-US"/>
                    </a:p>
                  </a:txBody>
                  <a:tcPr marL="27349" marR="27349" marT="27349" marB="0"/>
                </a:tc>
                <a:tc>
                  <a:txBody>
                    <a:bodyPr/>
                    <a:lstStyle/>
                    <a:p>
                      <a:pPr algn="ctr"/>
                      <a:r>
                        <a:rPr lang="en-GB" sz="1400" b="0" dirty="0">
                          <a:effectLst/>
                        </a:rPr>
                        <a:t>2</a:t>
                      </a:r>
                      <a:endParaRPr lang="en-US" dirty="0"/>
                    </a:p>
                  </a:txBody>
                  <a:tcPr marL="27349" marR="27349" marT="27349" marB="0"/>
                </a:tc>
                <a:extLst>
                  <a:ext uri="{0D108BD9-81ED-4DB2-BD59-A6C34878D82A}">
                    <a16:rowId xmlns:a16="http://schemas.microsoft.com/office/drawing/2014/main" val="943119822"/>
                  </a:ext>
                </a:extLst>
              </a:tr>
              <a:tr h="265807">
                <a:tc>
                  <a:txBody>
                    <a:bodyPr/>
                    <a:lstStyle/>
                    <a:p>
                      <a:pPr marL="0" marR="0" algn="just">
                        <a:lnSpc>
                          <a:spcPct val="115000"/>
                        </a:lnSpc>
                        <a:spcBef>
                          <a:spcPts val="0"/>
                        </a:spcBef>
                        <a:spcAft>
                          <a:spcPts val="400"/>
                        </a:spcAft>
                      </a:pPr>
                      <a:r>
                        <a:rPr lang="en-GB" sz="1400" b="0">
                          <a:effectLst/>
                        </a:rPr>
                        <a:t>HORIZON-CL5-2024-D3-02-10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CSA</a:t>
                      </a:r>
                      <a:endParaRPr lang="en-US"/>
                    </a:p>
                  </a:txBody>
                  <a:tcPr marL="27349" marR="27349" marT="27349" marB="0"/>
                </a:tc>
                <a:tc>
                  <a:txBody>
                    <a:bodyPr/>
                    <a:lstStyle/>
                    <a:p>
                      <a:pPr algn="ctr"/>
                      <a:r>
                        <a:rPr lang="en-GB" sz="1400" b="0">
                          <a:effectLst/>
                        </a:rPr>
                        <a:t>8.00</a:t>
                      </a:r>
                      <a:endParaRPr lang="en-US"/>
                    </a:p>
                  </a:txBody>
                  <a:tcPr marL="27349" marR="27349" marT="27349" marB="0"/>
                </a:tc>
                <a:tc>
                  <a:txBody>
                    <a:bodyPr/>
                    <a:lstStyle/>
                    <a:p>
                      <a:pPr algn="ctr"/>
                      <a:r>
                        <a:rPr lang="en-GB" sz="1400" b="0" dirty="0">
                          <a:effectLst/>
                        </a:rPr>
                        <a:t>Around 2.00</a:t>
                      </a:r>
                      <a:endParaRPr lang="en-US" dirty="0"/>
                    </a:p>
                  </a:txBody>
                  <a:tcPr marL="27349" marR="27349" marT="27349" marB="0"/>
                </a:tc>
                <a:tc>
                  <a:txBody>
                    <a:bodyPr/>
                    <a:lstStyle/>
                    <a:p>
                      <a:pPr algn="ctr"/>
                      <a:r>
                        <a:rPr lang="en-GB" sz="1400" b="0" dirty="0">
                          <a:effectLst/>
                        </a:rPr>
                        <a:t>4</a:t>
                      </a:r>
                      <a:endParaRPr lang="en-US" dirty="0"/>
                    </a:p>
                  </a:txBody>
                  <a:tcPr marL="27349" marR="27349" marT="27349" marB="0"/>
                </a:tc>
                <a:extLst>
                  <a:ext uri="{0D108BD9-81ED-4DB2-BD59-A6C34878D82A}">
                    <a16:rowId xmlns:a16="http://schemas.microsoft.com/office/drawing/2014/main" val="3926937715"/>
                  </a:ext>
                </a:extLst>
              </a:tr>
              <a:tr h="265807">
                <a:tc>
                  <a:txBody>
                    <a:bodyPr/>
                    <a:lstStyle/>
                    <a:p>
                      <a:pPr marL="0" marR="0" algn="just">
                        <a:lnSpc>
                          <a:spcPct val="115000"/>
                        </a:lnSpc>
                        <a:spcBef>
                          <a:spcPts val="0"/>
                        </a:spcBef>
                        <a:spcAft>
                          <a:spcPts val="400"/>
                        </a:spcAft>
                      </a:pPr>
                      <a:r>
                        <a:rPr lang="en-GB" sz="1400" b="0">
                          <a:effectLst/>
                        </a:rPr>
                        <a:t>HORIZON-CL5-2024-D3-02-11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IA</a:t>
                      </a:r>
                      <a:endParaRPr lang="en-US"/>
                    </a:p>
                  </a:txBody>
                  <a:tcPr marL="27349" marR="27349" marT="27349" marB="0"/>
                </a:tc>
                <a:tc>
                  <a:txBody>
                    <a:bodyPr/>
                    <a:lstStyle/>
                    <a:p>
                      <a:pPr algn="ctr"/>
                      <a:r>
                        <a:rPr lang="en-GB" sz="1400" b="0">
                          <a:effectLst/>
                        </a:rPr>
                        <a:t>15.00</a:t>
                      </a:r>
                      <a:endParaRPr lang="en-US"/>
                    </a:p>
                  </a:txBody>
                  <a:tcPr marL="27349" marR="27349" marT="27349" marB="0"/>
                </a:tc>
                <a:tc>
                  <a:txBody>
                    <a:bodyPr/>
                    <a:lstStyle/>
                    <a:p>
                      <a:pPr algn="ctr"/>
                      <a:r>
                        <a:rPr lang="en-GB" sz="1400" b="0" dirty="0">
                          <a:effectLst/>
                        </a:rPr>
                        <a:t>Around 7.00</a:t>
                      </a:r>
                      <a:endParaRPr lang="en-US" dirty="0"/>
                    </a:p>
                  </a:txBody>
                  <a:tcPr marL="27349" marR="27349" marT="27349" marB="0"/>
                </a:tc>
                <a:tc>
                  <a:txBody>
                    <a:bodyPr/>
                    <a:lstStyle/>
                    <a:p>
                      <a:pPr algn="ctr"/>
                      <a:r>
                        <a:rPr lang="en-GB" sz="1400" b="0" dirty="0">
                          <a:effectLst/>
                        </a:rPr>
                        <a:t>2</a:t>
                      </a:r>
                      <a:endParaRPr lang="en-US" dirty="0"/>
                    </a:p>
                  </a:txBody>
                  <a:tcPr marL="27349" marR="27349" marT="27349" marB="0"/>
                </a:tc>
                <a:extLst>
                  <a:ext uri="{0D108BD9-81ED-4DB2-BD59-A6C34878D82A}">
                    <a16:rowId xmlns:a16="http://schemas.microsoft.com/office/drawing/2014/main" val="2808339919"/>
                  </a:ext>
                </a:extLst>
              </a:tr>
              <a:tr h="265807">
                <a:tc>
                  <a:txBody>
                    <a:bodyPr/>
                    <a:lstStyle/>
                    <a:p>
                      <a:pPr marL="0" marR="0" algn="just">
                        <a:lnSpc>
                          <a:spcPct val="115000"/>
                        </a:lnSpc>
                        <a:spcBef>
                          <a:spcPts val="0"/>
                        </a:spcBef>
                        <a:spcAft>
                          <a:spcPts val="400"/>
                        </a:spcAft>
                      </a:pPr>
                      <a:r>
                        <a:rPr lang="en-GB" sz="1400" b="0">
                          <a:effectLst/>
                        </a:rPr>
                        <a:t>HORIZON-CL5-2024-D3-02-12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a:effectLst/>
                        </a:rPr>
                        <a:t>IA</a:t>
                      </a:r>
                      <a:endParaRPr lang="en-US"/>
                    </a:p>
                  </a:txBody>
                  <a:tcPr marL="27349" marR="27349" marT="27349" marB="0"/>
                </a:tc>
                <a:tc>
                  <a:txBody>
                    <a:bodyPr/>
                    <a:lstStyle/>
                    <a:p>
                      <a:pPr algn="ctr"/>
                      <a:r>
                        <a:rPr lang="en-GB" sz="1400" b="0">
                          <a:effectLst/>
                        </a:rPr>
                        <a:t>15.00</a:t>
                      </a:r>
                      <a:endParaRPr lang="en-US"/>
                    </a:p>
                  </a:txBody>
                  <a:tcPr marL="27349" marR="27349" marT="27349" marB="0"/>
                </a:tc>
                <a:tc>
                  <a:txBody>
                    <a:bodyPr/>
                    <a:lstStyle/>
                    <a:p>
                      <a:pPr algn="ctr"/>
                      <a:r>
                        <a:rPr lang="en-GB" sz="1400" b="0">
                          <a:effectLst/>
                        </a:rPr>
                        <a:t>5.00 to 7.00</a:t>
                      </a:r>
                      <a:endParaRPr lang="en-US"/>
                    </a:p>
                  </a:txBody>
                  <a:tcPr marL="27349" marR="27349" marT="27349" marB="0"/>
                </a:tc>
                <a:tc>
                  <a:txBody>
                    <a:bodyPr/>
                    <a:lstStyle/>
                    <a:p>
                      <a:pPr algn="ctr"/>
                      <a:r>
                        <a:rPr lang="en-GB" sz="1400" b="0" dirty="0">
                          <a:effectLst/>
                        </a:rPr>
                        <a:t>3</a:t>
                      </a:r>
                      <a:endParaRPr lang="en-US" dirty="0"/>
                    </a:p>
                  </a:txBody>
                  <a:tcPr marL="27349" marR="27349" marT="27349" marB="0"/>
                </a:tc>
                <a:extLst>
                  <a:ext uri="{0D108BD9-81ED-4DB2-BD59-A6C34878D82A}">
                    <a16:rowId xmlns:a16="http://schemas.microsoft.com/office/drawing/2014/main" val="4044440238"/>
                  </a:ext>
                </a:extLst>
              </a:tr>
              <a:tr h="265807">
                <a:tc>
                  <a:txBody>
                    <a:bodyPr/>
                    <a:lstStyle/>
                    <a:p>
                      <a:pPr marL="0" marR="0" algn="just">
                        <a:lnSpc>
                          <a:spcPct val="115000"/>
                        </a:lnSpc>
                        <a:spcBef>
                          <a:spcPts val="0"/>
                        </a:spcBef>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349" marR="27349" marT="27349" marB="0"/>
                </a:tc>
                <a:tc>
                  <a:txBody>
                    <a:bodyPr/>
                    <a:lstStyle/>
                    <a:p>
                      <a:pPr algn="ctr"/>
                      <a:r>
                        <a:rPr lang="en-GB" sz="1400" b="0" dirty="0">
                          <a:effectLst/>
                        </a:rPr>
                        <a:t> </a:t>
                      </a:r>
                      <a:endParaRPr lang="en-US" dirty="0"/>
                    </a:p>
                  </a:txBody>
                  <a:tcPr marL="27349" marR="27349" marT="27349" marB="0"/>
                </a:tc>
                <a:tc>
                  <a:txBody>
                    <a:bodyPr/>
                    <a:lstStyle/>
                    <a:p>
                      <a:pPr algn="ctr"/>
                      <a:r>
                        <a:rPr lang="en-GB" sz="1400" b="0" dirty="0">
                          <a:effectLst/>
                        </a:rPr>
                        <a:t>138.00</a:t>
                      </a:r>
                      <a:endParaRPr lang="en-US" dirty="0"/>
                    </a:p>
                  </a:txBody>
                  <a:tcPr marL="27349" marR="27349" marT="27349" marB="0"/>
                </a:tc>
                <a:tc>
                  <a:txBody>
                    <a:bodyPr/>
                    <a:lstStyle/>
                    <a:p>
                      <a:pPr algn="ctr"/>
                      <a:r>
                        <a:rPr lang="en-GB" sz="1400" b="0" dirty="0">
                          <a:effectLst/>
                        </a:rPr>
                        <a:t> </a:t>
                      </a:r>
                      <a:endParaRPr lang="en-US" dirty="0"/>
                    </a:p>
                  </a:txBody>
                  <a:tcPr marL="27349" marR="27349" marT="27349" marB="0"/>
                </a:tc>
                <a:tc>
                  <a:txBody>
                    <a:bodyPr/>
                    <a:lstStyle/>
                    <a:p>
                      <a:pPr algn="ctr"/>
                      <a:r>
                        <a:rPr lang="en-GB" sz="1400" b="0" dirty="0">
                          <a:effectLst/>
                        </a:rPr>
                        <a:t> 27</a:t>
                      </a:r>
                      <a:endParaRPr lang="en-US" dirty="0"/>
                    </a:p>
                  </a:txBody>
                  <a:tcPr marL="27349" marR="27349" marT="27349" marB="0"/>
                </a:tc>
                <a:extLst>
                  <a:ext uri="{0D108BD9-81ED-4DB2-BD59-A6C34878D82A}">
                    <a16:rowId xmlns:a16="http://schemas.microsoft.com/office/drawing/2014/main" val="1291244064"/>
                  </a:ext>
                </a:extLst>
              </a:tr>
            </a:tbl>
          </a:graphicData>
        </a:graphic>
      </p:graphicFrame>
      <p:sp>
        <p:nvSpPr>
          <p:cNvPr id="4" name="Slide Number Placeholder 3">
            <a:extLst>
              <a:ext uri="{FF2B5EF4-FFF2-40B4-BE49-F238E27FC236}">
                <a16:creationId xmlns:a16="http://schemas.microsoft.com/office/drawing/2014/main" id="{4ABB9B8B-E9E7-4500-8483-78EC588DBFFB}"/>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32</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24" name="Rectangle: Rounded Corners 23">
            <a:extLst>
              <a:ext uri="{FF2B5EF4-FFF2-40B4-BE49-F238E27FC236}">
                <a16:creationId xmlns:a16="http://schemas.microsoft.com/office/drawing/2014/main" id="{6A518663-54C2-45B0-A8C5-65B2278CD43D}"/>
              </a:ext>
            </a:extLst>
          </p:cNvPr>
          <p:cNvSpPr/>
          <p:nvPr/>
        </p:nvSpPr>
        <p:spPr>
          <a:xfrm>
            <a:off x="740"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6" name="Group 25">
            <a:extLst>
              <a:ext uri="{FF2B5EF4-FFF2-40B4-BE49-F238E27FC236}">
                <a16:creationId xmlns:a16="http://schemas.microsoft.com/office/drawing/2014/main" id="{22AC1E68-CA2B-49B0-A39D-47F572B82B91}"/>
              </a:ext>
            </a:extLst>
          </p:cNvPr>
          <p:cNvGrpSpPr/>
          <p:nvPr/>
        </p:nvGrpSpPr>
        <p:grpSpPr>
          <a:xfrm>
            <a:off x="-9403" y="1371654"/>
            <a:ext cx="1669108" cy="1219625"/>
            <a:chOff x="2956006" y="1192011"/>
            <a:chExt cx="1525490" cy="976569"/>
          </a:xfrm>
        </p:grpSpPr>
        <p:sp>
          <p:nvSpPr>
            <p:cNvPr id="27" name="Rectangle: Rounded Corners 26">
              <a:extLst>
                <a:ext uri="{FF2B5EF4-FFF2-40B4-BE49-F238E27FC236}">
                  <a16:creationId xmlns:a16="http://schemas.microsoft.com/office/drawing/2014/main" id="{B993DF26-6FE8-4833-A90D-853F65840760}"/>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28" name="Rectangle: Rounded Corners 24">
              <a:extLst>
                <a:ext uri="{FF2B5EF4-FFF2-40B4-BE49-F238E27FC236}">
                  <a16:creationId xmlns:a16="http://schemas.microsoft.com/office/drawing/2014/main" id="{55839FBD-A8A5-4865-8B97-73C09104C207}"/>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29" name="Group 28">
            <a:extLst>
              <a:ext uri="{FF2B5EF4-FFF2-40B4-BE49-F238E27FC236}">
                <a16:creationId xmlns:a16="http://schemas.microsoft.com/office/drawing/2014/main" id="{518E61AA-83C2-44C6-86C8-0B7FA41F9232}"/>
              </a:ext>
            </a:extLst>
          </p:cNvPr>
          <p:cNvGrpSpPr/>
          <p:nvPr/>
        </p:nvGrpSpPr>
        <p:grpSpPr>
          <a:xfrm>
            <a:off x="-1666" y="2895614"/>
            <a:ext cx="1627466" cy="384504"/>
            <a:chOff x="3038784" y="2361165"/>
            <a:chExt cx="1441490" cy="244832"/>
          </a:xfrm>
        </p:grpSpPr>
        <p:sp>
          <p:nvSpPr>
            <p:cNvPr id="30" name="Rectangle: Rounded Corners 29">
              <a:extLst>
                <a:ext uri="{FF2B5EF4-FFF2-40B4-BE49-F238E27FC236}">
                  <a16:creationId xmlns:a16="http://schemas.microsoft.com/office/drawing/2014/main" id="{9CE952D3-F8A2-484A-A491-E62C71C88B65}"/>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31" name="Rectangle: Rounded Corners 26">
              <a:extLst>
                <a:ext uri="{FF2B5EF4-FFF2-40B4-BE49-F238E27FC236}">
                  <a16:creationId xmlns:a16="http://schemas.microsoft.com/office/drawing/2014/main" id="{56B9D64C-8CF3-48BF-9475-638F4DC97EB8}"/>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32" name="Group 31">
            <a:extLst>
              <a:ext uri="{FF2B5EF4-FFF2-40B4-BE49-F238E27FC236}">
                <a16:creationId xmlns:a16="http://schemas.microsoft.com/office/drawing/2014/main" id="{2828A809-B593-4D6B-80C3-D5051E70C493}"/>
              </a:ext>
            </a:extLst>
          </p:cNvPr>
          <p:cNvGrpSpPr/>
          <p:nvPr/>
        </p:nvGrpSpPr>
        <p:grpSpPr>
          <a:xfrm>
            <a:off x="-9403" y="3581396"/>
            <a:ext cx="1646880" cy="771080"/>
            <a:chOff x="3044921" y="2753566"/>
            <a:chExt cx="1429216" cy="508557"/>
          </a:xfrm>
        </p:grpSpPr>
        <p:sp>
          <p:nvSpPr>
            <p:cNvPr id="33" name="Rectangle: Rounded Corners 32">
              <a:extLst>
                <a:ext uri="{FF2B5EF4-FFF2-40B4-BE49-F238E27FC236}">
                  <a16:creationId xmlns:a16="http://schemas.microsoft.com/office/drawing/2014/main" id="{E93E85B3-2998-406F-89A8-CDC394EC1747}"/>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34" name="Rectangle: Rounded Corners 28">
              <a:extLst>
                <a:ext uri="{FF2B5EF4-FFF2-40B4-BE49-F238E27FC236}">
                  <a16:creationId xmlns:a16="http://schemas.microsoft.com/office/drawing/2014/main" id="{7CD0E880-0A38-44FB-8482-D8A70DC98290}"/>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5" name="Group 34">
            <a:extLst>
              <a:ext uri="{FF2B5EF4-FFF2-40B4-BE49-F238E27FC236}">
                <a16:creationId xmlns:a16="http://schemas.microsoft.com/office/drawing/2014/main" id="{0925B92D-1B0D-48DE-B63D-7921D475D616}"/>
              </a:ext>
            </a:extLst>
          </p:cNvPr>
          <p:cNvGrpSpPr/>
          <p:nvPr/>
        </p:nvGrpSpPr>
        <p:grpSpPr>
          <a:xfrm>
            <a:off x="-1968" y="4648168"/>
            <a:ext cx="1627837" cy="1270331"/>
            <a:chOff x="3044921" y="3420266"/>
            <a:chExt cx="1429216" cy="935400"/>
          </a:xfrm>
        </p:grpSpPr>
        <p:sp>
          <p:nvSpPr>
            <p:cNvPr id="36" name="Rectangle: Rounded Corners 35">
              <a:extLst>
                <a:ext uri="{FF2B5EF4-FFF2-40B4-BE49-F238E27FC236}">
                  <a16:creationId xmlns:a16="http://schemas.microsoft.com/office/drawing/2014/main" id="{640544E6-9EE4-4EC9-850A-FFE02E8645CE}"/>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37" name="Rectangle: Rounded Corners 30">
              <a:extLst>
                <a:ext uri="{FF2B5EF4-FFF2-40B4-BE49-F238E27FC236}">
                  <a16:creationId xmlns:a16="http://schemas.microsoft.com/office/drawing/2014/main" id="{964E3444-158A-497D-A8E6-12B2E76FDDD7}"/>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38" name="Group 37">
            <a:extLst>
              <a:ext uri="{FF2B5EF4-FFF2-40B4-BE49-F238E27FC236}">
                <a16:creationId xmlns:a16="http://schemas.microsoft.com/office/drawing/2014/main" id="{6F65DAC6-0C61-4634-8B71-61293D4FFC83}"/>
              </a:ext>
            </a:extLst>
          </p:cNvPr>
          <p:cNvGrpSpPr/>
          <p:nvPr/>
        </p:nvGrpSpPr>
        <p:grpSpPr>
          <a:xfrm>
            <a:off x="4560" y="6172128"/>
            <a:ext cx="1627838" cy="585500"/>
            <a:chOff x="3044921" y="4552904"/>
            <a:chExt cx="1429216" cy="399965"/>
          </a:xfrm>
        </p:grpSpPr>
        <p:sp>
          <p:nvSpPr>
            <p:cNvPr id="39" name="Rectangle: Rounded Corners 38">
              <a:extLst>
                <a:ext uri="{FF2B5EF4-FFF2-40B4-BE49-F238E27FC236}">
                  <a16:creationId xmlns:a16="http://schemas.microsoft.com/office/drawing/2014/main" id="{213D4A7C-6E44-4BAB-B096-A2718AD9C2CF}"/>
                </a:ext>
              </a:extLst>
            </p:cNvPr>
            <p:cNvSpPr/>
            <p:nvPr/>
          </p:nvSpPr>
          <p:spPr>
            <a:xfrm>
              <a:off x="3044921" y="4552904"/>
              <a:ext cx="1429216" cy="39996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40" name="Rectangle: Rounded Corners 32">
              <a:extLst>
                <a:ext uri="{FF2B5EF4-FFF2-40B4-BE49-F238E27FC236}">
                  <a16:creationId xmlns:a16="http://schemas.microsoft.com/office/drawing/2014/main" id="{71D7E23E-1809-4B44-BF5C-7E6C04AA123D}"/>
                </a:ext>
              </a:extLst>
            </p:cNvPr>
            <p:cNvSpPr txBox="1"/>
            <p:nvPr/>
          </p:nvSpPr>
          <p:spPr>
            <a:xfrm>
              <a:off x="3056636" y="4564619"/>
              <a:ext cx="1405786" cy="376535"/>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41" name="Title 1">
            <a:extLst>
              <a:ext uri="{FF2B5EF4-FFF2-40B4-BE49-F238E27FC236}">
                <a16:creationId xmlns:a16="http://schemas.microsoft.com/office/drawing/2014/main" id="{E7BE86FA-127E-4DB9-8646-CAFD4E48115A}"/>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 Continued 10</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HORIZON-CL5-2024-D3-02</a:t>
            </a:r>
          </a:p>
        </p:txBody>
      </p:sp>
      <p:sp>
        <p:nvSpPr>
          <p:cNvPr id="43" name="Rectangle: Rounded Corners 22">
            <a:extLst>
              <a:ext uri="{FF2B5EF4-FFF2-40B4-BE49-F238E27FC236}">
                <a16:creationId xmlns:a16="http://schemas.microsoft.com/office/drawing/2014/main" id="{F6AF3CB6-AE36-41B2-8436-5281D5FFB4E9}"/>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32829021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65B32D-3FA0-417B-BB98-94EC44AF1F6C}"/>
              </a:ext>
            </a:extLst>
          </p:cNvPr>
          <p:cNvSpPr>
            <a:spLocks noGrp="1"/>
          </p:cNvSpPr>
          <p:nvPr>
            <p:ph idx="1"/>
          </p:nvPr>
        </p:nvSpPr>
        <p:spPr>
          <a:xfrm>
            <a:off x="1617704" y="762070"/>
            <a:ext cx="7497060" cy="4495682"/>
          </a:xfrm>
        </p:spPr>
        <p:txBody>
          <a:bodyPr>
            <a:normAutofit/>
          </a:bodyPr>
          <a:lstStyle/>
          <a:p>
            <a:r>
              <a:rPr lang="en-GB" sz="1400" dirty="0"/>
              <a:t>HORIZON-CL5-2024-D3-02-01: Digital tools for CSP and solar thermal plants</a:t>
            </a:r>
            <a:endParaRPr lang="en-US" sz="1400" dirty="0"/>
          </a:p>
          <a:p>
            <a:r>
              <a:rPr lang="en-GB" sz="1400" dirty="0"/>
              <a:t>HORIZON-CL5-2024-D3-02-02: Development of next generation synthetic renewable fuel technologies</a:t>
            </a:r>
            <a:endParaRPr lang="en-US" sz="1400" dirty="0"/>
          </a:p>
          <a:p>
            <a:r>
              <a:rPr lang="en-GB" sz="1400" dirty="0"/>
              <a:t>HORIZON-CL5-2024-D3-02-03: Development of smart concepts of integrated energy driven bio-refineries for co-production of advanced biofuels, bio-chemicals and biomaterials</a:t>
            </a:r>
            <a:endParaRPr lang="en-US" sz="1400" dirty="0"/>
          </a:p>
          <a:p>
            <a:r>
              <a:rPr lang="en-GB" sz="1400" dirty="0"/>
              <a:t>HORIZON-CL5-2024-D3-02-04: Critical technologies for the future ocean energy farms</a:t>
            </a:r>
            <a:endParaRPr lang="en-US" sz="1400" dirty="0"/>
          </a:p>
          <a:p>
            <a:r>
              <a:rPr lang="en-GB" sz="1400" dirty="0"/>
              <a:t>HORIZON-CL5-2024-D3-02-05: PV-integrated electric mobility applications</a:t>
            </a:r>
            <a:endParaRPr lang="en-US" sz="1400" dirty="0"/>
          </a:p>
          <a:p>
            <a:r>
              <a:rPr lang="en-GB" sz="1400" dirty="0"/>
              <a:t>HORIZON-CL5-2024-D3-02-06: Innovative, Community-Integrated PV systems</a:t>
            </a:r>
            <a:endParaRPr lang="en-US" sz="1400" dirty="0"/>
          </a:p>
          <a:p>
            <a:r>
              <a:rPr lang="en-GB" sz="1400" dirty="0"/>
              <a:t>HORIZON-CL5-2024-D3-02-07: Resource Efficiency of PV in Production, Use and Disposal</a:t>
            </a:r>
            <a:endParaRPr lang="en-US" sz="1400" dirty="0"/>
          </a:p>
          <a:p>
            <a:r>
              <a:rPr lang="en-GB" sz="1400" dirty="0"/>
              <a:t>HORIZON-CL5-2024-D3-02-08: Minimisation of environmental, and optimisation of socio-economic impacts in the deployment, operation and decommissioning of offshore wind farms</a:t>
            </a:r>
          </a:p>
          <a:p>
            <a:r>
              <a:rPr lang="en-GB" sz="1400" dirty="0"/>
              <a:t>HORIZON-CL5-2024-D3-02-09: Demonstrations of innovative floating wind concepts</a:t>
            </a:r>
            <a:endParaRPr lang="en-US" sz="1400" dirty="0"/>
          </a:p>
          <a:p>
            <a:r>
              <a:rPr lang="en-GB" sz="1400" dirty="0"/>
              <a:t>HORIZON-CL5-2024-D3-02-10: Market Uptake Measures of renewable energy systems</a:t>
            </a:r>
            <a:endParaRPr lang="en-US" sz="1400" dirty="0"/>
          </a:p>
          <a:p>
            <a:r>
              <a:rPr lang="en-GB" sz="1400" dirty="0"/>
              <a:t>HORIZON-CL5-2024-D3-02-11: CCU for the production of fuels</a:t>
            </a:r>
            <a:endParaRPr lang="en-US" sz="1400" dirty="0"/>
          </a:p>
          <a:p>
            <a:r>
              <a:rPr lang="en-GB" sz="1400" dirty="0"/>
              <a:t>HORIZON-CL5-2024-D3-02-12: DACCS and BECCS for CO2 removal/negative emissions</a:t>
            </a:r>
            <a:endParaRPr lang="en-US" sz="1400" dirty="0"/>
          </a:p>
        </p:txBody>
      </p:sp>
      <p:sp>
        <p:nvSpPr>
          <p:cNvPr id="4" name="Slide Number Placeholder 3">
            <a:extLst>
              <a:ext uri="{FF2B5EF4-FFF2-40B4-BE49-F238E27FC236}">
                <a16:creationId xmlns:a16="http://schemas.microsoft.com/office/drawing/2014/main" id="{31357768-C283-49FF-9373-8BFA3366DD64}"/>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33</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Rectangle: Rounded Corners 5">
            <a:extLst>
              <a:ext uri="{FF2B5EF4-FFF2-40B4-BE49-F238E27FC236}">
                <a16:creationId xmlns:a16="http://schemas.microsoft.com/office/drawing/2014/main" id="{DCD18B77-90B6-43EC-9A2A-2A99FE1678EB}"/>
              </a:ext>
            </a:extLst>
          </p:cNvPr>
          <p:cNvSpPr/>
          <p:nvPr/>
        </p:nvSpPr>
        <p:spPr>
          <a:xfrm>
            <a:off x="740" y="685872"/>
            <a:ext cx="1624507" cy="6185579"/>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8" name="Group 7">
            <a:extLst>
              <a:ext uri="{FF2B5EF4-FFF2-40B4-BE49-F238E27FC236}">
                <a16:creationId xmlns:a16="http://schemas.microsoft.com/office/drawing/2014/main" id="{AC194A0A-2FAC-4AB8-93CD-49E001BF71AD}"/>
              </a:ext>
            </a:extLst>
          </p:cNvPr>
          <p:cNvGrpSpPr/>
          <p:nvPr/>
        </p:nvGrpSpPr>
        <p:grpSpPr>
          <a:xfrm>
            <a:off x="-9403" y="1371654"/>
            <a:ext cx="1669108" cy="1219625"/>
            <a:chOff x="2956006" y="1192011"/>
            <a:chExt cx="1525490" cy="976569"/>
          </a:xfrm>
        </p:grpSpPr>
        <p:sp>
          <p:nvSpPr>
            <p:cNvPr id="9" name="Rectangle: Rounded Corners 8">
              <a:extLst>
                <a:ext uri="{FF2B5EF4-FFF2-40B4-BE49-F238E27FC236}">
                  <a16:creationId xmlns:a16="http://schemas.microsoft.com/office/drawing/2014/main" id="{1FB1421E-45AA-4F98-B059-D340049FD4A2}"/>
                </a:ext>
              </a:extLst>
            </p:cNvPr>
            <p:cNvSpPr/>
            <p:nvPr/>
          </p:nvSpPr>
          <p:spPr>
            <a:xfrm>
              <a:off x="2956006" y="1192011"/>
              <a:ext cx="152549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10" name="Rectangle: Rounded Corners 24">
              <a:extLst>
                <a:ext uri="{FF2B5EF4-FFF2-40B4-BE49-F238E27FC236}">
                  <a16:creationId xmlns:a16="http://schemas.microsoft.com/office/drawing/2014/main" id="{91A0AA02-4A28-40F5-B757-CC4B82521F19}"/>
                </a:ext>
              </a:extLst>
            </p:cNvPr>
            <p:cNvSpPr txBox="1"/>
            <p:nvPr/>
          </p:nvSpPr>
          <p:spPr>
            <a:xfrm>
              <a:off x="2984609" y="1220614"/>
              <a:ext cx="1468284"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grpSp>
        <p:nvGrpSpPr>
          <p:cNvPr id="11" name="Group 10">
            <a:extLst>
              <a:ext uri="{FF2B5EF4-FFF2-40B4-BE49-F238E27FC236}">
                <a16:creationId xmlns:a16="http://schemas.microsoft.com/office/drawing/2014/main" id="{603C76B4-F146-4384-8F4A-59A1DFFD754D}"/>
              </a:ext>
            </a:extLst>
          </p:cNvPr>
          <p:cNvGrpSpPr/>
          <p:nvPr/>
        </p:nvGrpSpPr>
        <p:grpSpPr>
          <a:xfrm>
            <a:off x="-1666" y="2895614"/>
            <a:ext cx="1627466" cy="384504"/>
            <a:chOff x="3038784" y="2361165"/>
            <a:chExt cx="1441490" cy="244832"/>
          </a:xfrm>
        </p:grpSpPr>
        <p:sp>
          <p:nvSpPr>
            <p:cNvPr id="12" name="Rectangle: Rounded Corners 11">
              <a:extLst>
                <a:ext uri="{FF2B5EF4-FFF2-40B4-BE49-F238E27FC236}">
                  <a16:creationId xmlns:a16="http://schemas.microsoft.com/office/drawing/2014/main" id="{AB8CAAB8-1FEB-4F4E-B7DD-312252D9D4BB}"/>
                </a:ext>
              </a:extLst>
            </p:cNvPr>
            <p:cNvSpPr/>
            <p:nvPr/>
          </p:nvSpPr>
          <p:spPr>
            <a:xfrm>
              <a:off x="3038784" y="2361165"/>
              <a:ext cx="1441490" cy="244832"/>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13" name="Rectangle: Rounded Corners 26">
              <a:extLst>
                <a:ext uri="{FF2B5EF4-FFF2-40B4-BE49-F238E27FC236}">
                  <a16:creationId xmlns:a16="http://schemas.microsoft.com/office/drawing/2014/main" id="{7B36D255-6825-4088-B9AA-791EA68BF9A4}"/>
                </a:ext>
              </a:extLst>
            </p:cNvPr>
            <p:cNvSpPr txBox="1"/>
            <p:nvPr/>
          </p:nvSpPr>
          <p:spPr>
            <a:xfrm>
              <a:off x="3045955" y="2368336"/>
              <a:ext cx="1427148" cy="2304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p:txBody>
        </p:sp>
      </p:grpSp>
      <p:grpSp>
        <p:nvGrpSpPr>
          <p:cNvPr id="14" name="Group 13">
            <a:extLst>
              <a:ext uri="{FF2B5EF4-FFF2-40B4-BE49-F238E27FC236}">
                <a16:creationId xmlns:a16="http://schemas.microsoft.com/office/drawing/2014/main" id="{5ECF0DC3-B03D-4ABE-8823-3F4D4FC4BC12}"/>
              </a:ext>
            </a:extLst>
          </p:cNvPr>
          <p:cNvGrpSpPr/>
          <p:nvPr/>
        </p:nvGrpSpPr>
        <p:grpSpPr>
          <a:xfrm>
            <a:off x="-9403" y="3581396"/>
            <a:ext cx="1646880" cy="771080"/>
            <a:chOff x="3044921" y="2753566"/>
            <a:chExt cx="1429216" cy="508557"/>
          </a:xfrm>
        </p:grpSpPr>
        <p:sp>
          <p:nvSpPr>
            <p:cNvPr id="15" name="Rectangle: Rounded Corners 14">
              <a:extLst>
                <a:ext uri="{FF2B5EF4-FFF2-40B4-BE49-F238E27FC236}">
                  <a16:creationId xmlns:a16="http://schemas.microsoft.com/office/drawing/2014/main" id="{EDE08FCD-9C10-4FC1-AF52-DF773486A4D5}"/>
                </a:ext>
              </a:extLst>
            </p:cNvPr>
            <p:cNvSpPr/>
            <p:nvPr/>
          </p:nvSpPr>
          <p:spPr>
            <a:xfrm>
              <a:off x="3044921" y="2753566"/>
              <a:ext cx="1429216" cy="50855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16" name="Rectangle: Rounded Corners 28">
              <a:extLst>
                <a:ext uri="{FF2B5EF4-FFF2-40B4-BE49-F238E27FC236}">
                  <a16:creationId xmlns:a16="http://schemas.microsoft.com/office/drawing/2014/main" id="{78530606-9ADB-4641-BA97-EDE380988F7A}"/>
                </a:ext>
              </a:extLst>
            </p:cNvPr>
            <p:cNvSpPr txBox="1"/>
            <p:nvPr/>
          </p:nvSpPr>
          <p:spPr>
            <a:xfrm>
              <a:off x="3059816" y="2768461"/>
              <a:ext cx="1399426" cy="4787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17" name="Group 16">
            <a:extLst>
              <a:ext uri="{FF2B5EF4-FFF2-40B4-BE49-F238E27FC236}">
                <a16:creationId xmlns:a16="http://schemas.microsoft.com/office/drawing/2014/main" id="{DB90EAB8-ECD8-411F-B29B-8806A516B369}"/>
              </a:ext>
            </a:extLst>
          </p:cNvPr>
          <p:cNvGrpSpPr/>
          <p:nvPr/>
        </p:nvGrpSpPr>
        <p:grpSpPr>
          <a:xfrm>
            <a:off x="-1968" y="4648168"/>
            <a:ext cx="1627837" cy="1270331"/>
            <a:chOff x="3044921" y="3420266"/>
            <a:chExt cx="1429216" cy="935400"/>
          </a:xfrm>
        </p:grpSpPr>
        <p:sp>
          <p:nvSpPr>
            <p:cNvPr id="18" name="Rectangle: Rounded Corners 17">
              <a:extLst>
                <a:ext uri="{FF2B5EF4-FFF2-40B4-BE49-F238E27FC236}">
                  <a16:creationId xmlns:a16="http://schemas.microsoft.com/office/drawing/2014/main" id="{78EE27A4-9586-4156-8B17-D8F51598E04A}"/>
                </a:ext>
              </a:extLst>
            </p:cNvPr>
            <p:cNvSpPr/>
            <p:nvPr/>
          </p:nvSpPr>
          <p:spPr>
            <a:xfrm>
              <a:off x="3044921" y="3420266"/>
              <a:ext cx="1429216" cy="9354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19" name="Rectangle: Rounded Corners 30">
              <a:extLst>
                <a:ext uri="{FF2B5EF4-FFF2-40B4-BE49-F238E27FC236}">
                  <a16:creationId xmlns:a16="http://schemas.microsoft.com/office/drawing/2014/main" id="{01AB40A3-B79D-40A5-B9FE-76EA48FF0AE0}"/>
                </a:ext>
              </a:extLst>
            </p:cNvPr>
            <p:cNvSpPr txBox="1"/>
            <p:nvPr/>
          </p:nvSpPr>
          <p:spPr>
            <a:xfrm>
              <a:off x="3072318" y="3447663"/>
              <a:ext cx="1374422" cy="880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400" kern="1200" dirty="0">
                  <a:solidFill>
                    <a:srgbClr val="002060"/>
                  </a:solidFill>
                </a:rPr>
                <a:t>Energy systems, grids &amp; storage</a:t>
              </a:r>
            </a:p>
          </p:txBody>
        </p:sp>
      </p:grpSp>
      <p:grpSp>
        <p:nvGrpSpPr>
          <p:cNvPr id="20" name="Group 19">
            <a:extLst>
              <a:ext uri="{FF2B5EF4-FFF2-40B4-BE49-F238E27FC236}">
                <a16:creationId xmlns:a16="http://schemas.microsoft.com/office/drawing/2014/main" id="{3683D61C-67DB-4B0F-B92A-F24AE942ADC9}"/>
              </a:ext>
            </a:extLst>
          </p:cNvPr>
          <p:cNvGrpSpPr/>
          <p:nvPr/>
        </p:nvGrpSpPr>
        <p:grpSpPr>
          <a:xfrm>
            <a:off x="4560" y="6172128"/>
            <a:ext cx="1627838" cy="585500"/>
            <a:chOff x="3044921" y="4552904"/>
            <a:chExt cx="1429216" cy="399965"/>
          </a:xfrm>
          <a:solidFill>
            <a:schemeClr val="accent1">
              <a:lumMod val="20000"/>
              <a:lumOff val="80000"/>
            </a:schemeClr>
          </a:solidFill>
        </p:grpSpPr>
        <p:sp>
          <p:nvSpPr>
            <p:cNvPr id="21" name="Rectangle: Rounded Corners 20">
              <a:extLst>
                <a:ext uri="{FF2B5EF4-FFF2-40B4-BE49-F238E27FC236}">
                  <a16:creationId xmlns:a16="http://schemas.microsoft.com/office/drawing/2014/main" id="{736BB3F8-AD62-410B-BCC2-4201E6DD3CF9}"/>
                </a:ext>
              </a:extLst>
            </p:cNvPr>
            <p:cNvSpPr/>
            <p:nvPr/>
          </p:nvSpPr>
          <p:spPr>
            <a:xfrm>
              <a:off x="3044921" y="4552904"/>
              <a:ext cx="1429216" cy="399965"/>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22" name="Rectangle: Rounded Corners 32">
              <a:extLst>
                <a:ext uri="{FF2B5EF4-FFF2-40B4-BE49-F238E27FC236}">
                  <a16:creationId xmlns:a16="http://schemas.microsoft.com/office/drawing/2014/main" id="{CC107562-2151-405D-AE13-BFA41109153D}"/>
                </a:ext>
              </a:extLst>
            </p:cNvPr>
            <p:cNvSpPr txBox="1"/>
            <p:nvPr/>
          </p:nvSpPr>
          <p:spPr>
            <a:xfrm>
              <a:off x="3056636" y="4564619"/>
              <a:ext cx="1405786" cy="37653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Renewable energy</a:t>
              </a:r>
            </a:p>
            <a:p>
              <a:pPr marL="0" lvl="0" indent="0" algn="ctr" defTabSz="444500">
                <a:lnSpc>
                  <a:spcPct val="90000"/>
                </a:lnSpc>
                <a:spcBef>
                  <a:spcPct val="0"/>
                </a:spcBef>
                <a:spcAft>
                  <a:spcPct val="35000"/>
                </a:spcAft>
                <a:buNone/>
              </a:pPr>
              <a:r>
                <a:rPr lang="en-US" sz="1400" kern="1200" dirty="0">
                  <a:solidFill>
                    <a:srgbClr val="002060"/>
                  </a:solidFill>
                </a:rPr>
                <a:t>CCUS</a:t>
              </a:r>
            </a:p>
          </p:txBody>
        </p:sp>
      </p:grpSp>
      <p:sp>
        <p:nvSpPr>
          <p:cNvPr id="23" name="Title 1">
            <a:extLst>
              <a:ext uri="{FF2B5EF4-FFF2-40B4-BE49-F238E27FC236}">
                <a16:creationId xmlns:a16="http://schemas.microsoft.com/office/drawing/2014/main" id="{1B0A428F-C39D-47F4-A6FE-90EE9CAD95C9}"/>
              </a:ext>
            </a:extLst>
          </p:cNvPr>
          <p:cNvSpPr txBox="1">
            <a:spLocks/>
          </p:cNvSpPr>
          <p:nvPr/>
        </p:nvSpPr>
        <p:spPr>
          <a:xfrm>
            <a:off x="0" y="89"/>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3.						</a:t>
            </a:r>
            <a:r>
              <a:rPr lang="en-GB" sz="1800" i="1" dirty="0">
                <a:solidFill>
                  <a:srgbClr val="000000"/>
                </a:solidFill>
                <a:latin typeface="+mn-lt"/>
                <a:cs typeface="Times New Roman" panose="02020603050405020304" pitchFamily="18" charset="0"/>
              </a:rPr>
              <a:t> Continued 11</a:t>
            </a:r>
          </a:p>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Sustainable, secure and competitive energy supply</a:t>
            </a:r>
            <a:r>
              <a:rPr lang="en-US" sz="1800" dirty="0">
                <a:solidFill>
                  <a:srgbClr val="000000"/>
                </a:solidFill>
                <a:latin typeface="+mn-lt"/>
                <a:ea typeface="Times New Roman" panose="02020603050405020304" pitchFamily="18" charset="0"/>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HORIZON-CL5-2024-D3-02</a:t>
            </a:r>
          </a:p>
        </p:txBody>
      </p:sp>
      <p:sp>
        <p:nvSpPr>
          <p:cNvPr id="24" name="Rectangle: Rounded Corners 22">
            <a:extLst>
              <a:ext uri="{FF2B5EF4-FFF2-40B4-BE49-F238E27FC236}">
                <a16:creationId xmlns:a16="http://schemas.microsoft.com/office/drawing/2014/main" id="{E485FD08-960C-4C1D-9E12-E557C08C6864}"/>
              </a:ext>
            </a:extLst>
          </p:cNvPr>
          <p:cNvSpPr txBox="1"/>
          <p:nvPr/>
        </p:nvSpPr>
        <p:spPr>
          <a:xfrm>
            <a:off x="739" y="685872"/>
            <a:ext cx="1599538" cy="7358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3</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€ 1,023.60 m.</a:t>
            </a:r>
            <a:endParaRPr lang="en-US" sz="1400" b="1" kern="1200" dirty="0">
              <a:solidFill>
                <a:srgbClr val="002060"/>
              </a:solidFill>
            </a:endParaRPr>
          </a:p>
        </p:txBody>
      </p:sp>
    </p:spTree>
    <p:extLst>
      <p:ext uri="{BB962C8B-B14F-4D97-AF65-F5344CB8AC3E}">
        <p14:creationId xmlns:p14="http://schemas.microsoft.com/office/powerpoint/2010/main" val="4206012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34</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3" name="Title 1">
            <a:extLst>
              <a:ext uri="{FF2B5EF4-FFF2-40B4-BE49-F238E27FC236}">
                <a16:creationId xmlns:a16="http://schemas.microsoft.com/office/drawing/2014/main" id="{3712B570-C431-4A45-823F-C35822B32EF7}"/>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Destination 4 – Efficient, sustainable and inclusive energy use</a:t>
            </a:r>
            <a:endParaRPr lang="en-US" sz="1800" b="1" dirty="0"/>
          </a:p>
        </p:txBody>
      </p:sp>
      <p:grpSp>
        <p:nvGrpSpPr>
          <p:cNvPr id="30" name="Group 29">
            <a:extLst>
              <a:ext uri="{FF2B5EF4-FFF2-40B4-BE49-F238E27FC236}">
                <a16:creationId xmlns:a16="http://schemas.microsoft.com/office/drawing/2014/main" id="{DA58E7BD-6DFD-4829-BC62-3018A929AC8F}"/>
              </a:ext>
            </a:extLst>
          </p:cNvPr>
          <p:cNvGrpSpPr/>
          <p:nvPr/>
        </p:nvGrpSpPr>
        <p:grpSpPr>
          <a:xfrm>
            <a:off x="-2532" y="672336"/>
            <a:ext cx="1762808" cy="6185574"/>
            <a:chOff x="4715294" y="0"/>
            <a:chExt cx="1321576" cy="4952870"/>
          </a:xfrm>
        </p:grpSpPr>
        <p:sp>
          <p:nvSpPr>
            <p:cNvPr id="31" name="Rectangle: Rounded Corners 30">
              <a:extLst>
                <a:ext uri="{FF2B5EF4-FFF2-40B4-BE49-F238E27FC236}">
                  <a16:creationId xmlns:a16="http://schemas.microsoft.com/office/drawing/2014/main" id="{D70C1EE6-DF6A-4AAD-BBAF-956B35758F1F}"/>
                </a:ext>
              </a:extLst>
            </p:cNvPr>
            <p:cNvSpPr/>
            <p:nvPr/>
          </p:nvSpPr>
          <p:spPr>
            <a:xfrm>
              <a:off x="4715294" y="0"/>
              <a:ext cx="1321576" cy="4952870"/>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32" name="Rectangle: Rounded Corners 34">
              <a:extLst>
                <a:ext uri="{FF2B5EF4-FFF2-40B4-BE49-F238E27FC236}">
                  <a16:creationId xmlns:a16="http://schemas.microsoft.com/office/drawing/2014/main" id="{0EEC799E-3CED-4928-8EFD-28FEA7C53866}"/>
                </a:ext>
              </a:extLst>
            </p:cNvPr>
            <p:cNvSpPr txBox="1"/>
            <p:nvPr/>
          </p:nvSpPr>
          <p:spPr>
            <a:xfrm>
              <a:off x="4715294" y="0"/>
              <a:ext cx="1321576" cy="5845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4</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€ 208.00 m. </a:t>
              </a:r>
              <a:endParaRPr lang="en-US" sz="1400" b="1" kern="1200" dirty="0">
                <a:solidFill>
                  <a:srgbClr val="002060"/>
                </a:solidFill>
              </a:endParaRPr>
            </a:p>
          </p:txBody>
        </p:sp>
      </p:grpSp>
      <p:grpSp>
        <p:nvGrpSpPr>
          <p:cNvPr id="33" name="Group 32">
            <a:extLst>
              <a:ext uri="{FF2B5EF4-FFF2-40B4-BE49-F238E27FC236}">
                <a16:creationId xmlns:a16="http://schemas.microsoft.com/office/drawing/2014/main" id="{BE434E00-9262-4C27-9991-FC70712FF4FE}"/>
              </a:ext>
            </a:extLst>
          </p:cNvPr>
          <p:cNvGrpSpPr/>
          <p:nvPr/>
        </p:nvGrpSpPr>
        <p:grpSpPr>
          <a:xfrm>
            <a:off x="-2533" y="2133634"/>
            <a:ext cx="1769681" cy="908289"/>
            <a:chOff x="4621393" y="1046387"/>
            <a:chExt cx="1509377" cy="617413"/>
          </a:xfrm>
        </p:grpSpPr>
        <p:sp>
          <p:nvSpPr>
            <p:cNvPr id="34" name="Rectangle: Rounded Corners 33">
              <a:extLst>
                <a:ext uri="{FF2B5EF4-FFF2-40B4-BE49-F238E27FC236}">
                  <a16:creationId xmlns:a16="http://schemas.microsoft.com/office/drawing/2014/main" id="{4150695C-3121-4E2C-AA87-84EF36F0BFAA}"/>
                </a:ext>
              </a:extLst>
            </p:cNvPr>
            <p:cNvSpPr/>
            <p:nvPr/>
          </p:nvSpPr>
          <p:spPr>
            <a:xfrm>
              <a:off x="4621393" y="1046387"/>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35" name="Rectangle: Rounded Corners 36">
              <a:extLst>
                <a:ext uri="{FF2B5EF4-FFF2-40B4-BE49-F238E27FC236}">
                  <a16:creationId xmlns:a16="http://schemas.microsoft.com/office/drawing/2014/main" id="{F6392A82-41B0-4FF1-8089-ADE55D103F5D}"/>
                </a:ext>
              </a:extLst>
            </p:cNvPr>
            <p:cNvSpPr txBox="1"/>
            <p:nvPr/>
          </p:nvSpPr>
          <p:spPr>
            <a:xfrm>
              <a:off x="4639476" y="1064470"/>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36" name="Group 35">
            <a:extLst>
              <a:ext uri="{FF2B5EF4-FFF2-40B4-BE49-F238E27FC236}">
                <a16:creationId xmlns:a16="http://schemas.microsoft.com/office/drawing/2014/main" id="{77E422C7-1A99-4075-BE4F-65AFCFF862C0}"/>
              </a:ext>
            </a:extLst>
          </p:cNvPr>
          <p:cNvGrpSpPr/>
          <p:nvPr/>
        </p:nvGrpSpPr>
        <p:grpSpPr>
          <a:xfrm>
            <a:off x="-2533" y="3068986"/>
            <a:ext cx="1755305" cy="893400"/>
            <a:chOff x="4621393" y="1879284"/>
            <a:chExt cx="1509377" cy="650541"/>
          </a:xfrm>
        </p:grpSpPr>
        <p:sp>
          <p:nvSpPr>
            <p:cNvPr id="37" name="Rectangle: Rounded Corners 36">
              <a:extLst>
                <a:ext uri="{FF2B5EF4-FFF2-40B4-BE49-F238E27FC236}">
                  <a16:creationId xmlns:a16="http://schemas.microsoft.com/office/drawing/2014/main" id="{FDE0F66E-F60C-4E05-B303-1E2FA004A2A6}"/>
                </a:ext>
              </a:extLst>
            </p:cNvPr>
            <p:cNvSpPr/>
            <p:nvPr/>
          </p:nvSpPr>
          <p:spPr>
            <a:xfrm>
              <a:off x="4621393" y="1912412"/>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38" name="Rectangle: Rounded Corners 38">
              <a:extLst>
                <a:ext uri="{FF2B5EF4-FFF2-40B4-BE49-F238E27FC236}">
                  <a16:creationId xmlns:a16="http://schemas.microsoft.com/office/drawing/2014/main" id="{50316475-AC5B-4AD2-9B90-4AD991E19F05}"/>
                </a:ext>
              </a:extLst>
            </p:cNvPr>
            <p:cNvSpPr txBox="1"/>
            <p:nvPr/>
          </p:nvSpPr>
          <p:spPr>
            <a:xfrm>
              <a:off x="4639475" y="187928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pSp>
        <p:nvGrpSpPr>
          <p:cNvPr id="39" name="Group 38">
            <a:extLst>
              <a:ext uri="{FF2B5EF4-FFF2-40B4-BE49-F238E27FC236}">
                <a16:creationId xmlns:a16="http://schemas.microsoft.com/office/drawing/2014/main" id="{E9297CA0-CA3F-4CD3-9474-C43DB54C3725}"/>
              </a:ext>
            </a:extLst>
          </p:cNvPr>
          <p:cNvGrpSpPr/>
          <p:nvPr/>
        </p:nvGrpSpPr>
        <p:grpSpPr>
          <a:xfrm>
            <a:off x="-9405" y="4024465"/>
            <a:ext cx="1769681" cy="776099"/>
            <a:chOff x="4621393" y="2778436"/>
            <a:chExt cx="1509377" cy="617413"/>
          </a:xfrm>
        </p:grpSpPr>
        <p:sp>
          <p:nvSpPr>
            <p:cNvPr id="40" name="Rectangle: Rounded Corners 39">
              <a:extLst>
                <a:ext uri="{FF2B5EF4-FFF2-40B4-BE49-F238E27FC236}">
                  <a16:creationId xmlns:a16="http://schemas.microsoft.com/office/drawing/2014/main" id="{5105EBDB-5B19-4851-ADC9-F7DF1ECBDCC3}"/>
                </a:ext>
              </a:extLst>
            </p:cNvPr>
            <p:cNvSpPr/>
            <p:nvPr/>
          </p:nvSpPr>
          <p:spPr>
            <a:xfrm>
              <a:off x="4621393" y="2778436"/>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41" name="Rectangle: Rounded Corners 40">
              <a:extLst>
                <a:ext uri="{FF2B5EF4-FFF2-40B4-BE49-F238E27FC236}">
                  <a16:creationId xmlns:a16="http://schemas.microsoft.com/office/drawing/2014/main" id="{F2ED72CF-8E3B-4A9A-8C78-0768A20C2F0A}"/>
                </a:ext>
              </a:extLst>
            </p:cNvPr>
            <p:cNvSpPr txBox="1"/>
            <p:nvPr/>
          </p:nvSpPr>
          <p:spPr>
            <a:xfrm>
              <a:off x="4639476" y="2796519"/>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42" name="Group 41">
            <a:extLst>
              <a:ext uri="{FF2B5EF4-FFF2-40B4-BE49-F238E27FC236}">
                <a16:creationId xmlns:a16="http://schemas.microsoft.com/office/drawing/2014/main" id="{ECACB867-9964-48CB-813B-C682DBA45393}"/>
              </a:ext>
            </a:extLst>
          </p:cNvPr>
          <p:cNvGrpSpPr/>
          <p:nvPr/>
        </p:nvGrpSpPr>
        <p:grpSpPr>
          <a:xfrm>
            <a:off x="-2532" y="4876762"/>
            <a:ext cx="1755304" cy="710087"/>
            <a:chOff x="4621393" y="3644461"/>
            <a:chExt cx="1509377" cy="617413"/>
          </a:xfrm>
        </p:grpSpPr>
        <p:sp>
          <p:nvSpPr>
            <p:cNvPr id="43" name="Rectangle: Rounded Corners 42">
              <a:extLst>
                <a:ext uri="{FF2B5EF4-FFF2-40B4-BE49-F238E27FC236}">
                  <a16:creationId xmlns:a16="http://schemas.microsoft.com/office/drawing/2014/main" id="{9AF8F4E7-9C67-44BE-933B-C9123805BCFD}"/>
                </a:ext>
              </a:extLst>
            </p:cNvPr>
            <p:cNvSpPr/>
            <p:nvPr/>
          </p:nvSpPr>
          <p:spPr>
            <a:xfrm>
              <a:off x="4621393" y="3644461"/>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44" name="Rectangle: Rounded Corners 42">
              <a:extLst>
                <a:ext uri="{FF2B5EF4-FFF2-40B4-BE49-F238E27FC236}">
                  <a16:creationId xmlns:a16="http://schemas.microsoft.com/office/drawing/2014/main" id="{28D97310-14AF-4BF2-A8F8-437B9798F1F4}"/>
                </a:ext>
              </a:extLst>
            </p:cNvPr>
            <p:cNvSpPr txBox="1"/>
            <p:nvPr/>
          </p:nvSpPr>
          <p:spPr>
            <a:xfrm>
              <a:off x="4639476" y="366254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sp>
        <p:nvSpPr>
          <p:cNvPr id="3" name="Content Placeholder 2"/>
          <p:cNvSpPr>
            <a:spLocks noGrp="1"/>
          </p:cNvSpPr>
          <p:nvPr>
            <p:ph idx="1"/>
          </p:nvPr>
        </p:nvSpPr>
        <p:spPr>
          <a:xfrm>
            <a:off x="1752674" y="704816"/>
            <a:ext cx="7391326" cy="1708263"/>
          </a:xfrm>
        </p:spPr>
        <p:txBody>
          <a:bodyPr>
            <a:normAutofit/>
          </a:bodyPr>
          <a:lstStyle/>
          <a:p>
            <a:pPr marL="0" indent="0">
              <a:buNone/>
            </a:pPr>
            <a:r>
              <a:rPr lang="en-GB" sz="1400" dirty="0">
                <a:latin typeface="Times New Roman" panose="02020603050405020304" pitchFamily="18" charset="0"/>
                <a:cs typeface="Times New Roman" panose="02020603050405020304" pitchFamily="18" charset="0"/>
              </a:rPr>
              <a:t>This Destination contributes to the following Strategic Plan’s </a:t>
            </a:r>
            <a:r>
              <a:rPr lang="en-GB" sz="1400" b="1" dirty="0">
                <a:latin typeface="Times New Roman" panose="02020603050405020304" pitchFamily="18" charset="0"/>
                <a:cs typeface="Times New Roman" panose="02020603050405020304" pitchFamily="18" charset="0"/>
              </a:rPr>
              <a:t>Key Strategic Orientations (KSO)</a:t>
            </a:r>
            <a:r>
              <a:rPr lang="en-GB" sz="1400" dirty="0">
                <a:latin typeface="Times New Roman" panose="02020603050405020304" pitchFamily="18" charset="0"/>
                <a:cs typeface="Times New Roman" panose="02020603050405020304" pitchFamily="18" charset="0"/>
              </a:rPr>
              <a:t>: C and A</a:t>
            </a:r>
          </a:p>
          <a:p>
            <a:endParaRPr lang="en-GB" sz="1400" dirty="0">
              <a:latin typeface="Times New Roman" panose="02020603050405020304" pitchFamily="18" charset="0"/>
              <a:cs typeface="Times New Roman" panose="02020603050405020304" pitchFamily="18" charset="0"/>
            </a:endParaRPr>
          </a:p>
          <a:p>
            <a:pPr marL="0" indent="0">
              <a:buNone/>
            </a:pPr>
            <a:r>
              <a:rPr lang="en-GB" sz="1400" dirty="0">
                <a:latin typeface="Times New Roman" panose="02020603050405020304" pitchFamily="18" charset="0"/>
                <a:cs typeface="Times New Roman" panose="02020603050405020304" pitchFamily="18" charset="0"/>
              </a:rPr>
              <a:t>The </a:t>
            </a:r>
            <a:r>
              <a:rPr lang="en-GB" sz="1400" b="1" dirty="0">
                <a:latin typeface="Times New Roman" panose="02020603050405020304" pitchFamily="18" charset="0"/>
                <a:cs typeface="Times New Roman" panose="02020603050405020304" pitchFamily="18" charset="0"/>
              </a:rPr>
              <a:t>expected impact</a:t>
            </a:r>
            <a:r>
              <a:rPr lang="en-GB" sz="1400" dirty="0">
                <a:latin typeface="Times New Roman" panose="02020603050405020304" pitchFamily="18" charset="0"/>
                <a:cs typeface="Times New Roman" panose="02020603050405020304" pitchFamily="18" charset="0"/>
              </a:rPr>
              <a:t>, in line with the Strategic Plan, is to contribute to the</a:t>
            </a:r>
            <a:r>
              <a:rPr lang="ka-GE" sz="1400" dirty="0">
                <a:latin typeface="Times New Roman" panose="02020603050405020304" pitchFamily="18" charset="0"/>
                <a:cs typeface="Times New Roman" panose="02020603050405020304" pitchFamily="18" charset="0"/>
              </a:rPr>
              <a:t> (24)</a:t>
            </a:r>
            <a:r>
              <a:rPr lang="en-GB" sz="1400" dirty="0">
                <a:latin typeface="Times New Roman" panose="02020603050405020304" pitchFamily="18" charset="0"/>
                <a:cs typeface="Times New Roman" panose="02020603050405020304" pitchFamily="18" charset="0"/>
              </a:rPr>
              <a:t> </a:t>
            </a:r>
            <a:r>
              <a:rPr lang="en-GB" sz="1400" i="1" dirty="0">
                <a:latin typeface="Times New Roman" panose="02020603050405020304" pitchFamily="18" charset="0"/>
                <a:cs typeface="Times New Roman" panose="02020603050405020304" pitchFamily="18" charset="0"/>
              </a:rPr>
              <a:t>“Efficient and sustainable use of energy, accessible for all is ensured through a clean energy system and a just transition”</a:t>
            </a:r>
            <a:r>
              <a:rPr lang="en-GB" sz="1400"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
        <p:nvSpPr>
          <p:cNvPr id="21" name="Freeform: Shape 20">
            <a:extLst>
              <a:ext uri="{FF2B5EF4-FFF2-40B4-BE49-F238E27FC236}">
                <a16:creationId xmlns:a16="http://schemas.microsoft.com/office/drawing/2014/main" id="{A1071634-F44D-4682-872C-D18A63BEEB4A}"/>
              </a:ext>
            </a:extLst>
          </p:cNvPr>
          <p:cNvSpPr/>
          <p:nvPr/>
        </p:nvSpPr>
        <p:spPr>
          <a:xfrm>
            <a:off x="1746189" y="2813106"/>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highlight>
                <a:srgbClr val="FFFF00"/>
              </a:highlight>
            </a:endParaRPr>
          </a:p>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A) Promoting an open strategic autonomy by leading the development of key digital, enabling and emerging technologies, sectors and value chains</a:t>
            </a:r>
            <a:endParaRPr lang="en-US" sz="1200" b="1" kern="1200" dirty="0">
              <a:solidFill>
                <a:schemeClr val="tx1"/>
              </a:solidFill>
              <a:highlight>
                <a:srgbClr val="FFFF00"/>
              </a:highlight>
            </a:endParaRPr>
          </a:p>
        </p:txBody>
      </p:sp>
      <p:sp>
        <p:nvSpPr>
          <p:cNvPr id="22" name="Freeform: Shape 21">
            <a:extLst>
              <a:ext uri="{FF2B5EF4-FFF2-40B4-BE49-F238E27FC236}">
                <a16:creationId xmlns:a16="http://schemas.microsoft.com/office/drawing/2014/main" id="{30B8328A-66F2-4440-89BA-C7A4C3530EE2}"/>
              </a:ext>
            </a:extLst>
          </p:cNvPr>
          <p:cNvSpPr/>
          <p:nvPr/>
        </p:nvSpPr>
        <p:spPr>
          <a:xfrm>
            <a:off x="1752772" y="3834499"/>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23" name="Freeform: Shape 22">
            <a:extLst>
              <a:ext uri="{FF2B5EF4-FFF2-40B4-BE49-F238E27FC236}">
                <a16:creationId xmlns:a16="http://schemas.microsoft.com/office/drawing/2014/main" id="{0C89690B-CCFA-403C-A17A-66E6E496C573}"/>
              </a:ext>
            </a:extLst>
          </p:cNvPr>
          <p:cNvSpPr/>
          <p:nvPr/>
        </p:nvSpPr>
        <p:spPr>
          <a:xfrm>
            <a:off x="1742103" y="4858113"/>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24" name="Freeform: Shape 23">
            <a:extLst>
              <a:ext uri="{FF2B5EF4-FFF2-40B4-BE49-F238E27FC236}">
                <a16:creationId xmlns:a16="http://schemas.microsoft.com/office/drawing/2014/main" id="{6DE0725F-6261-49E1-B9CF-9EC5DCA633AE}"/>
              </a:ext>
            </a:extLst>
          </p:cNvPr>
          <p:cNvSpPr/>
          <p:nvPr/>
        </p:nvSpPr>
        <p:spPr>
          <a:xfrm>
            <a:off x="1753647" y="5841910"/>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dirty="0"/>
              <a:t>D) Creating a more resilient, inclusive and democratic European society</a:t>
            </a:r>
          </a:p>
          <a:p>
            <a:pPr marL="0" lvl="0" indent="0" algn="ctr" defTabSz="533400">
              <a:lnSpc>
                <a:spcPct val="90000"/>
              </a:lnSpc>
              <a:spcBef>
                <a:spcPct val="0"/>
              </a:spcBef>
              <a:spcAft>
                <a:spcPct val="35000"/>
              </a:spcAft>
              <a:buNone/>
            </a:pPr>
            <a:endParaRPr lang="en-GB" sz="1200" b="1" dirty="0"/>
          </a:p>
        </p:txBody>
      </p:sp>
      <p:sp>
        <p:nvSpPr>
          <p:cNvPr id="25" name="Freeform: Shape 24">
            <a:extLst>
              <a:ext uri="{FF2B5EF4-FFF2-40B4-BE49-F238E27FC236}">
                <a16:creationId xmlns:a16="http://schemas.microsoft.com/office/drawing/2014/main" id="{AE874C19-65A1-4506-9351-FB29CFB01655}"/>
              </a:ext>
            </a:extLst>
          </p:cNvPr>
          <p:cNvSpPr/>
          <p:nvPr/>
        </p:nvSpPr>
        <p:spPr>
          <a:xfrm>
            <a:off x="1787194" y="2413079"/>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sp>
        <p:nvSpPr>
          <p:cNvPr id="26" name="Content Placeholder 2">
            <a:extLst>
              <a:ext uri="{FF2B5EF4-FFF2-40B4-BE49-F238E27FC236}">
                <a16:creationId xmlns:a16="http://schemas.microsoft.com/office/drawing/2014/main" id="{88AC1A9B-266D-45A6-B899-1DA277F243C1}"/>
              </a:ext>
            </a:extLst>
          </p:cNvPr>
          <p:cNvSpPr txBox="1">
            <a:spLocks/>
          </p:cNvSpPr>
          <p:nvPr/>
        </p:nvSpPr>
        <p:spPr>
          <a:xfrm>
            <a:off x="4083805" y="2362228"/>
            <a:ext cx="5060195" cy="4476737"/>
          </a:xfrm>
          <a:prstGeom prst="rect">
            <a:avLst/>
          </a:prstGeom>
          <a:noFill/>
          <a:ln>
            <a:no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7000"/>
              </a:lnSpc>
              <a:spcBef>
                <a:spcPts val="0"/>
              </a:spcBef>
              <a:spcAft>
                <a:spcPts val="0"/>
              </a:spcAft>
              <a:buFont typeface="Arial" panose="020B0604020202020204" pitchFamily="34" charset="0"/>
              <a:buNone/>
            </a:pPr>
            <a:endParaRPr lang="en-US" b="1" dirty="0">
              <a:latin typeface="ECSquareSansPro-Bold"/>
              <a:ea typeface="Calibri" panose="020F0502020204030204" pitchFamily="34" charset="0"/>
              <a:cs typeface="ECSquareSansPro-Bold"/>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competitive and secure data-economy;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Industrial leadership in key and emerging technologies that work for people;</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Secure and </a:t>
            </a:r>
            <a:r>
              <a:rPr lang="en-US" sz="2700" dirty="0" err="1">
                <a:latin typeface="ECSquareSansPro"/>
                <a:ea typeface="Calibri" panose="020F0502020204030204" pitchFamily="34" charset="0"/>
                <a:cs typeface="ECSquareSansPro"/>
              </a:rPr>
              <a:t>cybersecure</a:t>
            </a:r>
            <a:r>
              <a:rPr lang="en-US" sz="2700" dirty="0">
                <a:latin typeface="ECSquareSansPro"/>
                <a:ea typeface="Calibri" panose="020F0502020204030204" pitchFamily="34" charset="0"/>
                <a:cs typeface="ECSquareSansPro"/>
              </a:rPr>
              <a:t> digital technology;</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High quality </a:t>
            </a:r>
            <a:r>
              <a:rPr lang="en-US" dirty="0">
                <a:latin typeface="ECSquareSansPro"/>
                <a:ea typeface="Calibri" panose="020F0502020204030204" pitchFamily="34" charset="0"/>
                <a:cs typeface="ECSquareSansPro"/>
              </a:rPr>
              <a:t>digital services for all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B)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Enhancing ecosystems and biodiversity on land and in waters;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Clean and healthy air, water and soil;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Sustainable food systems from farm to fork on land and sea</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C)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Climate change mitigation and </a:t>
            </a:r>
            <a:r>
              <a:rPr lang="en-US" sz="2700" dirty="0">
                <a:latin typeface="ECSquareSansPro"/>
                <a:ea typeface="Calibri" panose="020F0502020204030204" pitchFamily="34" charset="0"/>
                <a:cs typeface="ECSquareSansPro"/>
              </a:rPr>
              <a:t>adaptation;</a:t>
            </a: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Affordable and clean energy;</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Smart and sustainable transport;</a:t>
            </a:r>
          </a:p>
          <a:p>
            <a:pPr marL="0" fontAlgn="auto">
              <a:lnSpc>
                <a:spcPct val="107000"/>
              </a:lnSpc>
              <a:spcBef>
                <a:spcPts val="0"/>
              </a:spcBef>
              <a:spcAft>
                <a:spcPts val="800"/>
              </a:spcAft>
            </a:pPr>
            <a:r>
              <a:rPr lang="en-US" sz="2700" dirty="0">
                <a:highlight>
                  <a:srgbClr val="FFFF00"/>
                </a:highlight>
                <a:latin typeface="ECSquareSansPro"/>
                <a:ea typeface="Calibri" panose="020F0502020204030204" pitchFamily="34" charset="0"/>
                <a:cs typeface="ECSquareSansPro"/>
              </a:rPr>
              <a:t>Circular and clean economy</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D)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resilient EU prepared for emerging threats;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secure, open and democratic EU society;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Good health and high-quality accessible healthcare;</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Inclusive growth and new job opportunities</a:t>
            </a:r>
            <a:endParaRPr lang="en-US" dirty="0">
              <a:latin typeface="Sylfaen" panose="010A05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45390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082773314"/>
              </p:ext>
            </p:extLst>
          </p:nvPr>
        </p:nvGraphicFramePr>
        <p:xfrm>
          <a:off x="1630389" y="1371656"/>
          <a:ext cx="7502874" cy="4906547"/>
        </p:xfrm>
        <a:graphic>
          <a:graphicData uri="http://schemas.openxmlformats.org/drawingml/2006/table">
            <a:tbl>
              <a:tblPr firstRow="1" firstCol="1" bandRow="1">
                <a:tableStyleId>{5940675A-B579-460E-94D1-54222C63F5DA}</a:tableStyleId>
              </a:tblPr>
              <a:tblGrid>
                <a:gridCol w="2739641">
                  <a:extLst>
                    <a:ext uri="{9D8B030D-6E8A-4147-A177-3AD203B41FA5}">
                      <a16:colId xmlns:a16="http://schemas.microsoft.com/office/drawing/2014/main" val="2462948784"/>
                    </a:ext>
                  </a:extLst>
                </a:gridCol>
                <a:gridCol w="1630488">
                  <a:extLst>
                    <a:ext uri="{9D8B030D-6E8A-4147-A177-3AD203B41FA5}">
                      <a16:colId xmlns:a16="http://schemas.microsoft.com/office/drawing/2014/main" val="2198874110"/>
                    </a:ext>
                  </a:extLst>
                </a:gridCol>
                <a:gridCol w="1380041">
                  <a:extLst>
                    <a:ext uri="{9D8B030D-6E8A-4147-A177-3AD203B41FA5}">
                      <a16:colId xmlns:a16="http://schemas.microsoft.com/office/drawing/2014/main" val="3025165230"/>
                    </a:ext>
                  </a:extLst>
                </a:gridCol>
                <a:gridCol w="1752704">
                  <a:extLst>
                    <a:ext uri="{9D8B030D-6E8A-4147-A177-3AD203B41FA5}">
                      <a16:colId xmlns:a16="http://schemas.microsoft.com/office/drawing/2014/main" val="2002551728"/>
                    </a:ext>
                  </a:extLst>
                </a:gridCol>
              </a:tblGrid>
              <a:tr h="358614">
                <a:tc rowSpan="2">
                  <a:txBody>
                    <a:bodyPr/>
                    <a:lstStyle/>
                    <a:p>
                      <a:pPr algn="ctr">
                        <a:lnSpc>
                          <a:spcPct val="115000"/>
                        </a:lnSpc>
                        <a:spcAft>
                          <a:spcPts val="400"/>
                        </a:spcAft>
                      </a:pPr>
                      <a:r>
                        <a:rPr lang="en-GB" sz="1800" dirty="0">
                          <a:effectLst/>
                        </a:rPr>
                        <a:t>Call</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gridSpan="2">
                  <a:txBody>
                    <a:bodyPr/>
                    <a:lstStyle/>
                    <a:p>
                      <a:pPr algn="ctr">
                        <a:lnSpc>
                          <a:spcPct val="115000"/>
                        </a:lnSpc>
                        <a:spcAft>
                          <a:spcPts val="400"/>
                        </a:spcAft>
                      </a:pPr>
                      <a:r>
                        <a:rPr lang="en-GB" sz="1800">
                          <a:effectLst/>
                        </a:rPr>
                        <a:t>Budgets (EUR million)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hMerge="1">
                  <a:txBody>
                    <a:bodyPr/>
                    <a:lstStyle/>
                    <a:p>
                      <a:endParaRPr lang="en-US"/>
                    </a:p>
                  </a:txBody>
                  <a:tcPr/>
                </a:tc>
                <a:tc rowSpan="2">
                  <a:txBody>
                    <a:bodyPr/>
                    <a:lstStyle/>
                    <a:p>
                      <a:pPr algn="ctr">
                        <a:lnSpc>
                          <a:spcPct val="115000"/>
                        </a:lnSpc>
                        <a:spcAft>
                          <a:spcPts val="400"/>
                        </a:spcAft>
                      </a:pPr>
                      <a:r>
                        <a:rPr lang="en-GB" sz="1800">
                          <a:effectLst/>
                        </a:rPr>
                        <a:t>Deadline(s)</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605621355"/>
                  </a:ext>
                </a:extLst>
              </a:tr>
              <a:tr h="518702">
                <a:tc vMerge="1">
                  <a:txBody>
                    <a:bodyPr/>
                    <a:lstStyle/>
                    <a:p>
                      <a:endParaRPr lang="en-US"/>
                    </a:p>
                  </a:txBody>
                  <a:tcPr/>
                </a:tc>
                <a:tc>
                  <a:txBody>
                    <a:bodyPr/>
                    <a:lstStyle/>
                    <a:p>
                      <a:pPr algn="ctr">
                        <a:lnSpc>
                          <a:spcPct val="115000"/>
                        </a:lnSpc>
                        <a:spcAft>
                          <a:spcPts val="400"/>
                        </a:spcAft>
                      </a:pPr>
                      <a:r>
                        <a:rPr lang="en-GB" sz="1800">
                          <a:effectLst/>
                        </a:rPr>
                        <a:t>2023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ctr">
                        <a:lnSpc>
                          <a:spcPct val="115000"/>
                        </a:lnSpc>
                        <a:spcAft>
                          <a:spcPts val="400"/>
                        </a:spcAft>
                      </a:pPr>
                      <a:r>
                        <a:rPr lang="en-GB" sz="1800">
                          <a:effectLst/>
                        </a:rPr>
                        <a:t>2024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vMerge="1">
                  <a:txBody>
                    <a:bodyPr/>
                    <a:lstStyle/>
                    <a:p>
                      <a:endParaRPr lang="en-US"/>
                    </a:p>
                  </a:txBody>
                  <a:tcPr/>
                </a:tc>
                <a:extLst>
                  <a:ext uri="{0D108BD9-81ED-4DB2-BD59-A6C34878D82A}">
                    <a16:rowId xmlns:a16="http://schemas.microsoft.com/office/drawing/2014/main" val="320686356"/>
                  </a:ext>
                </a:extLst>
              </a:tr>
              <a:tr h="851741">
                <a:tc>
                  <a:txBody>
                    <a:bodyPr/>
                    <a:lstStyle/>
                    <a:p>
                      <a:pPr algn="just">
                        <a:lnSpc>
                          <a:spcPct val="115000"/>
                        </a:lnSpc>
                        <a:spcAft>
                          <a:spcPts val="400"/>
                        </a:spcAft>
                      </a:pPr>
                      <a:r>
                        <a:rPr lang="en-GB" sz="1800" dirty="0">
                          <a:effectLst/>
                        </a:rPr>
                        <a:t>HORIZON-CL5-2023-D4-01</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78.00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20 Apr 2023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1598322397"/>
                  </a:ext>
                </a:extLst>
              </a:tr>
              <a:tr h="851741">
                <a:tc>
                  <a:txBody>
                    <a:bodyPr/>
                    <a:lstStyle/>
                    <a:p>
                      <a:pPr algn="just">
                        <a:lnSpc>
                          <a:spcPct val="115000"/>
                        </a:lnSpc>
                        <a:spcAft>
                          <a:spcPts val="400"/>
                        </a:spcAft>
                      </a:pPr>
                      <a:r>
                        <a:rPr lang="en-GB" sz="1800" dirty="0">
                          <a:effectLst/>
                        </a:rPr>
                        <a:t>HORIZON-CL5-2023-D4-02</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dirty="0">
                          <a:effectLst/>
                        </a:rPr>
                        <a:t>44.00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05 Sep 2023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675328661"/>
                  </a:ext>
                </a:extLst>
              </a:tr>
              <a:tr h="851741">
                <a:tc>
                  <a:txBody>
                    <a:bodyPr/>
                    <a:lstStyle/>
                    <a:p>
                      <a:pPr algn="just">
                        <a:lnSpc>
                          <a:spcPct val="115000"/>
                        </a:lnSpc>
                        <a:spcAft>
                          <a:spcPts val="400"/>
                        </a:spcAft>
                      </a:pPr>
                      <a:r>
                        <a:rPr lang="en-GB" sz="1800">
                          <a:effectLst/>
                        </a:rPr>
                        <a:t>HORIZON-CL5-2024-D4-01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36.00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18 Apr 2024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793503751"/>
                  </a:ext>
                </a:extLst>
              </a:tr>
              <a:tr h="851741">
                <a:tc>
                  <a:txBody>
                    <a:bodyPr/>
                    <a:lstStyle/>
                    <a:p>
                      <a:pPr algn="just">
                        <a:lnSpc>
                          <a:spcPct val="115000"/>
                        </a:lnSpc>
                        <a:spcAft>
                          <a:spcPts val="400"/>
                        </a:spcAft>
                      </a:pPr>
                      <a:r>
                        <a:rPr lang="en-GB" sz="1800">
                          <a:effectLst/>
                        </a:rPr>
                        <a:t>HORIZON-CL5-2024-D4-02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50.00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05 Sep 2024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895152749"/>
                  </a:ext>
                </a:extLst>
              </a:tr>
              <a:tr h="592388">
                <a:tc>
                  <a:txBody>
                    <a:bodyPr/>
                    <a:lstStyle/>
                    <a:p>
                      <a:pPr algn="just">
                        <a:lnSpc>
                          <a:spcPct val="115000"/>
                        </a:lnSpc>
                        <a:spcAft>
                          <a:spcPts val="400"/>
                        </a:spcAft>
                      </a:pPr>
                      <a:r>
                        <a:rPr lang="en-GB" sz="1800">
                          <a:effectLst/>
                        </a:rPr>
                        <a:t>Overall indicative budget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122.00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86.00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458787536"/>
                  </a:ext>
                </a:extLst>
              </a:tr>
            </a:tbl>
          </a:graphicData>
        </a:graphic>
      </p:graphicFrame>
      <p:sp>
        <p:nvSpPr>
          <p:cNvPr id="15" name="Slide Number Placeholder 1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35</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3" name="Title 1">
            <a:extLst>
              <a:ext uri="{FF2B5EF4-FFF2-40B4-BE49-F238E27FC236}">
                <a16:creationId xmlns:a16="http://schemas.microsoft.com/office/drawing/2014/main" id="{3712B570-C431-4A45-823F-C35822B32EF7}"/>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4.</a:t>
            </a:r>
            <a:r>
              <a:rPr lang="en-GB" sz="1800" i="1" dirty="0">
                <a:solidFill>
                  <a:srgbClr val="000000"/>
                </a:solidFill>
                <a:latin typeface="+mn-lt"/>
                <a:cs typeface="Times New Roman" panose="02020603050405020304" pitchFamily="18" charset="0"/>
              </a:rPr>
              <a:t>						Continued 2</a:t>
            </a:r>
          </a:p>
          <a:p>
            <a:pPr fontAlgn="auto">
              <a:lnSpc>
                <a:spcPct val="100000"/>
              </a:lnSpc>
              <a:spcAft>
                <a:spcPts val="0"/>
              </a:spcAft>
            </a:pPr>
            <a:r>
              <a:rPr lang="en-GB" sz="1800" dirty="0">
                <a:solidFill>
                  <a:srgbClr val="000000"/>
                </a:solidFill>
                <a:latin typeface="+mn-lt"/>
                <a:cs typeface="Times New Roman" panose="02020603050405020304" pitchFamily="18" charset="0"/>
              </a:rPr>
              <a:t>Efficient, sustainable and inclusive energy use</a:t>
            </a:r>
            <a:r>
              <a:rPr lang="en-US" sz="1800" i="1" dirty="0">
                <a:solidFill>
                  <a:srgbClr val="000000"/>
                </a:solidFill>
                <a:latin typeface="+mn-lt"/>
                <a:cs typeface="Times New Roman" panose="02020603050405020304" pitchFamily="18" charset="0"/>
              </a:rPr>
              <a:t>		</a:t>
            </a:r>
            <a:r>
              <a:rPr lang="en-US" sz="1800" dirty="0">
                <a:solidFill>
                  <a:srgbClr val="000000"/>
                </a:solidFill>
                <a:latin typeface="+mn-lt"/>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HORIZON-CL5-2023-D4-01</a:t>
            </a:r>
            <a:endParaRPr lang="en-US" sz="1800" dirty="0">
              <a:solidFill>
                <a:srgbClr val="000000"/>
              </a:solidFill>
              <a:latin typeface="+mn-lt"/>
              <a:cs typeface="Times New Roman" panose="02020603050405020304" pitchFamily="18" charset="0"/>
            </a:endParaRPr>
          </a:p>
        </p:txBody>
      </p:sp>
      <p:grpSp>
        <p:nvGrpSpPr>
          <p:cNvPr id="30" name="Group 29">
            <a:extLst>
              <a:ext uri="{FF2B5EF4-FFF2-40B4-BE49-F238E27FC236}">
                <a16:creationId xmlns:a16="http://schemas.microsoft.com/office/drawing/2014/main" id="{DA58E7BD-6DFD-4829-BC62-3018A929AC8F}"/>
              </a:ext>
            </a:extLst>
          </p:cNvPr>
          <p:cNvGrpSpPr/>
          <p:nvPr/>
        </p:nvGrpSpPr>
        <p:grpSpPr>
          <a:xfrm>
            <a:off x="-2532" y="672336"/>
            <a:ext cx="1632921" cy="6185574"/>
            <a:chOff x="4715294" y="0"/>
            <a:chExt cx="1321576" cy="4952870"/>
          </a:xfrm>
        </p:grpSpPr>
        <p:sp>
          <p:nvSpPr>
            <p:cNvPr id="31" name="Rectangle: Rounded Corners 30">
              <a:extLst>
                <a:ext uri="{FF2B5EF4-FFF2-40B4-BE49-F238E27FC236}">
                  <a16:creationId xmlns:a16="http://schemas.microsoft.com/office/drawing/2014/main" id="{D70C1EE6-DF6A-4AAD-BBAF-956B35758F1F}"/>
                </a:ext>
              </a:extLst>
            </p:cNvPr>
            <p:cNvSpPr/>
            <p:nvPr/>
          </p:nvSpPr>
          <p:spPr>
            <a:xfrm>
              <a:off x="4715294" y="0"/>
              <a:ext cx="1321576" cy="4952870"/>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32" name="Rectangle: Rounded Corners 34">
              <a:extLst>
                <a:ext uri="{FF2B5EF4-FFF2-40B4-BE49-F238E27FC236}">
                  <a16:creationId xmlns:a16="http://schemas.microsoft.com/office/drawing/2014/main" id="{0EEC799E-3CED-4928-8EFD-28FEA7C53866}"/>
                </a:ext>
              </a:extLst>
            </p:cNvPr>
            <p:cNvSpPr txBox="1"/>
            <p:nvPr/>
          </p:nvSpPr>
          <p:spPr>
            <a:xfrm>
              <a:off x="4715294" y="0"/>
              <a:ext cx="1321576" cy="5845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4</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€ 208.00 m. </a:t>
              </a:r>
              <a:endParaRPr lang="en-US" sz="1400" b="1" kern="1200" dirty="0">
                <a:solidFill>
                  <a:srgbClr val="002060"/>
                </a:solidFill>
              </a:endParaRPr>
            </a:p>
          </p:txBody>
        </p:sp>
      </p:grpSp>
      <p:grpSp>
        <p:nvGrpSpPr>
          <p:cNvPr id="33" name="Group 32">
            <a:extLst>
              <a:ext uri="{FF2B5EF4-FFF2-40B4-BE49-F238E27FC236}">
                <a16:creationId xmlns:a16="http://schemas.microsoft.com/office/drawing/2014/main" id="{BE434E00-9262-4C27-9991-FC70712FF4FE}"/>
              </a:ext>
            </a:extLst>
          </p:cNvPr>
          <p:cNvGrpSpPr/>
          <p:nvPr/>
        </p:nvGrpSpPr>
        <p:grpSpPr>
          <a:xfrm>
            <a:off x="-2532" y="2133634"/>
            <a:ext cx="1673008" cy="908289"/>
            <a:chOff x="4621393" y="1046387"/>
            <a:chExt cx="1509377" cy="617413"/>
          </a:xfrm>
        </p:grpSpPr>
        <p:sp>
          <p:nvSpPr>
            <p:cNvPr id="34" name="Rectangle: Rounded Corners 33">
              <a:extLst>
                <a:ext uri="{FF2B5EF4-FFF2-40B4-BE49-F238E27FC236}">
                  <a16:creationId xmlns:a16="http://schemas.microsoft.com/office/drawing/2014/main" id="{4150695C-3121-4E2C-AA87-84EF36F0BFAA}"/>
                </a:ext>
              </a:extLst>
            </p:cNvPr>
            <p:cNvSpPr/>
            <p:nvPr/>
          </p:nvSpPr>
          <p:spPr>
            <a:xfrm>
              <a:off x="4621393" y="1046387"/>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35" name="Rectangle: Rounded Corners 36">
              <a:extLst>
                <a:ext uri="{FF2B5EF4-FFF2-40B4-BE49-F238E27FC236}">
                  <a16:creationId xmlns:a16="http://schemas.microsoft.com/office/drawing/2014/main" id="{F6392A82-41B0-4FF1-8089-ADE55D103F5D}"/>
                </a:ext>
              </a:extLst>
            </p:cNvPr>
            <p:cNvSpPr txBox="1"/>
            <p:nvPr/>
          </p:nvSpPr>
          <p:spPr>
            <a:xfrm>
              <a:off x="4639476" y="1064470"/>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36" name="Group 35">
            <a:extLst>
              <a:ext uri="{FF2B5EF4-FFF2-40B4-BE49-F238E27FC236}">
                <a16:creationId xmlns:a16="http://schemas.microsoft.com/office/drawing/2014/main" id="{77E422C7-1A99-4075-BE4F-65AFCFF862C0}"/>
              </a:ext>
            </a:extLst>
          </p:cNvPr>
          <p:cNvGrpSpPr/>
          <p:nvPr/>
        </p:nvGrpSpPr>
        <p:grpSpPr>
          <a:xfrm>
            <a:off x="-2533" y="3068986"/>
            <a:ext cx="1673009" cy="893400"/>
            <a:chOff x="4621393" y="1879284"/>
            <a:chExt cx="1509377" cy="650541"/>
          </a:xfrm>
        </p:grpSpPr>
        <p:sp>
          <p:nvSpPr>
            <p:cNvPr id="37" name="Rectangle: Rounded Corners 36">
              <a:extLst>
                <a:ext uri="{FF2B5EF4-FFF2-40B4-BE49-F238E27FC236}">
                  <a16:creationId xmlns:a16="http://schemas.microsoft.com/office/drawing/2014/main" id="{FDE0F66E-F60C-4E05-B303-1E2FA004A2A6}"/>
                </a:ext>
              </a:extLst>
            </p:cNvPr>
            <p:cNvSpPr/>
            <p:nvPr/>
          </p:nvSpPr>
          <p:spPr>
            <a:xfrm>
              <a:off x="4621393" y="1912412"/>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38" name="Rectangle: Rounded Corners 38">
              <a:extLst>
                <a:ext uri="{FF2B5EF4-FFF2-40B4-BE49-F238E27FC236}">
                  <a16:creationId xmlns:a16="http://schemas.microsoft.com/office/drawing/2014/main" id="{50316475-AC5B-4AD2-9B90-4AD991E19F05}"/>
                </a:ext>
              </a:extLst>
            </p:cNvPr>
            <p:cNvSpPr txBox="1"/>
            <p:nvPr/>
          </p:nvSpPr>
          <p:spPr>
            <a:xfrm>
              <a:off x="4639475" y="187928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pSp>
        <p:nvGrpSpPr>
          <p:cNvPr id="39" name="Group 38">
            <a:extLst>
              <a:ext uri="{FF2B5EF4-FFF2-40B4-BE49-F238E27FC236}">
                <a16:creationId xmlns:a16="http://schemas.microsoft.com/office/drawing/2014/main" id="{E9297CA0-CA3F-4CD3-9474-C43DB54C3725}"/>
              </a:ext>
            </a:extLst>
          </p:cNvPr>
          <p:cNvGrpSpPr/>
          <p:nvPr/>
        </p:nvGrpSpPr>
        <p:grpSpPr>
          <a:xfrm>
            <a:off x="-9405" y="4024465"/>
            <a:ext cx="1652963" cy="776099"/>
            <a:chOff x="4621393" y="2778436"/>
            <a:chExt cx="1509377" cy="617413"/>
          </a:xfrm>
        </p:grpSpPr>
        <p:sp>
          <p:nvSpPr>
            <p:cNvPr id="40" name="Rectangle: Rounded Corners 39">
              <a:extLst>
                <a:ext uri="{FF2B5EF4-FFF2-40B4-BE49-F238E27FC236}">
                  <a16:creationId xmlns:a16="http://schemas.microsoft.com/office/drawing/2014/main" id="{5105EBDB-5B19-4851-ADC9-F7DF1ECBDCC3}"/>
                </a:ext>
              </a:extLst>
            </p:cNvPr>
            <p:cNvSpPr/>
            <p:nvPr/>
          </p:nvSpPr>
          <p:spPr>
            <a:xfrm>
              <a:off x="4621393" y="2778436"/>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41" name="Rectangle: Rounded Corners 40">
              <a:extLst>
                <a:ext uri="{FF2B5EF4-FFF2-40B4-BE49-F238E27FC236}">
                  <a16:creationId xmlns:a16="http://schemas.microsoft.com/office/drawing/2014/main" id="{F2ED72CF-8E3B-4A9A-8C78-0768A20C2F0A}"/>
                </a:ext>
              </a:extLst>
            </p:cNvPr>
            <p:cNvSpPr txBox="1"/>
            <p:nvPr/>
          </p:nvSpPr>
          <p:spPr>
            <a:xfrm>
              <a:off x="4639476" y="2796519"/>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42" name="Group 41">
            <a:extLst>
              <a:ext uri="{FF2B5EF4-FFF2-40B4-BE49-F238E27FC236}">
                <a16:creationId xmlns:a16="http://schemas.microsoft.com/office/drawing/2014/main" id="{ECACB867-9964-48CB-813B-C682DBA45393}"/>
              </a:ext>
            </a:extLst>
          </p:cNvPr>
          <p:cNvGrpSpPr/>
          <p:nvPr/>
        </p:nvGrpSpPr>
        <p:grpSpPr>
          <a:xfrm>
            <a:off x="-2532" y="4876762"/>
            <a:ext cx="1652963" cy="710087"/>
            <a:chOff x="4621393" y="3644461"/>
            <a:chExt cx="1509377" cy="617413"/>
          </a:xfrm>
        </p:grpSpPr>
        <p:sp>
          <p:nvSpPr>
            <p:cNvPr id="43" name="Rectangle: Rounded Corners 42">
              <a:extLst>
                <a:ext uri="{FF2B5EF4-FFF2-40B4-BE49-F238E27FC236}">
                  <a16:creationId xmlns:a16="http://schemas.microsoft.com/office/drawing/2014/main" id="{9AF8F4E7-9C67-44BE-933B-C9123805BCFD}"/>
                </a:ext>
              </a:extLst>
            </p:cNvPr>
            <p:cNvSpPr/>
            <p:nvPr/>
          </p:nvSpPr>
          <p:spPr>
            <a:xfrm>
              <a:off x="4621393" y="3644461"/>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44" name="Rectangle: Rounded Corners 42">
              <a:extLst>
                <a:ext uri="{FF2B5EF4-FFF2-40B4-BE49-F238E27FC236}">
                  <a16:creationId xmlns:a16="http://schemas.microsoft.com/office/drawing/2014/main" id="{28D97310-14AF-4BF2-A8F8-437B9798F1F4}"/>
                </a:ext>
              </a:extLst>
            </p:cNvPr>
            <p:cNvSpPr txBox="1"/>
            <p:nvPr/>
          </p:nvSpPr>
          <p:spPr>
            <a:xfrm>
              <a:off x="4639476" y="366254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spTree>
    <p:extLst>
      <p:ext uri="{BB962C8B-B14F-4D97-AF65-F5344CB8AC3E}">
        <p14:creationId xmlns:p14="http://schemas.microsoft.com/office/powerpoint/2010/main" val="22880230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64A9D3-996C-488A-8CC4-930708082C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36</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4.</a:t>
            </a:r>
            <a:r>
              <a:rPr lang="en-GB" sz="1800" i="1" dirty="0">
                <a:solidFill>
                  <a:srgbClr val="000000"/>
                </a:solidFill>
                <a:latin typeface="+mn-lt"/>
                <a:cs typeface="Times New Roman" panose="02020603050405020304" pitchFamily="18" charset="0"/>
              </a:rPr>
              <a:t>						Continued 3</a:t>
            </a:r>
          </a:p>
          <a:p>
            <a:pPr fontAlgn="auto">
              <a:lnSpc>
                <a:spcPct val="100000"/>
              </a:lnSpc>
              <a:spcAft>
                <a:spcPts val="0"/>
              </a:spcAft>
            </a:pPr>
            <a:r>
              <a:rPr lang="en-GB" sz="1800" dirty="0">
                <a:solidFill>
                  <a:srgbClr val="000000"/>
                </a:solidFill>
                <a:latin typeface="+mn-lt"/>
                <a:cs typeface="Times New Roman" panose="02020603050405020304" pitchFamily="18" charset="0"/>
              </a:rPr>
              <a:t>Efficient, sustainable and inclusive energy use</a:t>
            </a:r>
            <a:r>
              <a:rPr lang="en-US" sz="1800" dirty="0">
                <a:solidFill>
                  <a:srgbClr val="000000"/>
                </a:solidFill>
                <a:latin typeface="+mn-lt"/>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HORIZON-CL5-2023-D4-01</a:t>
            </a:r>
            <a:endParaRPr lang="en-US" sz="1800" dirty="0">
              <a:solidFill>
                <a:srgbClr val="000000"/>
              </a:solidFill>
              <a:latin typeface="+mn-lt"/>
              <a:cs typeface="Times New Roman" panose="02020603050405020304" pitchFamily="18" charset="0"/>
            </a:endParaRPr>
          </a:p>
        </p:txBody>
      </p:sp>
      <p:sp>
        <p:nvSpPr>
          <p:cNvPr id="8" name="Rectangle: Rounded Corners 7">
            <a:extLst>
              <a:ext uri="{FF2B5EF4-FFF2-40B4-BE49-F238E27FC236}">
                <a16:creationId xmlns:a16="http://schemas.microsoft.com/office/drawing/2014/main" id="{EB3C53E8-83F6-4FAB-827A-8450E307FC26}"/>
              </a:ext>
            </a:extLst>
          </p:cNvPr>
          <p:cNvSpPr/>
          <p:nvPr/>
        </p:nvSpPr>
        <p:spPr>
          <a:xfrm>
            <a:off x="6992" y="672336"/>
            <a:ext cx="1697765" cy="6109376"/>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0" name="Group 9">
            <a:extLst>
              <a:ext uri="{FF2B5EF4-FFF2-40B4-BE49-F238E27FC236}">
                <a16:creationId xmlns:a16="http://schemas.microsoft.com/office/drawing/2014/main" id="{E2EE3B69-6EF6-4A0D-BD3D-47047757E275}"/>
              </a:ext>
            </a:extLst>
          </p:cNvPr>
          <p:cNvGrpSpPr/>
          <p:nvPr/>
        </p:nvGrpSpPr>
        <p:grpSpPr>
          <a:xfrm>
            <a:off x="6993" y="1524050"/>
            <a:ext cx="1677341" cy="837459"/>
            <a:chOff x="4621393" y="1046387"/>
            <a:chExt cx="1509377" cy="617413"/>
          </a:xfrm>
        </p:grpSpPr>
        <p:sp>
          <p:nvSpPr>
            <p:cNvPr id="11" name="Rectangle: Rounded Corners 10">
              <a:extLst>
                <a:ext uri="{FF2B5EF4-FFF2-40B4-BE49-F238E27FC236}">
                  <a16:creationId xmlns:a16="http://schemas.microsoft.com/office/drawing/2014/main" id="{4A9AC55C-3271-4050-991E-A408F03ED1F0}"/>
                </a:ext>
              </a:extLst>
            </p:cNvPr>
            <p:cNvSpPr/>
            <p:nvPr/>
          </p:nvSpPr>
          <p:spPr>
            <a:xfrm>
              <a:off x="4621393" y="1046387"/>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12" name="Rectangle: Rounded Corners 36">
              <a:extLst>
                <a:ext uri="{FF2B5EF4-FFF2-40B4-BE49-F238E27FC236}">
                  <a16:creationId xmlns:a16="http://schemas.microsoft.com/office/drawing/2014/main" id="{5FC6D2EC-FAFF-45DA-ADCD-335C1674E0FD}"/>
                </a:ext>
              </a:extLst>
            </p:cNvPr>
            <p:cNvSpPr txBox="1"/>
            <p:nvPr/>
          </p:nvSpPr>
          <p:spPr>
            <a:xfrm>
              <a:off x="4639476" y="1064470"/>
              <a:ext cx="1473211" cy="581247"/>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dirty="0">
                  <a:solidFill>
                    <a:srgbClr val="002060"/>
                  </a:solidFill>
                </a:rPr>
                <a:t>Industry</a:t>
              </a:r>
              <a:endParaRPr lang="en-US" sz="1400" kern="1200" dirty="0">
                <a:solidFill>
                  <a:srgbClr val="002060"/>
                </a:solidFill>
              </a:endParaRPr>
            </a:p>
          </p:txBody>
        </p:sp>
      </p:grpSp>
      <p:grpSp>
        <p:nvGrpSpPr>
          <p:cNvPr id="13" name="Group 12">
            <a:extLst>
              <a:ext uri="{FF2B5EF4-FFF2-40B4-BE49-F238E27FC236}">
                <a16:creationId xmlns:a16="http://schemas.microsoft.com/office/drawing/2014/main" id="{B36BA936-95DA-4488-93DD-45E843030BE1}"/>
              </a:ext>
            </a:extLst>
          </p:cNvPr>
          <p:cNvGrpSpPr/>
          <p:nvPr/>
        </p:nvGrpSpPr>
        <p:grpSpPr>
          <a:xfrm>
            <a:off x="6993" y="2775200"/>
            <a:ext cx="1697764" cy="837459"/>
            <a:chOff x="4621393" y="1879284"/>
            <a:chExt cx="1509377" cy="650541"/>
          </a:xfrm>
        </p:grpSpPr>
        <p:sp>
          <p:nvSpPr>
            <p:cNvPr id="14" name="Rectangle: Rounded Corners 13">
              <a:extLst>
                <a:ext uri="{FF2B5EF4-FFF2-40B4-BE49-F238E27FC236}">
                  <a16:creationId xmlns:a16="http://schemas.microsoft.com/office/drawing/2014/main" id="{568FB8E0-6359-4A4D-B4FD-30AA9E10BFAC}"/>
                </a:ext>
              </a:extLst>
            </p:cNvPr>
            <p:cNvSpPr/>
            <p:nvPr/>
          </p:nvSpPr>
          <p:spPr>
            <a:xfrm>
              <a:off x="4621393" y="1912412"/>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15" name="Rectangle: Rounded Corners 38">
              <a:extLst>
                <a:ext uri="{FF2B5EF4-FFF2-40B4-BE49-F238E27FC236}">
                  <a16:creationId xmlns:a16="http://schemas.microsoft.com/office/drawing/2014/main" id="{5BFF6AEE-ECA8-4D37-A76E-588257971E10}"/>
                </a:ext>
              </a:extLst>
            </p:cNvPr>
            <p:cNvSpPr txBox="1"/>
            <p:nvPr/>
          </p:nvSpPr>
          <p:spPr>
            <a:xfrm>
              <a:off x="4639475" y="187928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pSp>
        <p:nvGrpSpPr>
          <p:cNvPr id="16" name="Group 15">
            <a:extLst>
              <a:ext uri="{FF2B5EF4-FFF2-40B4-BE49-F238E27FC236}">
                <a16:creationId xmlns:a16="http://schemas.microsoft.com/office/drawing/2014/main" id="{89B09D2D-A6A1-469E-9F6F-BB1DD274D358}"/>
              </a:ext>
            </a:extLst>
          </p:cNvPr>
          <p:cNvGrpSpPr/>
          <p:nvPr/>
        </p:nvGrpSpPr>
        <p:grpSpPr>
          <a:xfrm>
            <a:off x="120" y="4190980"/>
            <a:ext cx="1704637" cy="766539"/>
            <a:chOff x="4621393" y="2778436"/>
            <a:chExt cx="1509377" cy="617413"/>
          </a:xfrm>
        </p:grpSpPr>
        <p:sp>
          <p:nvSpPr>
            <p:cNvPr id="17" name="Rectangle: Rounded Corners 16">
              <a:extLst>
                <a:ext uri="{FF2B5EF4-FFF2-40B4-BE49-F238E27FC236}">
                  <a16:creationId xmlns:a16="http://schemas.microsoft.com/office/drawing/2014/main" id="{588145D6-8721-4916-89DE-E374DDCA2C72}"/>
                </a:ext>
              </a:extLst>
            </p:cNvPr>
            <p:cNvSpPr/>
            <p:nvPr/>
          </p:nvSpPr>
          <p:spPr>
            <a:xfrm>
              <a:off x="4621393" y="2778436"/>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18" name="Rectangle: Rounded Corners 40">
              <a:extLst>
                <a:ext uri="{FF2B5EF4-FFF2-40B4-BE49-F238E27FC236}">
                  <a16:creationId xmlns:a16="http://schemas.microsoft.com/office/drawing/2014/main" id="{1C82750E-7DE5-4749-8EB3-8302D502EE0E}"/>
                </a:ext>
              </a:extLst>
            </p:cNvPr>
            <p:cNvSpPr txBox="1"/>
            <p:nvPr/>
          </p:nvSpPr>
          <p:spPr>
            <a:xfrm>
              <a:off x="4639476" y="2796519"/>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19" name="Group 18">
            <a:extLst>
              <a:ext uri="{FF2B5EF4-FFF2-40B4-BE49-F238E27FC236}">
                <a16:creationId xmlns:a16="http://schemas.microsoft.com/office/drawing/2014/main" id="{9C1C41CC-566C-4241-ADBA-BB101C7EFAFF}"/>
              </a:ext>
            </a:extLst>
          </p:cNvPr>
          <p:cNvGrpSpPr/>
          <p:nvPr/>
        </p:nvGrpSpPr>
        <p:grpSpPr>
          <a:xfrm>
            <a:off x="6993" y="5394590"/>
            <a:ext cx="1677341" cy="701340"/>
            <a:chOff x="4621393" y="3644461"/>
            <a:chExt cx="1509377" cy="617413"/>
          </a:xfrm>
        </p:grpSpPr>
        <p:sp>
          <p:nvSpPr>
            <p:cNvPr id="20" name="Rectangle: Rounded Corners 19">
              <a:extLst>
                <a:ext uri="{FF2B5EF4-FFF2-40B4-BE49-F238E27FC236}">
                  <a16:creationId xmlns:a16="http://schemas.microsoft.com/office/drawing/2014/main" id="{6B7FF324-1588-4F57-A7A0-542CC1D1E583}"/>
                </a:ext>
              </a:extLst>
            </p:cNvPr>
            <p:cNvSpPr/>
            <p:nvPr/>
          </p:nvSpPr>
          <p:spPr>
            <a:xfrm>
              <a:off x="4621393" y="3644461"/>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21" name="Rectangle: Rounded Corners 42">
              <a:extLst>
                <a:ext uri="{FF2B5EF4-FFF2-40B4-BE49-F238E27FC236}">
                  <a16:creationId xmlns:a16="http://schemas.microsoft.com/office/drawing/2014/main" id="{0AE579EB-B5EA-45D8-B3A4-7AB7D56490B3}"/>
                </a:ext>
              </a:extLst>
            </p:cNvPr>
            <p:cNvSpPr txBox="1"/>
            <p:nvPr/>
          </p:nvSpPr>
          <p:spPr>
            <a:xfrm>
              <a:off x="4639476" y="366254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aphicFrame>
        <p:nvGraphicFramePr>
          <p:cNvPr id="26" name="Table 25">
            <a:extLst>
              <a:ext uri="{FF2B5EF4-FFF2-40B4-BE49-F238E27FC236}">
                <a16:creationId xmlns:a16="http://schemas.microsoft.com/office/drawing/2014/main" id="{C746AA76-8663-45A3-8A45-40823DAE07ED}"/>
              </a:ext>
            </a:extLst>
          </p:cNvPr>
          <p:cNvGraphicFramePr>
            <a:graphicFrameLocks noGrp="1"/>
          </p:cNvGraphicFramePr>
          <p:nvPr>
            <p:extLst>
              <p:ext uri="{D42A27DB-BD31-4B8C-83A1-F6EECF244321}">
                <p14:modId xmlns:p14="http://schemas.microsoft.com/office/powerpoint/2010/main" val="797792630"/>
              </p:ext>
            </p:extLst>
          </p:nvPr>
        </p:nvGraphicFramePr>
        <p:xfrm>
          <a:off x="1724852" y="672337"/>
          <a:ext cx="7391818" cy="3387044"/>
        </p:xfrm>
        <a:graphic>
          <a:graphicData uri="http://schemas.openxmlformats.org/drawingml/2006/table">
            <a:tbl>
              <a:tblPr firstRow="1" firstCol="1" bandRow="1">
                <a:tableStyleId>{616DA210-FB5B-4158-B5E0-FEB733F419BA}</a:tableStyleId>
              </a:tblPr>
              <a:tblGrid>
                <a:gridCol w="2237564">
                  <a:extLst>
                    <a:ext uri="{9D8B030D-6E8A-4147-A177-3AD203B41FA5}">
                      <a16:colId xmlns:a16="http://schemas.microsoft.com/office/drawing/2014/main" val="1282653552"/>
                    </a:ext>
                  </a:extLst>
                </a:gridCol>
                <a:gridCol w="685782">
                  <a:extLst>
                    <a:ext uri="{9D8B030D-6E8A-4147-A177-3AD203B41FA5}">
                      <a16:colId xmlns:a16="http://schemas.microsoft.com/office/drawing/2014/main" val="194158595"/>
                    </a:ext>
                  </a:extLst>
                </a:gridCol>
                <a:gridCol w="1142970">
                  <a:extLst>
                    <a:ext uri="{9D8B030D-6E8A-4147-A177-3AD203B41FA5}">
                      <a16:colId xmlns:a16="http://schemas.microsoft.com/office/drawing/2014/main" val="4142066877"/>
                    </a:ext>
                  </a:extLst>
                </a:gridCol>
                <a:gridCol w="1600158">
                  <a:extLst>
                    <a:ext uri="{9D8B030D-6E8A-4147-A177-3AD203B41FA5}">
                      <a16:colId xmlns:a16="http://schemas.microsoft.com/office/drawing/2014/main" val="3115197784"/>
                    </a:ext>
                  </a:extLst>
                </a:gridCol>
                <a:gridCol w="1725344">
                  <a:extLst>
                    <a:ext uri="{9D8B030D-6E8A-4147-A177-3AD203B41FA5}">
                      <a16:colId xmlns:a16="http://schemas.microsoft.com/office/drawing/2014/main" val="1624582846"/>
                    </a:ext>
                  </a:extLst>
                </a:gridCol>
              </a:tblGrid>
              <a:tr h="309385">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a:txBody>
                    <a:bodyPr/>
                    <a:lstStyle/>
                    <a:p>
                      <a:pPr marL="0" marR="0" algn="ctr">
                        <a:lnSpc>
                          <a:spcPct val="115000"/>
                        </a:lnSpc>
                        <a:spcBef>
                          <a:spcPts val="0"/>
                        </a:spcBef>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a:txBody>
                    <a:bodyPr/>
                    <a:lstStyle/>
                    <a:p>
                      <a:pPr marL="0" marR="0" algn="ctr">
                        <a:lnSpc>
                          <a:spcPct val="115000"/>
                        </a:lnSpc>
                        <a:spcBef>
                          <a:spcPts val="0"/>
                        </a:spcBef>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row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034676827"/>
                  </a:ext>
                </a:extLst>
              </a:tr>
              <a:tr h="206561">
                <a:tc vMerge="1">
                  <a:txBody>
                    <a:bodyPr/>
                    <a:lstStyle/>
                    <a:p>
                      <a:endParaRPr lang="en-US"/>
                    </a:p>
                  </a:txBody>
                  <a:tcPr/>
                </a:tc>
                <a:tc vMerge="1">
                  <a:txBody>
                    <a:bodyPr/>
                    <a:lstStyle/>
                    <a:p>
                      <a:endParaRPr lang="en-US"/>
                    </a:p>
                  </a:txBody>
                  <a:tcPr/>
                </a:tc>
                <a:tc>
                  <a:txBody>
                    <a:bodyPr/>
                    <a:lstStyle/>
                    <a:p>
                      <a:pPr algn="ctr"/>
                      <a:r>
                        <a:rPr lang="en-GB" sz="1400" b="0" dirty="0">
                          <a:effectLst/>
                        </a:rPr>
                        <a:t>2023</a:t>
                      </a:r>
                      <a:endParaRPr lang="en-US" dirty="0"/>
                    </a:p>
                  </a:txBody>
                  <a:tcPr marL="42388" marR="42388" marT="42388" marB="0"/>
                </a:tc>
                <a:tc vMerge="1">
                  <a:txBody>
                    <a:bodyPr/>
                    <a:lstStyle/>
                    <a:p>
                      <a:endParaRPr lang="en-US" dirty="0"/>
                    </a:p>
                  </a:txBody>
                  <a:tcPr marL="42388" marR="42388" marT="42388" marB="0"/>
                </a:tc>
                <a:tc vMerge="1">
                  <a:txBody>
                    <a:bodyPr/>
                    <a:lstStyle/>
                    <a:p>
                      <a:endParaRPr lang="en-US"/>
                    </a:p>
                  </a:txBody>
                  <a:tcPr/>
                </a:tc>
                <a:extLst>
                  <a:ext uri="{0D108BD9-81ED-4DB2-BD59-A6C34878D82A}">
                    <a16:rowId xmlns:a16="http://schemas.microsoft.com/office/drawing/2014/main" val="2603298302"/>
                  </a:ext>
                </a:extLst>
              </a:tr>
              <a:tr h="339752">
                <a:tc gridSpan="5">
                  <a:txBody>
                    <a:bodyPr/>
                    <a:lstStyle/>
                    <a:p>
                      <a:pPr marL="0" marR="0" algn="ctr">
                        <a:lnSpc>
                          <a:spcPct val="115000"/>
                        </a:lnSpc>
                        <a:spcBef>
                          <a:spcPts val="0"/>
                        </a:spcBef>
                        <a:spcAft>
                          <a:spcPts val="400"/>
                        </a:spcAft>
                      </a:pPr>
                      <a:r>
                        <a:rPr lang="en-GB" sz="1400" b="0" dirty="0">
                          <a:effectLst/>
                        </a:rPr>
                        <a:t>Opening: 13 Dec 2022</a:t>
                      </a:r>
                      <a:endParaRPr lang="en-US" sz="1400" b="0" dirty="0">
                        <a:effectLst/>
                      </a:endParaRPr>
                    </a:p>
                    <a:p>
                      <a:pPr marL="0" marR="0" algn="ctr">
                        <a:lnSpc>
                          <a:spcPct val="115000"/>
                        </a:lnSpc>
                        <a:spcBef>
                          <a:spcPts val="0"/>
                        </a:spcBef>
                        <a:spcAft>
                          <a:spcPts val="400"/>
                        </a:spcAft>
                      </a:pPr>
                      <a:r>
                        <a:rPr lang="en-GB" sz="1400" b="0" dirty="0">
                          <a:effectLst/>
                        </a:rPr>
                        <a:t>Deadline(s): 20 Apr 2023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5630909"/>
                  </a:ext>
                </a:extLst>
              </a:tr>
              <a:tr h="162712">
                <a:tc>
                  <a:txBody>
                    <a:bodyPr/>
                    <a:lstStyle/>
                    <a:p>
                      <a:pPr marL="0" marR="0" algn="just">
                        <a:lnSpc>
                          <a:spcPct val="115000"/>
                        </a:lnSpc>
                        <a:spcBef>
                          <a:spcPts val="0"/>
                        </a:spcBef>
                        <a:spcAft>
                          <a:spcPts val="400"/>
                        </a:spcAft>
                      </a:pPr>
                      <a:r>
                        <a:rPr lang="en-GB" sz="1400" b="0">
                          <a:effectLst/>
                        </a:rPr>
                        <a:t>HORIZON-CL5-2023-D4-01-01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a:effectLst/>
                        </a:rPr>
                        <a:t>10.00 </a:t>
                      </a:r>
                      <a:endParaRPr lang="en-US"/>
                    </a:p>
                  </a:txBody>
                  <a:tcPr marL="42388" marR="42388" marT="42388" marB="0"/>
                </a:tc>
                <a:tc>
                  <a:txBody>
                    <a:bodyPr/>
                    <a:lstStyle/>
                    <a:p>
                      <a:pPr marL="0" marR="0" algn="ctr">
                        <a:lnSpc>
                          <a:spcPct val="115000"/>
                        </a:lnSpc>
                        <a:spcBef>
                          <a:spcPts val="0"/>
                        </a:spcBef>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744866810"/>
                  </a:ext>
                </a:extLst>
              </a:tr>
              <a:tr h="162712">
                <a:tc>
                  <a:txBody>
                    <a:bodyPr/>
                    <a:lstStyle/>
                    <a:p>
                      <a:pPr marL="0" marR="0" algn="just">
                        <a:lnSpc>
                          <a:spcPct val="115000"/>
                        </a:lnSpc>
                        <a:spcBef>
                          <a:spcPts val="0"/>
                        </a:spcBef>
                        <a:spcAft>
                          <a:spcPts val="400"/>
                        </a:spcAft>
                      </a:pPr>
                      <a:r>
                        <a:rPr lang="en-GB" sz="1400" b="0">
                          <a:effectLst/>
                        </a:rPr>
                        <a:t>HORIZON-CL5-2023-D4-01-02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a:effectLst/>
                        </a:rPr>
                        <a:t>9.00 </a:t>
                      </a:r>
                      <a:endParaRPr lang="en-US"/>
                    </a:p>
                  </a:txBody>
                  <a:tcPr marL="42388" marR="42388" marT="42388" marB="0"/>
                </a:tc>
                <a:tc>
                  <a:txBody>
                    <a:bodyPr/>
                    <a:lstStyle/>
                    <a:p>
                      <a:pPr marL="0" marR="0" algn="ctr">
                        <a:lnSpc>
                          <a:spcPct val="115000"/>
                        </a:lnSpc>
                        <a:spcBef>
                          <a:spcPts val="0"/>
                        </a:spcBef>
                        <a:spcAft>
                          <a:spcPts val="400"/>
                        </a:spcAft>
                      </a:pPr>
                      <a:r>
                        <a:rPr lang="en-GB" sz="1400" b="0">
                          <a:effectLst/>
                        </a:rPr>
                        <a:t>Around 4.50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872336945"/>
                  </a:ext>
                </a:extLst>
              </a:tr>
              <a:tr h="162712">
                <a:tc>
                  <a:txBody>
                    <a:bodyPr/>
                    <a:lstStyle/>
                    <a:p>
                      <a:pPr marL="0" marR="0" algn="just">
                        <a:lnSpc>
                          <a:spcPct val="115000"/>
                        </a:lnSpc>
                        <a:spcBef>
                          <a:spcPts val="0"/>
                        </a:spcBef>
                        <a:spcAft>
                          <a:spcPts val="400"/>
                        </a:spcAft>
                      </a:pPr>
                      <a:r>
                        <a:rPr lang="en-GB" sz="1400" b="0" dirty="0">
                          <a:effectLst/>
                        </a:rPr>
                        <a:t>HORIZON-CL5-2023-D4-01-03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dirty="0">
                          <a:effectLst/>
                        </a:rPr>
                        <a:t>8.00 </a:t>
                      </a:r>
                      <a:endParaRPr lang="en-US" dirty="0"/>
                    </a:p>
                  </a:txBody>
                  <a:tcPr marL="42388" marR="42388" marT="42388" marB="0"/>
                </a:tc>
                <a:tc>
                  <a:txBody>
                    <a:bodyPr/>
                    <a:lstStyle/>
                    <a:p>
                      <a:pPr marL="0" marR="0" algn="ctr">
                        <a:lnSpc>
                          <a:spcPct val="115000"/>
                        </a:lnSpc>
                        <a:spcBef>
                          <a:spcPts val="0"/>
                        </a:spcBef>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2770829615"/>
                  </a:ext>
                </a:extLst>
              </a:tr>
              <a:tr h="162712">
                <a:tc>
                  <a:txBody>
                    <a:bodyPr/>
                    <a:lstStyle/>
                    <a:p>
                      <a:pPr marL="0" marR="0" algn="just">
                        <a:lnSpc>
                          <a:spcPct val="115000"/>
                        </a:lnSpc>
                        <a:spcBef>
                          <a:spcPts val="0"/>
                        </a:spcBef>
                        <a:spcAft>
                          <a:spcPts val="400"/>
                        </a:spcAft>
                      </a:pPr>
                      <a:r>
                        <a:rPr lang="en-GB" sz="1400" b="0">
                          <a:effectLst/>
                        </a:rPr>
                        <a:t>HORIZON-CL5-2023-D4-01-04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a:effectLst/>
                        </a:rPr>
                        <a:t>6.00 </a:t>
                      </a:r>
                      <a:endParaRPr lang="en-US"/>
                    </a:p>
                  </a:txBody>
                  <a:tcPr marL="42388" marR="42388" marT="42388" marB="0"/>
                </a:tc>
                <a:tc>
                  <a:txBody>
                    <a:bodyPr/>
                    <a:lstStyle/>
                    <a:p>
                      <a:pPr marL="0" marR="0" algn="ctr">
                        <a:lnSpc>
                          <a:spcPct val="115000"/>
                        </a:lnSpc>
                        <a:spcBef>
                          <a:spcPts val="0"/>
                        </a:spcBef>
                        <a:spcAft>
                          <a:spcPts val="400"/>
                        </a:spcAft>
                      </a:pPr>
                      <a:r>
                        <a:rPr lang="en-GB" sz="1400" b="0" dirty="0">
                          <a:effectLst/>
                        </a:rPr>
                        <a:t>Around 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1799476839"/>
                  </a:ext>
                </a:extLst>
              </a:tr>
              <a:tr h="162712">
                <a:tc>
                  <a:txBody>
                    <a:bodyPr/>
                    <a:lstStyle/>
                    <a:p>
                      <a:pPr marL="0" marR="0" algn="just">
                        <a:lnSpc>
                          <a:spcPct val="115000"/>
                        </a:lnSpc>
                        <a:spcBef>
                          <a:spcPts val="0"/>
                        </a:spcBef>
                        <a:spcAft>
                          <a:spcPts val="400"/>
                        </a:spcAft>
                      </a:pPr>
                      <a:r>
                        <a:rPr lang="en-GB" sz="1400" b="0">
                          <a:effectLst/>
                        </a:rPr>
                        <a:t>HORIZON-CL5-2023-D4-01-05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a:effectLst/>
                        </a:rPr>
                        <a:t>25.00 </a:t>
                      </a:r>
                      <a:endParaRPr lang="en-US"/>
                    </a:p>
                  </a:txBody>
                  <a:tcPr marL="42388" marR="42388" marT="42388" marB="0"/>
                </a:tc>
                <a:tc>
                  <a:txBody>
                    <a:bodyPr/>
                    <a:lstStyle/>
                    <a:p>
                      <a:pPr marL="0" marR="0" algn="ctr">
                        <a:lnSpc>
                          <a:spcPct val="115000"/>
                        </a:lnSpc>
                        <a:spcBef>
                          <a:spcPts val="0"/>
                        </a:spcBef>
                        <a:spcAft>
                          <a:spcPts val="400"/>
                        </a:spcAft>
                      </a:pPr>
                      <a:r>
                        <a:rPr lang="en-GB" sz="1400" b="0">
                          <a:effectLst/>
                        </a:rPr>
                        <a:t>Around 12.50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281414515"/>
                  </a:ext>
                </a:extLst>
              </a:tr>
              <a:tr h="162712">
                <a:tc>
                  <a:txBody>
                    <a:bodyPr/>
                    <a:lstStyle/>
                    <a:p>
                      <a:pPr marL="0" marR="0" algn="just">
                        <a:lnSpc>
                          <a:spcPct val="115000"/>
                        </a:lnSpc>
                        <a:spcBef>
                          <a:spcPts val="0"/>
                        </a:spcBef>
                        <a:spcAft>
                          <a:spcPts val="400"/>
                        </a:spcAft>
                      </a:pPr>
                      <a:r>
                        <a:rPr lang="en-GB" sz="1400" b="0">
                          <a:effectLst/>
                        </a:rPr>
                        <a:t>HORIZON-CL5-2023-D4-01-06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a:effectLst/>
                        </a:rPr>
                        <a:t>20.00 </a:t>
                      </a:r>
                      <a:endParaRPr lang="en-US"/>
                    </a:p>
                  </a:txBody>
                  <a:tcPr marL="42388" marR="42388" marT="42388" marB="0"/>
                </a:tc>
                <a:tc>
                  <a:txBody>
                    <a:bodyPr/>
                    <a:lstStyle/>
                    <a:p>
                      <a:pPr marL="0" marR="0" algn="ctr">
                        <a:lnSpc>
                          <a:spcPct val="115000"/>
                        </a:lnSpc>
                        <a:spcBef>
                          <a:spcPts val="0"/>
                        </a:spcBef>
                        <a:spcAft>
                          <a:spcPts val="400"/>
                        </a:spcAft>
                      </a:pPr>
                      <a:r>
                        <a:rPr lang="en-GB" sz="1400" b="0" dirty="0">
                          <a:effectLst/>
                        </a:rPr>
                        <a:t>Around 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3471629514"/>
                  </a:ext>
                </a:extLst>
              </a:tr>
              <a:tr h="162712">
                <a:tc>
                  <a:txBody>
                    <a:bodyPr/>
                    <a:lstStyle/>
                    <a:p>
                      <a:pPr marL="0" marR="0" algn="just">
                        <a:lnSpc>
                          <a:spcPct val="115000"/>
                        </a:lnSpc>
                        <a:spcBef>
                          <a:spcPts val="0"/>
                        </a:spcBef>
                        <a:spcAft>
                          <a:spcPts val="400"/>
                        </a:spcAft>
                      </a:pPr>
                      <a:r>
                        <a:rPr lang="en-GB" sz="1400" b="0" dirty="0">
                          <a:effectLst/>
                        </a:rPr>
                        <a:t>Overall indicative budget</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algn="ctr"/>
                      <a:r>
                        <a:rPr lang="en-GB" sz="1400" b="0" dirty="0">
                          <a:effectLst/>
                        </a:rPr>
                        <a:t>78.00</a:t>
                      </a:r>
                      <a:endParaRPr lang="en-US" dirty="0"/>
                    </a:p>
                  </a:txBody>
                  <a:tcPr marL="42388" marR="42388" marT="42388"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tc>
                  <a:txBody>
                    <a:bodyPr/>
                    <a:lstStyle/>
                    <a:p>
                      <a:pPr marL="0" marR="0" algn="ctr">
                        <a:lnSpc>
                          <a:spcPct val="115000"/>
                        </a:lnSpc>
                        <a:spcBef>
                          <a:spcPts val="0"/>
                        </a:spcBef>
                        <a:spcAft>
                          <a:spcPts val="400"/>
                        </a:spcAft>
                      </a:pPr>
                      <a:r>
                        <a:rPr lang="en-GB" sz="1400" b="0" dirty="0">
                          <a:effectLst/>
                        </a:rPr>
                        <a:t>12 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388" marR="42388" marT="42388" marB="0"/>
                </a:tc>
                <a:extLst>
                  <a:ext uri="{0D108BD9-81ED-4DB2-BD59-A6C34878D82A}">
                    <a16:rowId xmlns:a16="http://schemas.microsoft.com/office/drawing/2014/main" val="2225703594"/>
                  </a:ext>
                </a:extLst>
              </a:tr>
            </a:tbl>
          </a:graphicData>
        </a:graphic>
      </p:graphicFrame>
      <p:sp>
        <p:nvSpPr>
          <p:cNvPr id="29" name="Content Placeholder 2">
            <a:extLst>
              <a:ext uri="{FF2B5EF4-FFF2-40B4-BE49-F238E27FC236}">
                <a16:creationId xmlns:a16="http://schemas.microsoft.com/office/drawing/2014/main" id="{C3031ECE-B832-4165-ABBF-7C03BD679189}"/>
              </a:ext>
            </a:extLst>
          </p:cNvPr>
          <p:cNvSpPr>
            <a:spLocks noGrp="1"/>
          </p:cNvSpPr>
          <p:nvPr>
            <p:ph idx="1"/>
          </p:nvPr>
        </p:nvSpPr>
        <p:spPr>
          <a:xfrm>
            <a:off x="1723018" y="4114782"/>
            <a:ext cx="7420982" cy="2613151"/>
          </a:xfrm>
        </p:spPr>
        <p:txBody>
          <a:bodyPr>
            <a:normAutofit lnSpcReduction="10000"/>
          </a:bodyPr>
          <a:lstStyle/>
          <a:p>
            <a:r>
              <a:rPr lang="en-GB" sz="1400" dirty="0">
                <a:effectLst/>
                <a:ea typeface="Times New Roman" panose="02020603050405020304" pitchFamily="18" charset="0"/>
              </a:rPr>
              <a:t>HORIZON-CL5-2023-D4-01-01: Innovative cost-efficient solutions for zero-emission buildings</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HORIZON-CL5-2023-D4-01-02: Future-proofing historical buildings for the clean energy transition</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HORIZON-CL5-2023-D4-01-03: Interoperable solutions for positive energy districts (PEDs), including a better integration of local renewables and local excess heat sources </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HORIZON-CL5-2023-D4-01-04: Thermal management and energy optimisation of high energy demand IT systems equipment in tertiary buildings </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HORIZON-CL5-2023-D4-01-05: Innovative solutions for cost-effective decarbonisation of buildings through energy efficiency and electrification</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HORIZON-CL5-2023-D4-01-06: Integration of renewable heat or industrial waste heat in heat-to-cold conversion systems to generate cold for industrial processes</a:t>
            </a:r>
            <a:endParaRPr lang="en-US" sz="1400" dirty="0">
              <a:effectLst/>
              <a:ea typeface="Times New Roman" panose="02020603050405020304" pitchFamily="18" charset="0"/>
            </a:endParaRPr>
          </a:p>
        </p:txBody>
      </p:sp>
      <p:sp>
        <p:nvSpPr>
          <p:cNvPr id="22" name="Rectangle: Rounded Corners 34">
            <a:extLst>
              <a:ext uri="{FF2B5EF4-FFF2-40B4-BE49-F238E27FC236}">
                <a16:creationId xmlns:a16="http://schemas.microsoft.com/office/drawing/2014/main" id="{2F20CC3D-7B70-4C2F-8082-F75AAEBDFDCA}"/>
              </a:ext>
            </a:extLst>
          </p:cNvPr>
          <p:cNvSpPr txBox="1"/>
          <p:nvPr/>
        </p:nvSpPr>
        <p:spPr>
          <a:xfrm>
            <a:off x="-2532" y="672336"/>
            <a:ext cx="1686866" cy="73001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4</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€ 208.00 m. </a:t>
            </a:r>
            <a:endParaRPr lang="en-US" sz="1400" b="1" kern="1200" dirty="0">
              <a:solidFill>
                <a:srgbClr val="002060"/>
              </a:solidFill>
            </a:endParaRPr>
          </a:p>
        </p:txBody>
      </p:sp>
    </p:spTree>
    <p:extLst>
      <p:ext uri="{BB962C8B-B14F-4D97-AF65-F5344CB8AC3E}">
        <p14:creationId xmlns:p14="http://schemas.microsoft.com/office/powerpoint/2010/main" val="7671267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64A9D3-996C-488A-8CC4-930708082C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37</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4.						 </a:t>
            </a:r>
            <a:r>
              <a:rPr lang="en-GB" sz="1800" i="1" dirty="0">
                <a:solidFill>
                  <a:srgbClr val="000000"/>
                </a:solidFill>
                <a:latin typeface="+mn-lt"/>
                <a:cs typeface="Times New Roman" panose="02020603050405020304" pitchFamily="18" charset="0"/>
              </a:rPr>
              <a:t>Continued 4</a:t>
            </a:r>
          </a:p>
          <a:p>
            <a:pPr fontAlgn="auto">
              <a:lnSpc>
                <a:spcPct val="100000"/>
              </a:lnSpc>
              <a:spcAft>
                <a:spcPts val="0"/>
              </a:spcAft>
            </a:pPr>
            <a:r>
              <a:rPr lang="en-GB" sz="1800" dirty="0">
                <a:solidFill>
                  <a:srgbClr val="000000"/>
                </a:solidFill>
                <a:latin typeface="+mn-lt"/>
                <a:cs typeface="Times New Roman" panose="02020603050405020304" pitchFamily="18" charset="0"/>
              </a:rPr>
              <a:t>Efficient, sustainable and inclusive energy use</a:t>
            </a:r>
            <a:r>
              <a:rPr lang="en-US" sz="1800" dirty="0">
                <a:solidFill>
                  <a:srgbClr val="000000"/>
                </a:solidFill>
                <a:latin typeface="+mn-lt"/>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HORIZON-CL5-2023-D4-02</a:t>
            </a:r>
            <a:endParaRPr lang="en-US" sz="1800" dirty="0">
              <a:solidFill>
                <a:srgbClr val="000000"/>
              </a:solidFill>
              <a:latin typeface="+mn-lt"/>
              <a:cs typeface="Times New Roman" panose="02020603050405020304" pitchFamily="18" charset="0"/>
            </a:endParaRPr>
          </a:p>
        </p:txBody>
      </p:sp>
      <p:sp>
        <p:nvSpPr>
          <p:cNvPr id="8" name="Rectangle: Rounded Corners 7">
            <a:extLst>
              <a:ext uri="{FF2B5EF4-FFF2-40B4-BE49-F238E27FC236}">
                <a16:creationId xmlns:a16="http://schemas.microsoft.com/office/drawing/2014/main" id="{EB3C53E8-83F6-4FAB-827A-8450E307FC26}"/>
              </a:ext>
            </a:extLst>
          </p:cNvPr>
          <p:cNvSpPr/>
          <p:nvPr/>
        </p:nvSpPr>
        <p:spPr>
          <a:xfrm>
            <a:off x="6992" y="672336"/>
            <a:ext cx="1697765" cy="6109376"/>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0" name="Group 9">
            <a:extLst>
              <a:ext uri="{FF2B5EF4-FFF2-40B4-BE49-F238E27FC236}">
                <a16:creationId xmlns:a16="http://schemas.microsoft.com/office/drawing/2014/main" id="{E2EE3B69-6EF6-4A0D-BD3D-47047757E275}"/>
              </a:ext>
            </a:extLst>
          </p:cNvPr>
          <p:cNvGrpSpPr/>
          <p:nvPr/>
        </p:nvGrpSpPr>
        <p:grpSpPr>
          <a:xfrm>
            <a:off x="6993" y="1524050"/>
            <a:ext cx="1677341" cy="837459"/>
            <a:chOff x="4621393" y="1046387"/>
            <a:chExt cx="1509377" cy="617413"/>
          </a:xfrm>
        </p:grpSpPr>
        <p:sp>
          <p:nvSpPr>
            <p:cNvPr id="11" name="Rectangle: Rounded Corners 10">
              <a:extLst>
                <a:ext uri="{FF2B5EF4-FFF2-40B4-BE49-F238E27FC236}">
                  <a16:creationId xmlns:a16="http://schemas.microsoft.com/office/drawing/2014/main" id="{4A9AC55C-3271-4050-991E-A408F03ED1F0}"/>
                </a:ext>
              </a:extLst>
            </p:cNvPr>
            <p:cNvSpPr/>
            <p:nvPr/>
          </p:nvSpPr>
          <p:spPr>
            <a:xfrm>
              <a:off x="4621393" y="1046387"/>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12" name="Rectangle: Rounded Corners 36">
              <a:extLst>
                <a:ext uri="{FF2B5EF4-FFF2-40B4-BE49-F238E27FC236}">
                  <a16:creationId xmlns:a16="http://schemas.microsoft.com/office/drawing/2014/main" id="{5FC6D2EC-FAFF-45DA-ADCD-335C1674E0FD}"/>
                </a:ext>
              </a:extLst>
            </p:cNvPr>
            <p:cNvSpPr txBox="1"/>
            <p:nvPr/>
          </p:nvSpPr>
          <p:spPr>
            <a:xfrm>
              <a:off x="4639476" y="1064470"/>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dirty="0">
                  <a:solidFill>
                    <a:srgbClr val="002060"/>
                  </a:solidFill>
                </a:rPr>
                <a:t>Industry</a:t>
              </a:r>
              <a:endParaRPr lang="en-US" sz="1400" kern="1200" dirty="0">
                <a:solidFill>
                  <a:srgbClr val="002060"/>
                </a:solidFill>
              </a:endParaRPr>
            </a:p>
          </p:txBody>
        </p:sp>
      </p:grpSp>
      <p:grpSp>
        <p:nvGrpSpPr>
          <p:cNvPr id="13" name="Group 12">
            <a:extLst>
              <a:ext uri="{FF2B5EF4-FFF2-40B4-BE49-F238E27FC236}">
                <a16:creationId xmlns:a16="http://schemas.microsoft.com/office/drawing/2014/main" id="{B36BA936-95DA-4488-93DD-45E843030BE1}"/>
              </a:ext>
            </a:extLst>
          </p:cNvPr>
          <p:cNvGrpSpPr/>
          <p:nvPr/>
        </p:nvGrpSpPr>
        <p:grpSpPr>
          <a:xfrm>
            <a:off x="6993" y="2775200"/>
            <a:ext cx="1697764" cy="837461"/>
            <a:chOff x="4621393" y="1879283"/>
            <a:chExt cx="1509377" cy="650542"/>
          </a:xfrm>
          <a:solidFill>
            <a:schemeClr val="accent1">
              <a:lumMod val="20000"/>
              <a:lumOff val="80000"/>
            </a:schemeClr>
          </a:solidFill>
        </p:grpSpPr>
        <p:sp>
          <p:nvSpPr>
            <p:cNvPr id="14" name="Rectangle: Rounded Corners 13">
              <a:extLst>
                <a:ext uri="{FF2B5EF4-FFF2-40B4-BE49-F238E27FC236}">
                  <a16:creationId xmlns:a16="http://schemas.microsoft.com/office/drawing/2014/main" id="{568FB8E0-6359-4A4D-B4FD-30AA9E10BFAC}"/>
                </a:ext>
              </a:extLst>
            </p:cNvPr>
            <p:cNvSpPr/>
            <p:nvPr/>
          </p:nvSpPr>
          <p:spPr>
            <a:xfrm>
              <a:off x="4621393" y="1912412"/>
              <a:ext cx="1509377" cy="61741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15" name="Rectangle: Rounded Corners 38">
              <a:extLst>
                <a:ext uri="{FF2B5EF4-FFF2-40B4-BE49-F238E27FC236}">
                  <a16:creationId xmlns:a16="http://schemas.microsoft.com/office/drawing/2014/main" id="{5BFF6AEE-ECA8-4D37-A76E-588257971E10}"/>
                </a:ext>
              </a:extLst>
            </p:cNvPr>
            <p:cNvSpPr txBox="1"/>
            <p:nvPr/>
          </p:nvSpPr>
          <p:spPr>
            <a:xfrm>
              <a:off x="4639475" y="1879283"/>
              <a:ext cx="1473211" cy="58124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pSp>
        <p:nvGrpSpPr>
          <p:cNvPr id="16" name="Group 15">
            <a:extLst>
              <a:ext uri="{FF2B5EF4-FFF2-40B4-BE49-F238E27FC236}">
                <a16:creationId xmlns:a16="http://schemas.microsoft.com/office/drawing/2014/main" id="{89B09D2D-A6A1-469E-9F6F-BB1DD274D358}"/>
              </a:ext>
            </a:extLst>
          </p:cNvPr>
          <p:cNvGrpSpPr/>
          <p:nvPr/>
        </p:nvGrpSpPr>
        <p:grpSpPr>
          <a:xfrm>
            <a:off x="120" y="4190980"/>
            <a:ext cx="1704637" cy="766539"/>
            <a:chOff x="4621393" y="2778436"/>
            <a:chExt cx="1509377" cy="617413"/>
          </a:xfrm>
        </p:grpSpPr>
        <p:sp>
          <p:nvSpPr>
            <p:cNvPr id="17" name="Rectangle: Rounded Corners 16">
              <a:extLst>
                <a:ext uri="{FF2B5EF4-FFF2-40B4-BE49-F238E27FC236}">
                  <a16:creationId xmlns:a16="http://schemas.microsoft.com/office/drawing/2014/main" id="{588145D6-8721-4916-89DE-E374DDCA2C72}"/>
                </a:ext>
              </a:extLst>
            </p:cNvPr>
            <p:cNvSpPr/>
            <p:nvPr/>
          </p:nvSpPr>
          <p:spPr>
            <a:xfrm>
              <a:off x="4621393" y="2778436"/>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18" name="Rectangle: Rounded Corners 40">
              <a:extLst>
                <a:ext uri="{FF2B5EF4-FFF2-40B4-BE49-F238E27FC236}">
                  <a16:creationId xmlns:a16="http://schemas.microsoft.com/office/drawing/2014/main" id="{1C82750E-7DE5-4749-8EB3-8302D502EE0E}"/>
                </a:ext>
              </a:extLst>
            </p:cNvPr>
            <p:cNvSpPr txBox="1"/>
            <p:nvPr/>
          </p:nvSpPr>
          <p:spPr>
            <a:xfrm>
              <a:off x="4639476" y="2796519"/>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19" name="Group 18">
            <a:extLst>
              <a:ext uri="{FF2B5EF4-FFF2-40B4-BE49-F238E27FC236}">
                <a16:creationId xmlns:a16="http://schemas.microsoft.com/office/drawing/2014/main" id="{9C1C41CC-566C-4241-ADBA-BB101C7EFAFF}"/>
              </a:ext>
            </a:extLst>
          </p:cNvPr>
          <p:cNvGrpSpPr/>
          <p:nvPr/>
        </p:nvGrpSpPr>
        <p:grpSpPr>
          <a:xfrm>
            <a:off x="6993" y="5394590"/>
            <a:ext cx="1677341" cy="701340"/>
            <a:chOff x="4621393" y="3644461"/>
            <a:chExt cx="1509377" cy="617413"/>
          </a:xfrm>
        </p:grpSpPr>
        <p:sp>
          <p:nvSpPr>
            <p:cNvPr id="20" name="Rectangle: Rounded Corners 19">
              <a:extLst>
                <a:ext uri="{FF2B5EF4-FFF2-40B4-BE49-F238E27FC236}">
                  <a16:creationId xmlns:a16="http://schemas.microsoft.com/office/drawing/2014/main" id="{6B7FF324-1588-4F57-A7A0-542CC1D1E583}"/>
                </a:ext>
              </a:extLst>
            </p:cNvPr>
            <p:cNvSpPr/>
            <p:nvPr/>
          </p:nvSpPr>
          <p:spPr>
            <a:xfrm>
              <a:off x="4621393" y="3644461"/>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21" name="Rectangle: Rounded Corners 42">
              <a:extLst>
                <a:ext uri="{FF2B5EF4-FFF2-40B4-BE49-F238E27FC236}">
                  <a16:creationId xmlns:a16="http://schemas.microsoft.com/office/drawing/2014/main" id="{0AE579EB-B5EA-45D8-B3A4-7AB7D56490B3}"/>
                </a:ext>
              </a:extLst>
            </p:cNvPr>
            <p:cNvSpPr txBox="1"/>
            <p:nvPr/>
          </p:nvSpPr>
          <p:spPr>
            <a:xfrm>
              <a:off x="4639476" y="366254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aphicFrame>
        <p:nvGraphicFramePr>
          <p:cNvPr id="2" name="Table 1">
            <a:extLst>
              <a:ext uri="{FF2B5EF4-FFF2-40B4-BE49-F238E27FC236}">
                <a16:creationId xmlns:a16="http://schemas.microsoft.com/office/drawing/2014/main" id="{057F882F-13BB-4964-89D7-BAE391F8022F}"/>
              </a:ext>
            </a:extLst>
          </p:cNvPr>
          <p:cNvGraphicFramePr>
            <a:graphicFrameLocks noGrp="1"/>
          </p:cNvGraphicFramePr>
          <p:nvPr>
            <p:extLst>
              <p:ext uri="{D42A27DB-BD31-4B8C-83A1-F6EECF244321}">
                <p14:modId xmlns:p14="http://schemas.microsoft.com/office/powerpoint/2010/main" val="2004643449"/>
              </p:ext>
            </p:extLst>
          </p:nvPr>
        </p:nvGraphicFramePr>
        <p:xfrm>
          <a:off x="1724852" y="672337"/>
          <a:ext cx="7439244" cy="3137794"/>
        </p:xfrm>
        <a:graphic>
          <a:graphicData uri="http://schemas.openxmlformats.org/drawingml/2006/table">
            <a:tbl>
              <a:tblPr firstRow="1" firstCol="1" bandRow="1">
                <a:tableStyleId>{616DA210-FB5B-4158-B5E0-FEB733F419BA}</a:tableStyleId>
              </a:tblPr>
              <a:tblGrid>
                <a:gridCol w="2313762">
                  <a:extLst>
                    <a:ext uri="{9D8B030D-6E8A-4147-A177-3AD203B41FA5}">
                      <a16:colId xmlns:a16="http://schemas.microsoft.com/office/drawing/2014/main" val="3255623131"/>
                    </a:ext>
                  </a:extLst>
                </a:gridCol>
                <a:gridCol w="609584">
                  <a:extLst>
                    <a:ext uri="{9D8B030D-6E8A-4147-A177-3AD203B41FA5}">
                      <a16:colId xmlns:a16="http://schemas.microsoft.com/office/drawing/2014/main" val="1888572789"/>
                    </a:ext>
                  </a:extLst>
                </a:gridCol>
                <a:gridCol w="152396">
                  <a:extLst>
                    <a:ext uri="{9D8B030D-6E8A-4147-A177-3AD203B41FA5}">
                      <a16:colId xmlns:a16="http://schemas.microsoft.com/office/drawing/2014/main" val="250022239"/>
                    </a:ext>
                  </a:extLst>
                </a:gridCol>
                <a:gridCol w="990574">
                  <a:extLst>
                    <a:ext uri="{9D8B030D-6E8A-4147-A177-3AD203B41FA5}">
                      <a16:colId xmlns:a16="http://schemas.microsoft.com/office/drawing/2014/main" val="3085557087"/>
                    </a:ext>
                  </a:extLst>
                </a:gridCol>
                <a:gridCol w="152396">
                  <a:extLst>
                    <a:ext uri="{9D8B030D-6E8A-4147-A177-3AD203B41FA5}">
                      <a16:colId xmlns:a16="http://schemas.microsoft.com/office/drawing/2014/main" val="1000148066"/>
                    </a:ext>
                  </a:extLst>
                </a:gridCol>
                <a:gridCol w="1523960">
                  <a:extLst>
                    <a:ext uri="{9D8B030D-6E8A-4147-A177-3AD203B41FA5}">
                      <a16:colId xmlns:a16="http://schemas.microsoft.com/office/drawing/2014/main" val="444263104"/>
                    </a:ext>
                  </a:extLst>
                </a:gridCol>
                <a:gridCol w="556457">
                  <a:extLst>
                    <a:ext uri="{9D8B030D-6E8A-4147-A177-3AD203B41FA5}">
                      <a16:colId xmlns:a16="http://schemas.microsoft.com/office/drawing/2014/main" val="3278012225"/>
                    </a:ext>
                  </a:extLst>
                </a:gridCol>
                <a:gridCol w="1140115">
                  <a:extLst>
                    <a:ext uri="{9D8B030D-6E8A-4147-A177-3AD203B41FA5}">
                      <a16:colId xmlns:a16="http://schemas.microsoft.com/office/drawing/2014/main" val="489569908"/>
                    </a:ext>
                  </a:extLst>
                </a:gridCol>
              </a:tblGrid>
              <a:tr h="305844">
                <a:tc rowSpan="2">
                  <a:txBody>
                    <a:bodyPr/>
                    <a:lstStyle/>
                    <a:p>
                      <a:pPr marL="0" marR="0" algn="ctr">
                        <a:lnSpc>
                          <a:spcPct val="115000"/>
                        </a:lnSpc>
                        <a:spcBef>
                          <a:spcPts val="0"/>
                        </a:spcBef>
                        <a:spcAft>
                          <a:spcPts val="400"/>
                        </a:spcAft>
                      </a:pPr>
                      <a:r>
                        <a:rPr lang="en-GB" sz="1400" b="0" dirty="0">
                          <a:solidFill>
                            <a:schemeClr val="tx1"/>
                          </a:solidFill>
                          <a:effectLst/>
                        </a:rPr>
                        <a:t>Topics</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a:txBody>
                    <a:bodyPr/>
                    <a:lstStyle/>
                    <a:p>
                      <a:pPr marL="0" marR="0" algn="ctr">
                        <a:lnSpc>
                          <a:spcPct val="115000"/>
                        </a:lnSpc>
                        <a:spcBef>
                          <a:spcPts val="0"/>
                        </a:spcBef>
                        <a:spcAft>
                          <a:spcPts val="400"/>
                        </a:spcAft>
                      </a:pPr>
                      <a:r>
                        <a:rPr lang="en-GB" sz="1400" b="0" dirty="0">
                          <a:solidFill>
                            <a:schemeClr val="tx1"/>
                          </a:solidFill>
                          <a:effectLst/>
                        </a:rPr>
                        <a:t>Type of Action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Budgets (EUR million)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ctr">
                        <a:lnSpc>
                          <a:spcPct val="115000"/>
                        </a:lnSpc>
                        <a:spcBef>
                          <a:spcPts val="0"/>
                        </a:spcBef>
                        <a:spcAft>
                          <a:spcPts val="400"/>
                        </a:spcAft>
                      </a:pPr>
                      <a:r>
                        <a:rPr lang="en-GB" sz="1400" b="0">
                          <a:solidFill>
                            <a:schemeClr val="tx1"/>
                          </a:solidFill>
                          <a:effectLst/>
                        </a:rPr>
                        <a:t>Budgets (EUR million)</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gridSpan="2">
                  <a:txBody>
                    <a:bodyPr/>
                    <a:lstStyle/>
                    <a:p>
                      <a:pPr marL="0" marR="0" algn="ctr">
                        <a:lnSpc>
                          <a:spcPct val="115000"/>
                        </a:lnSpc>
                        <a:spcBef>
                          <a:spcPts val="0"/>
                        </a:spcBef>
                        <a:spcAft>
                          <a:spcPts val="400"/>
                        </a:spcAft>
                      </a:pPr>
                      <a:r>
                        <a:rPr lang="en-GB" sz="1400" b="0" dirty="0">
                          <a:solidFill>
                            <a:schemeClr val="tx1"/>
                          </a:solidFill>
                          <a:effectLst/>
                        </a:rPr>
                        <a:t>Expected EU contribution per project (EUR million)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hMerge="1">
                  <a:txBody>
                    <a:bodyPr/>
                    <a:lstStyle/>
                    <a:p>
                      <a:pPr marL="0" marR="0" algn="ctr">
                        <a:lnSpc>
                          <a:spcPct val="115000"/>
                        </a:lnSpc>
                        <a:spcBef>
                          <a:spcPts val="0"/>
                        </a:spcBef>
                        <a:spcAft>
                          <a:spcPts val="400"/>
                        </a:spcAft>
                      </a:pPr>
                      <a:r>
                        <a:rPr lang="en-GB" sz="1400" b="0" dirty="0">
                          <a:solidFill>
                            <a:schemeClr val="tx1"/>
                          </a:solidFill>
                          <a:effectLst/>
                        </a:rPr>
                        <a:t>Expected EU contribution per project (EUR million)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gridSpan="2">
                  <a:txBody>
                    <a:bodyPr/>
                    <a:lstStyle/>
                    <a:p>
                      <a:pPr marL="0" marR="0" algn="ctr">
                        <a:lnSpc>
                          <a:spcPct val="115000"/>
                        </a:lnSpc>
                        <a:spcBef>
                          <a:spcPts val="0"/>
                        </a:spcBef>
                        <a:spcAft>
                          <a:spcPts val="400"/>
                        </a:spcAft>
                      </a:pPr>
                      <a:r>
                        <a:rPr lang="en-GB" sz="1400" b="0" dirty="0">
                          <a:solidFill>
                            <a:schemeClr val="tx1"/>
                          </a:solidFill>
                          <a:effectLst/>
                        </a:rPr>
                        <a:t>Indicative number of projects expected to be funded</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hMerge="1">
                  <a:txBody>
                    <a:bodyPr/>
                    <a:lstStyle/>
                    <a:p>
                      <a:pPr marL="0" marR="0" algn="ctr">
                        <a:lnSpc>
                          <a:spcPct val="115000"/>
                        </a:lnSpc>
                        <a:spcBef>
                          <a:spcPts val="0"/>
                        </a:spcBef>
                        <a:spcAft>
                          <a:spcPts val="400"/>
                        </a:spcAft>
                      </a:pPr>
                      <a:r>
                        <a:rPr lang="en-GB" sz="1400" b="0">
                          <a:solidFill>
                            <a:schemeClr val="tx1"/>
                          </a:solidFill>
                          <a:effectLst/>
                        </a:rPr>
                        <a:t>Indicative number of projects expected to be funded</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229327965"/>
                  </a:ext>
                </a:extLst>
              </a:tr>
              <a:tr h="152399">
                <a:tc vMerge="1">
                  <a:txBody>
                    <a:bodyPr/>
                    <a:lstStyle/>
                    <a:p>
                      <a:endParaRPr lang="en-US"/>
                    </a:p>
                  </a:txBody>
                  <a:tcPr/>
                </a:tc>
                <a:tc vMerge="1">
                  <a:txBody>
                    <a:bodyPr/>
                    <a:lstStyle/>
                    <a:p>
                      <a:endParaRPr lang="en-US"/>
                    </a:p>
                  </a:txBody>
                  <a:tcPr/>
                </a:tc>
                <a:tc gridSpan="2">
                  <a:txBody>
                    <a:bodyPr/>
                    <a:lstStyle/>
                    <a:p>
                      <a:pPr algn="ctr"/>
                      <a:r>
                        <a:rPr lang="en-GB" sz="1400" b="0" dirty="0">
                          <a:solidFill>
                            <a:schemeClr val="tx1"/>
                          </a:solidFill>
                          <a:effectLst/>
                        </a:rPr>
                        <a:t>2023</a:t>
                      </a:r>
                      <a:endParaRPr lang="en-US" dirty="0"/>
                    </a:p>
                  </a:txBody>
                  <a:tcPr marL="46666" marR="46666" marT="46666" marB="0"/>
                </a:tc>
                <a:tc hMerge="1">
                  <a:txBody>
                    <a:bodyPr/>
                    <a:lstStyle/>
                    <a:p>
                      <a:r>
                        <a:rPr lang="en-GB" sz="1400" b="0" dirty="0">
                          <a:solidFill>
                            <a:schemeClr val="tx1"/>
                          </a:solidFill>
                          <a:effectLst/>
                        </a:rPr>
                        <a:t>2023</a:t>
                      </a:r>
                      <a:endParaRPr lang="en-US" dirty="0"/>
                    </a:p>
                  </a:txBody>
                  <a:tcPr marL="46666" marR="46666" marT="46666" marB="0"/>
                </a:tc>
                <a:tc gridSpan="2" vMerge="1">
                  <a:txBody>
                    <a:bodyPr/>
                    <a:lstStyle/>
                    <a:p>
                      <a:endParaRPr lang="en-US" dirty="0"/>
                    </a:p>
                  </a:txBody>
                  <a:tcPr marL="46666" marR="46666" marT="46666" marB="0"/>
                </a:tc>
                <a:tc hMerge="1" vMerge="1">
                  <a:txBody>
                    <a:bodyPr/>
                    <a:lstStyle/>
                    <a:p>
                      <a:endParaRPr lang="en-US" dirty="0"/>
                    </a:p>
                  </a:txBody>
                  <a:tcPr marL="46666" marR="46666" marT="46666" marB="0"/>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162654537"/>
                  </a:ext>
                </a:extLst>
              </a:tr>
              <a:tr h="335617">
                <a:tc gridSpan="8">
                  <a:txBody>
                    <a:bodyPr/>
                    <a:lstStyle/>
                    <a:p>
                      <a:pPr marL="0" marR="0" algn="ctr">
                        <a:lnSpc>
                          <a:spcPct val="115000"/>
                        </a:lnSpc>
                        <a:spcBef>
                          <a:spcPts val="0"/>
                        </a:spcBef>
                        <a:spcAft>
                          <a:spcPts val="400"/>
                        </a:spcAft>
                      </a:pPr>
                      <a:r>
                        <a:rPr lang="en-GB" sz="1400" b="0" dirty="0">
                          <a:solidFill>
                            <a:schemeClr val="tx1"/>
                          </a:solidFill>
                          <a:effectLst/>
                        </a:rPr>
                        <a:t>Opening: 04 May 2023</a:t>
                      </a:r>
                      <a:endParaRPr lang="en-US" sz="1400" b="0" dirty="0">
                        <a:solidFill>
                          <a:schemeClr val="tx1"/>
                        </a:solidFill>
                        <a:effectLst/>
                      </a:endParaRPr>
                    </a:p>
                    <a:p>
                      <a:pPr marL="0" marR="0" algn="ctr">
                        <a:lnSpc>
                          <a:spcPct val="115000"/>
                        </a:lnSpc>
                        <a:spcBef>
                          <a:spcPts val="0"/>
                        </a:spcBef>
                        <a:spcAft>
                          <a:spcPts val="400"/>
                        </a:spcAft>
                      </a:pPr>
                      <a:r>
                        <a:rPr lang="en-GB" sz="1400" b="0" dirty="0">
                          <a:solidFill>
                            <a:schemeClr val="tx1"/>
                          </a:solidFill>
                          <a:effectLst/>
                        </a:rPr>
                        <a:t>Deadline(s): 05 Sep 2023</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4756031"/>
                  </a:ext>
                </a:extLst>
              </a:tr>
              <a:tr h="162038">
                <a:tc>
                  <a:txBody>
                    <a:bodyPr/>
                    <a:lstStyle/>
                    <a:p>
                      <a:pPr marL="0" marR="0" algn="just">
                        <a:lnSpc>
                          <a:spcPct val="115000"/>
                        </a:lnSpc>
                        <a:spcBef>
                          <a:spcPts val="0"/>
                        </a:spcBef>
                        <a:spcAft>
                          <a:spcPts val="400"/>
                        </a:spcAft>
                      </a:pPr>
                      <a:r>
                        <a:rPr lang="en-GB" sz="1400" b="0">
                          <a:solidFill>
                            <a:schemeClr val="tx1"/>
                          </a:solidFill>
                          <a:effectLst/>
                        </a:rPr>
                        <a:t>HORIZON-CL5-2023-D4-02-01</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Around 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3503901316"/>
                  </a:ext>
                </a:extLst>
              </a:tr>
              <a:tr h="162038">
                <a:tc>
                  <a:txBody>
                    <a:bodyPr/>
                    <a:lstStyle/>
                    <a:p>
                      <a:pPr marL="0" marR="0" algn="just">
                        <a:lnSpc>
                          <a:spcPct val="115000"/>
                        </a:lnSpc>
                        <a:spcBef>
                          <a:spcPts val="0"/>
                        </a:spcBef>
                        <a:spcAft>
                          <a:spcPts val="400"/>
                        </a:spcAft>
                      </a:pPr>
                      <a:r>
                        <a:rPr lang="en-GB" sz="1400" b="0">
                          <a:solidFill>
                            <a:schemeClr val="tx1"/>
                          </a:solidFill>
                          <a:effectLst/>
                        </a:rPr>
                        <a:t>HORIZON-CL5-2023-D4-02-02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Around 5.00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3449118486"/>
                  </a:ext>
                </a:extLst>
              </a:tr>
              <a:tr h="162038">
                <a:tc>
                  <a:txBody>
                    <a:bodyPr/>
                    <a:lstStyle/>
                    <a:p>
                      <a:pPr marL="0" marR="0" algn="just">
                        <a:lnSpc>
                          <a:spcPct val="115000"/>
                        </a:lnSpc>
                        <a:spcBef>
                          <a:spcPts val="0"/>
                        </a:spcBef>
                        <a:spcAft>
                          <a:spcPts val="400"/>
                        </a:spcAft>
                      </a:pPr>
                      <a:r>
                        <a:rPr lang="en-GB" sz="1400" b="0">
                          <a:solidFill>
                            <a:schemeClr val="tx1"/>
                          </a:solidFill>
                          <a:effectLst/>
                        </a:rPr>
                        <a:t>HORIZON-CL5-2023-D4-02-03</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12.00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Around 6.00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4223711465"/>
                  </a:ext>
                </a:extLst>
              </a:tr>
              <a:tr h="162038">
                <a:tc>
                  <a:txBody>
                    <a:bodyPr/>
                    <a:lstStyle/>
                    <a:p>
                      <a:pPr marL="0" marR="0" algn="just">
                        <a:lnSpc>
                          <a:spcPct val="115000"/>
                        </a:lnSpc>
                        <a:spcBef>
                          <a:spcPts val="0"/>
                        </a:spcBef>
                        <a:spcAft>
                          <a:spcPts val="400"/>
                        </a:spcAft>
                      </a:pPr>
                      <a:r>
                        <a:rPr lang="en-GB" sz="1400" b="0">
                          <a:solidFill>
                            <a:schemeClr val="tx1"/>
                          </a:solidFill>
                          <a:effectLst/>
                        </a:rPr>
                        <a:t>HORIZON-CL5-2023-D4-02-04</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CSA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2.00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Around 2.00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1</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2663671289"/>
                  </a:ext>
                </a:extLst>
              </a:tr>
              <a:tr h="162038">
                <a:tc>
                  <a:txBody>
                    <a:bodyPr/>
                    <a:lstStyle/>
                    <a:p>
                      <a:pPr marL="0" marR="0" algn="just">
                        <a:lnSpc>
                          <a:spcPct val="115000"/>
                        </a:lnSpc>
                        <a:spcBef>
                          <a:spcPts val="0"/>
                        </a:spcBef>
                        <a:spcAft>
                          <a:spcPts val="400"/>
                        </a:spcAft>
                      </a:pPr>
                      <a:r>
                        <a:rPr lang="en-GB" sz="1400" b="0">
                          <a:solidFill>
                            <a:schemeClr val="tx1"/>
                          </a:solidFill>
                          <a:effectLst/>
                        </a:rPr>
                        <a:t>HORIZON-CL5-2023-D4-02-05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Around 5.00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dirty="0">
                          <a:solidFill>
                            <a:schemeClr val="tx1"/>
                          </a:solidFill>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527142465"/>
                  </a:ext>
                </a:extLst>
              </a:tr>
              <a:tr h="162038">
                <a:tc>
                  <a:txBody>
                    <a:bodyPr/>
                    <a:lstStyle/>
                    <a:p>
                      <a:pPr marL="0" marR="0" algn="just">
                        <a:lnSpc>
                          <a:spcPct val="115000"/>
                        </a:lnSpc>
                        <a:spcBef>
                          <a:spcPts val="0"/>
                        </a:spcBef>
                        <a:spcAft>
                          <a:spcPts val="400"/>
                        </a:spcAft>
                      </a:pPr>
                      <a:r>
                        <a:rPr lang="en-GB" sz="1400" b="0">
                          <a:solidFill>
                            <a:schemeClr val="tx1"/>
                          </a:solidFill>
                          <a:effectLst/>
                        </a:rPr>
                        <a:t>Overall indicative budget</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 </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44.00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dirty="0">
                          <a:solidFill>
                            <a:schemeClr val="tx1"/>
                          </a:solidFill>
                          <a:effectLst/>
                        </a:rPr>
                        <a:t> </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just">
                        <a:lnSpc>
                          <a:spcPct val="115000"/>
                        </a:lnSpc>
                        <a:spcBef>
                          <a:spcPts val="0"/>
                        </a:spcBef>
                        <a:spcAft>
                          <a:spcPts val="400"/>
                        </a:spcAft>
                      </a:pP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1000"/>
                        </a:spcAft>
                      </a:pPr>
                      <a:r>
                        <a:rPr lang="en-GB" sz="1400" b="0" dirty="0">
                          <a:solidFill>
                            <a:schemeClr val="tx1"/>
                          </a:solidFill>
                          <a:effectLst/>
                        </a:rPr>
                        <a:t> 9</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931802156"/>
                  </a:ext>
                </a:extLst>
              </a:tr>
            </a:tbl>
          </a:graphicData>
        </a:graphic>
      </p:graphicFrame>
      <p:sp>
        <p:nvSpPr>
          <p:cNvPr id="22" name="Content Placeholder 2">
            <a:extLst>
              <a:ext uri="{FF2B5EF4-FFF2-40B4-BE49-F238E27FC236}">
                <a16:creationId xmlns:a16="http://schemas.microsoft.com/office/drawing/2014/main" id="{F0E85BE3-D6F4-40B1-A838-A005B4890A67}"/>
              </a:ext>
            </a:extLst>
          </p:cNvPr>
          <p:cNvSpPr>
            <a:spLocks noGrp="1"/>
          </p:cNvSpPr>
          <p:nvPr>
            <p:ph idx="1"/>
          </p:nvPr>
        </p:nvSpPr>
        <p:spPr>
          <a:xfrm>
            <a:off x="1723018" y="3838071"/>
            <a:ext cx="7420982" cy="2943641"/>
          </a:xfrm>
        </p:spPr>
        <p:txBody>
          <a:bodyPr>
            <a:normAutofit/>
          </a:bodyPr>
          <a:lstStyle/>
          <a:p>
            <a:r>
              <a:rPr lang="en-GB" sz="1400" dirty="0"/>
              <a:t>HORIZON-CL5-2023-D4-02-01: Innovative uses of lifecycle data for the management of buildings and buildings portfolios (Built4People Partnership)</a:t>
            </a:r>
            <a:endParaRPr lang="en-US" sz="1400" dirty="0"/>
          </a:p>
          <a:p>
            <a:r>
              <a:rPr lang="en-GB" sz="1400" dirty="0"/>
              <a:t>HORIZON-CL5-2023-D4-02-02: Solutions for the identification of vulnerable buildings and people-centric built environment, and for improving their resilience in disruptive events and altered conditions in a changing climate (Built4People Partnership)</a:t>
            </a:r>
            <a:endParaRPr lang="en-US" sz="1400" dirty="0"/>
          </a:p>
          <a:p>
            <a:r>
              <a:rPr lang="en-GB" sz="1400" dirty="0"/>
              <a:t>HORIZON-CL5-2023-D4-02-03: Demonstrate built-environment decarbonisation pathways through bottom-up technological, social and policy innovation for adaptive integrated sustainable renovation solutions (Built4People Partnership)</a:t>
            </a:r>
            <a:endParaRPr lang="en-US" sz="1400" dirty="0"/>
          </a:p>
          <a:p>
            <a:r>
              <a:rPr lang="en-GB" sz="1400" dirty="0"/>
              <a:t>HORIZON-CL5-2023-D4-02-04: Fast-tracking and promoting built environment construction and renovation innovation with local value chains (Built4People Partnership)</a:t>
            </a:r>
            <a:endParaRPr lang="en-US" sz="1400" dirty="0"/>
          </a:p>
          <a:p>
            <a:r>
              <a:rPr lang="en-GB" sz="1400" dirty="0"/>
              <a:t>HORIZON-CL5-2023-D4-02-05: Supporting the creation of an accessible and inclusive built environment (Built4People Partnership)</a:t>
            </a:r>
            <a:endParaRPr lang="en-US" sz="1400" dirty="0"/>
          </a:p>
        </p:txBody>
      </p:sp>
      <p:sp>
        <p:nvSpPr>
          <p:cNvPr id="23" name="Rectangle: Rounded Corners 34">
            <a:extLst>
              <a:ext uri="{FF2B5EF4-FFF2-40B4-BE49-F238E27FC236}">
                <a16:creationId xmlns:a16="http://schemas.microsoft.com/office/drawing/2014/main" id="{FEC03132-A5F0-454E-A4E3-79462EFB780B}"/>
              </a:ext>
            </a:extLst>
          </p:cNvPr>
          <p:cNvSpPr txBox="1"/>
          <p:nvPr/>
        </p:nvSpPr>
        <p:spPr>
          <a:xfrm>
            <a:off x="-2532" y="672336"/>
            <a:ext cx="1686866" cy="73001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4</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€ 208.00 m. </a:t>
            </a:r>
            <a:endParaRPr lang="en-US" sz="1400" b="1" kern="1200" dirty="0">
              <a:solidFill>
                <a:srgbClr val="002060"/>
              </a:solidFill>
            </a:endParaRPr>
          </a:p>
        </p:txBody>
      </p:sp>
    </p:spTree>
    <p:extLst>
      <p:ext uri="{BB962C8B-B14F-4D97-AF65-F5344CB8AC3E}">
        <p14:creationId xmlns:p14="http://schemas.microsoft.com/office/powerpoint/2010/main" val="31848287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64A9D3-996C-488A-8CC4-930708082C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38</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4.						</a:t>
            </a:r>
            <a:r>
              <a:rPr lang="en-GB" sz="1800" i="1" dirty="0">
                <a:solidFill>
                  <a:srgbClr val="000000"/>
                </a:solidFill>
                <a:latin typeface="+mn-lt"/>
                <a:cs typeface="Times New Roman" panose="02020603050405020304" pitchFamily="18" charset="0"/>
              </a:rPr>
              <a:t> Continued 5</a:t>
            </a:r>
          </a:p>
          <a:p>
            <a:pPr fontAlgn="auto">
              <a:lnSpc>
                <a:spcPct val="100000"/>
              </a:lnSpc>
              <a:spcAft>
                <a:spcPts val="0"/>
              </a:spcAft>
            </a:pPr>
            <a:r>
              <a:rPr lang="en-GB" sz="1800" dirty="0">
                <a:solidFill>
                  <a:srgbClr val="000000"/>
                </a:solidFill>
                <a:latin typeface="+mn-lt"/>
                <a:cs typeface="Times New Roman" panose="02020603050405020304" pitchFamily="18" charset="0"/>
              </a:rPr>
              <a:t>Efficient, sustainable and inclusive energy use</a:t>
            </a:r>
            <a:r>
              <a:rPr lang="en-US" sz="1800" dirty="0">
                <a:solidFill>
                  <a:srgbClr val="000000"/>
                </a:solidFill>
                <a:latin typeface="+mn-lt"/>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HORIZON-CL5-2024-D4-01</a:t>
            </a:r>
          </a:p>
        </p:txBody>
      </p:sp>
      <p:sp>
        <p:nvSpPr>
          <p:cNvPr id="8" name="Rectangle: Rounded Corners 7">
            <a:extLst>
              <a:ext uri="{FF2B5EF4-FFF2-40B4-BE49-F238E27FC236}">
                <a16:creationId xmlns:a16="http://schemas.microsoft.com/office/drawing/2014/main" id="{EB3C53E8-83F6-4FAB-827A-8450E307FC26}"/>
              </a:ext>
            </a:extLst>
          </p:cNvPr>
          <p:cNvSpPr/>
          <p:nvPr/>
        </p:nvSpPr>
        <p:spPr>
          <a:xfrm>
            <a:off x="6992" y="672336"/>
            <a:ext cx="1697765" cy="6109376"/>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0" name="Group 9">
            <a:extLst>
              <a:ext uri="{FF2B5EF4-FFF2-40B4-BE49-F238E27FC236}">
                <a16:creationId xmlns:a16="http://schemas.microsoft.com/office/drawing/2014/main" id="{E2EE3B69-6EF6-4A0D-BD3D-47047757E275}"/>
              </a:ext>
            </a:extLst>
          </p:cNvPr>
          <p:cNvGrpSpPr/>
          <p:nvPr/>
        </p:nvGrpSpPr>
        <p:grpSpPr>
          <a:xfrm>
            <a:off x="6993" y="1524050"/>
            <a:ext cx="1677341" cy="837459"/>
            <a:chOff x="4621393" y="1046387"/>
            <a:chExt cx="1509377" cy="617413"/>
          </a:xfrm>
        </p:grpSpPr>
        <p:sp>
          <p:nvSpPr>
            <p:cNvPr id="11" name="Rectangle: Rounded Corners 10">
              <a:extLst>
                <a:ext uri="{FF2B5EF4-FFF2-40B4-BE49-F238E27FC236}">
                  <a16:creationId xmlns:a16="http://schemas.microsoft.com/office/drawing/2014/main" id="{4A9AC55C-3271-4050-991E-A408F03ED1F0}"/>
                </a:ext>
              </a:extLst>
            </p:cNvPr>
            <p:cNvSpPr/>
            <p:nvPr/>
          </p:nvSpPr>
          <p:spPr>
            <a:xfrm>
              <a:off x="4621393" y="1046387"/>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12" name="Rectangle: Rounded Corners 36">
              <a:extLst>
                <a:ext uri="{FF2B5EF4-FFF2-40B4-BE49-F238E27FC236}">
                  <a16:creationId xmlns:a16="http://schemas.microsoft.com/office/drawing/2014/main" id="{5FC6D2EC-FAFF-45DA-ADCD-335C1674E0FD}"/>
                </a:ext>
              </a:extLst>
            </p:cNvPr>
            <p:cNvSpPr txBox="1"/>
            <p:nvPr/>
          </p:nvSpPr>
          <p:spPr>
            <a:xfrm>
              <a:off x="4639476" y="1064470"/>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dirty="0">
                  <a:solidFill>
                    <a:srgbClr val="002060"/>
                  </a:solidFill>
                </a:rPr>
                <a:t>Industry</a:t>
              </a:r>
              <a:endParaRPr lang="en-US" sz="1400" kern="1200" dirty="0">
                <a:solidFill>
                  <a:srgbClr val="002060"/>
                </a:solidFill>
              </a:endParaRPr>
            </a:p>
          </p:txBody>
        </p:sp>
      </p:grpSp>
      <p:grpSp>
        <p:nvGrpSpPr>
          <p:cNvPr id="13" name="Group 12">
            <a:extLst>
              <a:ext uri="{FF2B5EF4-FFF2-40B4-BE49-F238E27FC236}">
                <a16:creationId xmlns:a16="http://schemas.microsoft.com/office/drawing/2014/main" id="{B36BA936-95DA-4488-93DD-45E843030BE1}"/>
              </a:ext>
            </a:extLst>
          </p:cNvPr>
          <p:cNvGrpSpPr/>
          <p:nvPr/>
        </p:nvGrpSpPr>
        <p:grpSpPr>
          <a:xfrm>
            <a:off x="6993" y="2775200"/>
            <a:ext cx="1697764" cy="837459"/>
            <a:chOff x="4621393" y="1879284"/>
            <a:chExt cx="1509377" cy="650541"/>
          </a:xfrm>
        </p:grpSpPr>
        <p:sp>
          <p:nvSpPr>
            <p:cNvPr id="14" name="Rectangle: Rounded Corners 13">
              <a:extLst>
                <a:ext uri="{FF2B5EF4-FFF2-40B4-BE49-F238E27FC236}">
                  <a16:creationId xmlns:a16="http://schemas.microsoft.com/office/drawing/2014/main" id="{568FB8E0-6359-4A4D-B4FD-30AA9E10BFAC}"/>
                </a:ext>
              </a:extLst>
            </p:cNvPr>
            <p:cNvSpPr/>
            <p:nvPr/>
          </p:nvSpPr>
          <p:spPr>
            <a:xfrm>
              <a:off x="4621393" y="1912412"/>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15" name="Rectangle: Rounded Corners 38">
              <a:extLst>
                <a:ext uri="{FF2B5EF4-FFF2-40B4-BE49-F238E27FC236}">
                  <a16:creationId xmlns:a16="http://schemas.microsoft.com/office/drawing/2014/main" id="{5BFF6AEE-ECA8-4D37-A76E-588257971E10}"/>
                </a:ext>
              </a:extLst>
            </p:cNvPr>
            <p:cNvSpPr txBox="1"/>
            <p:nvPr/>
          </p:nvSpPr>
          <p:spPr>
            <a:xfrm>
              <a:off x="4639475" y="187928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pSp>
        <p:nvGrpSpPr>
          <p:cNvPr id="16" name="Group 15">
            <a:extLst>
              <a:ext uri="{FF2B5EF4-FFF2-40B4-BE49-F238E27FC236}">
                <a16:creationId xmlns:a16="http://schemas.microsoft.com/office/drawing/2014/main" id="{89B09D2D-A6A1-469E-9F6F-BB1DD274D358}"/>
              </a:ext>
            </a:extLst>
          </p:cNvPr>
          <p:cNvGrpSpPr/>
          <p:nvPr/>
        </p:nvGrpSpPr>
        <p:grpSpPr>
          <a:xfrm>
            <a:off x="120" y="4190980"/>
            <a:ext cx="1704637" cy="766539"/>
            <a:chOff x="4621393" y="2778436"/>
            <a:chExt cx="1509377" cy="617413"/>
          </a:xfrm>
        </p:grpSpPr>
        <p:sp>
          <p:nvSpPr>
            <p:cNvPr id="17" name="Rectangle: Rounded Corners 16">
              <a:extLst>
                <a:ext uri="{FF2B5EF4-FFF2-40B4-BE49-F238E27FC236}">
                  <a16:creationId xmlns:a16="http://schemas.microsoft.com/office/drawing/2014/main" id="{588145D6-8721-4916-89DE-E374DDCA2C72}"/>
                </a:ext>
              </a:extLst>
            </p:cNvPr>
            <p:cNvSpPr/>
            <p:nvPr/>
          </p:nvSpPr>
          <p:spPr>
            <a:xfrm>
              <a:off x="4621393" y="2778436"/>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18" name="Rectangle: Rounded Corners 40">
              <a:extLst>
                <a:ext uri="{FF2B5EF4-FFF2-40B4-BE49-F238E27FC236}">
                  <a16:creationId xmlns:a16="http://schemas.microsoft.com/office/drawing/2014/main" id="{1C82750E-7DE5-4749-8EB3-8302D502EE0E}"/>
                </a:ext>
              </a:extLst>
            </p:cNvPr>
            <p:cNvSpPr txBox="1"/>
            <p:nvPr/>
          </p:nvSpPr>
          <p:spPr>
            <a:xfrm>
              <a:off x="4639476" y="2796519"/>
              <a:ext cx="1473211" cy="581247"/>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19" name="Group 18">
            <a:extLst>
              <a:ext uri="{FF2B5EF4-FFF2-40B4-BE49-F238E27FC236}">
                <a16:creationId xmlns:a16="http://schemas.microsoft.com/office/drawing/2014/main" id="{9C1C41CC-566C-4241-ADBA-BB101C7EFAFF}"/>
              </a:ext>
            </a:extLst>
          </p:cNvPr>
          <p:cNvGrpSpPr/>
          <p:nvPr/>
        </p:nvGrpSpPr>
        <p:grpSpPr>
          <a:xfrm>
            <a:off x="6993" y="5394590"/>
            <a:ext cx="1677341" cy="701340"/>
            <a:chOff x="4621393" y="3644461"/>
            <a:chExt cx="1509377" cy="617413"/>
          </a:xfrm>
        </p:grpSpPr>
        <p:sp>
          <p:nvSpPr>
            <p:cNvPr id="20" name="Rectangle: Rounded Corners 19">
              <a:extLst>
                <a:ext uri="{FF2B5EF4-FFF2-40B4-BE49-F238E27FC236}">
                  <a16:creationId xmlns:a16="http://schemas.microsoft.com/office/drawing/2014/main" id="{6B7FF324-1588-4F57-A7A0-542CC1D1E583}"/>
                </a:ext>
              </a:extLst>
            </p:cNvPr>
            <p:cNvSpPr/>
            <p:nvPr/>
          </p:nvSpPr>
          <p:spPr>
            <a:xfrm>
              <a:off x="4621393" y="3644461"/>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21" name="Rectangle: Rounded Corners 42">
              <a:extLst>
                <a:ext uri="{FF2B5EF4-FFF2-40B4-BE49-F238E27FC236}">
                  <a16:creationId xmlns:a16="http://schemas.microsoft.com/office/drawing/2014/main" id="{0AE579EB-B5EA-45D8-B3A4-7AB7D56490B3}"/>
                </a:ext>
              </a:extLst>
            </p:cNvPr>
            <p:cNvSpPr txBox="1"/>
            <p:nvPr/>
          </p:nvSpPr>
          <p:spPr>
            <a:xfrm>
              <a:off x="4639476" y="366254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sp>
        <p:nvSpPr>
          <p:cNvPr id="22" name="Content Placeholder 2">
            <a:extLst>
              <a:ext uri="{FF2B5EF4-FFF2-40B4-BE49-F238E27FC236}">
                <a16:creationId xmlns:a16="http://schemas.microsoft.com/office/drawing/2014/main" id="{06E348A3-9AFC-4774-9BAD-F94075669010}"/>
              </a:ext>
            </a:extLst>
          </p:cNvPr>
          <p:cNvSpPr>
            <a:spLocks noGrp="1"/>
          </p:cNvSpPr>
          <p:nvPr>
            <p:ph idx="1"/>
          </p:nvPr>
        </p:nvSpPr>
        <p:spPr>
          <a:xfrm>
            <a:off x="1723018" y="3962386"/>
            <a:ext cx="7420982" cy="2895614"/>
          </a:xfrm>
        </p:spPr>
        <p:txBody>
          <a:bodyPr>
            <a:normAutofit/>
          </a:bodyPr>
          <a:lstStyle/>
          <a:p>
            <a:r>
              <a:rPr lang="en-GB" sz="1400" dirty="0">
                <a:effectLst/>
                <a:ea typeface="Times New Roman" panose="02020603050405020304" pitchFamily="18" charset="0"/>
              </a:rPr>
              <a:t>HORIZON-CL5-2024-D4-01-01: Low-disruptive renovation processes using integration of prefabricated solutions for energy-efficient buildings </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HORIZON-CL5-2024-D4-01-02: Smart grid-ready buildings</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HORIZON-CL5-2024-D4-01-03: Alternative heating systems for efficient, flexible and electrified heat generation in industry</a:t>
            </a:r>
            <a:endParaRPr lang="en-US" sz="1400" dirty="0">
              <a:effectLst/>
              <a:ea typeface="Times New Roman" panose="02020603050405020304" pitchFamily="18" charset="0"/>
            </a:endParaRPr>
          </a:p>
          <a:p>
            <a:endParaRPr lang="en-US" sz="1400" dirty="0"/>
          </a:p>
        </p:txBody>
      </p:sp>
      <p:graphicFrame>
        <p:nvGraphicFramePr>
          <p:cNvPr id="2" name="Table 1">
            <a:extLst>
              <a:ext uri="{FF2B5EF4-FFF2-40B4-BE49-F238E27FC236}">
                <a16:creationId xmlns:a16="http://schemas.microsoft.com/office/drawing/2014/main" id="{EEBD776A-544F-4DD8-AAA0-C1E13D0CCAA3}"/>
              </a:ext>
            </a:extLst>
          </p:cNvPr>
          <p:cNvGraphicFramePr>
            <a:graphicFrameLocks noGrp="1"/>
          </p:cNvGraphicFramePr>
          <p:nvPr>
            <p:extLst>
              <p:ext uri="{D42A27DB-BD31-4B8C-83A1-F6EECF244321}">
                <p14:modId xmlns:p14="http://schemas.microsoft.com/office/powerpoint/2010/main" val="1648859294"/>
              </p:ext>
            </p:extLst>
          </p:nvPr>
        </p:nvGraphicFramePr>
        <p:xfrm>
          <a:off x="1724852" y="672337"/>
          <a:ext cx="7391816" cy="2968266"/>
        </p:xfrm>
        <a:graphic>
          <a:graphicData uri="http://schemas.openxmlformats.org/drawingml/2006/table">
            <a:tbl>
              <a:tblPr firstRow="1" firstCol="1" bandRow="1">
                <a:tableStyleId>{616DA210-FB5B-4158-B5E0-FEB733F419BA}</a:tableStyleId>
              </a:tblPr>
              <a:tblGrid>
                <a:gridCol w="2389960">
                  <a:extLst>
                    <a:ext uri="{9D8B030D-6E8A-4147-A177-3AD203B41FA5}">
                      <a16:colId xmlns:a16="http://schemas.microsoft.com/office/drawing/2014/main" val="3646690605"/>
                    </a:ext>
                  </a:extLst>
                </a:gridCol>
                <a:gridCol w="609584">
                  <a:extLst>
                    <a:ext uri="{9D8B030D-6E8A-4147-A177-3AD203B41FA5}">
                      <a16:colId xmlns:a16="http://schemas.microsoft.com/office/drawing/2014/main" val="1309997939"/>
                    </a:ext>
                  </a:extLst>
                </a:gridCol>
                <a:gridCol w="990574">
                  <a:extLst>
                    <a:ext uri="{9D8B030D-6E8A-4147-A177-3AD203B41FA5}">
                      <a16:colId xmlns:a16="http://schemas.microsoft.com/office/drawing/2014/main" val="690008239"/>
                    </a:ext>
                  </a:extLst>
                </a:gridCol>
                <a:gridCol w="1676356">
                  <a:extLst>
                    <a:ext uri="{9D8B030D-6E8A-4147-A177-3AD203B41FA5}">
                      <a16:colId xmlns:a16="http://schemas.microsoft.com/office/drawing/2014/main" val="1724156968"/>
                    </a:ext>
                  </a:extLst>
                </a:gridCol>
                <a:gridCol w="1725342">
                  <a:extLst>
                    <a:ext uri="{9D8B030D-6E8A-4147-A177-3AD203B41FA5}">
                      <a16:colId xmlns:a16="http://schemas.microsoft.com/office/drawing/2014/main" val="3627797205"/>
                    </a:ext>
                  </a:extLst>
                </a:gridCol>
              </a:tblGrid>
              <a:tr h="671629">
                <a:tc rowSpan="2">
                  <a:txBody>
                    <a:bodyPr/>
                    <a:lstStyle/>
                    <a:p>
                      <a:pPr marL="0" marR="0" algn="ctr">
                        <a:lnSpc>
                          <a:spcPct val="115000"/>
                        </a:lnSpc>
                        <a:spcBef>
                          <a:spcPts val="0"/>
                        </a:spcBef>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rowSpan="2">
                  <a:txBody>
                    <a:bodyPr/>
                    <a:lstStyle/>
                    <a:p>
                      <a:pPr marL="0" marR="0" algn="ctr">
                        <a:lnSpc>
                          <a:spcPct val="115000"/>
                        </a:lnSpc>
                        <a:spcBef>
                          <a:spcPts val="0"/>
                        </a:spcBef>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rowSpan="2">
                  <a:txBody>
                    <a:bodyPr/>
                    <a:lstStyle/>
                    <a:p>
                      <a:pPr marL="0" marR="0" algn="ctr">
                        <a:lnSpc>
                          <a:spcPct val="115000"/>
                        </a:lnSpc>
                        <a:spcBef>
                          <a:spcPts val="0"/>
                        </a:spcBef>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rowSpan="2">
                  <a:txBody>
                    <a:bodyPr/>
                    <a:lstStyle/>
                    <a:p>
                      <a:pPr marL="0" marR="0" algn="ctr">
                        <a:lnSpc>
                          <a:spcPct val="115000"/>
                        </a:lnSpc>
                        <a:spcBef>
                          <a:spcPts val="0"/>
                        </a:spcBef>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extLst>
                  <a:ext uri="{0D108BD9-81ED-4DB2-BD59-A6C34878D82A}">
                    <a16:rowId xmlns:a16="http://schemas.microsoft.com/office/drawing/2014/main" val="2115685167"/>
                  </a:ext>
                </a:extLst>
              </a:tr>
              <a:tr h="358406">
                <a:tc vMerge="1">
                  <a:txBody>
                    <a:bodyPr/>
                    <a:lstStyle/>
                    <a:p>
                      <a:endParaRPr lang="en-US"/>
                    </a:p>
                  </a:txBody>
                  <a:tcPr/>
                </a:tc>
                <a:tc vMerge="1">
                  <a:txBody>
                    <a:bodyPr/>
                    <a:lstStyle/>
                    <a:p>
                      <a:endParaRPr lang="en-US"/>
                    </a:p>
                  </a:txBody>
                  <a:tcPr/>
                </a:tc>
                <a:tc>
                  <a:txBody>
                    <a:bodyPr/>
                    <a:lstStyle/>
                    <a:p>
                      <a:pPr algn="ctr"/>
                      <a:r>
                        <a:rPr lang="en-GB" sz="1400" b="0" dirty="0">
                          <a:effectLst/>
                        </a:rPr>
                        <a:t>2024</a:t>
                      </a:r>
                      <a:endParaRPr lang="en-US" dirty="0"/>
                    </a:p>
                  </a:txBody>
                  <a:tcPr marL="58464" marR="58464" marT="58464" marB="0"/>
                </a:tc>
                <a:tc vMerge="1">
                  <a:txBody>
                    <a:bodyPr/>
                    <a:lstStyle/>
                    <a:p>
                      <a:endParaRPr lang="en-US" dirty="0"/>
                    </a:p>
                  </a:txBody>
                  <a:tcPr marL="58464" marR="58464" marT="58464" marB="0"/>
                </a:tc>
                <a:tc vMerge="1">
                  <a:txBody>
                    <a:bodyPr/>
                    <a:lstStyle/>
                    <a:p>
                      <a:endParaRPr lang="en-US"/>
                    </a:p>
                  </a:txBody>
                  <a:tcPr/>
                </a:tc>
                <a:extLst>
                  <a:ext uri="{0D108BD9-81ED-4DB2-BD59-A6C34878D82A}">
                    <a16:rowId xmlns:a16="http://schemas.microsoft.com/office/drawing/2014/main" val="4256805778"/>
                  </a:ext>
                </a:extLst>
              </a:tr>
              <a:tr h="503882">
                <a:tc gridSpan="5">
                  <a:txBody>
                    <a:bodyPr/>
                    <a:lstStyle/>
                    <a:p>
                      <a:pPr marL="0" marR="0" algn="ctr">
                        <a:lnSpc>
                          <a:spcPct val="115000"/>
                        </a:lnSpc>
                        <a:spcBef>
                          <a:spcPts val="0"/>
                        </a:spcBef>
                        <a:spcAft>
                          <a:spcPts val="400"/>
                        </a:spcAft>
                      </a:pPr>
                      <a:r>
                        <a:rPr lang="en-GB" sz="1400" b="0" dirty="0">
                          <a:effectLst/>
                        </a:rPr>
                        <a:t>Opening: 07 Dec 2023</a:t>
                      </a:r>
                      <a:endParaRPr lang="en-US" sz="1400" b="0" dirty="0">
                        <a:effectLst/>
                      </a:endParaRPr>
                    </a:p>
                    <a:p>
                      <a:pPr marL="0" marR="0" algn="ctr">
                        <a:lnSpc>
                          <a:spcPct val="115000"/>
                        </a:lnSpc>
                        <a:spcBef>
                          <a:spcPts val="0"/>
                        </a:spcBef>
                        <a:spcAft>
                          <a:spcPts val="400"/>
                        </a:spcAft>
                      </a:pPr>
                      <a:r>
                        <a:rPr lang="en-GB" sz="1400" b="0" dirty="0">
                          <a:effectLst/>
                        </a:rPr>
                        <a:t>Deadline(s): 18 Apr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9249518"/>
                  </a:ext>
                </a:extLst>
              </a:tr>
              <a:tr h="248538">
                <a:tc>
                  <a:txBody>
                    <a:bodyPr/>
                    <a:lstStyle/>
                    <a:p>
                      <a:pPr marL="0" marR="0" algn="just">
                        <a:lnSpc>
                          <a:spcPct val="115000"/>
                        </a:lnSpc>
                        <a:spcBef>
                          <a:spcPts val="0"/>
                        </a:spcBef>
                        <a:spcAft>
                          <a:spcPts val="400"/>
                        </a:spcAft>
                      </a:pPr>
                      <a:r>
                        <a:rPr lang="en-GB" sz="1400" b="0">
                          <a:effectLst/>
                        </a:rPr>
                        <a:t>HORIZON-CL5-2024-D4-01-01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a:effectLst/>
                        </a:rPr>
                        <a:t>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extLst>
                  <a:ext uri="{0D108BD9-81ED-4DB2-BD59-A6C34878D82A}">
                    <a16:rowId xmlns:a16="http://schemas.microsoft.com/office/drawing/2014/main" val="1144452591"/>
                  </a:ext>
                </a:extLst>
              </a:tr>
              <a:tr h="248538">
                <a:tc>
                  <a:txBody>
                    <a:bodyPr/>
                    <a:lstStyle/>
                    <a:p>
                      <a:pPr marL="0" marR="0" algn="just">
                        <a:lnSpc>
                          <a:spcPct val="115000"/>
                        </a:lnSpc>
                        <a:spcBef>
                          <a:spcPts val="0"/>
                        </a:spcBef>
                        <a:spcAft>
                          <a:spcPts val="400"/>
                        </a:spcAft>
                      </a:pPr>
                      <a:r>
                        <a:rPr lang="en-GB" sz="1400" b="0">
                          <a:effectLst/>
                        </a:rPr>
                        <a:t>HORIZON-CL5-2024-D4-01-02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10.00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Around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extLst>
                  <a:ext uri="{0D108BD9-81ED-4DB2-BD59-A6C34878D82A}">
                    <a16:rowId xmlns:a16="http://schemas.microsoft.com/office/drawing/2014/main" val="120548708"/>
                  </a:ext>
                </a:extLst>
              </a:tr>
              <a:tr h="248538">
                <a:tc>
                  <a:txBody>
                    <a:bodyPr/>
                    <a:lstStyle/>
                    <a:p>
                      <a:pPr marL="0" marR="0" algn="just">
                        <a:lnSpc>
                          <a:spcPct val="115000"/>
                        </a:lnSpc>
                        <a:spcBef>
                          <a:spcPts val="0"/>
                        </a:spcBef>
                        <a:spcAft>
                          <a:spcPts val="400"/>
                        </a:spcAft>
                      </a:pPr>
                      <a:r>
                        <a:rPr lang="en-GB" sz="1400" b="0">
                          <a:effectLst/>
                        </a:rPr>
                        <a:t>HORIZON-CL5-2024-D4-01-03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16.00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Around 5.30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extLst>
                  <a:ext uri="{0D108BD9-81ED-4DB2-BD59-A6C34878D82A}">
                    <a16:rowId xmlns:a16="http://schemas.microsoft.com/office/drawing/2014/main" val="1308564108"/>
                  </a:ext>
                </a:extLst>
              </a:tr>
              <a:tr h="248538">
                <a:tc>
                  <a:txBody>
                    <a:bodyPr/>
                    <a:lstStyle/>
                    <a:p>
                      <a:pPr marL="0" marR="0" algn="just">
                        <a:lnSpc>
                          <a:spcPct val="115000"/>
                        </a:lnSpc>
                        <a:spcBef>
                          <a:spcPts val="0"/>
                        </a:spcBef>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36.00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400"/>
                        </a:spcAft>
                      </a:pPr>
                      <a:r>
                        <a:rPr lang="en-GB" sz="1400" b="0" dirty="0">
                          <a:effectLst/>
                        </a:rPr>
                        <a:t>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tc>
                  <a:txBody>
                    <a:bodyPr/>
                    <a:lstStyle/>
                    <a:p>
                      <a:pPr marL="0" marR="0" algn="ctr">
                        <a:lnSpc>
                          <a:spcPct val="115000"/>
                        </a:lnSpc>
                        <a:spcBef>
                          <a:spcPts val="0"/>
                        </a:spcBef>
                        <a:spcAft>
                          <a:spcPts val="1000"/>
                        </a:spcAft>
                      </a:pPr>
                      <a:r>
                        <a:rPr lang="en-GB" sz="1400" b="0" dirty="0">
                          <a:effectLst/>
                        </a:rPr>
                        <a:t> 7</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464" marR="58464" marT="58464" marB="0"/>
                </a:tc>
                <a:extLst>
                  <a:ext uri="{0D108BD9-81ED-4DB2-BD59-A6C34878D82A}">
                    <a16:rowId xmlns:a16="http://schemas.microsoft.com/office/drawing/2014/main" val="1530181762"/>
                  </a:ext>
                </a:extLst>
              </a:tr>
            </a:tbl>
          </a:graphicData>
        </a:graphic>
      </p:graphicFrame>
      <p:sp>
        <p:nvSpPr>
          <p:cNvPr id="23" name="Rectangle: Rounded Corners 34">
            <a:extLst>
              <a:ext uri="{FF2B5EF4-FFF2-40B4-BE49-F238E27FC236}">
                <a16:creationId xmlns:a16="http://schemas.microsoft.com/office/drawing/2014/main" id="{0316BDC2-C847-429B-B327-1D2970F6BF52}"/>
              </a:ext>
            </a:extLst>
          </p:cNvPr>
          <p:cNvSpPr txBox="1"/>
          <p:nvPr/>
        </p:nvSpPr>
        <p:spPr>
          <a:xfrm>
            <a:off x="-2532" y="672336"/>
            <a:ext cx="1686866" cy="73001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4</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€ 208.00 m. </a:t>
            </a:r>
            <a:endParaRPr lang="en-US" sz="1400" b="1" kern="1200" dirty="0">
              <a:solidFill>
                <a:srgbClr val="002060"/>
              </a:solidFill>
            </a:endParaRPr>
          </a:p>
        </p:txBody>
      </p:sp>
    </p:spTree>
    <p:extLst>
      <p:ext uri="{BB962C8B-B14F-4D97-AF65-F5344CB8AC3E}">
        <p14:creationId xmlns:p14="http://schemas.microsoft.com/office/powerpoint/2010/main" val="18883510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64A9D3-996C-488A-8CC4-930708082C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39</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4.						 </a:t>
            </a:r>
            <a:r>
              <a:rPr lang="en-GB" sz="1800" i="1" dirty="0">
                <a:solidFill>
                  <a:srgbClr val="000000"/>
                </a:solidFill>
                <a:latin typeface="+mn-lt"/>
                <a:cs typeface="Times New Roman" panose="02020603050405020304" pitchFamily="18" charset="0"/>
              </a:rPr>
              <a:t>Continued 6</a:t>
            </a:r>
          </a:p>
          <a:p>
            <a:pPr fontAlgn="auto">
              <a:lnSpc>
                <a:spcPct val="100000"/>
              </a:lnSpc>
              <a:spcAft>
                <a:spcPts val="0"/>
              </a:spcAft>
            </a:pPr>
            <a:r>
              <a:rPr lang="en-GB" sz="1800" dirty="0">
                <a:solidFill>
                  <a:srgbClr val="000000"/>
                </a:solidFill>
                <a:latin typeface="+mn-lt"/>
                <a:cs typeface="Times New Roman" panose="02020603050405020304" pitchFamily="18" charset="0"/>
              </a:rPr>
              <a:t>Efficient, sustainable and inclusive energy use</a:t>
            </a:r>
            <a:r>
              <a:rPr lang="en-US" sz="1800" dirty="0">
                <a:solidFill>
                  <a:srgbClr val="000000"/>
                </a:solidFill>
                <a:latin typeface="+mn-lt"/>
                <a:cs typeface="Times New Roman" panose="02020603050405020304" pitchFamily="18" charset="0"/>
              </a:rPr>
              <a:t>			</a:t>
            </a:r>
            <a:r>
              <a:rPr lang="en-GB" sz="1800" dirty="0">
                <a:solidFill>
                  <a:srgbClr val="000000"/>
                </a:solidFill>
                <a:latin typeface="+mn-lt"/>
                <a:cs typeface="Times New Roman" panose="02020603050405020304" pitchFamily="18" charset="0"/>
              </a:rPr>
              <a:t>HORIZON-CL5-2024-D4-02</a:t>
            </a:r>
          </a:p>
        </p:txBody>
      </p:sp>
      <p:sp>
        <p:nvSpPr>
          <p:cNvPr id="8" name="Rectangle: Rounded Corners 7">
            <a:extLst>
              <a:ext uri="{FF2B5EF4-FFF2-40B4-BE49-F238E27FC236}">
                <a16:creationId xmlns:a16="http://schemas.microsoft.com/office/drawing/2014/main" id="{EB3C53E8-83F6-4FAB-827A-8450E307FC26}"/>
              </a:ext>
            </a:extLst>
          </p:cNvPr>
          <p:cNvSpPr/>
          <p:nvPr/>
        </p:nvSpPr>
        <p:spPr>
          <a:xfrm>
            <a:off x="6992" y="672336"/>
            <a:ext cx="1697765" cy="6109376"/>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0" name="Group 9">
            <a:extLst>
              <a:ext uri="{FF2B5EF4-FFF2-40B4-BE49-F238E27FC236}">
                <a16:creationId xmlns:a16="http://schemas.microsoft.com/office/drawing/2014/main" id="{E2EE3B69-6EF6-4A0D-BD3D-47047757E275}"/>
              </a:ext>
            </a:extLst>
          </p:cNvPr>
          <p:cNvGrpSpPr/>
          <p:nvPr/>
        </p:nvGrpSpPr>
        <p:grpSpPr>
          <a:xfrm>
            <a:off x="6993" y="1524050"/>
            <a:ext cx="1677341" cy="837459"/>
            <a:chOff x="4621393" y="1046387"/>
            <a:chExt cx="1509377" cy="617413"/>
          </a:xfrm>
        </p:grpSpPr>
        <p:sp>
          <p:nvSpPr>
            <p:cNvPr id="11" name="Rectangle: Rounded Corners 10">
              <a:extLst>
                <a:ext uri="{FF2B5EF4-FFF2-40B4-BE49-F238E27FC236}">
                  <a16:creationId xmlns:a16="http://schemas.microsoft.com/office/drawing/2014/main" id="{4A9AC55C-3271-4050-991E-A408F03ED1F0}"/>
                </a:ext>
              </a:extLst>
            </p:cNvPr>
            <p:cNvSpPr/>
            <p:nvPr/>
          </p:nvSpPr>
          <p:spPr>
            <a:xfrm>
              <a:off x="4621393" y="1046387"/>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12" name="Rectangle: Rounded Corners 36">
              <a:extLst>
                <a:ext uri="{FF2B5EF4-FFF2-40B4-BE49-F238E27FC236}">
                  <a16:creationId xmlns:a16="http://schemas.microsoft.com/office/drawing/2014/main" id="{5FC6D2EC-FAFF-45DA-ADCD-335C1674E0FD}"/>
                </a:ext>
              </a:extLst>
            </p:cNvPr>
            <p:cNvSpPr txBox="1"/>
            <p:nvPr/>
          </p:nvSpPr>
          <p:spPr>
            <a:xfrm>
              <a:off x="4639476" y="1064470"/>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dirty="0">
                  <a:solidFill>
                    <a:srgbClr val="002060"/>
                  </a:solidFill>
                </a:rPr>
                <a:t>Industry</a:t>
              </a:r>
              <a:endParaRPr lang="en-US" sz="1400" kern="1200" dirty="0">
                <a:solidFill>
                  <a:srgbClr val="002060"/>
                </a:solidFill>
              </a:endParaRPr>
            </a:p>
          </p:txBody>
        </p:sp>
      </p:grpSp>
      <p:grpSp>
        <p:nvGrpSpPr>
          <p:cNvPr id="13" name="Group 12">
            <a:extLst>
              <a:ext uri="{FF2B5EF4-FFF2-40B4-BE49-F238E27FC236}">
                <a16:creationId xmlns:a16="http://schemas.microsoft.com/office/drawing/2014/main" id="{B36BA936-95DA-4488-93DD-45E843030BE1}"/>
              </a:ext>
            </a:extLst>
          </p:cNvPr>
          <p:cNvGrpSpPr/>
          <p:nvPr/>
        </p:nvGrpSpPr>
        <p:grpSpPr>
          <a:xfrm>
            <a:off x="6993" y="2775200"/>
            <a:ext cx="1697764" cy="837459"/>
            <a:chOff x="4621393" y="1879284"/>
            <a:chExt cx="1509377" cy="650541"/>
          </a:xfrm>
        </p:grpSpPr>
        <p:sp>
          <p:nvSpPr>
            <p:cNvPr id="14" name="Rectangle: Rounded Corners 13">
              <a:extLst>
                <a:ext uri="{FF2B5EF4-FFF2-40B4-BE49-F238E27FC236}">
                  <a16:creationId xmlns:a16="http://schemas.microsoft.com/office/drawing/2014/main" id="{568FB8E0-6359-4A4D-B4FD-30AA9E10BFAC}"/>
                </a:ext>
              </a:extLst>
            </p:cNvPr>
            <p:cNvSpPr/>
            <p:nvPr/>
          </p:nvSpPr>
          <p:spPr>
            <a:xfrm>
              <a:off x="4621393" y="1912412"/>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15" name="Rectangle: Rounded Corners 38">
              <a:extLst>
                <a:ext uri="{FF2B5EF4-FFF2-40B4-BE49-F238E27FC236}">
                  <a16:creationId xmlns:a16="http://schemas.microsoft.com/office/drawing/2014/main" id="{5BFF6AEE-ECA8-4D37-A76E-588257971E10}"/>
                </a:ext>
              </a:extLst>
            </p:cNvPr>
            <p:cNvSpPr txBox="1"/>
            <p:nvPr/>
          </p:nvSpPr>
          <p:spPr>
            <a:xfrm>
              <a:off x="4639475" y="1879284"/>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pSp>
        <p:nvGrpSpPr>
          <p:cNvPr id="16" name="Group 15">
            <a:extLst>
              <a:ext uri="{FF2B5EF4-FFF2-40B4-BE49-F238E27FC236}">
                <a16:creationId xmlns:a16="http://schemas.microsoft.com/office/drawing/2014/main" id="{89B09D2D-A6A1-469E-9F6F-BB1DD274D358}"/>
              </a:ext>
            </a:extLst>
          </p:cNvPr>
          <p:cNvGrpSpPr/>
          <p:nvPr/>
        </p:nvGrpSpPr>
        <p:grpSpPr>
          <a:xfrm>
            <a:off x="120" y="4190980"/>
            <a:ext cx="1704637" cy="766539"/>
            <a:chOff x="4621393" y="2778436"/>
            <a:chExt cx="1509377" cy="617413"/>
          </a:xfrm>
        </p:grpSpPr>
        <p:sp>
          <p:nvSpPr>
            <p:cNvPr id="17" name="Rectangle: Rounded Corners 16">
              <a:extLst>
                <a:ext uri="{FF2B5EF4-FFF2-40B4-BE49-F238E27FC236}">
                  <a16:creationId xmlns:a16="http://schemas.microsoft.com/office/drawing/2014/main" id="{588145D6-8721-4916-89DE-E374DDCA2C72}"/>
                </a:ext>
              </a:extLst>
            </p:cNvPr>
            <p:cNvSpPr/>
            <p:nvPr/>
          </p:nvSpPr>
          <p:spPr>
            <a:xfrm>
              <a:off x="4621393" y="2778436"/>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18" name="Rectangle: Rounded Corners 40">
              <a:extLst>
                <a:ext uri="{FF2B5EF4-FFF2-40B4-BE49-F238E27FC236}">
                  <a16:creationId xmlns:a16="http://schemas.microsoft.com/office/drawing/2014/main" id="{1C82750E-7DE5-4749-8EB3-8302D502EE0E}"/>
                </a:ext>
              </a:extLst>
            </p:cNvPr>
            <p:cNvSpPr txBox="1"/>
            <p:nvPr/>
          </p:nvSpPr>
          <p:spPr>
            <a:xfrm>
              <a:off x="4639476" y="2796519"/>
              <a:ext cx="1473211" cy="5812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a:p>
              <a:pPr marL="0" lvl="0" indent="0" algn="ctr" defTabSz="533400">
                <a:lnSpc>
                  <a:spcPct val="90000"/>
                </a:lnSpc>
                <a:spcBef>
                  <a:spcPct val="0"/>
                </a:spcBef>
                <a:spcAft>
                  <a:spcPct val="35000"/>
                </a:spcAft>
                <a:buNone/>
              </a:pPr>
              <a:r>
                <a:rPr lang="en-US" sz="1400" kern="1200" dirty="0">
                  <a:solidFill>
                    <a:srgbClr val="002060"/>
                  </a:solidFill>
                </a:rPr>
                <a:t>Industry</a:t>
              </a:r>
            </a:p>
          </p:txBody>
        </p:sp>
      </p:grpSp>
      <p:grpSp>
        <p:nvGrpSpPr>
          <p:cNvPr id="19" name="Group 18">
            <a:extLst>
              <a:ext uri="{FF2B5EF4-FFF2-40B4-BE49-F238E27FC236}">
                <a16:creationId xmlns:a16="http://schemas.microsoft.com/office/drawing/2014/main" id="{9C1C41CC-566C-4241-ADBA-BB101C7EFAFF}"/>
              </a:ext>
            </a:extLst>
          </p:cNvPr>
          <p:cNvGrpSpPr/>
          <p:nvPr/>
        </p:nvGrpSpPr>
        <p:grpSpPr>
          <a:xfrm>
            <a:off x="6993" y="5394590"/>
            <a:ext cx="1677341" cy="701340"/>
            <a:chOff x="4621393" y="3644461"/>
            <a:chExt cx="1509377" cy="617413"/>
          </a:xfrm>
        </p:grpSpPr>
        <p:sp>
          <p:nvSpPr>
            <p:cNvPr id="20" name="Rectangle: Rounded Corners 19">
              <a:extLst>
                <a:ext uri="{FF2B5EF4-FFF2-40B4-BE49-F238E27FC236}">
                  <a16:creationId xmlns:a16="http://schemas.microsoft.com/office/drawing/2014/main" id="{6B7FF324-1588-4F57-A7A0-542CC1D1E583}"/>
                </a:ext>
              </a:extLst>
            </p:cNvPr>
            <p:cNvSpPr/>
            <p:nvPr/>
          </p:nvSpPr>
          <p:spPr>
            <a:xfrm>
              <a:off x="4621393" y="3644461"/>
              <a:ext cx="15093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21" name="Rectangle: Rounded Corners 42">
              <a:extLst>
                <a:ext uri="{FF2B5EF4-FFF2-40B4-BE49-F238E27FC236}">
                  <a16:creationId xmlns:a16="http://schemas.microsoft.com/office/drawing/2014/main" id="{0AE579EB-B5EA-45D8-B3A4-7AB7D56490B3}"/>
                </a:ext>
              </a:extLst>
            </p:cNvPr>
            <p:cNvSpPr txBox="1"/>
            <p:nvPr/>
          </p:nvSpPr>
          <p:spPr>
            <a:xfrm>
              <a:off x="4639476" y="3662544"/>
              <a:ext cx="1473211" cy="581247"/>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400" kern="1200" dirty="0">
                  <a:solidFill>
                    <a:srgbClr val="002060"/>
                  </a:solidFill>
                </a:rPr>
                <a:t>Buildings</a:t>
              </a:r>
            </a:p>
          </p:txBody>
        </p:sp>
      </p:grpSp>
      <p:graphicFrame>
        <p:nvGraphicFramePr>
          <p:cNvPr id="2" name="Table 1">
            <a:extLst>
              <a:ext uri="{FF2B5EF4-FFF2-40B4-BE49-F238E27FC236}">
                <a16:creationId xmlns:a16="http://schemas.microsoft.com/office/drawing/2014/main" id="{A9743AF2-0F53-4AE9-A53E-43E62C77B4B0}"/>
              </a:ext>
            </a:extLst>
          </p:cNvPr>
          <p:cNvGraphicFramePr>
            <a:graphicFrameLocks noGrp="1"/>
          </p:cNvGraphicFramePr>
          <p:nvPr>
            <p:extLst>
              <p:ext uri="{D42A27DB-BD31-4B8C-83A1-F6EECF244321}">
                <p14:modId xmlns:p14="http://schemas.microsoft.com/office/powerpoint/2010/main" val="1041922136"/>
              </p:ext>
            </p:extLst>
          </p:nvPr>
        </p:nvGraphicFramePr>
        <p:xfrm>
          <a:off x="1724852" y="672337"/>
          <a:ext cx="7391814" cy="3213815"/>
        </p:xfrm>
        <a:graphic>
          <a:graphicData uri="http://schemas.openxmlformats.org/drawingml/2006/table">
            <a:tbl>
              <a:tblPr firstRow="1" firstCol="1" bandRow="1">
                <a:tableStyleId>{616DA210-FB5B-4158-B5E0-FEB733F419BA}</a:tableStyleId>
              </a:tblPr>
              <a:tblGrid>
                <a:gridCol w="2389960">
                  <a:extLst>
                    <a:ext uri="{9D8B030D-6E8A-4147-A177-3AD203B41FA5}">
                      <a16:colId xmlns:a16="http://schemas.microsoft.com/office/drawing/2014/main" val="210758679"/>
                    </a:ext>
                  </a:extLst>
                </a:gridCol>
                <a:gridCol w="761980">
                  <a:extLst>
                    <a:ext uri="{9D8B030D-6E8A-4147-A177-3AD203B41FA5}">
                      <a16:colId xmlns:a16="http://schemas.microsoft.com/office/drawing/2014/main" val="3484938114"/>
                    </a:ext>
                  </a:extLst>
                </a:gridCol>
                <a:gridCol w="914376">
                  <a:extLst>
                    <a:ext uri="{9D8B030D-6E8A-4147-A177-3AD203B41FA5}">
                      <a16:colId xmlns:a16="http://schemas.microsoft.com/office/drawing/2014/main" val="2891805861"/>
                    </a:ext>
                  </a:extLst>
                </a:gridCol>
                <a:gridCol w="152396">
                  <a:extLst>
                    <a:ext uri="{9D8B030D-6E8A-4147-A177-3AD203B41FA5}">
                      <a16:colId xmlns:a16="http://schemas.microsoft.com/office/drawing/2014/main" val="2778384006"/>
                    </a:ext>
                  </a:extLst>
                </a:gridCol>
                <a:gridCol w="1600158">
                  <a:extLst>
                    <a:ext uri="{9D8B030D-6E8A-4147-A177-3AD203B41FA5}">
                      <a16:colId xmlns:a16="http://schemas.microsoft.com/office/drawing/2014/main" val="3063387946"/>
                    </a:ext>
                  </a:extLst>
                </a:gridCol>
                <a:gridCol w="152396">
                  <a:extLst>
                    <a:ext uri="{9D8B030D-6E8A-4147-A177-3AD203B41FA5}">
                      <a16:colId xmlns:a16="http://schemas.microsoft.com/office/drawing/2014/main" val="520831558"/>
                    </a:ext>
                  </a:extLst>
                </a:gridCol>
                <a:gridCol w="1420548">
                  <a:extLst>
                    <a:ext uri="{9D8B030D-6E8A-4147-A177-3AD203B41FA5}">
                      <a16:colId xmlns:a16="http://schemas.microsoft.com/office/drawing/2014/main" val="3079091429"/>
                    </a:ext>
                  </a:extLst>
                </a:gridCol>
              </a:tblGrid>
              <a:tr h="269092">
                <a:tc rowSpan="2">
                  <a:txBody>
                    <a:bodyPr/>
                    <a:lstStyle/>
                    <a:p>
                      <a:pPr marL="0" marR="0" algn="ctr">
                        <a:lnSpc>
                          <a:spcPct val="115000"/>
                        </a:lnSpc>
                        <a:spcBef>
                          <a:spcPts val="0"/>
                        </a:spcBef>
                        <a:spcAft>
                          <a:spcPts val="400"/>
                        </a:spcAft>
                      </a:pPr>
                      <a:r>
                        <a:rPr lang="en-GB" sz="1400" b="0" dirty="0">
                          <a:solidFill>
                            <a:schemeClr val="tx1"/>
                          </a:solidFill>
                          <a:effectLst/>
                        </a:rPr>
                        <a:t>Topics</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a:txBody>
                    <a:bodyPr/>
                    <a:lstStyle/>
                    <a:p>
                      <a:pPr marL="0" marR="0" algn="ctr">
                        <a:lnSpc>
                          <a:spcPct val="115000"/>
                        </a:lnSpc>
                        <a:spcBef>
                          <a:spcPts val="0"/>
                        </a:spcBef>
                        <a:spcAft>
                          <a:spcPts val="400"/>
                        </a:spcAft>
                      </a:pPr>
                      <a:r>
                        <a:rPr lang="en-GB" sz="1400" b="0" dirty="0">
                          <a:solidFill>
                            <a:schemeClr val="tx1"/>
                          </a:solidFill>
                          <a:effectLst/>
                        </a:rPr>
                        <a:t>Type of Action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2">
                  <a:txBody>
                    <a:bodyPr/>
                    <a:lstStyle/>
                    <a:p>
                      <a:pPr marL="0" marR="0" algn="ctr">
                        <a:lnSpc>
                          <a:spcPct val="115000"/>
                        </a:lnSpc>
                        <a:spcBef>
                          <a:spcPts val="0"/>
                        </a:spcBef>
                        <a:spcAft>
                          <a:spcPts val="400"/>
                        </a:spcAft>
                      </a:pPr>
                      <a:r>
                        <a:rPr lang="en-GB" sz="1400" b="0">
                          <a:solidFill>
                            <a:schemeClr val="tx1"/>
                          </a:solidFill>
                          <a:effectLst/>
                        </a:rPr>
                        <a:t>Budgets (EUR million)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pPr marL="0" marR="0" algn="ctr">
                        <a:lnSpc>
                          <a:spcPct val="115000"/>
                        </a:lnSpc>
                        <a:spcBef>
                          <a:spcPts val="0"/>
                        </a:spcBef>
                        <a:spcAft>
                          <a:spcPts val="400"/>
                        </a:spcAft>
                      </a:pPr>
                      <a:r>
                        <a:rPr lang="en-GB" sz="1400" b="0" dirty="0">
                          <a:solidFill>
                            <a:schemeClr val="tx1"/>
                          </a:solidFill>
                          <a:effectLst/>
                        </a:rPr>
                        <a:t>Expected EU contribution per project (EUR million)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a:txBody>
                    <a:bodyPr/>
                    <a:lstStyle/>
                    <a:p>
                      <a:pPr marL="0" marR="0" algn="ctr">
                        <a:lnSpc>
                          <a:spcPct val="115000"/>
                        </a:lnSpc>
                        <a:spcBef>
                          <a:spcPts val="0"/>
                        </a:spcBef>
                        <a:spcAft>
                          <a:spcPts val="400"/>
                        </a:spcAft>
                      </a:pPr>
                      <a:r>
                        <a:rPr lang="en-GB" sz="1400" b="0" dirty="0">
                          <a:solidFill>
                            <a:schemeClr val="tx1"/>
                          </a:solidFill>
                          <a:effectLst/>
                        </a:rPr>
                        <a:t>Expected EU contribution per project (EUR million)</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gridSpan="2">
                  <a:txBody>
                    <a:bodyPr/>
                    <a:lstStyle/>
                    <a:p>
                      <a:pPr marL="0" marR="0" algn="ctr">
                        <a:lnSpc>
                          <a:spcPct val="115000"/>
                        </a:lnSpc>
                        <a:spcBef>
                          <a:spcPts val="0"/>
                        </a:spcBef>
                        <a:spcAft>
                          <a:spcPts val="400"/>
                        </a:spcAft>
                      </a:pPr>
                      <a:r>
                        <a:rPr lang="en-GB" sz="1400" b="0" dirty="0">
                          <a:solidFill>
                            <a:schemeClr val="tx1"/>
                          </a:solidFill>
                          <a:effectLst/>
                        </a:rPr>
                        <a:t>Indicative number of projects expected to be funded</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rowSpan="2" hMerge="1">
                  <a:txBody>
                    <a:bodyPr/>
                    <a:lstStyle/>
                    <a:p>
                      <a:pPr marL="0" marR="0" algn="ctr">
                        <a:lnSpc>
                          <a:spcPct val="115000"/>
                        </a:lnSpc>
                        <a:spcBef>
                          <a:spcPts val="0"/>
                        </a:spcBef>
                        <a:spcAft>
                          <a:spcPts val="400"/>
                        </a:spcAft>
                      </a:pPr>
                      <a:r>
                        <a:rPr lang="en-GB" sz="1400" b="0" dirty="0">
                          <a:solidFill>
                            <a:schemeClr val="tx1"/>
                          </a:solidFill>
                          <a:effectLst/>
                        </a:rPr>
                        <a:t>Indicative number of projects expected to be funded</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4110062036"/>
                  </a:ext>
                </a:extLst>
              </a:tr>
              <a:tr h="336047">
                <a:tc vMerge="1">
                  <a:txBody>
                    <a:bodyPr/>
                    <a:lstStyle/>
                    <a:p>
                      <a:endParaRPr lang="en-US"/>
                    </a:p>
                  </a:txBody>
                  <a:tcPr/>
                </a:tc>
                <a:tc vMerge="1">
                  <a:txBody>
                    <a:bodyPr/>
                    <a:lstStyle/>
                    <a:p>
                      <a:endParaRPr lang="en-US"/>
                    </a:p>
                  </a:txBody>
                  <a:tcPr/>
                </a:tc>
                <a:tc gridSpan="2">
                  <a:txBody>
                    <a:bodyPr/>
                    <a:lstStyle/>
                    <a:p>
                      <a:pPr algn="ctr"/>
                      <a:r>
                        <a:rPr lang="en-GB" sz="1400" b="0" dirty="0">
                          <a:solidFill>
                            <a:schemeClr val="tx1"/>
                          </a:solidFill>
                          <a:effectLst/>
                        </a:rPr>
                        <a:t>2024</a:t>
                      </a:r>
                      <a:endParaRPr lang="en-US" dirty="0"/>
                    </a:p>
                  </a:txBody>
                  <a:tcPr marL="46666" marR="46666" marT="46666" marB="0"/>
                </a:tc>
                <a:tc hMerge="1">
                  <a:txBody>
                    <a:bodyPr/>
                    <a:lstStyle/>
                    <a:p>
                      <a:endParaRPr lang="en-US" dirty="0"/>
                    </a:p>
                  </a:txBody>
                  <a:tcPr marL="46666" marR="46666" marT="46666" marB="0"/>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797479984"/>
                  </a:ext>
                </a:extLst>
              </a:tr>
              <a:tr h="295287">
                <a:tc gridSpan="7">
                  <a:txBody>
                    <a:bodyPr/>
                    <a:lstStyle/>
                    <a:p>
                      <a:pPr marL="0" marR="0" algn="ctr">
                        <a:lnSpc>
                          <a:spcPct val="115000"/>
                        </a:lnSpc>
                        <a:spcBef>
                          <a:spcPts val="0"/>
                        </a:spcBef>
                        <a:spcAft>
                          <a:spcPts val="400"/>
                        </a:spcAft>
                      </a:pPr>
                      <a:r>
                        <a:rPr lang="en-GB" sz="1400" b="0" dirty="0">
                          <a:solidFill>
                            <a:schemeClr val="tx1"/>
                          </a:solidFill>
                          <a:effectLst/>
                        </a:rPr>
                        <a:t>Opening: 07 May 2024</a:t>
                      </a:r>
                      <a:endParaRPr lang="en-US" sz="1400" b="0" dirty="0">
                        <a:solidFill>
                          <a:schemeClr val="tx1"/>
                        </a:solidFill>
                        <a:effectLst/>
                      </a:endParaRPr>
                    </a:p>
                    <a:p>
                      <a:pPr marL="0" marR="0" algn="ctr">
                        <a:lnSpc>
                          <a:spcPct val="115000"/>
                        </a:lnSpc>
                        <a:spcBef>
                          <a:spcPts val="0"/>
                        </a:spcBef>
                        <a:spcAft>
                          <a:spcPts val="400"/>
                        </a:spcAft>
                      </a:pPr>
                      <a:r>
                        <a:rPr lang="en-GB" sz="1400" b="0" dirty="0">
                          <a:solidFill>
                            <a:schemeClr val="tx1"/>
                          </a:solidFill>
                          <a:effectLst/>
                        </a:rPr>
                        <a:t>Deadline(s): 05 Sep 2024</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2201558"/>
                  </a:ext>
                </a:extLst>
              </a:tr>
              <a:tr h="156977">
                <a:tc>
                  <a:txBody>
                    <a:bodyPr/>
                    <a:lstStyle/>
                    <a:p>
                      <a:pPr marL="0" marR="0" algn="just">
                        <a:lnSpc>
                          <a:spcPct val="115000"/>
                        </a:lnSpc>
                        <a:spcBef>
                          <a:spcPts val="0"/>
                        </a:spcBef>
                        <a:spcAft>
                          <a:spcPts val="400"/>
                        </a:spcAft>
                      </a:pPr>
                      <a:r>
                        <a:rPr lang="en-GB" sz="1400" b="0">
                          <a:solidFill>
                            <a:schemeClr val="tx1"/>
                          </a:solidFill>
                          <a:effectLst/>
                        </a:rPr>
                        <a:t>HORIZON-CL5-2024-D4-02-01</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16.00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3">
                  <a:txBody>
                    <a:bodyPr/>
                    <a:lstStyle/>
                    <a:p>
                      <a:pPr marL="0" marR="0" algn="ctr">
                        <a:lnSpc>
                          <a:spcPct val="115000"/>
                        </a:lnSpc>
                        <a:spcBef>
                          <a:spcPts val="0"/>
                        </a:spcBef>
                        <a:spcAft>
                          <a:spcPts val="400"/>
                        </a:spcAft>
                      </a:pPr>
                      <a:r>
                        <a:rPr lang="en-GB" sz="1400" b="0">
                          <a:solidFill>
                            <a:schemeClr val="tx1"/>
                          </a:solidFill>
                          <a:effectLst/>
                        </a:rPr>
                        <a:t>Around 8.00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1234380699"/>
                  </a:ext>
                </a:extLst>
              </a:tr>
              <a:tr h="156977">
                <a:tc>
                  <a:txBody>
                    <a:bodyPr/>
                    <a:lstStyle/>
                    <a:p>
                      <a:pPr marL="0" marR="0" algn="just">
                        <a:lnSpc>
                          <a:spcPct val="115000"/>
                        </a:lnSpc>
                        <a:spcBef>
                          <a:spcPts val="0"/>
                        </a:spcBef>
                        <a:spcAft>
                          <a:spcPts val="400"/>
                        </a:spcAft>
                      </a:pPr>
                      <a:r>
                        <a:rPr lang="en-GB" sz="1400" b="0">
                          <a:solidFill>
                            <a:schemeClr val="tx1"/>
                          </a:solidFill>
                          <a:effectLst/>
                        </a:rPr>
                        <a:t>HORIZON-CL5-2024-D4-02-02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8.00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3">
                  <a:txBody>
                    <a:bodyPr/>
                    <a:lstStyle/>
                    <a:p>
                      <a:pPr marL="0" marR="0" algn="ctr">
                        <a:lnSpc>
                          <a:spcPct val="115000"/>
                        </a:lnSpc>
                        <a:spcBef>
                          <a:spcPts val="0"/>
                        </a:spcBef>
                        <a:spcAft>
                          <a:spcPts val="400"/>
                        </a:spcAft>
                      </a:pPr>
                      <a:r>
                        <a:rPr lang="en-GB" sz="1400" b="0" dirty="0">
                          <a:solidFill>
                            <a:schemeClr val="tx1"/>
                          </a:solidFill>
                          <a:effectLst/>
                        </a:rPr>
                        <a:t>Around 4.00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1850036267"/>
                  </a:ext>
                </a:extLst>
              </a:tr>
              <a:tr h="156977">
                <a:tc>
                  <a:txBody>
                    <a:bodyPr/>
                    <a:lstStyle/>
                    <a:p>
                      <a:pPr marL="0" marR="0" algn="just">
                        <a:lnSpc>
                          <a:spcPct val="115000"/>
                        </a:lnSpc>
                        <a:spcBef>
                          <a:spcPts val="0"/>
                        </a:spcBef>
                        <a:spcAft>
                          <a:spcPts val="400"/>
                        </a:spcAft>
                      </a:pPr>
                      <a:r>
                        <a:rPr lang="en-GB" sz="1400" b="0">
                          <a:solidFill>
                            <a:schemeClr val="tx1"/>
                          </a:solidFill>
                          <a:effectLst/>
                        </a:rPr>
                        <a:t>HORIZON-CL5-2024-D4-02-03</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8.00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3">
                  <a:txBody>
                    <a:bodyPr/>
                    <a:lstStyle/>
                    <a:p>
                      <a:pPr marL="0" marR="0" algn="ctr">
                        <a:lnSpc>
                          <a:spcPct val="115000"/>
                        </a:lnSpc>
                        <a:spcBef>
                          <a:spcPts val="0"/>
                        </a:spcBef>
                        <a:spcAft>
                          <a:spcPts val="400"/>
                        </a:spcAft>
                      </a:pPr>
                      <a:r>
                        <a:rPr lang="en-GB" sz="1400" b="0">
                          <a:solidFill>
                            <a:schemeClr val="tx1"/>
                          </a:solidFill>
                          <a:effectLst/>
                        </a:rPr>
                        <a:t>Around 4.00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294860346"/>
                  </a:ext>
                </a:extLst>
              </a:tr>
              <a:tr h="156977">
                <a:tc>
                  <a:txBody>
                    <a:bodyPr/>
                    <a:lstStyle/>
                    <a:p>
                      <a:pPr marL="0" marR="0" algn="just">
                        <a:lnSpc>
                          <a:spcPct val="115000"/>
                        </a:lnSpc>
                        <a:spcBef>
                          <a:spcPts val="0"/>
                        </a:spcBef>
                        <a:spcAft>
                          <a:spcPts val="400"/>
                        </a:spcAft>
                      </a:pPr>
                      <a:r>
                        <a:rPr lang="en-GB" sz="1400" b="0">
                          <a:solidFill>
                            <a:schemeClr val="tx1"/>
                          </a:solidFill>
                          <a:effectLst/>
                        </a:rPr>
                        <a:t>HORIZON-CL5-2024-D4-02-04</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8.00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3">
                  <a:txBody>
                    <a:bodyPr/>
                    <a:lstStyle/>
                    <a:p>
                      <a:pPr marL="0" marR="0" algn="ctr">
                        <a:lnSpc>
                          <a:spcPct val="115000"/>
                        </a:lnSpc>
                        <a:spcBef>
                          <a:spcPts val="0"/>
                        </a:spcBef>
                        <a:spcAft>
                          <a:spcPts val="400"/>
                        </a:spcAft>
                      </a:pPr>
                      <a:r>
                        <a:rPr lang="en-GB" sz="1400" b="0" dirty="0">
                          <a:solidFill>
                            <a:schemeClr val="tx1"/>
                          </a:solidFill>
                          <a:effectLst/>
                        </a:rPr>
                        <a:t>Around 4.00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3109072904"/>
                  </a:ext>
                </a:extLst>
              </a:tr>
              <a:tr h="156977">
                <a:tc>
                  <a:txBody>
                    <a:bodyPr/>
                    <a:lstStyle/>
                    <a:p>
                      <a:pPr marL="0" marR="0" algn="just">
                        <a:lnSpc>
                          <a:spcPct val="115000"/>
                        </a:lnSpc>
                        <a:spcBef>
                          <a:spcPts val="0"/>
                        </a:spcBef>
                        <a:spcAft>
                          <a:spcPts val="400"/>
                        </a:spcAft>
                      </a:pPr>
                      <a:r>
                        <a:rPr lang="en-GB" sz="1400" b="0">
                          <a:solidFill>
                            <a:schemeClr val="tx1"/>
                          </a:solidFill>
                          <a:effectLst/>
                        </a:rPr>
                        <a:t>HORIZON-CL5-2024-D4-02-05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3">
                  <a:txBody>
                    <a:bodyPr/>
                    <a:lstStyle/>
                    <a:p>
                      <a:pPr marL="0" marR="0" algn="ctr">
                        <a:lnSpc>
                          <a:spcPct val="115000"/>
                        </a:lnSpc>
                        <a:spcBef>
                          <a:spcPts val="0"/>
                        </a:spcBef>
                        <a:spcAft>
                          <a:spcPts val="400"/>
                        </a:spcAft>
                      </a:pPr>
                      <a:r>
                        <a:rPr lang="en-GB" sz="1400" b="0" dirty="0">
                          <a:solidFill>
                            <a:schemeClr val="tx1"/>
                          </a:solidFill>
                          <a:effectLst/>
                        </a:rPr>
                        <a:t>Around 5.00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pPr marL="0" marR="0" algn="just">
                        <a:lnSpc>
                          <a:spcPct val="115000"/>
                        </a:lnSpc>
                        <a:spcBef>
                          <a:spcPts val="0"/>
                        </a:spcBef>
                        <a:spcAft>
                          <a:spcPts val="400"/>
                        </a:spcAft>
                      </a:pP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a:solidFill>
                            <a:schemeClr val="tx1"/>
                          </a:solidFill>
                          <a:effectLst/>
                        </a:rPr>
                        <a:t>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4082920272"/>
                  </a:ext>
                </a:extLst>
              </a:tr>
              <a:tr h="156977">
                <a:tc>
                  <a:txBody>
                    <a:bodyPr/>
                    <a:lstStyle/>
                    <a:p>
                      <a:pPr marL="0" marR="0" algn="just">
                        <a:lnSpc>
                          <a:spcPct val="115000"/>
                        </a:lnSpc>
                        <a:spcBef>
                          <a:spcPts val="0"/>
                        </a:spcBef>
                        <a:spcAft>
                          <a:spcPts val="400"/>
                        </a:spcAft>
                      </a:pPr>
                      <a:r>
                        <a:rPr lang="en-GB" sz="1400" b="0">
                          <a:solidFill>
                            <a:schemeClr val="tx1"/>
                          </a:solidFill>
                          <a:effectLst/>
                        </a:rPr>
                        <a:t>Overall indicative budget</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dirty="0">
                          <a:solidFill>
                            <a:schemeClr val="tx1"/>
                          </a:solidFill>
                          <a:effectLst/>
                        </a:rPr>
                        <a:t> </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400"/>
                        </a:spcAft>
                      </a:pPr>
                      <a:r>
                        <a:rPr lang="en-GB" sz="1400" b="0" dirty="0">
                          <a:solidFill>
                            <a:schemeClr val="tx1"/>
                          </a:solidFill>
                          <a:effectLst/>
                        </a:rPr>
                        <a:t>50.00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gridSpan="3">
                  <a:txBody>
                    <a:bodyPr/>
                    <a:lstStyle/>
                    <a:p>
                      <a:pPr marL="0" marR="0" algn="ctr">
                        <a:lnSpc>
                          <a:spcPct val="115000"/>
                        </a:lnSpc>
                        <a:spcBef>
                          <a:spcPts val="0"/>
                        </a:spcBef>
                        <a:spcAft>
                          <a:spcPts val="400"/>
                        </a:spcAft>
                      </a:pPr>
                      <a:r>
                        <a:rPr lang="en-GB" sz="1400" b="0" dirty="0">
                          <a:solidFill>
                            <a:schemeClr val="tx1"/>
                          </a:solidFill>
                          <a:effectLst/>
                        </a:rPr>
                        <a:t> </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hMerge="1">
                  <a:txBody>
                    <a:bodyPr/>
                    <a:lstStyle/>
                    <a:p>
                      <a:endParaRPr lang="en-US"/>
                    </a:p>
                  </a:txBody>
                  <a:tcPr/>
                </a:tc>
                <a:tc hMerge="1">
                  <a:txBody>
                    <a:bodyPr/>
                    <a:lstStyle/>
                    <a:p>
                      <a:pPr marL="0" marR="0" algn="just">
                        <a:lnSpc>
                          <a:spcPct val="115000"/>
                        </a:lnSpc>
                        <a:spcBef>
                          <a:spcPts val="0"/>
                        </a:spcBef>
                        <a:spcAft>
                          <a:spcPts val="400"/>
                        </a:spcAft>
                      </a:pP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tc>
                  <a:txBody>
                    <a:bodyPr/>
                    <a:lstStyle/>
                    <a:p>
                      <a:pPr marL="0" marR="0" algn="ctr">
                        <a:lnSpc>
                          <a:spcPct val="115000"/>
                        </a:lnSpc>
                        <a:spcBef>
                          <a:spcPts val="0"/>
                        </a:spcBef>
                        <a:spcAft>
                          <a:spcPts val="1000"/>
                        </a:spcAft>
                      </a:pPr>
                      <a:r>
                        <a:rPr lang="en-GB" sz="1400" b="0" dirty="0">
                          <a:solidFill>
                            <a:schemeClr val="tx1"/>
                          </a:solidFill>
                          <a:effectLst/>
                        </a:rPr>
                        <a:t>10 </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666" marR="46666" marT="46666" marB="0"/>
                </a:tc>
                <a:extLst>
                  <a:ext uri="{0D108BD9-81ED-4DB2-BD59-A6C34878D82A}">
                    <a16:rowId xmlns:a16="http://schemas.microsoft.com/office/drawing/2014/main" val="1130254495"/>
                  </a:ext>
                </a:extLst>
              </a:tr>
            </a:tbl>
          </a:graphicData>
        </a:graphic>
      </p:graphicFrame>
      <p:sp>
        <p:nvSpPr>
          <p:cNvPr id="22" name="Content Placeholder 2">
            <a:extLst>
              <a:ext uri="{FF2B5EF4-FFF2-40B4-BE49-F238E27FC236}">
                <a16:creationId xmlns:a16="http://schemas.microsoft.com/office/drawing/2014/main" id="{B762951A-181A-4A5B-8A96-3D8EE9AFADC9}"/>
              </a:ext>
            </a:extLst>
          </p:cNvPr>
          <p:cNvSpPr>
            <a:spLocks noGrp="1"/>
          </p:cNvSpPr>
          <p:nvPr>
            <p:ph idx="1"/>
          </p:nvPr>
        </p:nvSpPr>
        <p:spPr>
          <a:xfrm>
            <a:off x="1723018" y="4038584"/>
            <a:ext cx="7420982" cy="2666930"/>
          </a:xfrm>
        </p:spPr>
        <p:txBody>
          <a:bodyPr>
            <a:normAutofit/>
          </a:bodyPr>
          <a:lstStyle/>
          <a:p>
            <a:r>
              <a:rPr lang="en-GB" sz="1400" dirty="0">
                <a:effectLst/>
                <a:ea typeface="Times New Roman" panose="02020603050405020304" pitchFamily="18" charset="0"/>
              </a:rPr>
              <a:t>HORIZON-CL5-2024-D4-02-01: Industrialisation of sustainable and circular deep renovation workflows (Built4People Partnership)</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HORIZON-CL5-2024-D4-02-02: Robotics and other automated solutions for construction, renovation and maintenance in a sustainable built environment (Built4People Partnership)</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HORIZON-CL5-2024-D4-02-03: BIM-based processes and digital twins for facilitating and optimising circular energy renovation (Built4People Partnership)</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HORIZON-CL5-2024-D4-02-04: Design for adaptability, re-use and deconstruction of buildings, in line with the principles of circular economy (Built4People Partnership)</a:t>
            </a:r>
            <a:endParaRPr lang="en-US" sz="1400" dirty="0">
              <a:effectLst/>
              <a:ea typeface="Times New Roman" panose="02020603050405020304" pitchFamily="18" charset="0"/>
            </a:endParaRPr>
          </a:p>
          <a:p>
            <a:r>
              <a:rPr lang="en-GB" sz="1400" dirty="0">
                <a:effectLst/>
                <a:ea typeface="Times New Roman" panose="02020603050405020304" pitchFamily="18" charset="0"/>
              </a:rPr>
              <a:t>HORIZON-CL5-2024-D4-02-05: Digital solutions to foster participative design, planning and management of buildings, neighbourhoods and urban districts (Built4People Partnership)</a:t>
            </a:r>
            <a:endParaRPr lang="en-US" sz="1400" dirty="0">
              <a:effectLst/>
              <a:ea typeface="Times New Roman" panose="02020603050405020304" pitchFamily="18" charset="0"/>
            </a:endParaRPr>
          </a:p>
          <a:p>
            <a:endParaRPr lang="en-US" sz="1400" dirty="0"/>
          </a:p>
        </p:txBody>
      </p:sp>
      <p:sp>
        <p:nvSpPr>
          <p:cNvPr id="23" name="Rectangle: Rounded Corners 34">
            <a:extLst>
              <a:ext uri="{FF2B5EF4-FFF2-40B4-BE49-F238E27FC236}">
                <a16:creationId xmlns:a16="http://schemas.microsoft.com/office/drawing/2014/main" id="{249114AF-A789-480E-8637-69FA20E6B6E0}"/>
              </a:ext>
            </a:extLst>
          </p:cNvPr>
          <p:cNvSpPr txBox="1"/>
          <p:nvPr/>
        </p:nvSpPr>
        <p:spPr>
          <a:xfrm>
            <a:off x="-2532" y="672336"/>
            <a:ext cx="1686866" cy="73001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4</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€ 208.00 m. </a:t>
            </a:r>
            <a:endParaRPr lang="en-US" sz="1400" b="1" kern="1200" dirty="0">
              <a:solidFill>
                <a:srgbClr val="002060"/>
              </a:solidFill>
            </a:endParaRPr>
          </a:p>
        </p:txBody>
      </p:sp>
    </p:spTree>
    <p:extLst>
      <p:ext uri="{BB962C8B-B14F-4D97-AF65-F5344CB8AC3E}">
        <p14:creationId xmlns:p14="http://schemas.microsoft.com/office/powerpoint/2010/main" val="2957079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7951D1D-1AB0-4BE4-AD25-C7CE1D027EA7}"/>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0B59194B-0C1E-4995-93E1-9944C5D1C1DF}"/>
              </a:ext>
            </a:extLst>
          </p:cNvPr>
          <p:cNvSpPr txBox="1">
            <a:spLocks/>
          </p:cNvSpPr>
          <p:nvPr/>
        </p:nvSpPr>
        <p:spPr>
          <a:xfrm>
            <a:off x="571398" y="90"/>
            <a:ext cx="7886700" cy="423407"/>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4400" dirty="0"/>
              <a:t>Work program 2023-24, Cluster 5, expected impact</a:t>
            </a:r>
            <a:endParaRPr lang="en-GB" dirty="0"/>
          </a:p>
        </p:txBody>
      </p:sp>
      <p:grpSp>
        <p:nvGrpSpPr>
          <p:cNvPr id="21" name="Group 20"/>
          <p:cNvGrpSpPr/>
          <p:nvPr/>
        </p:nvGrpSpPr>
        <p:grpSpPr>
          <a:xfrm>
            <a:off x="228714" y="662813"/>
            <a:ext cx="8689955" cy="4061553"/>
            <a:chOff x="296390" y="1805783"/>
            <a:chExt cx="8689955" cy="4061553"/>
          </a:xfrm>
        </p:grpSpPr>
        <p:sp>
          <p:nvSpPr>
            <p:cNvPr id="17" name="Rectangle 16">
              <a:extLst>
                <a:ext uri="{FF2B5EF4-FFF2-40B4-BE49-F238E27FC236}">
                  <a16:creationId xmlns:a16="http://schemas.microsoft.com/office/drawing/2014/main" id="{C7B190D1-9AD6-4AFA-B3D4-6CCB7567DD32}"/>
                </a:ext>
              </a:extLst>
            </p:cNvPr>
            <p:cNvSpPr/>
            <p:nvPr/>
          </p:nvSpPr>
          <p:spPr>
            <a:xfrm>
              <a:off x="7315200" y="2418617"/>
              <a:ext cx="1671144" cy="1446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nvGrpSpPr>
            <p:cNvPr id="3" name="Group 2"/>
            <p:cNvGrpSpPr/>
            <p:nvPr/>
          </p:nvGrpSpPr>
          <p:grpSpPr>
            <a:xfrm>
              <a:off x="296390" y="1805783"/>
              <a:ext cx="8689955" cy="4061553"/>
              <a:chOff x="296390" y="1787414"/>
              <a:chExt cx="8689955" cy="4061553"/>
            </a:xfrm>
          </p:grpSpPr>
          <p:graphicFrame>
            <p:nvGraphicFramePr>
              <p:cNvPr id="6" name="Diagram 5">
                <a:extLst>
                  <a:ext uri="{FF2B5EF4-FFF2-40B4-BE49-F238E27FC236}">
                    <a16:creationId xmlns:a16="http://schemas.microsoft.com/office/drawing/2014/main" id="{596A3B4D-2D48-4362-81EE-4AF31F8583ED}"/>
                  </a:ext>
                </a:extLst>
              </p:cNvPr>
              <p:cNvGraphicFramePr/>
              <p:nvPr>
                <p:extLst>
                  <p:ext uri="{D42A27DB-BD31-4B8C-83A1-F6EECF244321}">
                    <p14:modId xmlns:p14="http://schemas.microsoft.com/office/powerpoint/2010/main" val="2632033193"/>
                  </p:ext>
                </p:extLst>
              </p:nvPr>
            </p:nvGraphicFramePr>
            <p:xfrm>
              <a:off x="2355117" y="2760936"/>
              <a:ext cx="4593020" cy="2057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A9862CAC-E9CC-4B79-A3EB-0814BF84A788}"/>
                  </a:ext>
                </a:extLst>
              </p:cNvPr>
              <p:cNvSpPr/>
              <p:nvPr/>
            </p:nvSpPr>
            <p:spPr>
              <a:xfrm>
                <a:off x="296392" y="1787416"/>
                <a:ext cx="1761008" cy="186033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r>
                  <a:rPr lang="en-GB" sz="1200" dirty="0">
                    <a:solidFill>
                      <a:schemeClr val="bg1"/>
                    </a:solidFill>
                  </a:rPr>
                  <a:t>1. Transition to a climate-neutral and resilient society and economy enabled through </a:t>
                </a:r>
                <a:r>
                  <a:rPr lang="en-GB" sz="1200" b="1" dirty="0">
                    <a:solidFill>
                      <a:schemeClr val="bg1"/>
                    </a:solidFill>
                  </a:rPr>
                  <a:t>advanced climate science</a:t>
                </a:r>
                <a:r>
                  <a:rPr lang="en-GB" sz="1200" dirty="0">
                    <a:solidFill>
                      <a:schemeClr val="bg1"/>
                    </a:solidFill>
                  </a:rPr>
                  <a:t>, pathways and responses to climate change (mitigation and adaptation)</a:t>
                </a:r>
                <a:endParaRPr lang="fr-BE" sz="1200" dirty="0">
                  <a:solidFill>
                    <a:schemeClr val="bg1"/>
                  </a:solidFill>
                </a:endParaRPr>
              </a:p>
            </p:txBody>
          </p:sp>
          <p:sp>
            <p:nvSpPr>
              <p:cNvPr id="8" name="Rectangle 7">
                <a:extLst>
                  <a:ext uri="{FF2B5EF4-FFF2-40B4-BE49-F238E27FC236}">
                    <a16:creationId xmlns:a16="http://schemas.microsoft.com/office/drawing/2014/main" id="{9F6A9AB3-F524-496C-9294-4D215891EE28}"/>
                  </a:ext>
                </a:extLst>
              </p:cNvPr>
              <p:cNvSpPr/>
              <p:nvPr/>
            </p:nvSpPr>
            <p:spPr>
              <a:xfrm>
                <a:off x="2299936" y="1787416"/>
                <a:ext cx="3446926" cy="63120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r>
                  <a:rPr lang="en-GB" sz="1200" dirty="0">
                    <a:solidFill>
                      <a:schemeClr val="bg1"/>
                    </a:solidFill>
                  </a:rPr>
                  <a:t>2. Clean and sustainable transition of the energy and transport sectors towards climate neutrality facilitated by innovative </a:t>
                </a:r>
                <a:r>
                  <a:rPr lang="en-GB" sz="1200" b="1" dirty="0">
                    <a:solidFill>
                      <a:schemeClr val="bg1"/>
                    </a:solidFill>
                  </a:rPr>
                  <a:t>cross-cutting solutions</a:t>
                </a:r>
                <a:endParaRPr lang="fr-BE" sz="1200" b="1" dirty="0">
                  <a:solidFill>
                    <a:schemeClr val="bg1"/>
                  </a:solidFill>
                </a:endParaRPr>
              </a:p>
            </p:txBody>
          </p:sp>
          <p:sp>
            <p:nvSpPr>
              <p:cNvPr id="9" name="Rectangle 8">
                <a:extLst>
                  <a:ext uri="{FF2B5EF4-FFF2-40B4-BE49-F238E27FC236}">
                    <a16:creationId xmlns:a16="http://schemas.microsoft.com/office/drawing/2014/main" id="{EBC60F40-1D48-496E-8A11-8A233F4946CD}"/>
                  </a:ext>
                </a:extLst>
              </p:cNvPr>
              <p:cNvSpPr/>
              <p:nvPr/>
            </p:nvSpPr>
            <p:spPr>
              <a:xfrm>
                <a:off x="296391" y="3886157"/>
                <a:ext cx="1761008" cy="1962809"/>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r>
                  <a:rPr lang="en-GB" sz="1200" dirty="0">
                    <a:solidFill>
                      <a:schemeClr val="bg1"/>
                    </a:solidFill>
                  </a:rPr>
                  <a:t>3. More efficient, clean, sustainable, secure and competitive </a:t>
                </a:r>
                <a:r>
                  <a:rPr lang="en-GB" sz="1200" b="1" dirty="0">
                    <a:solidFill>
                      <a:schemeClr val="bg1"/>
                    </a:solidFill>
                  </a:rPr>
                  <a:t>energy supply</a:t>
                </a:r>
                <a:r>
                  <a:rPr lang="en-GB" sz="1200" dirty="0">
                    <a:solidFill>
                      <a:schemeClr val="bg1"/>
                    </a:solidFill>
                  </a:rPr>
                  <a:t> through new solutions for smart grids and energy systems based on more performant renewable energy solutions</a:t>
                </a:r>
                <a:endParaRPr lang="fr-BE" sz="1200" dirty="0">
                  <a:solidFill>
                    <a:schemeClr val="bg1"/>
                  </a:solidFill>
                </a:endParaRPr>
              </a:p>
            </p:txBody>
          </p:sp>
          <p:sp>
            <p:nvSpPr>
              <p:cNvPr id="10" name="Rectangle 9">
                <a:extLst>
                  <a:ext uri="{FF2B5EF4-FFF2-40B4-BE49-F238E27FC236}">
                    <a16:creationId xmlns:a16="http://schemas.microsoft.com/office/drawing/2014/main" id="{5424C505-293A-4F5A-9BDC-34BC2604D34A}"/>
                  </a:ext>
                </a:extLst>
              </p:cNvPr>
              <p:cNvSpPr/>
              <p:nvPr/>
            </p:nvSpPr>
            <p:spPr>
              <a:xfrm>
                <a:off x="5989399" y="1787414"/>
                <a:ext cx="2996946" cy="63120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spcAft>
                    <a:spcPts val="0"/>
                  </a:spcAft>
                </a:pPr>
                <a:r>
                  <a:rPr lang="fr-BE" sz="1200" dirty="0">
                    <a:solidFill>
                      <a:schemeClr val="bg1"/>
                    </a:solidFill>
                  </a:rPr>
                  <a:t>4. </a:t>
                </a:r>
                <a:r>
                  <a:rPr lang="en-GB" sz="1200" dirty="0">
                    <a:solidFill>
                      <a:schemeClr val="bg1"/>
                    </a:solidFill>
                  </a:rPr>
                  <a:t>Efficient and sustainable </a:t>
                </a:r>
                <a:r>
                  <a:rPr lang="en-GB" sz="1200" b="1" dirty="0">
                    <a:solidFill>
                      <a:schemeClr val="bg1"/>
                    </a:solidFill>
                  </a:rPr>
                  <a:t>use of energy</a:t>
                </a:r>
                <a:r>
                  <a:rPr lang="en-GB" sz="1200" dirty="0">
                    <a:solidFill>
                      <a:schemeClr val="bg1"/>
                    </a:solidFill>
                  </a:rPr>
                  <a:t>, accessible for all is ensured through a clean energy system and a just transition</a:t>
                </a:r>
                <a:endParaRPr lang="en-GB" sz="1200" dirty="0">
                  <a:solidFill>
                    <a:schemeClr val="bg1"/>
                  </a:solidFill>
                  <a:latin typeface="Times New Roman" panose="02020603050405020304" pitchFamily="18" charset="0"/>
                  <a:ea typeface="Times New Roman" panose="02020603050405020304" pitchFamily="18" charset="0"/>
                </a:endParaRPr>
              </a:p>
            </p:txBody>
          </p:sp>
          <p:sp>
            <p:nvSpPr>
              <p:cNvPr id="11" name="Rectangle 10">
                <a:extLst>
                  <a:ext uri="{FF2B5EF4-FFF2-40B4-BE49-F238E27FC236}">
                    <a16:creationId xmlns:a16="http://schemas.microsoft.com/office/drawing/2014/main" id="{B80B3247-3462-475A-BC16-D8E358149739}"/>
                  </a:ext>
                </a:extLst>
              </p:cNvPr>
              <p:cNvSpPr/>
              <p:nvPr/>
            </p:nvSpPr>
            <p:spPr>
              <a:xfrm>
                <a:off x="2299936" y="5177002"/>
                <a:ext cx="4897022" cy="671964"/>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spcAft>
                    <a:spcPts val="0"/>
                  </a:spcAft>
                </a:pPr>
                <a:r>
                  <a:rPr lang="en-GB" sz="1200" dirty="0">
                    <a:solidFill>
                      <a:schemeClr val="bg1"/>
                    </a:solidFill>
                  </a:rPr>
                  <a:t>6. Safe, seamless, smart, inclusive, resilient, climate neutral and sustainable </a:t>
                </a:r>
                <a:r>
                  <a:rPr lang="en-GB" sz="1200" b="1" dirty="0">
                    <a:solidFill>
                      <a:schemeClr val="bg1"/>
                    </a:solidFill>
                  </a:rPr>
                  <a:t>mobility systems </a:t>
                </a:r>
                <a:r>
                  <a:rPr lang="en-GB" sz="1200" dirty="0">
                    <a:solidFill>
                      <a:schemeClr val="bg1"/>
                    </a:solidFill>
                  </a:rPr>
                  <a:t>for people and goods </a:t>
                </a:r>
                <a:endParaRPr lang="en-GB" sz="1200" dirty="0">
                  <a:solidFill>
                    <a:schemeClr val="bg1"/>
                  </a:solidFill>
                  <a:latin typeface="Times New Roman" panose="02020603050405020304" pitchFamily="18" charset="0"/>
                  <a:ea typeface="Times New Roman" panose="02020603050405020304" pitchFamily="18" charset="0"/>
                </a:endParaRPr>
              </a:p>
            </p:txBody>
          </p:sp>
          <p:sp>
            <p:nvSpPr>
              <p:cNvPr id="12" name="Rectangle 11">
                <a:extLst>
                  <a:ext uri="{FF2B5EF4-FFF2-40B4-BE49-F238E27FC236}">
                    <a16:creationId xmlns:a16="http://schemas.microsoft.com/office/drawing/2014/main" id="{EE87022E-CB2B-4DDD-AF8B-0BFB08FE8A5E}"/>
                  </a:ext>
                </a:extLst>
              </p:cNvPr>
              <p:cNvSpPr/>
              <p:nvPr/>
            </p:nvSpPr>
            <p:spPr>
              <a:xfrm>
                <a:off x="7315200" y="2552043"/>
                <a:ext cx="1671144" cy="2475187"/>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spcAft>
                    <a:spcPts val="0"/>
                  </a:spcAft>
                </a:pPr>
                <a:r>
                  <a:rPr lang="en-GB" sz="1200" dirty="0">
                    <a:solidFill>
                      <a:schemeClr val="bg1"/>
                    </a:solidFill>
                  </a:rPr>
                  <a:t>5. Towards </a:t>
                </a:r>
                <a:r>
                  <a:rPr lang="en-GB" sz="1200" b="1" dirty="0">
                    <a:solidFill>
                      <a:schemeClr val="bg1"/>
                    </a:solidFill>
                  </a:rPr>
                  <a:t>climate-neutral and environmental </a:t>
                </a:r>
                <a:r>
                  <a:rPr lang="en-GB" sz="1200" dirty="0">
                    <a:solidFill>
                      <a:schemeClr val="bg1"/>
                    </a:solidFill>
                  </a:rPr>
                  <a:t>friendly mobility through clean solutions across all transport modes while increasing global </a:t>
                </a:r>
                <a:r>
                  <a:rPr lang="en-GB" sz="1200" b="1" dirty="0">
                    <a:solidFill>
                      <a:schemeClr val="bg1"/>
                    </a:solidFill>
                  </a:rPr>
                  <a:t>competitiveness</a:t>
                </a:r>
                <a:r>
                  <a:rPr lang="en-GB" sz="1200" dirty="0">
                    <a:solidFill>
                      <a:schemeClr val="bg1"/>
                    </a:solidFill>
                  </a:rPr>
                  <a:t> of the EU transport sector</a:t>
                </a:r>
                <a:endParaRPr lang="en-GB" sz="1200" dirty="0">
                  <a:solidFill>
                    <a:schemeClr val="bg1"/>
                  </a:solidFill>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6CC4BD6F-FEC2-4338-AAF9-FD13D4C24F08}"/>
                  </a:ext>
                </a:extLst>
              </p:cNvPr>
              <p:cNvSpPr/>
              <p:nvPr/>
            </p:nvSpPr>
            <p:spPr>
              <a:xfrm>
                <a:off x="2057399" y="1787416"/>
                <a:ext cx="242537" cy="631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Rectangle 13">
                <a:extLst>
                  <a:ext uri="{FF2B5EF4-FFF2-40B4-BE49-F238E27FC236}">
                    <a16:creationId xmlns:a16="http://schemas.microsoft.com/office/drawing/2014/main" id="{85D903B3-8CF8-4D64-A3B2-C825F9F0419C}"/>
                  </a:ext>
                </a:extLst>
              </p:cNvPr>
              <p:cNvSpPr/>
              <p:nvPr/>
            </p:nvSpPr>
            <p:spPr>
              <a:xfrm>
                <a:off x="5746861" y="1787416"/>
                <a:ext cx="242537" cy="631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a:extLst>
                  <a:ext uri="{FF2B5EF4-FFF2-40B4-BE49-F238E27FC236}">
                    <a16:creationId xmlns:a16="http://schemas.microsoft.com/office/drawing/2014/main" id="{89290629-81A3-4B99-B3E1-CF1B2B6EED4E}"/>
                  </a:ext>
                </a:extLst>
              </p:cNvPr>
              <p:cNvSpPr/>
              <p:nvPr/>
            </p:nvSpPr>
            <p:spPr>
              <a:xfrm>
                <a:off x="2057398" y="5177003"/>
                <a:ext cx="297719" cy="67196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Rectangle 15">
                <a:extLst>
                  <a:ext uri="{FF2B5EF4-FFF2-40B4-BE49-F238E27FC236}">
                    <a16:creationId xmlns:a16="http://schemas.microsoft.com/office/drawing/2014/main" id="{ADD8F3E3-88DB-429B-B76C-3A9B45CF65D0}"/>
                  </a:ext>
                </a:extLst>
              </p:cNvPr>
              <p:cNvSpPr/>
              <p:nvPr/>
            </p:nvSpPr>
            <p:spPr>
              <a:xfrm>
                <a:off x="296390" y="3647747"/>
                <a:ext cx="1761008" cy="23841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Rectangle 17">
                <a:extLst>
                  <a:ext uri="{FF2B5EF4-FFF2-40B4-BE49-F238E27FC236}">
                    <a16:creationId xmlns:a16="http://schemas.microsoft.com/office/drawing/2014/main" id="{23995A2B-C170-4906-BA67-F530C6C2D9FB}"/>
                  </a:ext>
                </a:extLst>
              </p:cNvPr>
              <p:cNvSpPr/>
              <p:nvPr/>
            </p:nvSpPr>
            <p:spPr>
              <a:xfrm>
                <a:off x="7196958" y="5027228"/>
                <a:ext cx="1789386" cy="8217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grpSp>
      <p:sp>
        <p:nvSpPr>
          <p:cNvPr id="2" name="Rectangle 1"/>
          <p:cNvSpPr/>
          <p:nvPr/>
        </p:nvSpPr>
        <p:spPr>
          <a:xfrm>
            <a:off x="228714" y="4800564"/>
            <a:ext cx="8757630" cy="2031325"/>
          </a:xfrm>
          <a:prstGeom prst="rect">
            <a:avLst/>
          </a:prstGeom>
        </p:spPr>
        <p:txBody>
          <a:bodyPr wrap="square">
            <a:spAutoFit/>
          </a:bodyPr>
          <a:lstStyle/>
          <a:p>
            <a:r>
              <a:rPr lang="en-GB"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According to the </a:t>
            </a:r>
            <a:r>
              <a:rPr lang="en-GB" sz="1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intervention logic</a:t>
            </a:r>
            <a:r>
              <a:rPr lang="en-GB"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of this work programme, Destination 1 fosters climate science and thus helps to identify effective and efficient pathways and responses to climate change. Destination 2 supports different cross-cutting technologies and solutions for climate, energy and mobility applications. Destination 3 and 4 focusses mainly on energy issues – Destination 3 on making energy supply more sustainable, secure and competitive; Destination 4 on reducing energy demand of buildings and industry and enabling their more active role in a smart energy system. Destination 5 and 6 improve the performance of transport modes and mobility solutions – Destination 5 increases the competitiveness and climate/environmental performance of different transport modes; Destination 6 advances mobility services and solutions at system level for passengers and goods.</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r>
            <a:br>
              <a:rPr lang="en-US" sz="1400" dirty="0">
                <a:latin typeface="Times New Roman" panose="02020603050405020304" pitchFamily="18" charset="0"/>
                <a:ea typeface="Times New Roman" panose="02020603050405020304" pitchFamily="18" charset="0"/>
                <a:cs typeface="Times New Roman" panose="02020603050405020304" pitchFamily="18" charset="0"/>
              </a:rPr>
            </a:br>
            <a:endParaRPr lang="en-US" sz="1400" dirty="0"/>
          </a:p>
        </p:txBody>
      </p:sp>
    </p:spTree>
    <p:extLst>
      <p:ext uri="{BB962C8B-B14F-4D97-AF65-F5344CB8AC3E}">
        <p14:creationId xmlns:p14="http://schemas.microsoft.com/office/powerpoint/2010/main" val="42120368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120" y="2743218"/>
            <a:ext cx="1540158" cy="7500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80881"/>
              <a:satOff val="8867"/>
              <a:lumOff val="8027"/>
              <a:alphaOff val="0"/>
            </a:schemeClr>
          </a:effectRef>
          <a:fontRef idx="minor">
            <a:schemeClr val="lt1"/>
          </a:fontRef>
        </p:style>
      </p:sp>
      <p:sp>
        <p:nvSpPr>
          <p:cNvPr id="21" name="Slide Number Placeholder 2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40</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19" name="Group 18">
            <a:extLst>
              <a:ext uri="{FF2B5EF4-FFF2-40B4-BE49-F238E27FC236}">
                <a16:creationId xmlns:a16="http://schemas.microsoft.com/office/drawing/2014/main" id="{FBE0532B-B1A2-4E9E-AA15-FF2268557111}"/>
              </a:ext>
            </a:extLst>
          </p:cNvPr>
          <p:cNvGrpSpPr/>
          <p:nvPr/>
        </p:nvGrpSpPr>
        <p:grpSpPr>
          <a:xfrm>
            <a:off x="0" y="756843"/>
            <a:ext cx="1752674" cy="6089581"/>
            <a:chOff x="6302491" y="0"/>
            <a:chExt cx="1321576" cy="4952870"/>
          </a:xfrm>
        </p:grpSpPr>
        <p:sp>
          <p:nvSpPr>
            <p:cNvPr id="20" name="Rectangle: Rounded Corners 47">
              <a:extLst>
                <a:ext uri="{FF2B5EF4-FFF2-40B4-BE49-F238E27FC236}">
                  <a16:creationId xmlns:a16="http://schemas.microsoft.com/office/drawing/2014/main" id="{34270611-EEB7-40D6-84FC-33254845DF4D}"/>
                </a:ext>
              </a:extLst>
            </p:cNvPr>
            <p:cNvSpPr/>
            <p:nvPr/>
          </p:nvSpPr>
          <p:spPr>
            <a:xfrm>
              <a:off x="6302491" y="0"/>
              <a:ext cx="1321576" cy="4952870"/>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2" name="Rectangle: Rounded Corners 44">
              <a:extLst>
                <a:ext uri="{FF2B5EF4-FFF2-40B4-BE49-F238E27FC236}">
                  <a16:creationId xmlns:a16="http://schemas.microsoft.com/office/drawing/2014/main" id="{2D37605A-9504-4439-BFEB-0E69BFADE3C5}"/>
                </a:ext>
              </a:extLst>
            </p:cNvPr>
            <p:cNvSpPr txBox="1"/>
            <p:nvPr/>
          </p:nvSpPr>
          <p:spPr>
            <a:xfrm>
              <a:off x="6302491" y="0"/>
              <a:ext cx="1321576" cy="626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5</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€ 419.05 m.</a:t>
              </a:r>
              <a:endParaRPr lang="en-US" sz="1400" b="1" kern="1200" dirty="0">
                <a:solidFill>
                  <a:schemeClr val="bg1"/>
                </a:solidFill>
              </a:endParaRPr>
            </a:p>
          </p:txBody>
        </p:sp>
      </p:grpSp>
      <p:grpSp>
        <p:nvGrpSpPr>
          <p:cNvPr id="23" name="Group 22">
            <a:extLst>
              <a:ext uri="{FF2B5EF4-FFF2-40B4-BE49-F238E27FC236}">
                <a16:creationId xmlns:a16="http://schemas.microsoft.com/office/drawing/2014/main" id="{1CA0977C-DBA6-4F6C-93F1-BBEBAA05C925}"/>
              </a:ext>
            </a:extLst>
          </p:cNvPr>
          <p:cNvGrpSpPr/>
          <p:nvPr/>
        </p:nvGrpSpPr>
        <p:grpSpPr>
          <a:xfrm>
            <a:off x="-34584" y="1621697"/>
            <a:ext cx="1822884" cy="1807303"/>
            <a:chOff x="6229889" y="1485981"/>
            <a:chExt cx="1466780" cy="1603394"/>
          </a:xfrm>
        </p:grpSpPr>
        <p:sp>
          <p:nvSpPr>
            <p:cNvPr id="24" name="Rectangle: Rounded Corners 45">
              <a:extLst>
                <a:ext uri="{FF2B5EF4-FFF2-40B4-BE49-F238E27FC236}">
                  <a16:creationId xmlns:a16="http://schemas.microsoft.com/office/drawing/2014/main" id="{569B07D4-8CF5-4B4E-AC21-0DC6C73C116C}"/>
                </a:ext>
              </a:extLst>
            </p:cNvPr>
            <p:cNvSpPr/>
            <p:nvPr/>
          </p:nvSpPr>
          <p:spPr>
            <a:xfrm>
              <a:off x="6229889" y="1485981"/>
              <a:ext cx="1466780"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25" name="Rectangle: Rounded Corners 46">
              <a:extLst>
                <a:ext uri="{FF2B5EF4-FFF2-40B4-BE49-F238E27FC236}">
                  <a16:creationId xmlns:a16="http://schemas.microsoft.com/office/drawing/2014/main" id="{F9F6A6E0-53D1-4818-9DF1-995663D36820}"/>
                </a:ext>
              </a:extLst>
            </p:cNvPr>
            <p:cNvSpPr txBox="1"/>
            <p:nvPr/>
          </p:nvSpPr>
          <p:spPr>
            <a:xfrm>
              <a:off x="6272850" y="1528942"/>
              <a:ext cx="1380858" cy="15174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transport</a:t>
              </a:r>
            </a:p>
            <a:p>
              <a:pPr marL="0" lvl="0" indent="0" algn="ctr" defTabSz="444500">
                <a:lnSpc>
                  <a:spcPct val="90000"/>
                </a:lnSpc>
                <a:spcBef>
                  <a:spcPct val="0"/>
                </a:spcBef>
                <a:spcAft>
                  <a:spcPct val="35000"/>
                </a:spcAft>
                <a:buNone/>
              </a:pPr>
              <a:r>
                <a:rPr lang="en-US" sz="14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1400" kern="1200" dirty="0">
                  <a:solidFill>
                    <a:srgbClr val="002060"/>
                  </a:solidFill>
                </a:rPr>
                <a:t>Cross-cutting actions</a:t>
              </a:r>
            </a:p>
          </p:txBody>
        </p:sp>
      </p:grpSp>
      <p:grpSp>
        <p:nvGrpSpPr>
          <p:cNvPr id="26" name="Group 25">
            <a:extLst>
              <a:ext uri="{FF2B5EF4-FFF2-40B4-BE49-F238E27FC236}">
                <a16:creationId xmlns:a16="http://schemas.microsoft.com/office/drawing/2014/main" id="{2E0A6321-C43A-401B-BD14-9DCB6ABAFBAC}"/>
              </a:ext>
            </a:extLst>
          </p:cNvPr>
          <p:cNvGrpSpPr/>
          <p:nvPr/>
        </p:nvGrpSpPr>
        <p:grpSpPr>
          <a:xfrm>
            <a:off x="-34584" y="3505198"/>
            <a:ext cx="1800763" cy="1676356"/>
            <a:chOff x="6233484" y="3338497"/>
            <a:chExt cx="1459591" cy="1603394"/>
          </a:xfrm>
        </p:grpSpPr>
        <p:sp>
          <p:nvSpPr>
            <p:cNvPr id="27" name="Rectangle: Rounded Corners 43">
              <a:extLst>
                <a:ext uri="{FF2B5EF4-FFF2-40B4-BE49-F238E27FC236}">
                  <a16:creationId xmlns:a16="http://schemas.microsoft.com/office/drawing/2014/main" id="{72DBC3F0-DEB4-46E1-B931-8097285E492F}"/>
                </a:ext>
              </a:extLst>
            </p:cNvPr>
            <p:cNvSpPr/>
            <p:nvPr/>
          </p:nvSpPr>
          <p:spPr>
            <a:xfrm>
              <a:off x="6233484" y="3338497"/>
              <a:ext cx="1459591"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28" name="Rectangle: Rounded Corners 48">
              <a:extLst>
                <a:ext uri="{FF2B5EF4-FFF2-40B4-BE49-F238E27FC236}">
                  <a16:creationId xmlns:a16="http://schemas.microsoft.com/office/drawing/2014/main" id="{0D16ADE8-D4B2-4142-BBDC-BB1E74C9FA40}"/>
                </a:ext>
              </a:extLst>
            </p:cNvPr>
            <p:cNvSpPr txBox="1"/>
            <p:nvPr/>
          </p:nvSpPr>
          <p:spPr>
            <a:xfrm>
              <a:off x="6276234" y="3381247"/>
              <a:ext cx="1374091" cy="15178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trans[ort</a:t>
              </a:r>
            </a:p>
            <a:p>
              <a:pPr marL="0" lvl="0" indent="0" algn="ctr" defTabSz="444500">
                <a:lnSpc>
                  <a:spcPct val="90000"/>
                </a:lnSpc>
                <a:spcBef>
                  <a:spcPct val="0"/>
                </a:spcBef>
                <a:spcAft>
                  <a:spcPct val="35000"/>
                </a:spcAft>
                <a:buNone/>
              </a:pPr>
              <a:r>
                <a:rPr lang="en-US" sz="1400" kern="1200" dirty="0">
                  <a:solidFill>
                    <a:srgbClr val="002060"/>
                  </a:solidFill>
                </a:rPr>
                <a:t>Transport related health and environment</a:t>
              </a:r>
            </a:p>
          </p:txBody>
        </p:sp>
      </p:grpSp>
      <p:sp>
        <p:nvSpPr>
          <p:cNvPr id="29"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Destination 5 – Clean and competitive solutions for all transport modes</a:t>
            </a:r>
            <a:endParaRPr lang="en-US" sz="1800" b="1" dirty="0"/>
          </a:p>
        </p:txBody>
      </p:sp>
      <p:sp>
        <p:nvSpPr>
          <p:cNvPr id="3" name="Content Placeholder 2"/>
          <p:cNvSpPr>
            <a:spLocks noGrp="1"/>
          </p:cNvSpPr>
          <p:nvPr>
            <p:ph idx="1"/>
          </p:nvPr>
        </p:nvSpPr>
        <p:spPr>
          <a:xfrm>
            <a:off x="1734909" y="951379"/>
            <a:ext cx="7409091" cy="1410849"/>
          </a:xfrm>
        </p:spPr>
        <p:txBody>
          <a:bodyPr>
            <a:normAutofit/>
          </a:bodyPr>
          <a:lstStyle/>
          <a:p>
            <a:r>
              <a:rPr lang="en-GB" sz="1400" dirty="0">
                <a:latin typeface="Times New Roman" panose="02020603050405020304" pitchFamily="18" charset="0"/>
                <a:cs typeface="Times New Roman" panose="02020603050405020304" pitchFamily="18" charset="0"/>
              </a:rPr>
              <a:t>This Destination contributes to the following Strategic Plan’s </a:t>
            </a:r>
            <a:r>
              <a:rPr lang="en-GB" sz="1400" b="1" dirty="0">
                <a:latin typeface="Times New Roman" panose="02020603050405020304" pitchFamily="18" charset="0"/>
                <a:cs typeface="Times New Roman" panose="02020603050405020304" pitchFamily="18" charset="0"/>
              </a:rPr>
              <a:t>Key Strategic Orientations (KSO)</a:t>
            </a:r>
            <a:r>
              <a:rPr lang="en-GB" sz="1400" dirty="0">
                <a:latin typeface="Times New Roman" panose="02020603050405020304" pitchFamily="18" charset="0"/>
                <a:cs typeface="Times New Roman" panose="02020603050405020304" pitchFamily="18" charset="0"/>
              </a:rPr>
              <a:t>: C and A</a:t>
            </a:r>
          </a:p>
          <a:p>
            <a:r>
              <a:rPr lang="en-GB" sz="1400" dirty="0">
                <a:latin typeface="Times New Roman" panose="02020603050405020304" pitchFamily="18" charset="0"/>
                <a:cs typeface="Times New Roman" panose="02020603050405020304" pitchFamily="18" charset="0"/>
              </a:rPr>
              <a:t>The </a:t>
            </a:r>
            <a:r>
              <a:rPr lang="en-GB" sz="1400" b="1" dirty="0">
                <a:latin typeface="Times New Roman" panose="02020603050405020304" pitchFamily="18" charset="0"/>
                <a:cs typeface="Times New Roman" panose="02020603050405020304" pitchFamily="18" charset="0"/>
              </a:rPr>
              <a:t>expected impact</a:t>
            </a:r>
            <a:r>
              <a:rPr lang="en-GB" sz="1400" dirty="0">
                <a:latin typeface="Times New Roman" panose="02020603050405020304" pitchFamily="18" charset="0"/>
                <a:cs typeface="Times New Roman" panose="02020603050405020304" pitchFamily="18" charset="0"/>
              </a:rPr>
              <a:t>, in line with the Strategic Plan, is to contribute </a:t>
            </a:r>
            <a:r>
              <a:rPr lang="ka-GE" sz="1400" dirty="0">
                <a:latin typeface="Times New Roman" panose="02020603050405020304" pitchFamily="18" charset="0"/>
                <a:cs typeface="Times New Roman" panose="02020603050405020304" pitchFamily="18" charset="0"/>
              </a:rPr>
              <a:t>(25)</a:t>
            </a:r>
            <a:r>
              <a:rPr lang="en-GB" sz="1400" i="1" dirty="0">
                <a:latin typeface="Times New Roman" panose="02020603050405020304" pitchFamily="18" charset="0"/>
                <a:cs typeface="Times New Roman" panose="02020603050405020304" pitchFamily="18" charset="0"/>
              </a:rPr>
              <a:t>“Towards climate-neutral and environmental friendly mobility through clean solutions across all transport modes while increasing global competitiveness of the EU transport sector</a:t>
            </a:r>
            <a:r>
              <a:rPr lang="en-GB" sz="1400"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
        <p:nvSpPr>
          <p:cNvPr id="16" name="Freeform: Shape 20">
            <a:extLst>
              <a:ext uri="{FF2B5EF4-FFF2-40B4-BE49-F238E27FC236}">
                <a16:creationId xmlns:a16="http://schemas.microsoft.com/office/drawing/2014/main" id="{A1071634-F44D-4682-872C-D18A63BEEB4A}"/>
              </a:ext>
            </a:extLst>
          </p:cNvPr>
          <p:cNvSpPr/>
          <p:nvPr/>
        </p:nvSpPr>
        <p:spPr>
          <a:xfrm>
            <a:off x="1746189" y="2813106"/>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highlight>
                <a:srgbClr val="FFFF00"/>
              </a:highlight>
            </a:endParaRPr>
          </a:p>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A) Promoting an open strategic autonomy by leading the development of key digital, enabling and emerging technologies, sectors and value chains</a:t>
            </a:r>
            <a:endParaRPr lang="en-US" sz="1200" b="1" kern="1200" dirty="0">
              <a:solidFill>
                <a:schemeClr val="tx1"/>
              </a:solidFill>
              <a:highlight>
                <a:srgbClr val="FFFF00"/>
              </a:highlight>
            </a:endParaRPr>
          </a:p>
        </p:txBody>
      </p:sp>
      <p:sp>
        <p:nvSpPr>
          <p:cNvPr id="17" name="Freeform: Shape 21">
            <a:extLst>
              <a:ext uri="{FF2B5EF4-FFF2-40B4-BE49-F238E27FC236}">
                <a16:creationId xmlns:a16="http://schemas.microsoft.com/office/drawing/2014/main" id="{30B8328A-66F2-4440-89BA-C7A4C3530EE2}"/>
              </a:ext>
            </a:extLst>
          </p:cNvPr>
          <p:cNvSpPr/>
          <p:nvPr/>
        </p:nvSpPr>
        <p:spPr>
          <a:xfrm>
            <a:off x="1752772" y="3834499"/>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18" name="Freeform: Shape 22">
            <a:extLst>
              <a:ext uri="{FF2B5EF4-FFF2-40B4-BE49-F238E27FC236}">
                <a16:creationId xmlns:a16="http://schemas.microsoft.com/office/drawing/2014/main" id="{0C89690B-CCFA-403C-A17A-66E6E496C573}"/>
              </a:ext>
            </a:extLst>
          </p:cNvPr>
          <p:cNvSpPr/>
          <p:nvPr/>
        </p:nvSpPr>
        <p:spPr>
          <a:xfrm>
            <a:off x="1742103" y="4858113"/>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30" name="Freeform: Shape 23">
            <a:extLst>
              <a:ext uri="{FF2B5EF4-FFF2-40B4-BE49-F238E27FC236}">
                <a16:creationId xmlns:a16="http://schemas.microsoft.com/office/drawing/2014/main" id="{6DE0725F-6261-49E1-B9CF-9EC5DCA633AE}"/>
              </a:ext>
            </a:extLst>
          </p:cNvPr>
          <p:cNvSpPr/>
          <p:nvPr/>
        </p:nvSpPr>
        <p:spPr>
          <a:xfrm>
            <a:off x="1753647" y="5841910"/>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dirty="0"/>
              <a:t>D) Creating a more resilient, inclusive and democratic European society</a:t>
            </a:r>
          </a:p>
          <a:p>
            <a:pPr marL="0" lvl="0" indent="0" algn="ctr" defTabSz="533400">
              <a:lnSpc>
                <a:spcPct val="90000"/>
              </a:lnSpc>
              <a:spcBef>
                <a:spcPct val="0"/>
              </a:spcBef>
              <a:spcAft>
                <a:spcPct val="35000"/>
              </a:spcAft>
              <a:buNone/>
            </a:pPr>
            <a:endParaRPr lang="en-GB" sz="1200" b="1" dirty="0"/>
          </a:p>
        </p:txBody>
      </p:sp>
      <p:sp>
        <p:nvSpPr>
          <p:cNvPr id="31" name="Freeform: Shape 24">
            <a:extLst>
              <a:ext uri="{FF2B5EF4-FFF2-40B4-BE49-F238E27FC236}">
                <a16:creationId xmlns:a16="http://schemas.microsoft.com/office/drawing/2014/main" id="{AE874C19-65A1-4506-9351-FB29CFB01655}"/>
              </a:ext>
            </a:extLst>
          </p:cNvPr>
          <p:cNvSpPr/>
          <p:nvPr/>
        </p:nvSpPr>
        <p:spPr>
          <a:xfrm>
            <a:off x="1787194" y="2413079"/>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sp>
        <p:nvSpPr>
          <p:cNvPr id="32" name="Content Placeholder 2">
            <a:extLst>
              <a:ext uri="{FF2B5EF4-FFF2-40B4-BE49-F238E27FC236}">
                <a16:creationId xmlns:a16="http://schemas.microsoft.com/office/drawing/2014/main" id="{88AC1A9B-266D-45A6-B899-1DA277F243C1}"/>
              </a:ext>
            </a:extLst>
          </p:cNvPr>
          <p:cNvSpPr txBox="1">
            <a:spLocks/>
          </p:cNvSpPr>
          <p:nvPr/>
        </p:nvSpPr>
        <p:spPr>
          <a:xfrm>
            <a:off x="4083805" y="2362228"/>
            <a:ext cx="5060195" cy="4476737"/>
          </a:xfrm>
          <a:prstGeom prst="rect">
            <a:avLst/>
          </a:prstGeom>
          <a:noFill/>
          <a:ln>
            <a:no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7000"/>
              </a:lnSpc>
              <a:spcBef>
                <a:spcPts val="0"/>
              </a:spcBef>
              <a:spcAft>
                <a:spcPts val="0"/>
              </a:spcAft>
              <a:buFont typeface="Arial" panose="020B0604020202020204" pitchFamily="34" charset="0"/>
              <a:buNone/>
            </a:pPr>
            <a:endParaRPr lang="en-US" b="1" dirty="0">
              <a:latin typeface="ECSquareSansPro-Bold"/>
              <a:ea typeface="Calibri" panose="020F0502020204030204" pitchFamily="34" charset="0"/>
              <a:cs typeface="ECSquareSansPro-Bold"/>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competitive and secure data-economy;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Industrial leadership in key and emerging technologies that work for people;</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Secure and </a:t>
            </a:r>
            <a:r>
              <a:rPr lang="en-US" sz="2700" dirty="0" err="1">
                <a:latin typeface="ECSquareSansPro"/>
                <a:ea typeface="Calibri" panose="020F0502020204030204" pitchFamily="34" charset="0"/>
                <a:cs typeface="ECSquareSansPro"/>
              </a:rPr>
              <a:t>cybersecure</a:t>
            </a:r>
            <a:r>
              <a:rPr lang="en-US" sz="2700" dirty="0">
                <a:latin typeface="ECSquareSansPro"/>
                <a:ea typeface="Calibri" panose="020F0502020204030204" pitchFamily="34" charset="0"/>
                <a:cs typeface="ECSquareSansPro"/>
              </a:rPr>
              <a:t> digital technology;</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High quality </a:t>
            </a:r>
            <a:r>
              <a:rPr lang="en-US" dirty="0">
                <a:latin typeface="ECSquareSansPro"/>
                <a:ea typeface="Calibri" panose="020F0502020204030204" pitchFamily="34" charset="0"/>
                <a:cs typeface="ECSquareSansPro"/>
              </a:rPr>
              <a:t>digital services for all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B)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Enhancing ecosystems and biodiversity on land and in waters;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Clean and healthy air, water and soil;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Sustainable food systems from farm to fork on land and sea</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C)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Climate change mitigation and </a:t>
            </a:r>
            <a:r>
              <a:rPr lang="en-US" sz="2700" dirty="0">
                <a:latin typeface="ECSquareSansPro"/>
                <a:ea typeface="Calibri" panose="020F0502020204030204" pitchFamily="34" charset="0"/>
                <a:cs typeface="ECSquareSansPro"/>
              </a:rPr>
              <a:t>adaptation;</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Affordable and clean energy;</a:t>
            </a: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Smart and sustainable transport;</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Circular and clean economy</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D)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resilient EU prepared for emerging threats;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secure, open and democratic EU society;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Good health and high-quality accessible healthcare;</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Inclusive growth and new job opportunities</a:t>
            </a:r>
            <a:endParaRPr lang="en-US" dirty="0">
              <a:latin typeface="Sylfaen" panose="010A05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67744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483583611"/>
              </p:ext>
            </p:extLst>
          </p:nvPr>
        </p:nvGraphicFramePr>
        <p:xfrm>
          <a:off x="1740661" y="838269"/>
          <a:ext cx="7403338" cy="4876671"/>
        </p:xfrm>
        <a:graphic>
          <a:graphicData uri="http://schemas.openxmlformats.org/drawingml/2006/table">
            <a:tbl>
              <a:tblPr firstRow="1" firstCol="1" bandRow="1">
                <a:tableStyleId>{5940675A-B579-460E-94D1-54222C63F5DA}</a:tableStyleId>
              </a:tblPr>
              <a:tblGrid>
                <a:gridCol w="2703294">
                  <a:extLst>
                    <a:ext uri="{9D8B030D-6E8A-4147-A177-3AD203B41FA5}">
                      <a16:colId xmlns:a16="http://schemas.microsoft.com/office/drawing/2014/main" val="999964148"/>
                    </a:ext>
                  </a:extLst>
                </a:gridCol>
                <a:gridCol w="1651889">
                  <a:extLst>
                    <a:ext uri="{9D8B030D-6E8A-4147-A177-3AD203B41FA5}">
                      <a16:colId xmlns:a16="http://schemas.microsoft.com/office/drawing/2014/main" val="4253889449"/>
                    </a:ext>
                  </a:extLst>
                </a:gridCol>
                <a:gridCol w="1338164">
                  <a:extLst>
                    <a:ext uri="{9D8B030D-6E8A-4147-A177-3AD203B41FA5}">
                      <a16:colId xmlns:a16="http://schemas.microsoft.com/office/drawing/2014/main" val="3869842124"/>
                    </a:ext>
                  </a:extLst>
                </a:gridCol>
                <a:gridCol w="1709991">
                  <a:extLst>
                    <a:ext uri="{9D8B030D-6E8A-4147-A177-3AD203B41FA5}">
                      <a16:colId xmlns:a16="http://schemas.microsoft.com/office/drawing/2014/main" val="1015363948"/>
                    </a:ext>
                  </a:extLst>
                </a:gridCol>
              </a:tblGrid>
              <a:tr h="515984">
                <a:tc rowSpan="2">
                  <a:txBody>
                    <a:bodyPr/>
                    <a:lstStyle/>
                    <a:p>
                      <a:pPr algn="ctr">
                        <a:lnSpc>
                          <a:spcPct val="115000"/>
                        </a:lnSpc>
                        <a:spcAft>
                          <a:spcPts val="400"/>
                        </a:spcAft>
                      </a:pPr>
                      <a:r>
                        <a:rPr lang="en-GB" sz="1800" dirty="0">
                          <a:effectLst/>
                        </a:rPr>
                        <a:t>Call</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gridSpan="2">
                  <a:txBody>
                    <a:bodyPr/>
                    <a:lstStyle/>
                    <a:p>
                      <a:pPr algn="ctr">
                        <a:lnSpc>
                          <a:spcPct val="115000"/>
                        </a:lnSpc>
                        <a:spcAft>
                          <a:spcPts val="400"/>
                        </a:spcAft>
                      </a:pPr>
                      <a:r>
                        <a:rPr lang="en-GB" sz="1800">
                          <a:effectLst/>
                        </a:rPr>
                        <a:t>Budgets (EUR million)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hMerge="1">
                  <a:txBody>
                    <a:bodyPr/>
                    <a:lstStyle/>
                    <a:p>
                      <a:endParaRPr lang="en-US"/>
                    </a:p>
                  </a:txBody>
                  <a:tcPr/>
                </a:tc>
                <a:tc rowSpan="2">
                  <a:txBody>
                    <a:bodyPr/>
                    <a:lstStyle/>
                    <a:p>
                      <a:pPr algn="ctr">
                        <a:lnSpc>
                          <a:spcPct val="115000"/>
                        </a:lnSpc>
                        <a:spcAft>
                          <a:spcPts val="400"/>
                        </a:spcAft>
                      </a:pPr>
                      <a:r>
                        <a:rPr lang="en-GB" sz="1800">
                          <a:effectLst/>
                        </a:rPr>
                        <a:t>Deadline(s)</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433074192"/>
                  </a:ext>
                </a:extLst>
              </a:tr>
              <a:tr h="803638">
                <a:tc vMerge="1">
                  <a:txBody>
                    <a:bodyPr/>
                    <a:lstStyle/>
                    <a:p>
                      <a:endParaRPr lang="en-US"/>
                    </a:p>
                  </a:txBody>
                  <a:tcPr/>
                </a:tc>
                <a:tc>
                  <a:txBody>
                    <a:bodyPr/>
                    <a:lstStyle/>
                    <a:p>
                      <a:pPr algn="ctr">
                        <a:lnSpc>
                          <a:spcPct val="115000"/>
                        </a:lnSpc>
                        <a:spcAft>
                          <a:spcPts val="400"/>
                        </a:spcAft>
                      </a:pPr>
                      <a:r>
                        <a:rPr lang="en-GB" sz="1800" dirty="0">
                          <a:effectLst/>
                        </a:rPr>
                        <a:t>2023</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ctr">
                        <a:lnSpc>
                          <a:spcPct val="115000"/>
                        </a:lnSpc>
                        <a:spcAft>
                          <a:spcPts val="400"/>
                        </a:spcAft>
                      </a:pPr>
                      <a:r>
                        <a:rPr lang="en-GB" sz="1800">
                          <a:effectLst/>
                        </a:rPr>
                        <a:t>2024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vMerge="1">
                  <a:txBody>
                    <a:bodyPr/>
                    <a:lstStyle/>
                    <a:p>
                      <a:endParaRPr lang="en-US"/>
                    </a:p>
                  </a:txBody>
                  <a:tcPr/>
                </a:tc>
                <a:extLst>
                  <a:ext uri="{0D108BD9-81ED-4DB2-BD59-A6C34878D82A}">
                    <a16:rowId xmlns:a16="http://schemas.microsoft.com/office/drawing/2014/main" val="552767349"/>
                  </a:ext>
                </a:extLst>
              </a:tr>
              <a:tr h="1319623">
                <a:tc>
                  <a:txBody>
                    <a:bodyPr/>
                    <a:lstStyle/>
                    <a:p>
                      <a:pPr algn="just">
                        <a:lnSpc>
                          <a:spcPct val="115000"/>
                        </a:lnSpc>
                        <a:spcAft>
                          <a:spcPts val="400"/>
                        </a:spcAft>
                      </a:pPr>
                      <a:r>
                        <a:rPr lang="en-GB" sz="1800" dirty="0">
                          <a:effectLst/>
                        </a:rPr>
                        <a:t>HORIZON-CL5-2023-D5-01</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dirty="0">
                          <a:effectLst/>
                        </a:rPr>
                        <a:t>217.00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a:effectLst/>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20 Apr 2023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2320952089"/>
                  </a:ext>
                </a:extLst>
              </a:tr>
              <a:tr h="1319623">
                <a:tc>
                  <a:txBody>
                    <a:bodyPr/>
                    <a:lstStyle/>
                    <a:p>
                      <a:pPr algn="just">
                        <a:lnSpc>
                          <a:spcPct val="115000"/>
                        </a:lnSpc>
                        <a:spcAft>
                          <a:spcPts val="400"/>
                        </a:spcAft>
                      </a:pPr>
                      <a:r>
                        <a:rPr lang="en-GB" sz="1800">
                          <a:effectLst/>
                        </a:rPr>
                        <a:t>HORIZON-CL5-2024-D5-01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202.05</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18 Apr 2024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4198486609"/>
                  </a:ext>
                </a:extLst>
              </a:tr>
              <a:tr h="917803">
                <a:tc>
                  <a:txBody>
                    <a:bodyPr/>
                    <a:lstStyle/>
                    <a:p>
                      <a:pPr algn="just">
                        <a:lnSpc>
                          <a:spcPct val="115000"/>
                        </a:lnSpc>
                        <a:spcAft>
                          <a:spcPts val="400"/>
                        </a:spcAft>
                      </a:pPr>
                      <a:r>
                        <a:rPr lang="en-GB" sz="1800">
                          <a:effectLst/>
                        </a:rPr>
                        <a:t>Overall indicative budget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217.00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202.05</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906838545"/>
                  </a:ext>
                </a:extLst>
              </a:tr>
            </a:tbl>
          </a:graphicData>
        </a:graphic>
      </p:graphicFrame>
      <p:sp>
        <p:nvSpPr>
          <p:cNvPr id="14" name="Rounded Rectangle 13"/>
          <p:cNvSpPr/>
          <p:nvPr/>
        </p:nvSpPr>
        <p:spPr>
          <a:xfrm>
            <a:off x="120" y="2743218"/>
            <a:ext cx="1540158" cy="7500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80881"/>
              <a:satOff val="8867"/>
              <a:lumOff val="8027"/>
              <a:alphaOff val="0"/>
            </a:schemeClr>
          </a:effectRef>
          <a:fontRef idx="minor">
            <a:schemeClr val="lt1"/>
          </a:fontRef>
        </p:style>
      </p:sp>
      <p:sp>
        <p:nvSpPr>
          <p:cNvPr id="21" name="Slide Number Placeholder 2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41</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19" name="Group 18">
            <a:extLst>
              <a:ext uri="{FF2B5EF4-FFF2-40B4-BE49-F238E27FC236}">
                <a16:creationId xmlns:a16="http://schemas.microsoft.com/office/drawing/2014/main" id="{FBE0532B-B1A2-4E9E-AA15-FF2268557111}"/>
              </a:ext>
            </a:extLst>
          </p:cNvPr>
          <p:cNvGrpSpPr/>
          <p:nvPr/>
        </p:nvGrpSpPr>
        <p:grpSpPr>
          <a:xfrm>
            <a:off x="0" y="756843"/>
            <a:ext cx="1752674" cy="6089581"/>
            <a:chOff x="6302491" y="0"/>
            <a:chExt cx="1321576" cy="4952870"/>
          </a:xfrm>
        </p:grpSpPr>
        <p:sp>
          <p:nvSpPr>
            <p:cNvPr id="20" name="Rectangle: Rounded Corners 47">
              <a:extLst>
                <a:ext uri="{FF2B5EF4-FFF2-40B4-BE49-F238E27FC236}">
                  <a16:creationId xmlns:a16="http://schemas.microsoft.com/office/drawing/2014/main" id="{34270611-EEB7-40D6-84FC-33254845DF4D}"/>
                </a:ext>
              </a:extLst>
            </p:cNvPr>
            <p:cNvSpPr/>
            <p:nvPr/>
          </p:nvSpPr>
          <p:spPr>
            <a:xfrm>
              <a:off x="6302491" y="0"/>
              <a:ext cx="1321576" cy="4952870"/>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2" name="Rectangle: Rounded Corners 44">
              <a:extLst>
                <a:ext uri="{FF2B5EF4-FFF2-40B4-BE49-F238E27FC236}">
                  <a16:creationId xmlns:a16="http://schemas.microsoft.com/office/drawing/2014/main" id="{2D37605A-9504-4439-BFEB-0E69BFADE3C5}"/>
                </a:ext>
              </a:extLst>
            </p:cNvPr>
            <p:cNvSpPr txBox="1"/>
            <p:nvPr/>
          </p:nvSpPr>
          <p:spPr>
            <a:xfrm>
              <a:off x="6302491" y="0"/>
              <a:ext cx="1321576" cy="626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5</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€ 419.05 m.</a:t>
              </a:r>
              <a:endParaRPr lang="en-US" sz="1400" b="1" kern="1200" dirty="0">
                <a:solidFill>
                  <a:schemeClr val="bg1"/>
                </a:solidFill>
              </a:endParaRPr>
            </a:p>
          </p:txBody>
        </p:sp>
      </p:grpSp>
      <p:grpSp>
        <p:nvGrpSpPr>
          <p:cNvPr id="23" name="Group 22">
            <a:extLst>
              <a:ext uri="{FF2B5EF4-FFF2-40B4-BE49-F238E27FC236}">
                <a16:creationId xmlns:a16="http://schemas.microsoft.com/office/drawing/2014/main" id="{1CA0977C-DBA6-4F6C-93F1-BBEBAA05C925}"/>
              </a:ext>
            </a:extLst>
          </p:cNvPr>
          <p:cNvGrpSpPr/>
          <p:nvPr/>
        </p:nvGrpSpPr>
        <p:grpSpPr>
          <a:xfrm>
            <a:off x="-34584" y="1621697"/>
            <a:ext cx="1822884" cy="1807303"/>
            <a:chOff x="6229889" y="1485981"/>
            <a:chExt cx="1466780" cy="1603394"/>
          </a:xfrm>
        </p:grpSpPr>
        <p:sp>
          <p:nvSpPr>
            <p:cNvPr id="24" name="Rectangle: Rounded Corners 45">
              <a:extLst>
                <a:ext uri="{FF2B5EF4-FFF2-40B4-BE49-F238E27FC236}">
                  <a16:creationId xmlns:a16="http://schemas.microsoft.com/office/drawing/2014/main" id="{569B07D4-8CF5-4B4E-AC21-0DC6C73C116C}"/>
                </a:ext>
              </a:extLst>
            </p:cNvPr>
            <p:cNvSpPr/>
            <p:nvPr/>
          </p:nvSpPr>
          <p:spPr>
            <a:xfrm>
              <a:off x="6229889" y="1485981"/>
              <a:ext cx="1466780"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25" name="Rectangle: Rounded Corners 46">
              <a:extLst>
                <a:ext uri="{FF2B5EF4-FFF2-40B4-BE49-F238E27FC236}">
                  <a16:creationId xmlns:a16="http://schemas.microsoft.com/office/drawing/2014/main" id="{F9F6A6E0-53D1-4818-9DF1-995663D36820}"/>
                </a:ext>
              </a:extLst>
            </p:cNvPr>
            <p:cNvSpPr txBox="1"/>
            <p:nvPr/>
          </p:nvSpPr>
          <p:spPr>
            <a:xfrm>
              <a:off x="6272850" y="1528942"/>
              <a:ext cx="1380858" cy="15174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transport</a:t>
              </a:r>
            </a:p>
            <a:p>
              <a:pPr marL="0" lvl="0" indent="0" algn="ctr" defTabSz="444500">
                <a:lnSpc>
                  <a:spcPct val="90000"/>
                </a:lnSpc>
                <a:spcBef>
                  <a:spcPct val="0"/>
                </a:spcBef>
                <a:spcAft>
                  <a:spcPct val="35000"/>
                </a:spcAft>
                <a:buNone/>
              </a:pPr>
              <a:r>
                <a:rPr lang="en-US" sz="14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1400" kern="1200" dirty="0">
                  <a:solidFill>
                    <a:srgbClr val="002060"/>
                  </a:solidFill>
                </a:rPr>
                <a:t>Cross-cutting actions</a:t>
              </a:r>
            </a:p>
          </p:txBody>
        </p:sp>
      </p:grpSp>
      <p:grpSp>
        <p:nvGrpSpPr>
          <p:cNvPr id="26" name="Group 25">
            <a:extLst>
              <a:ext uri="{FF2B5EF4-FFF2-40B4-BE49-F238E27FC236}">
                <a16:creationId xmlns:a16="http://schemas.microsoft.com/office/drawing/2014/main" id="{2E0A6321-C43A-401B-BD14-9DCB6ABAFBAC}"/>
              </a:ext>
            </a:extLst>
          </p:cNvPr>
          <p:cNvGrpSpPr/>
          <p:nvPr/>
        </p:nvGrpSpPr>
        <p:grpSpPr>
          <a:xfrm>
            <a:off x="-34584" y="3505198"/>
            <a:ext cx="1800763" cy="1676356"/>
            <a:chOff x="6233484" y="3338497"/>
            <a:chExt cx="1459591" cy="1603394"/>
          </a:xfrm>
        </p:grpSpPr>
        <p:sp>
          <p:nvSpPr>
            <p:cNvPr id="27" name="Rectangle: Rounded Corners 43">
              <a:extLst>
                <a:ext uri="{FF2B5EF4-FFF2-40B4-BE49-F238E27FC236}">
                  <a16:creationId xmlns:a16="http://schemas.microsoft.com/office/drawing/2014/main" id="{72DBC3F0-DEB4-46E1-B931-8097285E492F}"/>
                </a:ext>
              </a:extLst>
            </p:cNvPr>
            <p:cNvSpPr/>
            <p:nvPr/>
          </p:nvSpPr>
          <p:spPr>
            <a:xfrm>
              <a:off x="6233484" y="3338497"/>
              <a:ext cx="1459591"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28" name="Rectangle: Rounded Corners 48">
              <a:extLst>
                <a:ext uri="{FF2B5EF4-FFF2-40B4-BE49-F238E27FC236}">
                  <a16:creationId xmlns:a16="http://schemas.microsoft.com/office/drawing/2014/main" id="{0D16ADE8-D4B2-4142-BBDC-BB1E74C9FA40}"/>
                </a:ext>
              </a:extLst>
            </p:cNvPr>
            <p:cNvSpPr txBox="1"/>
            <p:nvPr/>
          </p:nvSpPr>
          <p:spPr>
            <a:xfrm>
              <a:off x="6276234" y="3381247"/>
              <a:ext cx="1374091" cy="15178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trans[ort</a:t>
              </a:r>
            </a:p>
            <a:p>
              <a:pPr marL="0" lvl="0" indent="0" algn="ctr" defTabSz="444500">
                <a:lnSpc>
                  <a:spcPct val="90000"/>
                </a:lnSpc>
                <a:spcBef>
                  <a:spcPct val="0"/>
                </a:spcBef>
                <a:spcAft>
                  <a:spcPct val="35000"/>
                </a:spcAft>
                <a:buNone/>
              </a:pPr>
              <a:r>
                <a:rPr lang="en-US" sz="1400" kern="1200" dirty="0">
                  <a:solidFill>
                    <a:srgbClr val="002060"/>
                  </a:solidFill>
                </a:rPr>
                <a:t>Transport related health and environment</a:t>
              </a:r>
            </a:p>
          </p:txBody>
        </p:sp>
      </p:grpSp>
      <p:sp>
        <p:nvSpPr>
          <p:cNvPr id="29"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5.						</a:t>
            </a:r>
            <a:r>
              <a:rPr lang="en-GB" sz="1800" i="1" dirty="0">
                <a:solidFill>
                  <a:srgbClr val="000000"/>
                </a:solidFill>
                <a:latin typeface="+mn-lt"/>
                <a:cs typeface="Times New Roman" panose="02020603050405020304" pitchFamily="18" charset="0"/>
              </a:rPr>
              <a:t>Continued 2</a:t>
            </a:r>
            <a:endParaRPr lang="en-GB" sz="1800" dirty="0">
              <a:solidFill>
                <a:srgbClr val="000000"/>
              </a:solidFill>
              <a:latin typeface="+mn-lt"/>
              <a:cs typeface="Times New Roman" panose="02020603050405020304" pitchFamily="18" charset="0"/>
            </a:endParaRPr>
          </a:p>
          <a:p>
            <a:pPr fontAlgn="auto">
              <a:lnSpc>
                <a:spcPct val="100000"/>
              </a:lnSpc>
              <a:spcAft>
                <a:spcPts val="0"/>
              </a:spcAft>
            </a:pPr>
            <a:r>
              <a:rPr lang="en-GB" sz="1800" dirty="0">
                <a:latin typeface="+mn-lt"/>
              </a:rPr>
              <a:t>Clean and competitive solutions for all transport modes</a:t>
            </a:r>
            <a:endParaRPr lang="en-GB" sz="1800" dirty="0">
              <a:solidFill>
                <a:srgbClr val="000000"/>
              </a:solidFill>
              <a:latin typeface="+mn-lt"/>
              <a:cs typeface="Times New Roman" panose="02020603050405020304" pitchFamily="18" charset="0"/>
            </a:endParaRPr>
          </a:p>
        </p:txBody>
      </p:sp>
    </p:spTree>
    <p:extLst>
      <p:ext uri="{BB962C8B-B14F-4D97-AF65-F5344CB8AC3E}">
        <p14:creationId xmlns:p14="http://schemas.microsoft.com/office/powerpoint/2010/main" val="18038450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120" y="2743218"/>
            <a:ext cx="1540158" cy="7500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80881"/>
              <a:satOff val="8867"/>
              <a:lumOff val="8027"/>
              <a:alphaOff val="0"/>
            </a:schemeClr>
          </a:effectRef>
          <a:fontRef idx="minor">
            <a:schemeClr val="lt1"/>
          </a:fontRef>
        </p:style>
      </p:sp>
      <p:sp>
        <p:nvSpPr>
          <p:cNvPr id="21" name="Slide Number Placeholder 2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42</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5"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5.</a:t>
            </a:r>
            <a:r>
              <a:rPr lang="en-GB" sz="1800" dirty="0">
                <a:solidFill>
                  <a:srgbClr val="000000"/>
                </a:solidFill>
                <a:cs typeface="Times New Roman" panose="02020603050405020304" pitchFamily="18" charset="0"/>
              </a:rPr>
              <a:t> 						</a:t>
            </a:r>
            <a:r>
              <a:rPr lang="en-GB" sz="1800" i="1" dirty="0">
                <a:solidFill>
                  <a:srgbClr val="000000"/>
                </a:solidFill>
                <a:cs typeface="Times New Roman" panose="02020603050405020304" pitchFamily="18" charset="0"/>
              </a:rPr>
              <a:t>Continued 3</a:t>
            </a:r>
            <a:endParaRPr lang="en-GB" sz="1800" i="1" dirty="0">
              <a:solidFill>
                <a:srgbClr val="000000"/>
              </a:solidFill>
              <a:latin typeface="+mn-lt"/>
              <a:cs typeface="Times New Roman" panose="02020603050405020304" pitchFamily="18" charset="0"/>
            </a:endParaRPr>
          </a:p>
          <a:p>
            <a:pPr fontAlgn="auto">
              <a:lnSpc>
                <a:spcPct val="100000"/>
              </a:lnSpc>
              <a:spcAft>
                <a:spcPts val="0"/>
              </a:spcAft>
            </a:pPr>
            <a:r>
              <a:rPr lang="en-GB" sz="1800" dirty="0">
                <a:latin typeface="+mn-lt"/>
              </a:rPr>
              <a:t>Clean and competitive solutions for all transport modes		</a:t>
            </a:r>
            <a:r>
              <a:rPr lang="en-GB" sz="1800" i="1" dirty="0">
                <a:latin typeface="+mn-lt"/>
              </a:rPr>
              <a:t>HORIZON-CL5-2023-D5-01</a:t>
            </a:r>
            <a:endParaRPr lang="en-US" sz="1800" i="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609328778"/>
              </p:ext>
            </p:extLst>
          </p:nvPr>
        </p:nvGraphicFramePr>
        <p:xfrm>
          <a:off x="1752674" y="768331"/>
          <a:ext cx="7391326" cy="5743622"/>
        </p:xfrm>
        <a:graphic>
          <a:graphicData uri="http://schemas.openxmlformats.org/drawingml/2006/table">
            <a:tbl>
              <a:tblPr firstRow="1" firstCol="1" bandRow="1">
                <a:tableStyleId>{616DA210-FB5B-4158-B5E0-FEB733F419BA}</a:tableStyleId>
              </a:tblPr>
              <a:tblGrid>
                <a:gridCol w="2263642">
                  <a:extLst>
                    <a:ext uri="{9D8B030D-6E8A-4147-A177-3AD203B41FA5}">
                      <a16:colId xmlns:a16="http://schemas.microsoft.com/office/drawing/2014/main" val="1526977835"/>
                    </a:ext>
                  </a:extLst>
                </a:gridCol>
                <a:gridCol w="678648">
                  <a:extLst>
                    <a:ext uri="{9D8B030D-6E8A-4147-A177-3AD203B41FA5}">
                      <a16:colId xmlns:a16="http://schemas.microsoft.com/office/drawing/2014/main" val="3035917032"/>
                    </a:ext>
                  </a:extLst>
                </a:gridCol>
                <a:gridCol w="1131081">
                  <a:extLst>
                    <a:ext uri="{9D8B030D-6E8A-4147-A177-3AD203B41FA5}">
                      <a16:colId xmlns:a16="http://schemas.microsoft.com/office/drawing/2014/main" val="1049339743"/>
                    </a:ext>
                  </a:extLst>
                </a:gridCol>
                <a:gridCol w="1658918">
                  <a:extLst>
                    <a:ext uri="{9D8B030D-6E8A-4147-A177-3AD203B41FA5}">
                      <a16:colId xmlns:a16="http://schemas.microsoft.com/office/drawing/2014/main" val="1382211394"/>
                    </a:ext>
                  </a:extLst>
                </a:gridCol>
                <a:gridCol w="1659037">
                  <a:extLst>
                    <a:ext uri="{9D8B030D-6E8A-4147-A177-3AD203B41FA5}">
                      <a16:colId xmlns:a16="http://schemas.microsoft.com/office/drawing/2014/main" val="1264255456"/>
                    </a:ext>
                  </a:extLst>
                </a:gridCol>
              </a:tblGrid>
              <a:tr h="434915">
                <a:tc rowSpan="2">
                  <a:txBody>
                    <a:bodyPr/>
                    <a:lstStyle/>
                    <a:p>
                      <a:pPr algn="ctr">
                        <a:lnSpc>
                          <a:spcPct val="115000"/>
                        </a:lnSpc>
                        <a:spcAft>
                          <a:spcPts val="400"/>
                        </a:spcAft>
                      </a:pPr>
                      <a:r>
                        <a:rPr lang="en-GB" sz="1200" b="0" dirty="0">
                          <a:effectLst/>
                        </a:rPr>
                        <a:t>Topics</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rowSpan="2">
                  <a:txBody>
                    <a:bodyPr/>
                    <a:lstStyle/>
                    <a:p>
                      <a:pPr algn="ctr">
                        <a:lnSpc>
                          <a:spcPct val="115000"/>
                        </a:lnSpc>
                        <a:spcAft>
                          <a:spcPts val="400"/>
                        </a:spcAft>
                      </a:pPr>
                      <a:r>
                        <a:rPr lang="en-GB" sz="1200" b="0" dirty="0">
                          <a:effectLst/>
                        </a:rPr>
                        <a:t>Type of Action</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Budgets (EUR million)</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rowSpan="2">
                  <a:txBody>
                    <a:bodyPr/>
                    <a:lstStyle/>
                    <a:p>
                      <a:pPr algn="ctr">
                        <a:lnSpc>
                          <a:spcPct val="115000"/>
                        </a:lnSpc>
                        <a:spcAft>
                          <a:spcPts val="400"/>
                        </a:spcAft>
                      </a:pPr>
                      <a:r>
                        <a:rPr lang="en-GB" sz="1200" b="0" dirty="0">
                          <a:effectLst/>
                        </a:rPr>
                        <a:t>Expected EU contribution per project (EUR million)</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rowSpan="2">
                  <a:txBody>
                    <a:bodyPr/>
                    <a:lstStyle/>
                    <a:p>
                      <a:pPr algn="ctr">
                        <a:lnSpc>
                          <a:spcPct val="115000"/>
                        </a:lnSpc>
                        <a:spcAft>
                          <a:spcPts val="400"/>
                        </a:spcAft>
                      </a:pPr>
                      <a:r>
                        <a:rPr lang="en-GB" sz="1200" b="0" dirty="0">
                          <a:effectLst/>
                        </a:rPr>
                        <a:t>Indicative number of projects expected to be funded</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3423880019"/>
                  </a:ext>
                </a:extLst>
              </a:tr>
              <a:tr h="227764">
                <a:tc vMerge="1">
                  <a:txBody>
                    <a:bodyPr/>
                    <a:lstStyle/>
                    <a:p>
                      <a:endParaRPr lang="en-US"/>
                    </a:p>
                  </a:txBody>
                  <a:tcPr/>
                </a:tc>
                <a:tc vMerge="1">
                  <a:txBody>
                    <a:bodyPr/>
                    <a:lstStyle/>
                    <a:p>
                      <a:endParaRPr lang="en-US"/>
                    </a:p>
                  </a:txBody>
                  <a:tcPr/>
                </a:tc>
                <a:tc>
                  <a:txBody>
                    <a:bodyPr/>
                    <a:lstStyle/>
                    <a:p>
                      <a:pPr algn="ctr">
                        <a:lnSpc>
                          <a:spcPct val="115000"/>
                        </a:lnSpc>
                        <a:spcAft>
                          <a:spcPts val="400"/>
                        </a:spcAft>
                      </a:pPr>
                      <a:r>
                        <a:rPr lang="en-GB" sz="1200" b="0">
                          <a:effectLst/>
                        </a:rPr>
                        <a:t>2023</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69519150"/>
                  </a:ext>
                </a:extLst>
              </a:tr>
              <a:tr h="487541">
                <a:tc gridSpan="5">
                  <a:txBody>
                    <a:bodyPr/>
                    <a:lstStyle/>
                    <a:p>
                      <a:pPr algn="ctr">
                        <a:lnSpc>
                          <a:spcPct val="115000"/>
                        </a:lnSpc>
                        <a:spcAft>
                          <a:spcPts val="400"/>
                        </a:spcAft>
                      </a:pPr>
                      <a:r>
                        <a:rPr lang="en-GB" sz="1200" b="0" dirty="0">
                          <a:effectLst/>
                        </a:rPr>
                        <a:t>Opening: 13 Dec 2022</a:t>
                      </a:r>
                      <a:endParaRPr lang="en-US" sz="1200" b="0" dirty="0">
                        <a:effectLst/>
                      </a:endParaRPr>
                    </a:p>
                    <a:p>
                      <a:pPr algn="ctr">
                        <a:lnSpc>
                          <a:spcPct val="115000"/>
                        </a:lnSpc>
                        <a:spcAft>
                          <a:spcPts val="400"/>
                        </a:spcAft>
                      </a:pPr>
                      <a:r>
                        <a:rPr lang="en-GB" sz="1200" b="0" dirty="0">
                          <a:effectLst/>
                        </a:rPr>
                        <a:t>Deadline(s): 20 Apr 2023</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12297504"/>
                  </a:ext>
                </a:extLst>
              </a:tr>
              <a:tr h="227918">
                <a:tc>
                  <a:txBody>
                    <a:bodyPr/>
                    <a:lstStyle/>
                    <a:p>
                      <a:pPr lvl="0" algn="just">
                        <a:lnSpc>
                          <a:spcPct val="115000"/>
                        </a:lnSpc>
                        <a:spcAft>
                          <a:spcPts val="400"/>
                        </a:spcAft>
                      </a:pPr>
                      <a:r>
                        <a:rPr lang="en-GB" sz="1200" b="0" dirty="0">
                          <a:effectLst/>
                        </a:rPr>
                        <a:t>HORIZON-CL5-2023-D5-01-01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IA</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15.00 </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4.00 to 5.00</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3</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498876849"/>
                  </a:ext>
                </a:extLst>
              </a:tr>
              <a:tr h="227918">
                <a:tc>
                  <a:txBody>
                    <a:bodyPr/>
                    <a:lstStyle/>
                    <a:p>
                      <a:pPr lvl="0" algn="just">
                        <a:lnSpc>
                          <a:spcPct val="115000"/>
                        </a:lnSpc>
                        <a:spcAft>
                          <a:spcPts val="400"/>
                        </a:spcAft>
                      </a:pPr>
                      <a:r>
                        <a:rPr lang="en-GB" sz="1200" b="0" dirty="0">
                          <a:effectLst/>
                        </a:rPr>
                        <a:t>HORIZON-CL5-2023-D5-01-02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10.00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5.00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3705742556"/>
                  </a:ext>
                </a:extLst>
              </a:tr>
              <a:tr h="227918">
                <a:tc>
                  <a:txBody>
                    <a:bodyPr/>
                    <a:lstStyle/>
                    <a:p>
                      <a:pPr lvl="0" algn="just">
                        <a:lnSpc>
                          <a:spcPct val="115000"/>
                        </a:lnSpc>
                        <a:spcAft>
                          <a:spcPts val="400"/>
                        </a:spcAft>
                      </a:pPr>
                      <a:r>
                        <a:rPr lang="en-GB" sz="1200" b="0" dirty="0">
                          <a:effectLst/>
                        </a:rPr>
                        <a:t>HORIZON-CL5-2023-D5-01-03</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20.00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7.00 to 12.00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495467893"/>
                  </a:ext>
                </a:extLst>
              </a:tr>
              <a:tr h="227918">
                <a:tc>
                  <a:txBody>
                    <a:bodyPr/>
                    <a:lstStyle/>
                    <a:p>
                      <a:pPr lvl="0" algn="just">
                        <a:lnSpc>
                          <a:spcPct val="115000"/>
                        </a:lnSpc>
                        <a:spcAft>
                          <a:spcPts val="400"/>
                        </a:spcAft>
                      </a:pPr>
                      <a:r>
                        <a:rPr lang="en-GB" sz="1200" b="0" dirty="0">
                          <a:effectLst/>
                        </a:rPr>
                        <a:t>HORIZON-CL5-2023-D5-01-04</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RIA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12.00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12.00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604598934"/>
                  </a:ext>
                </a:extLst>
              </a:tr>
              <a:tr h="227918">
                <a:tc>
                  <a:txBody>
                    <a:bodyPr/>
                    <a:lstStyle/>
                    <a:p>
                      <a:pPr lvl="0" algn="just">
                        <a:lnSpc>
                          <a:spcPct val="115000"/>
                        </a:lnSpc>
                        <a:spcAft>
                          <a:spcPts val="400"/>
                        </a:spcAft>
                      </a:pPr>
                      <a:r>
                        <a:rPr lang="en-GB" sz="1200" b="0" dirty="0">
                          <a:effectLst/>
                        </a:rPr>
                        <a:t>HORIZON-CL5-2023-D5-01-05</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CSA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1.00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789228780"/>
                  </a:ext>
                </a:extLst>
              </a:tr>
              <a:tr h="227918">
                <a:tc>
                  <a:txBody>
                    <a:bodyPr/>
                    <a:lstStyle/>
                    <a:p>
                      <a:pPr lvl="0" algn="just">
                        <a:lnSpc>
                          <a:spcPct val="115000"/>
                        </a:lnSpc>
                        <a:spcAft>
                          <a:spcPts val="400"/>
                        </a:spcAft>
                      </a:pPr>
                      <a:r>
                        <a:rPr lang="en-GB" sz="1200" b="0" dirty="0">
                          <a:effectLst/>
                        </a:rPr>
                        <a:t>HORIZON-CL5-2023-D5-01-06</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CSA</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1.50 </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Around 1.50</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062022652"/>
                  </a:ext>
                </a:extLst>
              </a:tr>
              <a:tr h="227918">
                <a:tc>
                  <a:txBody>
                    <a:bodyPr/>
                    <a:lstStyle/>
                    <a:p>
                      <a:pPr lvl="0" algn="just">
                        <a:lnSpc>
                          <a:spcPct val="115000"/>
                        </a:lnSpc>
                        <a:spcAft>
                          <a:spcPts val="400"/>
                        </a:spcAft>
                      </a:pPr>
                      <a:r>
                        <a:rPr lang="en-GB" sz="1200" b="0" dirty="0">
                          <a:effectLst/>
                        </a:rPr>
                        <a:t>HORIZON-CL5-2023-D5-01-07</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20.00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8.00 to 10.00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090244477"/>
                  </a:ext>
                </a:extLst>
              </a:tr>
              <a:tr h="227918">
                <a:tc>
                  <a:txBody>
                    <a:bodyPr/>
                    <a:lstStyle/>
                    <a:p>
                      <a:pPr lvl="0" algn="just">
                        <a:lnSpc>
                          <a:spcPct val="115000"/>
                        </a:lnSpc>
                        <a:spcAft>
                          <a:spcPts val="400"/>
                        </a:spcAft>
                      </a:pPr>
                      <a:r>
                        <a:rPr lang="en-GB" sz="1200" b="0" dirty="0">
                          <a:effectLst/>
                        </a:rPr>
                        <a:t>HORIZON-CL5-2023-D5-01-08</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RIA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17.00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3.00 to 4.00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4</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495694686"/>
                  </a:ext>
                </a:extLst>
              </a:tr>
              <a:tr h="227918">
                <a:tc>
                  <a:txBody>
                    <a:bodyPr/>
                    <a:lstStyle/>
                    <a:p>
                      <a:pPr lvl="0" algn="just">
                        <a:lnSpc>
                          <a:spcPct val="115000"/>
                        </a:lnSpc>
                        <a:spcAft>
                          <a:spcPts val="400"/>
                        </a:spcAft>
                      </a:pPr>
                      <a:r>
                        <a:rPr lang="en-GB" sz="1200" b="0" dirty="0">
                          <a:effectLst/>
                        </a:rPr>
                        <a:t>HORIZON-CL5-2023-D5-01-09</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RIA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15.00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3.00 to 5.00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4</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85093045"/>
                  </a:ext>
                </a:extLst>
              </a:tr>
              <a:tr h="227918">
                <a:tc>
                  <a:txBody>
                    <a:bodyPr/>
                    <a:lstStyle/>
                    <a:p>
                      <a:pPr lvl="0" algn="just">
                        <a:lnSpc>
                          <a:spcPct val="115000"/>
                        </a:lnSpc>
                        <a:spcAft>
                          <a:spcPts val="400"/>
                        </a:spcAft>
                      </a:pPr>
                      <a:r>
                        <a:rPr lang="en-GB" sz="1200" b="0" dirty="0">
                          <a:effectLst/>
                        </a:rPr>
                        <a:t>HORIZON-CL5-2023-D5-01-10</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CSA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2.00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2.00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248152694"/>
                  </a:ext>
                </a:extLst>
              </a:tr>
              <a:tr h="227918">
                <a:tc>
                  <a:txBody>
                    <a:bodyPr/>
                    <a:lstStyle/>
                    <a:p>
                      <a:pPr lvl="0" algn="just">
                        <a:lnSpc>
                          <a:spcPct val="115000"/>
                        </a:lnSpc>
                        <a:spcAft>
                          <a:spcPts val="400"/>
                        </a:spcAft>
                      </a:pPr>
                      <a:r>
                        <a:rPr lang="en-GB" sz="1200" b="0" dirty="0">
                          <a:effectLst/>
                        </a:rPr>
                        <a:t>HORIZON-CL5-2023-D5-01-11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RIA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16.00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8.00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4015849816"/>
                  </a:ext>
                </a:extLst>
              </a:tr>
              <a:tr h="227918">
                <a:tc>
                  <a:txBody>
                    <a:bodyPr/>
                    <a:lstStyle/>
                    <a:p>
                      <a:pPr lvl="0" algn="just">
                        <a:lnSpc>
                          <a:spcPct val="115000"/>
                        </a:lnSpc>
                        <a:spcAft>
                          <a:spcPts val="400"/>
                        </a:spcAft>
                      </a:pPr>
                      <a:r>
                        <a:rPr lang="en-GB" sz="1200" b="0" dirty="0">
                          <a:effectLst/>
                        </a:rPr>
                        <a:t>HORIZON-CL5-2023-D5-01-12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34.00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8.00 to 13.00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3</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718281936"/>
                  </a:ext>
                </a:extLst>
              </a:tr>
              <a:tr h="227918">
                <a:tc>
                  <a:txBody>
                    <a:bodyPr/>
                    <a:lstStyle/>
                    <a:p>
                      <a:pPr lvl="0" algn="just">
                        <a:lnSpc>
                          <a:spcPct val="115000"/>
                        </a:lnSpc>
                        <a:spcAft>
                          <a:spcPts val="400"/>
                        </a:spcAft>
                      </a:pPr>
                      <a:r>
                        <a:rPr lang="en-GB" sz="1200" b="0" dirty="0">
                          <a:effectLst/>
                        </a:rPr>
                        <a:t>HORIZON-CL5-2023-D5-01-13</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15.00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7.50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3162369226"/>
                  </a:ext>
                </a:extLst>
              </a:tr>
              <a:tr h="227918">
                <a:tc>
                  <a:txBody>
                    <a:bodyPr/>
                    <a:lstStyle/>
                    <a:p>
                      <a:pPr lvl="0" algn="just">
                        <a:lnSpc>
                          <a:spcPct val="115000"/>
                        </a:lnSpc>
                        <a:spcAft>
                          <a:spcPts val="400"/>
                        </a:spcAft>
                      </a:pPr>
                      <a:r>
                        <a:rPr lang="en-GB" sz="1200" b="0" dirty="0">
                          <a:effectLst/>
                        </a:rPr>
                        <a:t>HORIZON-CL5-2023-D5-01-14</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8.50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8.50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415093696"/>
                  </a:ext>
                </a:extLst>
              </a:tr>
              <a:tr h="227918">
                <a:tc>
                  <a:txBody>
                    <a:bodyPr/>
                    <a:lstStyle/>
                    <a:p>
                      <a:pPr lvl="0" algn="just">
                        <a:lnSpc>
                          <a:spcPct val="115000"/>
                        </a:lnSpc>
                        <a:spcAft>
                          <a:spcPts val="400"/>
                        </a:spcAft>
                      </a:pPr>
                      <a:r>
                        <a:rPr lang="en-GB" sz="1200" b="0" dirty="0">
                          <a:effectLst/>
                        </a:rPr>
                        <a:t>HORIZON-CL5-2023-D5-01-15</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9.00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4.50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259816827"/>
                  </a:ext>
                </a:extLst>
              </a:tr>
              <a:tr h="227918">
                <a:tc>
                  <a:txBody>
                    <a:bodyPr/>
                    <a:lstStyle/>
                    <a:p>
                      <a:pPr lvl="0" algn="just">
                        <a:lnSpc>
                          <a:spcPct val="115000"/>
                        </a:lnSpc>
                        <a:spcAft>
                          <a:spcPts val="400"/>
                        </a:spcAft>
                      </a:pPr>
                      <a:r>
                        <a:rPr lang="en-GB" sz="1200" b="0" dirty="0">
                          <a:effectLst/>
                        </a:rPr>
                        <a:t>HORIZON-CL5-2023-D5-01-16</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RIA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9.00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4.50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2507921518"/>
                  </a:ext>
                </a:extLst>
              </a:tr>
              <a:tr h="227918">
                <a:tc>
                  <a:txBody>
                    <a:bodyPr/>
                    <a:lstStyle/>
                    <a:p>
                      <a:pPr lvl="0" algn="just">
                        <a:lnSpc>
                          <a:spcPct val="115000"/>
                        </a:lnSpc>
                        <a:spcAft>
                          <a:spcPts val="400"/>
                        </a:spcAft>
                      </a:pPr>
                      <a:r>
                        <a:rPr lang="en-GB" sz="1200" b="0" dirty="0">
                          <a:effectLst/>
                        </a:rPr>
                        <a:t>HORIZON-CL5-2023-D5-01-17</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CSA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1.50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1.50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491331830"/>
                  </a:ext>
                </a:extLst>
              </a:tr>
              <a:tr h="227918">
                <a:tc>
                  <a:txBody>
                    <a:bodyPr/>
                    <a:lstStyle/>
                    <a:p>
                      <a:pPr lvl="0" algn="just">
                        <a:lnSpc>
                          <a:spcPct val="115000"/>
                        </a:lnSpc>
                        <a:spcAft>
                          <a:spcPts val="400"/>
                        </a:spcAft>
                      </a:pPr>
                      <a:r>
                        <a:rPr lang="en-GB" sz="1200" b="0" dirty="0">
                          <a:effectLst/>
                        </a:rPr>
                        <a:t>HORIZON-CL5-2023-D5-01-18</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IA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10.00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5.00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2</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126746579"/>
                  </a:ext>
                </a:extLst>
              </a:tr>
              <a:tr h="227918">
                <a:tc>
                  <a:txBody>
                    <a:bodyPr/>
                    <a:lstStyle/>
                    <a:p>
                      <a:pPr lvl="0" algn="just">
                        <a:lnSpc>
                          <a:spcPct val="115000"/>
                        </a:lnSpc>
                        <a:spcAft>
                          <a:spcPts val="400"/>
                        </a:spcAft>
                      </a:pPr>
                      <a:r>
                        <a:rPr lang="en-GB" sz="1200" b="0" dirty="0">
                          <a:effectLst/>
                        </a:rPr>
                        <a:t>HORIZON-CL5-2023-D5-01-19</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CSA</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0.50</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Around 0.50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dirty="0">
                          <a:effectLst/>
                        </a:rPr>
                        <a:t>1</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804791547"/>
                  </a:ext>
                </a:extLst>
              </a:tr>
              <a:tr h="227918">
                <a:tc>
                  <a:txBody>
                    <a:bodyPr/>
                    <a:lstStyle/>
                    <a:p>
                      <a:pPr algn="just">
                        <a:lnSpc>
                          <a:spcPct val="115000"/>
                        </a:lnSpc>
                        <a:spcAft>
                          <a:spcPts val="400"/>
                        </a:spcAft>
                      </a:pPr>
                      <a:r>
                        <a:rPr lang="en-GB" sz="1200" b="0">
                          <a:effectLst/>
                        </a:rPr>
                        <a:t>Overall indicative budget</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1000"/>
                        </a:spcAft>
                      </a:pPr>
                      <a:r>
                        <a:rPr lang="en-GB" sz="1200" b="0">
                          <a:effectLst/>
                        </a:rPr>
                        <a:t>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400"/>
                        </a:spcAft>
                      </a:pPr>
                      <a:r>
                        <a:rPr lang="en-GB" sz="1200" b="0">
                          <a:effectLst/>
                        </a:rPr>
                        <a:t>217.00</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1000"/>
                        </a:spcAft>
                      </a:pPr>
                      <a:r>
                        <a:rPr lang="en-GB" sz="1200" b="0">
                          <a:effectLst/>
                        </a:rPr>
                        <a:t> </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tc>
                  <a:txBody>
                    <a:bodyPr/>
                    <a:lstStyle/>
                    <a:p>
                      <a:pPr algn="ctr">
                        <a:lnSpc>
                          <a:spcPct val="115000"/>
                        </a:lnSpc>
                        <a:spcAft>
                          <a:spcPts val="1000"/>
                        </a:spcAft>
                      </a:pPr>
                      <a:r>
                        <a:rPr lang="en-GB" sz="1200" b="0" dirty="0">
                          <a:effectLst/>
                        </a:rPr>
                        <a:t> 37</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914" marR="18914" marT="18914" marB="0"/>
                </a:tc>
                <a:extLst>
                  <a:ext uri="{0D108BD9-81ED-4DB2-BD59-A6C34878D82A}">
                    <a16:rowId xmlns:a16="http://schemas.microsoft.com/office/drawing/2014/main" val="1460295814"/>
                  </a:ext>
                </a:extLst>
              </a:tr>
            </a:tbl>
          </a:graphicData>
        </a:graphic>
      </p:graphicFrame>
      <p:sp>
        <p:nvSpPr>
          <p:cNvPr id="17" name="Rectangle: Rounded Corners 47">
            <a:extLst>
              <a:ext uri="{FF2B5EF4-FFF2-40B4-BE49-F238E27FC236}">
                <a16:creationId xmlns:a16="http://schemas.microsoft.com/office/drawing/2014/main" id="{34270611-EEB7-40D6-84FC-33254845DF4D}"/>
              </a:ext>
            </a:extLst>
          </p:cNvPr>
          <p:cNvSpPr/>
          <p:nvPr/>
        </p:nvSpPr>
        <p:spPr>
          <a:xfrm>
            <a:off x="0" y="762070"/>
            <a:ext cx="1752674" cy="6089581"/>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9" name="Group 28">
            <a:extLst>
              <a:ext uri="{FF2B5EF4-FFF2-40B4-BE49-F238E27FC236}">
                <a16:creationId xmlns:a16="http://schemas.microsoft.com/office/drawing/2014/main" id="{1CA0977C-DBA6-4F6C-93F1-BBEBAA05C925}"/>
              </a:ext>
            </a:extLst>
          </p:cNvPr>
          <p:cNvGrpSpPr/>
          <p:nvPr/>
        </p:nvGrpSpPr>
        <p:grpSpPr>
          <a:xfrm>
            <a:off x="-34584" y="1621697"/>
            <a:ext cx="1822884" cy="1807303"/>
            <a:chOff x="6229889" y="1485981"/>
            <a:chExt cx="1466780" cy="1603394"/>
          </a:xfrm>
        </p:grpSpPr>
        <p:sp>
          <p:nvSpPr>
            <p:cNvPr id="30" name="Rectangle: Rounded Corners 45">
              <a:extLst>
                <a:ext uri="{FF2B5EF4-FFF2-40B4-BE49-F238E27FC236}">
                  <a16:creationId xmlns:a16="http://schemas.microsoft.com/office/drawing/2014/main" id="{569B07D4-8CF5-4B4E-AC21-0DC6C73C116C}"/>
                </a:ext>
              </a:extLst>
            </p:cNvPr>
            <p:cNvSpPr/>
            <p:nvPr/>
          </p:nvSpPr>
          <p:spPr>
            <a:xfrm>
              <a:off x="6229889" y="1485981"/>
              <a:ext cx="1466780"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31" name="Rectangle: Rounded Corners 46">
              <a:extLst>
                <a:ext uri="{FF2B5EF4-FFF2-40B4-BE49-F238E27FC236}">
                  <a16:creationId xmlns:a16="http://schemas.microsoft.com/office/drawing/2014/main" id="{F9F6A6E0-53D1-4818-9DF1-995663D36820}"/>
                </a:ext>
              </a:extLst>
            </p:cNvPr>
            <p:cNvSpPr txBox="1"/>
            <p:nvPr/>
          </p:nvSpPr>
          <p:spPr>
            <a:xfrm>
              <a:off x="6272850" y="1528942"/>
              <a:ext cx="1380858" cy="1517472"/>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transport</a:t>
              </a:r>
            </a:p>
            <a:p>
              <a:pPr marL="0" lvl="0" indent="0" algn="ctr" defTabSz="444500">
                <a:lnSpc>
                  <a:spcPct val="90000"/>
                </a:lnSpc>
                <a:spcBef>
                  <a:spcPct val="0"/>
                </a:spcBef>
                <a:spcAft>
                  <a:spcPct val="35000"/>
                </a:spcAft>
                <a:buNone/>
              </a:pPr>
              <a:r>
                <a:rPr lang="en-US" sz="14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1400" kern="1200" dirty="0">
                  <a:solidFill>
                    <a:srgbClr val="002060"/>
                  </a:solidFill>
                </a:rPr>
                <a:t>Cross-cutting actions</a:t>
              </a:r>
            </a:p>
          </p:txBody>
        </p:sp>
      </p:grpSp>
      <p:grpSp>
        <p:nvGrpSpPr>
          <p:cNvPr id="32" name="Group 31">
            <a:extLst>
              <a:ext uri="{FF2B5EF4-FFF2-40B4-BE49-F238E27FC236}">
                <a16:creationId xmlns:a16="http://schemas.microsoft.com/office/drawing/2014/main" id="{2E0A6321-C43A-401B-BD14-9DCB6ABAFBAC}"/>
              </a:ext>
            </a:extLst>
          </p:cNvPr>
          <p:cNvGrpSpPr/>
          <p:nvPr/>
        </p:nvGrpSpPr>
        <p:grpSpPr>
          <a:xfrm>
            <a:off x="-34584" y="3505198"/>
            <a:ext cx="1800763" cy="1676356"/>
            <a:chOff x="6233484" y="3338497"/>
            <a:chExt cx="1459591" cy="1603394"/>
          </a:xfrm>
        </p:grpSpPr>
        <p:sp>
          <p:nvSpPr>
            <p:cNvPr id="33" name="Rectangle: Rounded Corners 43">
              <a:extLst>
                <a:ext uri="{FF2B5EF4-FFF2-40B4-BE49-F238E27FC236}">
                  <a16:creationId xmlns:a16="http://schemas.microsoft.com/office/drawing/2014/main" id="{72DBC3F0-DEB4-46E1-B931-8097285E492F}"/>
                </a:ext>
              </a:extLst>
            </p:cNvPr>
            <p:cNvSpPr/>
            <p:nvPr/>
          </p:nvSpPr>
          <p:spPr>
            <a:xfrm>
              <a:off x="6233484" y="3338497"/>
              <a:ext cx="1459591"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34" name="Rectangle: Rounded Corners 48">
              <a:extLst>
                <a:ext uri="{FF2B5EF4-FFF2-40B4-BE49-F238E27FC236}">
                  <a16:creationId xmlns:a16="http://schemas.microsoft.com/office/drawing/2014/main" id="{0D16ADE8-D4B2-4142-BBDC-BB1E74C9FA40}"/>
                </a:ext>
              </a:extLst>
            </p:cNvPr>
            <p:cNvSpPr txBox="1"/>
            <p:nvPr/>
          </p:nvSpPr>
          <p:spPr>
            <a:xfrm>
              <a:off x="6276234" y="3381247"/>
              <a:ext cx="1374091" cy="15178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trans[ort</a:t>
              </a:r>
            </a:p>
            <a:p>
              <a:pPr marL="0" lvl="0" indent="0" algn="ctr" defTabSz="444500">
                <a:lnSpc>
                  <a:spcPct val="90000"/>
                </a:lnSpc>
                <a:spcBef>
                  <a:spcPct val="0"/>
                </a:spcBef>
                <a:spcAft>
                  <a:spcPct val="35000"/>
                </a:spcAft>
                <a:buNone/>
              </a:pPr>
              <a:r>
                <a:rPr lang="en-US" sz="1400" kern="1200" dirty="0">
                  <a:solidFill>
                    <a:srgbClr val="002060"/>
                  </a:solidFill>
                </a:rPr>
                <a:t>Transport related health and environment</a:t>
              </a:r>
            </a:p>
          </p:txBody>
        </p:sp>
      </p:grpSp>
      <p:sp>
        <p:nvSpPr>
          <p:cNvPr id="19" name="Rectangle: Rounded Corners 44">
            <a:extLst>
              <a:ext uri="{FF2B5EF4-FFF2-40B4-BE49-F238E27FC236}">
                <a16:creationId xmlns:a16="http://schemas.microsoft.com/office/drawing/2014/main" id="{0FD23816-ABAE-495F-8BEF-F26C400239C7}"/>
              </a:ext>
            </a:extLst>
          </p:cNvPr>
          <p:cNvSpPr txBox="1"/>
          <p:nvPr/>
        </p:nvSpPr>
        <p:spPr>
          <a:xfrm>
            <a:off x="0" y="756843"/>
            <a:ext cx="1752674" cy="7698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5</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€ 419.05 m.</a:t>
            </a:r>
            <a:endParaRPr lang="en-US" sz="1400" b="1" kern="1200" dirty="0">
              <a:solidFill>
                <a:schemeClr val="bg1"/>
              </a:solidFill>
            </a:endParaRPr>
          </a:p>
        </p:txBody>
      </p:sp>
    </p:spTree>
    <p:extLst>
      <p:ext uri="{BB962C8B-B14F-4D97-AF65-F5344CB8AC3E}">
        <p14:creationId xmlns:p14="http://schemas.microsoft.com/office/powerpoint/2010/main" val="36691837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120" y="2743218"/>
            <a:ext cx="1540158" cy="7500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80881"/>
              <a:satOff val="8867"/>
              <a:lumOff val="8027"/>
              <a:alphaOff val="0"/>
            </a:schemeClr>
          </a:effectRef>
          <a:fontRef idx="minor">
            <a:schemeClr val="lt1"/>
          </a:fontRef>
        </p:style>
      </p:sp>
      <p:sp>
        <p:nvSpPr>
          <p:cNvPr id="21" name="Slide Number Placeholder 2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43</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5"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5.</a:t>
            </a:r>
            <a:r>
              <a:rPr lang="en-GB" sz="1800" dirty="0">
                <a:solidFill>
                  <a:srgbClr val="000000"/>
                </a:solidFill>
                <a:cs typeface="Times New Roman" panose="02020603050405020304" pitchFamily="18" charset="0"/>
              </a:rPr>
              <a:t> 						</a:t>
            </a:r>
            <a:r>
              <a:rPr lang="en-GB" sz="1800" i="1" dirty="0">
                <a:solidFill>
                  <a:srgbClr val="000000"/>
                </a:solidFill>
                <a:cs typeface="Times New Roman" panose="02020603050405020304" pitchFamily="18" charset="0"/>
              </a:rPr>
              <a:t>Continued 4</a:t>
            </a:r>
            <a:endParaRPr lang="en-GB" sz="1800" i="1" dirty="0">
              <a:solidFill>
                <a:srgbClr val="000000"/>
              </a:solidFill>
              <a:latin typeface="+mn-lt"/>
              <a:cs typeface="Times New Roman" panose="02020603050405020304" pitchFamily="18" charset="0"/>
            </a:endParaRPr>
          </a:p>
          <a:p>
            <a:pPr fontAlgn="auto">
              <a:lnSpc>
                <a:spcPct val="100000"/>
              </a:lnSpc>
              <a:spcAft>
                <a:spcPts val="0"/>
              </a:spcAft>
            </a:pPr>
            <a:r>
              <a:rPr lang="en-GB" sz="1800" dirty="0">
                <a:latin typeface="+mn-lt"/>
              </a:rPr>
              <a:t>Clean and competitive solutions for all transport modes		</a:t>
            </a:r>
            <a:r>
              <a:rPr lang="en-GB" sz="1800" i="1" dirty="0"/>
              <a:t>HORIZON-CL5-2023-D5-01</a:t>
            </a:r>
            <a:endParaRPr lang="en-GB" sz="1800" dirty="0">
              <a:solidFill>
                <a:srgbClr val="000000"/>
              </a:solidFill>
              <a:latin typeface="+mn-lt"/>
              <a:cs typeface="Times New Roman" panose="02020603050405020304" pitchFamily="18" charset="0"/>
            </a:endParaRPr>
          </a:p>
        </p:txBody>
      </p:sp>
      <p:sp>
        <p:nvSpPr>
          <p:cNvPr id="4" name="Rectangle 3"/>
          <p:cNvSpPr/>
          <p:nvPr/>
        </p:nvSpPr>
        <p:spPr>
          <a:xfrm>
            <a:off x="1739846" y="838268"/>
            <a:ext cx="7404154" cy="6740307"/>
          </a:xfrm>
          <a:prstGeom prst="rect">
            <a:avLst/>
          </a:prstGeom>
        </p:spPr>
        <p:txBody>
          <a:bodyPr wrap="square">
            <a:spAutoFit/>
          </a:bodyPr>
          <a:lstStyle/>
          <a:p>
            <a:pPr marL="171450" indent="-171450">
              <a:buFont typeface="Arial" panose="020B0604020202020204" pitchFamily="34" charset="0"/>
              <a:buChar char="•"/>
            </a:pPr>
            <a:r>
              <a:rPr lang="en-GB" sz="1200" dirty="0"/>
              <a:t>HORIZON-CL5-2023-D5-01-01: User-centric design and operation of EV for optimized energy efficiency (2ZERO Partnership)</a:t>
            </a:r>
            <a:endParaRPr lang="en-US" sz="1200" dirty="0"/>
          </a:p>
          <a:p>
            <a:pPr marL="171450" indent="-171450">
              <a:buFont typeface="Arial" panose="020B0604020202020204" pitchFamily="34" charset="0"/>
              <a:buChar char="•"/>
            </a:pPr>
            <a:r>
              <a:rPr lang="en-GB" sz="1200" dirty="0"/>
              <a:t>HORIZON-CL5-2023-D5-01-02: Innovative battery management systems for next generation vehicles (2ZERO &amp; Batt4EU Partnership) </a:t>
            </a:r>
          </a:p>
          <a:p>
            <a:pPr marL="171450" indent="-171450">
              <a:buFont typeface="Arial" panose="020B0604020202020204" pitchFamily="34" charset="0"/>
              <a:buChar char="•"/>
            </a:pPr>
            <a:r>
              <a:rPr lang="en-GB" sz="1200" dirty="0"/>
              <a:t>HORIZON-CL5-2023-D5-01-03: Frugal zero-emission vehicles concepts for the urban passenger challenge (2ZERO Partnership) </a:t>
            </a:r>
            <a:endParaRPr lang="en-US" sz="1200" dirty="0"/>
          </a:p>
          <a:p>
            <a:pPr marL="171450" indent="-171450">
              <a:buFont typeface="Arial" panose="020B0604020202020204" pitchFamily="34" charset="0"/>
              <a:buChar char="•"/>
            </a:pPr>
            <a:r>
              <a:rPr lang="en-GB" sz="1200" dirty="0"/>
              <a:t>HORIZON-CL5-2023-D5-01-04: Circular economy approaches for zero emission vehicles (2ZERO Partnership)</a:t>
            </a:r>
            <a:endParaRPr lang="en-US" sz="1200" dirty="0"/>
          </a:p>
          <a:p>
            <a:pPr marL="171450" indent="-171450">
              <a:buFont typeface="Arial" panose="020B0604020202020204" pitchFamily="34" charset="0"/>
              <a:buChar char="•"/>
            </a:pPr>
            <a:r>
              <a:rPr lang="en-GB" sz="1200" dirty="0"/>
              <a:t>HORIZON-CL5-2023-D5-01-05: Measuring road transport results towards 2ZERO KPIs (2ZERO Partnership)</a:t>
            </a:r>
            <a:endParaRPr lang="en-US" sz="1200" dirty="0"/>
          </a:p>
          <a:p>
            <a:pPr marL="171450" indent="-171450">
              <a:buFont typeface="Arial" panose="020B0604020202020204" pitchFamily="34" charset="0"/>
              <a:buChar char="•"/>
            </a:pPr>
            <a:r>
              <a:rPr lang="en-GB" sz="1200" dirty="0"/>
              <a:t>HORIZON-CL5-2023-D5-01-06: EU Member States/Associated countries research policy cooperation network to accelerate zero-emission road mobility (2ZERO Partnership)</a:t>
            </a:r>
            <a:endParaRPr lang="en-US" sz="1200" dirty="0"/>
          </a:p>
          <a:p>
            <a:pPr marL="171450" indent="-171450">
              <a:buFont typeface="Arial" panose="020B0604020202020204" pitchFamily="34" charset="0"/>
              <a:buChar char="•"/>
            </a:pPr>
            <a:r>
              <a:rPr lang="en-GB" sz="1200" dirty="0"/>
              <a:t>HORIZON-CL5-2023-D5-01-07: Hydrogen-powered aviation </a:t>
            </a:r>
            <a:endParaRPr lang="en-US" sz="1200" dirty="0"/>
          </a:p>
          <a:p>
            <a:pPr marL="171450" indent="-171450">
              <a:buFont typeface="Arial" panose="020B0604020202020204" pitchFamily="34" charset="0"/>
              <a:buChar char="•"/>
            </a:pPr>
            <a:r>
              <a:rPr lang="en-GB" sz="1200" dirty="0"/>
              <a:t>HORIZON-CL5-2023-D5-01-08: Accelerating climate-neutral hydrogen-powered/electrified aviation</a:t>
            </a:r>
            <a:endParaRPr lang="en-US" sz="1200" dirty="0"/>
          </a:p>
          <a:p>
            <a:pPr marL="171450" indent="-171450">
              <a:buFont typeface="Arial" panose="020B0604020202020204" pitchFamily="34" charset="0"/>
              <a:buChar char="•"/>
            </a:pPr>
            <a:r>
              <a:rPr lang="en-GB" sz="1200" dirty="0"/>
              <a:t>HORIZON-CL5-2023-D5-01-09: Competitiveness and digital transformation in aviation – advancing further capabilities, digital approach to design</a:t>
            </a:r>
            <a:endParaRPr lang="en-US" sz="1200" dirty="0"/>
          </a:p>
          <a:p>
            <a:pPr marL="171450" indent="-171450">
              <a:buFont typeface="Arial" panose="020B0604020202020204" pitchFamily="34" charset="0"/>
              <a:buChar char="•"/>
            </a:pPr>
            <a:r>
              <a:rPr lang="en-GB" sz="1200" dirty="0"/>
              <a:t>HORIZON-CL5-2023-D5-01-10: Aviation research synergies between Horizon Europe, AZEA and National programs</a:t>
            </a:r>
            <a:endParaRPr lang="en-US" sz="1200" dirty="0"/>
          </a:p>
          <a:p>
            <a:pPr marL="171450" indent="-171450">
              <a:buFont typeface="Arial" panose="020B0604020202020204" pitchFamily="34" charset="0"/>
              <a:buChar char="•"/>
            </a:pPr>
            <a:r>
              <a:rPr lang="en-GB" sz="1200" dirty="0"/>
              <a:t>HORIZON-CL5-2023-D5-01-11: Developing the next generation of power conversion technologies for sustainable alternative carbon neutral fuels in waterborne applications (ZEWT Partnership)</a:t>
            </a:r>
            <a:endParaRPr lang="en-US" sz="1200" dirty="0"/>
          </a:p>
          <a:p>
            <a:pPr marL="171450" indent="-171450">
              <a:buFont typeface="Arial" panose="020B0604020202020204" pitchFamily="34" charset="0"/>
              <a:buChar char="•"/>
            </a:pPr>
            <a:r>
              <a:rPr lang="en-GB" sz="1200" dirty="0"/>
              <a:t>HORIZON-CL5-2023-D5-01-12: Demonstrations to accelerate the switch to safe use of new sustainable climate neutral fuels in waterborne transport (ZEWT Partnership)</a:t>
            </a:r>
            <a:endParaRPr lang="en-US" sz="1200" dirty="0"/>
          </a:p>
          <a:p>
            <a:pPr marL="171450" indent="-171450">
              <a:buFont typeface="Arial" panose="020B0604020202020204" pitchFamily="34" charset="0"/>
              <a:buChar char="•"/>
            </a:pPr>
            <a:r>
              <a:rPr lang="en-GB" sz="1200" dirty="0"/>
              <a:t>HORIZON-CL5-2023-D5-01-13: Integrated real-time digital solutions to optimise navigation and port calls to reduce emissions from shipping (ZEWT Partnership)</a:t>
            </a:r>
            <a:endParaRPr lang="en-US" sz="1200" dirty="0"/>
          </a:p>
          <a:p>
            <a:pPr marL="171450" indent="-171450">
              <a:buFont typeface="Arial" panose="020B0604020202020204" pitchFamily="34" charset="0"/>
              <a:buChar char="•"/>
            </a:pPr>
            <a:r>
              <a:rPr lang="en-GB" sz="1200" dirty="0"/>
              <a:t>HORIZON-CL5-2023-D5-01-14: Developing a flexible offshore supply of zero emission auxiliary power for ships moored or anchored at sea deployable before 2030 (ZEWT Partnership)</a:t>
            </a:r>
            <a:endParaRPr lang="en-US" sz="1200" dirty="0"/>
          </a:p>
          <a:p>
            <a:pPr marL="171450" indent="-171450">
              <a:buFont typeface="Arial" panose="020B0604020202020204" pitchFamily="34" charset="0"/>
              <a:buChar char="•"/>
            </a:pPr>
            <a:r>
              <a:rPr lang="en-GB" sz="1200" dirty="0"/>
              <a:t>HORIZON-CL5-2023-D5-01-15: Reducing the environmental impact from shipyards and developing a whole life strategy to measure and minimise the non-operational environmental impacts from shipping </a:t>
            </a:r>
            <a:endParaRPr lang="en-US" sz="1200" dirty="0"/>
          </a:p>
          <a:p>
            <a:pPr marL="171450" indent="-171450">
              <a:buFont typeface="Arial" panose="020B0604020202020204" pitchFamily="34" charset="0"/>
              <a:buChar char="•"/>
            </a:pPr>
            <a:r>
              <a:rPr lang="en-GB" sz="1200" dirty="0"/>
              <a:t>HORIZON-CL5-2023-D5-01-16: Developing small, flexible, zero-emission and automated vessels to support shifting cargo from road to sustainable Waterborne Transport </a:t>
            </a:r>
            <a:endParaRPr lang="en-US" sz="1200" dirty="0"/>
          </a:p>
          <a:p>
            <a:pPr marL="171450" indent="-171450">
              <a:buFont typeface="Arial" panose="020B0604020202020204" pitchFamily="34" charset="0"/>
              <a:buChar char="•"/>
            </a:pPr>
            <a:r>
              <a:rPr lang="en-GB" sz="1200" dirty="0"/>
              <a:t>HORIZON-CL5-2023-D5-01-17: Towards the implementation of the inland navigation action programme with a focus on Green and Connected Inland Waterway Transport </a:t>
            </a:r>
            <a:endParaRPr lang="en-US" sz="1200" dirty="0"/>
          </a:p>
          <a:p>
            <a:pPr marL="171450" indent="-171450">
              <a:buFont typeface="Arial" panose="020B0604020202020204" pitchFamily="34" charset="0"/>
              <a:buChar char="•"/>
            </a:pPr>
            <a:r>
              <a:rPr lang="en-GB" sz="1200" dirty="0"/>
              <a:t>HORIZON-CL5-2023-D5-01-18: Advanced transport emissions monitoring networks</a:t>
            </a:r>
            <a:endParaRPr lang="en-US" sz="1200" dirty="0"/>
          </a:p>
          <a:p>
            <a:pPr marL="171450" indent="-171450">
              <a:buFont typeface="Arial" panose="020B0604020202020204" pitchFamily="34" charset="0"/>
              <a:buChar char="•"/>
            </a:pPr>
            <a:r>
              <a:rPr lang="en-GB" sz="1200" dirty="0"/>
              <a:t>HORIZON-CL5-2023-D5-01-19: Support for the organisation of EU-US symposia in the field of Transport Research</a:t>
            </a:r>
            <a:endParaRPr lang="en-US" sz="1200" dirty="0"/>
          </a:p>
        </p:txBody>
      </p:sp>
      <p:sp>
        <p:nvSpPr>
          <p:cNvPr id="23" name="Rectangle: Rounded Corners 47">
            <a:extLst>
              <a:ext uri="{FF2B5EF4-FFF2-40B4-BE49-F238E27FC236}">
                <a16:creationId xmlns:a16="http://schemas.microsoft.com/office/drawing/2014/main" id="{34270611-EEB7-40D6-84FC-33254845DF4D}"/>
              </a:ext>
            </a:extLst>
          </p:cNvPr>
          <p:cNvSpPr/>
          <p:nvPr/>
        </p:nvSpPr>
        <p:spPr>
          <a:xfrm>
            <a:off x="0" y="762070"/>
            <a:ext cx="1752674" cy="6089581"/>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5" name="Group 24">
            <a:extLst>
              <a:ext uri="{FF2B5EF4-FFF2-40B4-BE49-F238E27FC236}">
                <a16:creationId xmlns:a16="http://schemas.microsoft.com/office/drawing/2014/main" id="{1CA0977C-DBA6-4F6C-93F1-BBEBAA05C925}"/>
              </a:ext>
            </a:extLst>
          </p:cNvPr>
          <p:cNvGrpSpPr/>
          <p:nvPr/>
        </p:nvGrpSpPr>
        <p:grpSpPr>
          <a:xfrm>
            <a:off x="-34584" y="1621697"/>
            <a:ext cx="1822884" cy="1807303"/>
            <a:chOff x="6229889" y="1485981"/>
            <a:chExt cx="1466780" cy="1603394"/>
          </a:xfrm>
        </p:grpSpPr>
        <p:sp>
          <p:nvSpPr>
            <p:cNvPr id="30" name="Rectangle: Rounded Corners 45">
              <a:extLst>
                <a:ext uri="{FF2B5EF4-FFF2-40B4-BE49-F238E27FC236}">
                  <a16:creationId xmlns:a16="http://schemas.microsoft.com/office/drawing/2014/main" id="{569B07D4-8CF5-4B4E-AC21-0DC6C73C116C}"/>
                </a:ext>
              </a:extLst>
            </p:cNvPr>
            <p:cNvSpPr/>
            <p:nvPr/>
          </p:nvSpPr>
          <p:spPr>
            <a:xfrm>
              <a:off x="6229889" y="1485981"/>
              <a:ext cx="1466780"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31" name="Rectangle: Rounded Corners 46">
              <a:extLst>
                <a:ext uri="{FF2B5EF4-FFF2-40B4-BE49-F238E27FC236}">
                  <a16:creationId xmlns:a16="http://schemas.microsoft.com/office/drawing/2014/main" id="{F9F6A6E0-53D1-4818-9DF1-995663D36820}"/>
                </a:ext>
              </a:extLst>
            </p:cNvPr>
            <p:cNvSpPr txBox="1"/>
            <p:nvPr/>
          </p:nvSpPr>
          <p:spPr>
            <a:xfrm>
              <a:off x="6272850" y="1528942"/>
              <a:ext cx="1380858" cy="1517472"/>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transport</a:t>
              </a:r>
            </a:p>
            <a:p>
              <a:pPr marL="0" lvl="0" indent="0" algn="ctr" defTabSz="444500">
                <a:lnSpc>
                  <a:spcPct val="90000"/>
                </a:lnSpc>
                <a:spcBef>
                  <a:spcPct val="0"/>
                </a:spcBef>
                <a:spcAft>
                  <a:spcPct val="35000"/>
                </a:spcAft>
                <a:buNone/>
              </a:pPr>
              <a:r>
                <a:rPr lang="en-US" sz="14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1400" kern="1200" dirty="0">
                  <a:solidFill>
                    <a:srgbClr val="002060"/>
                  </a:solidFill>
                </a:rPr>
                <a:t>Cross-cutting actions</a:t>
              </a:r>
            </a:p>
          </p:txBody>
        </p:sp>
      </p:grpSp>
      <p:grpSp>
        <p:nvGrpSpPr>
          <p:cNvPr id="32" name="Group 31">
            <a:extLst>
              <a:ext uri="{FF2B5EF4-FFF2-40B4-BE49-F238E27FC236}">
                <a16:creationId xmlns:a16="http://schemas.microsoft.com/office/drawing/2014/main" id="{2E0A6321-C43A-401B-BD14-9DCB6ABAFBAC}"/>
              </a:ext>
            </a:extLst>
          </p:cNvPr>
          <p:cNvGrpSpPr/>
          <p:nvPr/>
        </p:nvGrpSpPr>
        <p:grpSpPr>
          <a:xfrm>
            <a:off x="-34584" y="3505198"/>
            <a:ext cx="1800763" cy="1676356"/>
            <a:chOff x="6233484" y="3338497"/>
            <a:chExt cx="1459591" cy="1603394"/>
          </a:xfrm>
        </p:grpSpPr>
        <p:sp>
          <p:nvSpPr>
            <p:cNvPr id="33" name="Rectangle: Rounded Corners 43">
              <a:extLst>
                <a:ext uri="{FF2B5EF4-FFF2-40B4-BE49-F238E27FC236}">
                  <a16:creationId xmlns:a16="http://schemas.microsoft.com/office/drawing/2014/main" id="{72DBC3F0-DEB4-46E1-B931-8097285E492F}"/>
                </a:ext>
              </a:extLst>
            </p:cNvPr>
            <p:cNvSpPr/>
            <p:nvPr/>
          </p:nvSpPr>
          <p:spPr>
            <a:xfrm>
              <a:off x="6233484" y="3338497"/>
              <a:ext cx="1459591"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34" name="Rectangle: Rounded Corners 48">
              <a:extLst>
                <a:ext uri="{FF2B5EF4-FFF2-40B4-BE49-F238E27FC236}">
                  <a16:creationId xmlns:a16="http://schemas.microsoft.com/office/drawing/2014/main" id="{0D16ADE8-D4B2-4142-BBDC-BB1E74C9FA40}"/>
                </a:ext>
              </a:extLst>
            </p:cNvPr>
            <p:cNvSpPr txBox="1"/>
            <p:nvPr/>
          </p:nvSpPr>
          <p:spPr>
            <a:xfrm>
              <a:off x="6276234" y="3381247"/>
              <a:ext cx="1374091" cy="15178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trans[ort</a:t>
              </a:r>
            </a:p>
            <a:p>
              <a:pPr marL="0" lvl="0" indent="0" algn="ctr" defTabSz="444500">
                <a:lnSpc>
                  <a:spcPct val="90000"/>
                </a:lnSpc>
                <a:spcBef>
                  <a:spcPct val="0"/>
                </a:spcBef>
                <a:spcAft>
                  <a:spcPct val="35000"/>
                </a:spcAft>
                <a:buNone/>
              </a:pPr>
              <a:r>
                <a:rPr lang="en-US" sz="1400" kern="1200" dirty="0">
                  <a:solidFill>
                    <a:srgbClr val="002060"/>
                  </a:solidFill>
                </a:rPr>
                <a:t>Transport related health and environment</a:t>
              </a:r>
            </a:p>
          </p:txBody>
        </p:sp>
      </p:grpSp>
      <p:sp>
        <p:nvSpPr>
          <p:cNvPr id="17" name="Rectangle: Rounded Corners 44">
            <a:extLst>
              <a:ext uri="{FF2B5EF4-FFF2-40B4-BE49-F238E27FC236}">
                <a16:creationId xmlns:a16="http://schemas.microsoft.com/office/drawing/2014/main" id="{55E4B687-C464-425A-A894-56BE21B06F12}"/>
              </a:ext>
            </a:extLst>
          </p:cNvPr>
          <p:cNvSpPr txBox="1"/>
          <p:nvPr/>
        </p:nvSpPr>
        <p:spPr>
          <a:xfrm>
            <a:off x="0" y="756843"/>
            <a:ext cx="1752674" cy="7698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5</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€ 419.05 m.</a:t>
            </a:r>
            <a:endParaRPr lang="en-US" sz="1400" b="1" kern="1200" dirty="0">
              <a:solidFill>
                <a:schemeClr val="bg1"/>
              </a:solidFill>
            </a:endParaRPr>
          </a:p>
        </p:txBody>
      </p:sp>
    </p:spTree>
    <p:extLst>
      <p:ext uri="{BB962C8B-B14F-4D97-AF65-F5344CB8AC3E}">
        <p14:creationId xmlns:p14="http://schemas.microsoft.com/office/powerpoint/2010/main" val="8438763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120" y="2743218"/>
            <a:ext cx="1540158" cy="7500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80881"/>
              <a:satOff val="8867"/>
              <a:lumOff val="8027"/>
              <a:alphaOff val="0"/>
            </a:schemeClr>
          </a:effectRef>
          <a:fontRef idx="minor">
            <a:schemeClr val="lt1"/>
          </a:fontRef>
        </p:style>
      </p:sp>
      <p:sp>
        <p:nvSpPr>
          <p:cNvPr id="21" name="Slide Number Placeholder 2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44</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5"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5.</a:t>
            </a:r>
            <a:r>
              <a:rPr lang="en-GB" sz="1800" dirty="0">
                <a:solidFill>
                  <a:srgbClr val="000000"/>
                </a:solidFill>
                <a:cs typeface="Times New Roman" panose="02020603050405020304" pitchFamily="18" charset="0"/>
              </a:rPr>
              <a:t> 						</a:t>
            </a:r>
            <a:r>
              <a:rPr lang="en-GB" sz="1800" i="1" dirty="0">
                <a:solidFill>
                  <a:srgbClr val="000000"/>
                </a:solidFill>
                <a:cs typeface="Times New Roman" panose="02020603050405020304" pitchFamily="18" charset="0"/>
              </a:rPr>
              <a:t>Continued 5</a:t>
            </a:r>
            <a:endParaRPr lang="en-GB" sz="1800" i="1" dirty="0">
              <a:solidFill>
                <a:srgbClr val="000000"/>
              </a:solidFill>
              <a:latin typeface="+mn-lt"/>
              <a:cs typeface="Times New Roman" panose="02020603050405020304" pitchFamily="18" charset="0"/>
            </a:endParaRPr>
          </a:p>
          <a:p>
            <a:r>
              <a:rPr lang="en-GB" sz="1800" dirty="0">
                <a:latin typeface="+mn-lt"/>
              </a:rPr>
              <a:t>Clean and competitive solutions for all transport modes		HORIZON-CL5-2024-D5-01</a:t>
            </a:r>
            <a:endParaRPr lang="en-US" sz="1800"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731479750"/>
              </p:ext>
            </p:extLst>
          </p:nvPr>
        </p:nvGraphicFramePr>
        <p:xfrm>
          <a:off x="1784338" y="768322"/>
          <a:ext cx="7359663" cy="6373860"/>
        </p:xfrm>
        <a:graphic>
          <a:graphicData uri="http://schemas.openxmlformats.org/drawingml/2006/table">
            <a:tbl>
              <a:tblPr firstRow="1" firstCol="1" bandRow="1">
                <a:tableStyleId>{616DA210-FB5B-4158-B5E0-FEB733F419BA}</a:tableStyleId>
              </a:tblPr>
              <a:tblGrid>
                <a:gridCol w="2321259">
                  <a:extLst>
                    <a:ext uri="{9D8B030D-6E8A-4147-A177-3AD203B41FA5}">
                      <a16:colId xmlns:a16="http://schemas.microsoft.com/office/drawing/2014/main" val="1297904258"/>
                    </a:ext>
                  </a:extLst>
                </a:gridCol>
                <a:gridCol w="687039">
                  <a:extLst>
                    <a:ext uri="{9D8B030D-6E8A-4147-A177-3AD203B41FA5}">
                      <a16:colId xmlns:a16="http://schemas.microsoft.com/office/drawing/2014/main" val="2645013666"/>
                    </a:ext>
                  </a:extLst>
                </a:gridCol>
                <a:gridCol w="1145064">
                  <a:extLst>
                    <a:ext uri="{9D8B030D-6E8A-4147-A177-3AD203B41FA5}">
                      <a16:colId xmlns:a16="http://schemas.microsoft.com/office/drawing/2014/main" val="1337321037"/>
                    </a:ext>
                  </a:extLst>
                </a:gridCol>
                <a:gridCol w="1603090">
                  <a:extLst>
                    <a:ext uri="{9D8B030D-6E8A-4147-A177-3AD203B41FA5}">
                      <a16:colId xmlns:a16="http://schemas.microsoft.com/office/drawing/2014/main" val="2898773340"/>
                    </a:ext>
                  </a:extLst>
                </a:gridCol>
                <a:gridCol w="1603211">
                  <a:extLst>
                    <a:ext uri="{9D8B030D-6E8A-4147-A177-3AD203B41FA5}">
                      <a16:colId xmlns:a16="http://schemas.microsoft.com/office/drawing/2014/main" val="3003567235"/>
                    </a:ext>
                  </a:extLst>
                </a:gridCol>
              </a:tblGrid>
              <a:tr h="443400">
                <a:tc rowSpan="2">
                  <a:txBody>
                    <a:bodyPr/>
                    <a:lstStyle/>
                    <a:p>
                      <a:pPr algn="ctr">
                        <a:lnSpc>
                          <a:spcPct val="115000"/>
                        </a:lnSpc>
                        <a:spcAft>
                          <a:spcPts val="400"/>
                        </a:spcAft>
                      </a:pPr>
                      <a:r>
                        <a:rPr lang="en-GB" sz="1400" b="0" dirty="0">
                          <a:effectLst/>
                        </a:rPr>
                        <a:t>Topics</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rowSpan="2">
                  <a:txBody>
                    <a:bodyPr/>
                    <a:lstStyle/>
                    <a:p>
                      <a:pPr algn="ctr">
                        <a:lnSpc>
                          <a:spcPct val="115000"/>
                        </a:lnSpc>
                        <a:spcAft>
                          <a:spcPts val="400"/>
                        </a:spcAft>
                      </a:pPr>
                      <a:r>
                        <a:rPr lang="en-GB" sz="1400" b="0">
                          <a:effectLst/>
                        </a:rPr>
                        <a:t>Type of Action</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Budgets (EUR million)</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rowSpan="2">
                  <a:txBody>
                    <a:bodyPr/>
                    <a:lstStyle/>
                    <a:p>
                      <a:pPr algn="ctr">
                        <a:lnSpc>
                          <a:spcPct val="115000"/>
                        </a:lnSpc>
                        <a:spcAft>
                          <a:spcPts val="400"/>
                        </a:spcAft>
                      </a:pPr>
                      <a:r>
                        <a:rPr lang="en-GB" sz="1400" b="0">
                          <a:effectLst/>
                        </a:rPr>
                        <a:t>Expected EU contribution per project (EUR million)</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rowSpan="2">
                  <a:txBody>
                    <a:bodyPr/>
                    <a:lstStyle/>
                    <a:p>
                      <a:pPr algn="ctr">
                        <a:lnSpc>
                          <a:spcPct val="115000"/>
                        </a:lnSpc>
                        <a:spcAft>
                          <a:spcPts val="400"/>
                        </a:spcAft>
                      </a:pPr>
                      <a:r>
                        <a:rPr lang="en-GB" sz="1400" b="0">
                          <a:effectLst/>
                        </a:rPr>
                        <a:t>Indicative number of projects expected to be funded</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459830031"/>
                  </a:ext>
                </a:extLst>
              </a:tr>
              <a:tr h="223575">
                <a:tc vMerge="1">
                  <a:txBody>
                    <a:bodyPr/>
                    <a:lstStyle/>
                    <a:p>
                      <a:endParaRPr lang="en-US"/>
                    </a:p>
                  </a:txBody>
                  <a:tcPr/>
                </a:tc>
                <a:tc vMerge="1">
                  <a:txBody>
                    <a:bodyPr/>
                    <a:lstStyle/>
                    <a:p>
                      <a:endParaRPr lang="en-US"/>
                    </a:p>
                  </a:txBody>
                  <a:tcPr/>
                </a:tc>
                <a:tc>
                  <a:txBody>
                    <a:bodyPr/>
                    <a:lstStyle/>
                    <a:p>
                      <a:pPr algn="ctr">
                        <a:lnSpc>
                          <a:spcPct val="115000"/>
                        </a:lnSpc>
                        <a:spcAft>
                          <a:spcPts val="400"/>
                        </a:spcAft>
                      </a:pPr>
                      <a:r>
                        <a:rPr lang="en-GB" sz="1400" b="0">
                          <a:effectLst/>
                        </a:rPr>
                        <a:t>2024</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032450408"/>
                  </a:ext>
                </a:extLst>
              </a:tr>
              <a:tr h="488912">
                <a:tc gridSpan="5">
                  <a:txBody>
                    <a:bodyPr/>
                    <a:lstStyle/>
                    <a:p>
                      <a:pPr algn="ctr">
                        <a:lnSpc>
                          <a:spcPct val="115000"/>
                        </a:lnSpc>
                        <a:spcAft>
                          <a:spcPts val="400"/>
                        </a:spcAft>
                      </a:pPr>
                      <a:r>
                        <a:rPr lang="en-GB" sz="1400" b="0" dirty="0">
                          <a:effectLst/>
                        </a:rPr>
                        <a:t>Opening: 07 Dec 2023</a:t>
                      </a:r>
                      <a:endParaRPr lang="en-US" sz="1400" b="0" dirty="0">
                        <a:effectLst/>
                      </a:endParaRPr>
                    </a:p>
                    <a:p>
                      <a:pPr algn="ctr">
                        <a:lnSpc>
                          <a:spcPct val="115000"/>
                        </a:lnSpc>
                        <a:spcAft>
                          <a:spcPts val="400"/>
                        </a:spcAft>
                      </a:pPr>
                      <a:r>
                        <a:rPr lang="en-GB" sz="1400" b="0" dirty="0">
                          <a:effectLst/>
                        </a:rPr>
                        <a:t>Deadline(s): 18 Apr 2024</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7016441"/>
                  </a:ext>
                </a:extLst>
              </a:tr>
              <a:tr h="223575">
                <a:tc>
                  <a:txBody>
                    <a:bodyPr/>
                    <a:lstStyle/>
                    <a:p>
                      <a:pPr algn="just">
                        <a:lnSpc>
                          <a:spcPct val="115000"/>
                        </a:lnSpc>
                        <a:spcAft>
                          <a:spcPts val="400"/>
                        </a:spcAft>
                      </a:pPr>
                      <a:r>
                        <a:rPr lang="en-GB" sz="1400" b="0" dirty="0">
                          <a:effectLst/>
                        </a:rPr>
                        <a:t>HORIZON-CL5-2024-D5-01-01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IA</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15.00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7.00 to 8.00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088855203"/>
                  </a:ext>
                </a:extLst>
              </a:tr>
              <a:tr h="223575">
                <a:tc>
                  <a:txBody>
                    <a:bodyPr/>
                    <a:lstStyle/>
                    <a:p>
                      <a:pPr algn="just">
                        <a:lnSpc>
                          <a:spcPct val="115000"/>
                        </a:lnSpc>
                        <a:spcAft>
                          <a:spcPts val="400"/>
                        </a:spcAft>
                      </a:pPr>
                      <a:r>
                        <a:rPr lang="en-GB" sz="1400" b="0">
                          <a:effectLst/>
                        </a:rPr>
                        <a:t>HORIZON-CL5-2024-D5-01-02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4.00 to 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3</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987790634"/>
                  </a:ext>
                </a:extLst>
              </a:tr>
              <a:tr h="223575">
                <a:tc>
                  <a:txBody>
                    <a:bodyPr/>
                    <a:lstStyle/>
                    <a:p>
                      <a:pPr algn="just">
                        <a:lnSpc>
                          <a:spcPct val="115000"/>
                        </a:lnSpc>
                        <a:spcAft>
                          <a:spcPts val="400"/>
                        </a:spcAft>
                      </a:pPr>
                      <a:r>
                        <a:rPr lang="en-GB" sz="1400" b="0">
                          <a:effectLst/>
                        </a:rPr>
                        <a:t>HORIZON-CL5-2024-D5-01-03</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966110206"/>
                  </a:ext>
                </a:extLst>
              </a:tr>
              <a:tr h="223575">
                <a:tc>
                  <a:txBody>
                    <a:bodyPr/>
                    <a:lstStyle/>
                    <a:p>
                      <a:pPr algn="just">
                        <a:lnSpc>
                          <a:spcPct val="115000"/>
                        </a:lnSpc>
                        <a:spcAft>
                          <a:spcPts val="400"/>
                        </a:spcAft>
                      </a:pPr>
                      <a:r>
                        <a:rPr lang="en-GB" sz="1400" b="0" dirty="0">
                          <a:effectLst/>
                        </a:rPr>
                        <a:t>HORIZON-CL5-2024-D5-01-04</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17.00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7.00 to 8.50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3545939778"/>
                  </a:ext>
                </a:extLst>
              </a:tr>
              <a:tr h="223575">
                <a:tc>
                  <a:txBody>
                    <a:bodyPr/>
                    <a:lstStyle/>
                    <a:p>
                      <a:pPr algn="just">
                        <a:lnSpc>
                          <a:spcPct val="115000"/>
                        </a:lnSpc>
                        <a:spcAft>
                          <a:spcPts val="400"/>
                        </a:spcAft>
                      </a:pPr>
                      <a:r>
                        <a:rPr lang="en-GB" sz="1400" b="0">
                          <a:effectLst/>
                        </a:rPr>
                        <a:t>HORIZON-CL5-2024-D5-01-05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4.00 to 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123065489"/>
                  </a:ext>
                </a:extLst>
              </a:tr>
              <a:tr h="223575">
                <a:tc>
                  <a:txBody>
                    <a:bodyPr/>
                    <a:lstStyle/>
                    <a:p>
                      <a:pPr algn="just">
                        <a:lnSpc>
                          <a:spcPct val="115000"/>
                        </a:lnSpc>
                        <a:spcAft>
                          <a:spcPts val="400"/>
                        </a:spcAft>
                      </a:pPr>
                      <a:r>
                        <a:rPr lang="en-GB" sz="1400" b="0">
                          <a:effectLst/>
                        </a:rPr>
                        <a:t>HORIZON-CL5-2024-D5-01-06</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10.00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181135789"/>
                  </a:ext>
                </a:extLst>
              </a:tr>
              <a:tr h="223575">
                <a:tc>
                  <a:txBody>
                    <a:bodyPr/>
                    <a:lstStyle/>
                    <a:p>
                      <a:pPr algn="just">
                        <a:lnSpc>
                          <a:spcPct val="115000"/>
                        </a:lnSpc>
                        <a:spcAft>
                          <a:spcPts val="400"/>
                        </a:spcAft>
                      </a:pPr>
                      <a:r>
                        <a:rPr lang="en-GB" sz="1400" b="0">
                          <a:effectLst/>
                        </a:rPr>
                        <a:t>HORIZON-CL5-2024-D5-01-07</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17.00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4.00 to 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4</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696064256"/>
                  </a:ext>
                </a:extLst>
              </a:tr>
              <a:tr h="223575">
                <a:tc>
                  <a:txBody>
                    <a:bodyPr/>
                    <a:lstStyle/>
                    <a:p>
                      <a:pPr algn="just">
                        <a:lnSpc>
                          <a:spcPct val="115000"/>
                        </a:lnSpc>
                        <a:spcAft>
                          <a:spcPts val="400"/>
                        </a:spcAft>
                      </a:pPr>
                      <a:r>
                        <a:rPr lang="en-GB" sz="1400" b="0">
                          <a:effectLst/>
                        </a:rPr>
                        <a:t>HORIZON-CL5-2024-D5-01-08</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3.00 to 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4</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949064680"/>
                  </a:ext>
                </a:extLst>
              </a:tr>
              <a:tr h="223575">
                <a:tc>
                  <a:txBody>
                    <a:bodyPr/>
                    <a:lstStyle/>
                    <a:p>
                      <a:pPr algn="just">
                        <a:lnSpc>
                          <a:spcPct val="115000"/>
                        </a:lnSpc>
                        <a:spcAft>
                          <a:spcPts val="400"/>
                        </a:spcAft>
                      </a:pPr>
                      <a:r>
                        <a:rPr lang="en-GB" sz="1400" b="0">
                          <a:effectLst/>
                        </a:rPr>
                        <a:t>HORIZON-CL5-2024-D5-01-09</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8.00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8.00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962803233"/>
                  </a:ext>
                </a:extLst>
              </a:tr>
              <a:tr h="223575">
                <a:tc>
                  <a:txBody>
                    <a:bodyPr/>
                    <a:lstStyle/>
                    <a:p>
                      <a:pPr algn="just">
                        <a:lnSpc>
                          <a:spcPct val="115000"/>
                        </a:lnSpc>
                        <a:spcAft>
                          <a:spcPts val="400"/>
                        </a:spcAft>
                      </a:pPr>
                      <a:r>
                        <a:rPr lang="en-GB" sz="1400" b="0">
                          <a:effectLst/>
                        </a:rPr>
                        <a:t>HORIZON-CL5-2024-D5-01-10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16.00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630043172"/>
                  </a:ext>
                </a:extLst>
              </a:tr>
              <a:tr h="223575">
                <a:tc>
                  <a:txBody>
                    <a:bodyPr/>
                    <a:lstStyle/>
                    <a:p>
                      <a:pPr algn="just">
                        <a:lnSpc>
                          <a:spcPct val="115000"/>
                        </a:lnSpc>
                        <a:spcAft>
                          <a:spcPts val="400"/>
                        </a:spcAft>
                      </a:pPr>
                      <a:r>
                        <a:rPr lang="en-GB" sz="1400" b="0">
                          <a:effectLst/>
                        </a:rPr>
                        <a:t>HORIZON-CL5-2024-D5-01-11</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7.50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510479962"/>
                  </a:ext>
                </a:extLst>
              </a:tr>
              <a:tr h="223575">
                <a:tc>
                  <a:txBody>
                    <a:bodyPr/>
                    <a:lstStyle/>
                    <a:p>
                      <a:pPr algn="just">
                        <a:lnSpc>
                          <a:spcPct val="115000"/>
                        </a:lnSpc>
                        <a:spcAft>
                          <a:spcPts val="400"/>
                        </a:spcAft>
                      </a:pPr>
                      <a:r>
                        <a:rPr lang="en-GB" sz="1400" b="0">
                          <a:effectLst/>
                        </a:rPr>
                        <a:t>HORIZON-CL5-2024-D5-01-12</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Around 7.50</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3317789869"/>
                  </a:ext>
                </a:extLst>
              </a:tr>
              <a:tr h="223575">
                <a:tc>
                  <a:txBody>
                    <a:bodyPr/>
                    <a:lstStyle/>
                    <a:p>
                      <a:pPr algn="just">
                        <a:lnSpc>
                          <a:spcPct val="115000"/>
                        </a:lnSpc>
                        <a:spcAft>
                          <a:spcPts val="400"/>
                        </a:spcAft>
                      </a:pPr>
                      <a:r>
                        <a:rPr lang="en-GB" sz="1400" b="0">
                          <a:effectLst/>
                        </a:rPr>
                        <a:t>HORIZON-CL5-2024-D5-01-13</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6.00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884428379"/>
                  </a:ext>
                </a:extLst>
              </a:tr>
              <a:tr h="223575">
                <a:tc>
                  <a:txBody>
                    <a:bodyPr/>
                    <a:lstStyle/>
                    <a:p>
                      <a:pPr algn="just">
                        <a:lnSpc>
                          <a:spcPct val="115000"/>
                        </a:lnSpc>
                        <a:spcAft>
                          <a:spcPts val="400"/>
                        </a:spcAft>
                      </a:pPr>
                      <a:r>
                        <a:rPr lang="en-GB" sz="1400" b="0">
                          <a:effectLst/>
                        </a:rPr>
                        <a:t>HORIZON-CL5-2024-D5-01-14</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15.00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7.50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1479142741"/>
                  </a:ext>
                </a:extLst>
              </a:tr>
              <a:tr h="223575">
                <a:tc>
                  <a:txBody>
                    <a:bodyPr/>
                    <a:lstStyle/>
                    <a:p>
                      <a:pPr algn="just">
                        <a:lnSpc>
                          <a:spcPct val="115000"/>
                        </a:lnSpc>
                        <a:spcAft>
                          <a:spcPts val="400"/>
                        </a:spcAft>
                      </a:pPr>
                      <a:r>
                        <a:rPr lang="en-GB" sz="1400" b="0">
                          <a:effectLst/>
                        </a:rPr>
                        <a:t>HORIZON-CL5-2024-D5-01-15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7.70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7.70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3494973043"/>
                  </a:ext>
                </a:extLst>
              </a:tr>
              <a:tr h="223575">
                <a:tc>
                  <a:txBody>
                    <a:bodyPr/>
                    <a:lstStyle/>
                    <a:p>
                      <a:pPr algn="just">
                        <a:lnSpc>
                          <a:spcPct val="115000"/>
                        </a:lnSpc>
                        <a:spcAft>
                          <a:spcPts val="400"/>
                        </a:spcAft>
                      </a:pPr>
                      <a:r>
                        <a:rPr lang="en-GB" sz="1400" b="0">
                          <a:effectLst/>
                        </a:rPr>
                        <a:t>HORIZON-CL5-2024-D5-01-16</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CSA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0.85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0.85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510993472"/>
                  </a:ext>
                </a:extLst>
              </a:tr>
              <a:tr h="223575">
                <a:tc>
                  <a:txBody>
                    <a:bodyPr/>
                    <a:lstStyle/>
                    <a:p>
                      <a:pPr algn="just">
                        <a:lnSpc>
                          <a:spcPct val="115000"/>
                        </a:lnSpc>
                        <a:spcAft>
                          <a:spcPts val="400"/>
                        </a:spcAft>
                      </a:pPr>
                      <a:r>
                        <a:rPr lang="en-GB" sz="1400" b="0">
                          <a:effectLst/>
                        </a:rPr>
                        <a:t>HORIZON-CL5-2024-D5-01-17</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CSA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1.50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1.50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1</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3217414466"/>
                  </a:ext>
                </a:extLst>
              </a:tr>
              <a:tr h="223575">
                <a:tc>
                  <a:txBody>
                    <a:bodyPr/>
                    <a:lstStyle/>
                    <a:p>
                      <a:pPr algn="just">
                        <a:lnSpc>
                          <a:spcPct val="115000"/>
                        </a:lnSpc>
                        <a:spcAft>
                          <a:spcPts val="400"/>
                        </a:spcAft>
                      </a:pPr>
                      <a:r>
                        <a:rPr lang="en-GB" sz="1400" b="0">
                          <a:effectLst/>
                        </a:rPr>
                        <a:t>HORIZON-CL5-2024-D5-01-18</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RIA</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7.00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a:effectLst/>
                        </a:rPr>
                        <a:t>Around 3.50</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400"/>
                        </a:spcAft>
                      </a:pPr>
                      <a:r>
                        <a:rPr lang="en-GB" sz="1400" b="0" dirty="0">
                          <a:effectLst/>
                        </a:rPr>
                        <a:t>2</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821949333"/>
                  </a:ext>
                </a:extLst>
              </a:tr>
              <a:tr h="223575">
                <a:tc>
                  <a:txBody>
                    <a:bodyPr/>
                    <a:lstStyle/>
                    <a:p>
                      <a:pPr algn="just">
                        <a:lnSpc>
                          <a:spcPct val="115000"/>
                        </a:lnSpc>
                        <a:spcAft>
                          <a:spcPts val="400"/>
                        </a:spcAft>
                      </a:pPr>
                      <a:r>
                        <a:rPr lang="en-GB" sz="1400" b="0">
                          <a:effectLst/>
                        </a:rPr>
                        <a:t>Overall indicative budget</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just">
                        <a:lnSpc>
                          <a:spcPct val="115000"/>
                        </a:lnSpc>
                        <a:spcAft>
                          <a:spcPts val="1000"/>
                        </a:spcAft>
                      </a:pPr>
                      <a:r>
                        <a:rPr lang="en-GB" sz="1400" b="0">
                          <a:effectLst/>
                        </a:rPr>
                        <a:t> </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just">
                        <a:lnSpc>
                          <a:spcPct val="115000"/>
                        </a:lnSpc>
                        <a:spcAft>
                          <a:spcPts val="400"/>
                        </a:spcAft>
                      </a:pPr>
                      <a:r>
                        <a:rPr lang="en-GB" sz="1400" b="0">
                          <a:effectLst/>
                        </a:rPr>
                        <a:t>202.05</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just">
                        <a:lnSpc>
                          <a:spcPct val="115000"/>
                        </a:lnSpc>
                        <a:spcAft>
                          <a:spcPts val="1000"/>
                        </a:spcAft>
                      </a:pPr>
                      <a:r>
                        <a:rPr lang="en-GB" sz="1400" b="0">
                          <a:effectLst/>
                        </a:rPr>
                        <a:t> </a:t>
                      </a:r>
                      <a:endParaRPr lang="en-US"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tc>
                  <a:txBody>
                    <a:bodyPr/>
                    <a:lstStyle/>
                    <a:p>
                      <a:pPr algn="ctr">
                        <a:lnSpc>
                          <a:spcPct val="115000"/>
                        </a:lnSpc>
                        <a:spcAft>
                          <a:spcPts val="1000"/>
                        </a:spcAft>
                      </a:pPr>
                      <a:r>
                        <a:rPr lang="en-GB" sz="1400" b="0" dirty="0">
                          <a:effectLst/>
                        </a:rPr>
                        <a:t> 34</a:t>
                      </a:r>
                      <a:endParaRPr lang="en-US"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742" marR="19742" marT="19742" marB="0"/>
                </a:tc>
                <a:extLst>
                  <a:ext uri="{0D108BD9-81ED-4DB2-BD59-A6C34878D82A}">
                    <a16:rowId xmlns:a16="http://schemas.microsoft.com/office/drawing/2014/main" val="2536020626"/>
                  </a:ext>
                </a:extLst>
              </a:tr>
            </a:tbl>
          </a:graphicData>
        </a:graphic>
      </p:graphicFrame>
      <p:sp>
        <p:nvSpPr>
          <p:cNvPr id="33" name="Rectangle: Rounded Corners 47">
            <a:extLst>
              <a:ext uri="{FF2B5EF4-FFF2-40B4-BE49-F238E27FC236}">
                <a16:creationId xmlns:a16="http://schemas.microsoft.com/office/drawing/2014/main" id="{34270611-EEB7-40D6-84FC-33254845DF4D}"/>
              </a:ext>
            </a:extLst>
          </p:cNvPr>
          <p:cNvSpPr/>
          <p:nvPr/>
        </p:nvSpPr>
        <p:spPr>
          <a:xfrm>
            <a:off x="0" y="756843"/>
            <a:ext cx="1752674" cy="6089581"/>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35" name="Group 34">
            <a:extLst>
              <a:ext uri="{FF2B5EF4-FFF2-40B4-BE49-F238E27FC236}">
                <a16:creationId xmlns:a16="http://schemas.microsoft.com/office/drawing/2014/main" id="{1CA0977C-DBA6-4F6C-93F1-BBEBAA05C925}"/>
              </a:ext>
            </a:extLst>
          </p:cNvPr>
          <p:cNvGrpSpPr/>
          <p:nvPr/>
        </p:nvGrpSpPr>
        <p:grpSpPr>
          <a:xfrm>
            <a:off x="-34584" y="1621697"/>
            <a:ext cx="1787258" cy="1807303"/>
            <a:chOff x="6229889" y="1485981"/>
            <a:chExt cx="1466780" cy="1603394"/>
          </a:xfrm>
        </p:grpSpPr>
        <p:sp>
          <p:nvSpPr>
            <p:cNvPr id="36" name="Rectangle: Rounded Corners 45">
              <a:extLst>
                <a:ext uri="{FF2B5EF4-FFF2-40B4-BE49-F238E27FC236}">
                  <a16:creationId xmlns:a16="http://schemas.microsoft.com/office/drawing/2014/main" id="{569B07D4-8CF5-4B4E-AC21-0DC6C73C116C}"/>
                </a:ext>
              </a:extLst>
            </p:cNvPr>
            <p:cNvSpPr/>
            <p:nvPr/>
          </p:nvSpPr>
          <p:spPr>
            <a:xfrm>
              <a:off x="6229889" y="1485981"/>
              <a:ext cx="1466780"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37" name="Rectangle: Rounded Corners 46">
              <a:extLst>
                <a:ext uri="{FF2B5EF4-FFF2-40B4-BE49-F238E27FC236}">
                  <a16:creationId xmlns:a16="http://schemas.microsoft.com/office/drawing/2014/main" id="{F9F6A6E0-53D1-4818-9DF1-995663D36820}"/>
                </a:ext>
              </a:extLst>
            </p:cNvPr>
            <p:cNvSpPr txBox="1"/>
            <p:nvPr/>
          </p:nvSpPr>
          <p:spPr>
            <a:xfrm>
              <a:off x="6272850" y="1528942"/>
              <a:ext cx="1380858" cy="15174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transport</a:t>
              </a:r>
            </a:p>
            <a:p>
              <a:pPr marL="0" lvl="0" indent="0" algn="ctr" defTabSz="444500">
                <a:lnSpc>
                  <a:spcPct val="90000"/>
                </a:lnSpc>
                <a:spcBef>
                  <a:spcPct val="0"/>
                </a:spcBef>
                <a:spcAft>
                  <a:spcPct val="35000"/>
                </a:spcAft>
                <a:buNone/>
              </a:pPr>
              <a:r>
                <a:rPr lang="en-US" sz="14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1400" kern="1200" dirty="0">
                  <a:solidFill>
                    <a:srgbClr val="002060"/>
                  </a:solidFill>
                </a:rPr>
                <a:t>Cross-cutting actions</a:t>
              </a:r>
            </a:p>
          </p:txBody>
        </p:sp>
      </p:grpSp>
      <p:grpSp>
        <p:nvGrpSpPr>
          <p:cNvPr id="38" name="Group 37">
            <a:extLst>
              <a:ext uri="{FF2B5EF4-FFF2-40B4-BE49-F238E27FC236}">
                <a16:creationId xmlns:a16="http://schemas.microsoft.com/office/drawing/2014/main" id="{2E0A6321-C43A-401B-BD14-9DCB6ABAFBAC}"/>
              </a:ext>
            </a:extLst>
          </p:cNvPr>
          <p:cNvGrpSpPr/>
          <p:nvPr/>
        </p:nvGrpSpPr>
        <p:grpSpPr>
          <a:xfrm>
            <a:off x="-34583" y="3505198"/>
            <a:ext cx="1787258" cy="1676356"/>
            <a:chOff x="6233484" y="3338497"/>
            <a:chExt cx="1459591" cy="1603394"/>
          </a:xfrm>
        </p:grpSpPr>
        <p:sp>
          <p:nvSpPr>
            <p:cNvPr id="39" name="Rectangle: Rounded Corners 43">
              <a:extLst>
                <a:ext uri="{FF2B5EF4-FFF2-40B4-BE49-F238E27FC236}">
                  <a16:creationId xmlns:a16="http://schemas.microsoft.com/office/drawing/2014/main" id="{72DBC3F0-DEB4-46E1-B931-8097285E492F}"/>
                </a:ext>
              </a:extLst>
            </p:cNvPr>
            <p:cNvSpPr/>
            <p:nvPr/>
          </p:nvSpPr>
          <p:spPr>
            <a:xfrm>
              <a:off x="6233484" y="3338497"/>
              <a:ext cx="1459591"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40" name="Rectangle: Rounded Corners 48">
              <a:extLst>
                <a:ext uri="{FF2B5EF4-FFF2-40B4-BE49-F238E27FC236}">
                  <a16:creationId xmlns:a16="http://schemas.microsoft.com/office/drawing/2014/main" id="{0D16ADE8-D4B2-4142-BBDC-BB1E74C9FA40}"/>
                </a:ext>
              </a:extLst>
            </p:cNvPr>
            <p:cNvSpPr txBox="1"/>
            <p:nvPr/>
          </p:nvSpPr>
          <p:spPr>
            <a:xfrm>
              <a:off x="6276234" y="3381247"/>
              <a:ext cx="1374091" cy="1517894"/>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trans[ort</a:t>
              </a:r>
            </a:p>
            <a:p>
              <a:pPr marL="0" lvl="0" indent="0" algn="ctr" defTabSz="444500">
                <a:lnSpc>
                  <a:spcPct val="90000"/>
                </a:lnSpc>
                <a:spcBef>
                  <a:spcPct val="0"/>
                </a:spcBef>
                <a:spcAft>
                  <a:spcPct val="35000"/>
                </a:spcAft>
                <a:buNone/>
              </a:pPr>
              <a:r>
                <a:rPr lang="en-US" sz="1400" kern="1200" dirty="0">
                  <a:solidFill>
                    <a:srgbClr val="002060"/>
                  </a:solidFill>
                </a:rPr>
                <a:t>Transport related health and environment</a:t>
              </a:r>
            </a:p>
          </p:txBody>
        </p:sp>
      </p:grpSp>
      <p:sp>
        <p:nvSpPr>
          <p:cNvPr id="16" name="Rectangle: Rounded Corners 44">
            <a:extLst>
              <a:ext uri="{FF2B5EF4-FFF2-40B4-BE49-F238E27FC236}">
                <a16:creationId xmlns:a16="http://schemas.microsoft.com/office/drawing/2014/main" id="{2216F815-AE5E-4614-95D2-B289EDEFCFBA}"/>
              </a:ext>
            </a:extLst>
          </p:cNvPr>
          <p:cNvSpPr txBox="1"/>
          <p:nvPr/>
        </p:nvSpPr>
        <p:spPr>
          <a:xfrm>
            <a:off x="0" y="756843"/>
            <a:ext cx="1752674" cy="7698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5</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€ 419.05 m.</a:t>
            </a:r>
            <a:endParaRPr lang="en-US" sz="1400" b="1" kern="1200" dirty="0">
              <a:solidFill>
                <a:schemeClr val="bg1"/>
              </a:solidFill>
            </a:endParaRPr>
          </a:p>
        </p:txBody>
      </p:sp>
    </p:spTree>
    <p:extLst>
      <p:ext uri="{BB962C8B-B14F-4D97-AF65-F5344CB8AC3E}">
        <p14:creationId xmlns:p14="http://schemas.microsoft.com/office/powerpoint/2010/main" val="17781665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120" y="2743218"/>
            <a:ext cx="1540158" cy="7500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80881"/>
              <a:satOff val="8867"/>
              <a:lumOff val="8027"/>
              <a:alphaOff val="0"/>
            </a:schemeClr>
          </a:effectRef>
          <a:fontRef idx="minor">
            <a:schemeClr val="lt1"/>
          </a:fontRef>
        </p:style>
      </p:sp>
      <p:sp>
        <p:nvSpPr>
          <p:cNvPr id="21" name="Slide Number Placeholder 2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45</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5"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5.</a:t>
            </a:r>
            <a:r>
              <a:rPr lang="en-GB" sz="1800" dirty="0">
                <a:solidFill>
                  <a:srgbClr val="000000"/>
                </a:solidFill>
                <a:cs typeface="Times New Roman" panose="02020603050405020304" pitchFamily="18" charset="0"/>
              </a:rPr>
              <a:t> 						</a:t>
            </a:r>
            <a:r>
              <a:rPr lang="en-GB" sz="1800" i="1" dirty="0">
                <a:solidFill>
                  <a:srgbClr val="000000"/>
                </a:solidFill>
                <a:cs typeface="Times New Roman" panose="02020603050405020304" pitchFamily="18" charset="0"/>
              </a:rPr>
              <a:t>Continued 6</a:t>
            </a:r>
            <a:endParaRPr lang="en-GB" sz="1800" i="1" dirty="0">
              <a:solidFill>
                <a:srgbClr val="000000"/>
              </a:solidFill>
              <a:latin typeface="+mn-lt"/>
              <a:cs typeface="Times New Roman" panose="02020603050405020304" pitchFamily="18" charset="0"/>
            </a:endParaRPr>
          </a:p>
          <a:p>
            <a:pPr fontAlgn="auto">
              <a:lnSpc>
                <a:spcPct val="100000"/>
              </a:lnSpc>
              <a:spcAft>
                <a:spcPts val="0"/>
              </a:spcAft>
            </a:pPr>
            <a:r>
              <a:rPr lang="en-GB" sz="1800" dirty="0">
                <a:latin typeface="+mn-lt"/>
              </a:rPr>
              <a:t>Clean and competitive solutions for all transport modes	</a:t>
            </a:r>
            <a:r>
              <a:rPr lang="en-GB" sz="1800" dirty="0"/>
              <a:t>	 HORIZON-CL5-2024-D5-01</a:t>
            </a:r>
            <a:endParaRPr lang="en-GB" sz="1800" dirty="0">
              <a:solidFill>
                <a:srgbClr val="000000"/>
              </a:solidFill>
              <a:latin typeface="+mn-lt"/>
              <a:cs typeface="Times New Roman" panose="02020603050405020304" pitchFamily="18" charset="0"/>
            </a:endParaRPr>
          </a:p>
        </p:txBody>
      </p:sp>
      <p:sp>
        <p:nvSpPr>
          <p:cNvPr id="3" name="Rectangle 2"/>
          <p:cNvSpPr/>
          <p:nvPr/>
        </p:nvSpPr>
        <p:spPr>
          <a:xfrm>
            <a:off x="1739846" y="768328"/>
            <a:ext cx="7404154" cy="6370975"/>
          </a:xfrm>
          <a:prstGeom prst="rect">
            <a:avLst/>
          </a:prstGeom>
        </p:spPr>
        <p:txBody>
          <a:bodyPr wrap="square">
            <a:spAutoFit/>
          </a:bodyPr>
          <a:lstStyle/>
          <a:p>
            <a:pPr marL="171450" indent="-171450">
              <a:buFont typeface="Arial" panose="020B0604020202020204" pitchFamily="34" charset="0"/>
              <a:buChar char="•"/>
            </a:pPr>
            <a:r>
              <a:rPr lang="en-GB" sz="1200" dirty="0">
                <a:latin typeface="+mn-lt"/>
              </a:rPr>
              <a:t>HORIZON-CL5-2024-D5-01-01: Smart, low-cost pervasive stationary slow charging and bi-directional solutions synergic with the grid for EV mass deployment (2ZERO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HORIZON-CL5-2024-D5-01-02: Integration and testing of next generation post-800V electric powertrains (2ZERO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HORIZON-CL5-2024-D5-01-03: Advanced battery system integration for next generation vehicles (2ZERO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HORIZON-CL5-2024-D5-01-04: Integrated flexible multipoint megawatt charging systems for electric truck mass deployment (2ZERO Partnership) (2024)</a:t>
            </a:r>
            <a:endParaRPr lang="en-US" sz="1200" dirty="0">
              <a:latin typeface="+mn-lt"/>
            </a:endParaRPr>
          </a:p>
          <a:p>
            <a:pPr marL="171450" indent="-171450">
              <a:buFont typeface="Arial" panose="020B0604020202020204" pitchFamily="34" charset="0"/>
              <a:buChar char="•"/>
            </a:pPr>
            <a:r>
              <a:rPr lang="en-GB" sz="1200" dirty="0">
                <a:latin typeface="+mn-lt"/>
              </a:rPr>
              <a:t>HORIZON-CL5-2024-D5-01-05: Advanced digital development tools to accelerate the development of software defined vehicles that enable zero-emission mobility (2ZERO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HORIZON-CL5-2024-D5-01-06: New designs, shapes, functionalities of Light Commercial Vehicles (2ZERO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HORIZON-CL5-2024-D5-01-07: Accelerating climate neutral aviation, minimising non-CO2 emissions</a:t>
            </a:r>
            <a:endParaRPr lang="en-US" sz="1200" dirty="0">
              <a:latin typeface="+mn-lt"/>
            </a:endParaRPr>
          </a:p>
          <a:p>
            <a:pPr marL="171450" indent="-171450">
              <a:buFont typeface="Arial" panose="020B0604020202020204" pitchFamily="34" charset="0"/>
              <a:buChar char="•"/>
            </a:pPr>
            <a:r>
              <a:rPr lang="en-GB" sz="1200" dirty="0">
                <a:latin typeface="+mn-lt"/>
              </a:rPr>
              <a:t>HORIZON-CL5-2024-D5-01-07: Accelerating climate neutral aviation, minimising non-CO2 emissions</a:t>
            </a:r>
            <a:endParaRPr lang="en-US" sz="1200" dirty="0">
              <a:latin typeface="+mn-lt"/>
            </a:endParaRPr>
          </a:p>
          <a:p>
            <a:pPr marL="171450" indent="-171450">
              <a:buFont typeface="Arial" panose="020B0604020202020204" pitchFamily="34" charset="0"/>
              <a:buChar char="•"/>
            </a:pPr>
            <a:r>
              <a:rPr lang="en-GB" sz="1200" dirty="0">
                <a:latin typeface="+mn-lt"/>
              </a:rPr>
              <a:t>HORIZON-CL5-2024-D5-01-09: Impact monitoring of EU Aviation R&amp;I</a:t>
            </a:r>
            <a:endParaRPr lang="en-US" sz="1200" dirty="0">
              <a:latin typeface="+mn-lt"/>
            </a:endParaRPr>
          </a:p>
          <a:p>
            <a:pPr marL="171450" indent="-171450">
              <a:buFont typeface="Arial" panose="020B0604020202020204" pitchFamily="34" charset="0"/>
              <a:buChar char="•"/>
            </a:pPr>
            <a:r>
              <a:rPr lang="en-GB" sz="1200" dirty="0">
                <a:latin typeface="+mn-lt"/>
              </a:rPr>
              <a:t>HORIZON-CL5-2024-D5-01-10: Towards a flying testbed for European leadership in aviation</a:t>
            </a:r>
            <a:endParaRPr lang="en-US" sz="1200" dirty="0">
              <a:latin typeface="+mn-lt"/>
            </a:endParaRPr>
          </a:p>
          <a:p>
            <a:pPr marL="171450" indent="-171450">
              <a:buFont typeface="Arial" panose="020B0604020202020204" pitchFamily="34" charset="0"/>
              <a:buChar char="•"/>
            </a:pPr>
            <a:r>
              <a:rPr lang="en-GB" sz="1200" dirty="0">
                <a:latin typeface="+mn-lt"/>
              </a:rPr>
              <a:t>HORIZON-CL5-2024-D5-01-11: Achieving high voltage, low weight, efficient electric powertrains for sustainable waterborne transport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HORIZON-CL5-2024-D5-01-12: Combining state-of-the-art emission reduction and efficiency improvement technologies in ship design and retrofitting for contributing to the "Fit for 55" package objective by 2030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HORIZON-CL5-2024-D5-01-13: Demonstration of Technologies to minimise underwater noise generated by waterborne transport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HORIZON-CL5-2024-D5-01-14: Demonstrating efficient fully DC electric grids within waterborne transport for large ship applications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HORIZON-CL5-2024-D5-01-15: Advanced digitalisation and modelling utilizing operational and other data to support zero emission waterborne transport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HORIZON-CL5-2024-D5-01-16: Structuring the Waterborne transport sector, including through changed business and industrial models in order to achieve commercial zero-emission waterborne transport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HORIZON-CL5-2024-D5-01-17: Coordinating and supporting the combined activities of member and associated states towards the objectives of the Zero Emission Waterborne Transport partnership so as to increase synergies and impact (ZEWT Partnership)</a:t>
            </a:r>
            <a:endParaRPr lang="en-US" sz="1200" dirty="0">
              <a:latin typeface="+mn-lt"/>
            </a:endParaRPr>
          </a:p>
          <a:p>
            <a:pPr marL="171450" indent="-171450">
              <a:buFont typeface="Arial" panose="020B0604020202020204" pitchFamily="34" charset="0"/>
              <a:buChar char="•"/>
            </a:pPr>
            <a:r>
              <a:rPr lang="en-GB" sz="1200" dirty="0">
                <a:latin typeface="+mn-lt"/>
              </a:rPr>
              <a:t>HORIZON-CL5-2024-D5-01-18: Assessment of air pollutant emissions from low-carbon fuels in the heavy-duty, aviation, and maritime sectors</a:t>
            </a:r>
            <a:endParaRPr lang="en-US" sz="1200" dirty="0">
              <a:latin typeface="+mn-lt"/>
            </a:endParaRPr>
          </a:p>
        </p:txBody>
      </p:sp>
      <p:sp>
        <p:nvSpPr>
          <p:cNvPr id="17" name="Rectangle: Rounded Corners 47">
            <a:extLst>
              <a:ext uri="{FF2B5EF4-FFF2-40B4-BE49-F238E27FC236}">
                <a16:creationId xmlns:a16="http://schemas.microsoft.com/office/drawing/2014/main" id="{34270611-EEB7-40D6-84FC-33254845DF4D}"/>
              </a:ext>
            </a:extLst>
          </p:cNvPr>
          <p:cNvSpPr/>
          <p:nvPr/>
        </p:nvSpPr>
        <p:spPr>
          <a:xfrm>
            <a:off x="0" y="756843"/>
            <a:ext cx="1752674" cy="6089581"/>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9" name="Group 28">
            <a:extLst>
              <a:ext uri="{FF2B5EF4-FFF2-40B4-BE49-F238E27FC236}">
                <a16:creationId xmlns:a16="http://schemas.microsoft.com/office/drawing/2014/main" id="{1CA0977C-DBA6-4F6C-93F1-BBEBAA05C925}"/>
              </a:ext>
            </a:extLst>
          </p:cNvPr>
          <p:cNvGrpSpPr/>
          <p:nvPr/>
        </p:nvGrpSpPr>
        <p:grpSpPr>
          <a:xfrm>
            <a:off x="-34584" y="1621697"/>
            <a:ext cx="1822884" cy="1807303"/>
            <a:chOff x="6229889" y="1485981"/>
            <a:chExt cx="1466780" cy="1603394"/>
          </a:xfrm>
        </p:grpSpPr>
        <p:sp>
          <p:nvSpPr>
            <p:cNvPr id="30" name="Rectangle: Rounded Corners 45">
              <a:extLst>
                <a:ext uri="{FF2B5EF4-FFF2-40B4-BE49-F238E27FC236}">
                  <a16:creationId xmlns:a16="http://schemas.microsoft.com/office/drawing/2014/main" id="{569B07D4-8CF5-4B4E-AC21-0DC6C73C116C}"/>
                </a:ext>
              </a:extLst>
            </p:cNvPr>
            <p:cNvSpPr/>
            <p:nvPr/>
          </p:nvSpPr>
          <p:spPr>
            <a:xfrm>
              <a:off x="6229889" y="1485981"/>
              <a:ext cx="1466780"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31" name="Rectangle: Rounded Corners 46">
              <a:extLst>
                <a:ext uri="{FF2B5EF4-FFF2-40B4-BE49-F238E27FC236}">
                  <a16:creationId xmlns:a16="http://schemas.microsoft.com/office/drawing/2014/main" id="{F9F6A6E0-53D1-4818-9DF1-995663D36820}"/>
                </a:ext>
              </a:extLst>
            </p:cNvPr>
            <p:cNvSpPr txBox="1"/>
            <p:nvPr/>
          </p:nvSpPr>
          <p:spPr>
            <a:xfrm>
              <a:off x="6272850" y="1528942"/>
              <a:ext cx="1380858" cy="15174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transport</a:t>
              </a:r>
            </a:p>
            <a:p>
              <a:pPr marL="0" lvl="0" indent="0" algn="ctr" defTabSz="444500">
                <a:lnSpc>
                  <a:spcPct val="90000"/>
                </a:lnSpc>
                <a:spcBef>
                  <a:spcPct val="0"/>
                </a:spcBef>
                <a:spcAft>
                  <a:spcPct val="35000"/>
                </a:spcAft>
                <a:buNone/>
              </a:pPr>
              <a:r>
                <a:rPr lang="en-US" sz="14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1400" kern="1200" dirty="0">
                  <a:solidFill>
                    <a:srgbClr val="002060"/>
                  </a:solidFill>
                </a:rPr>
                <a:t>Cross-cutting actions</a:t>
              </a:r>
            </a:p>
          </p:txBody>
        </p:sp>
      </p:grpSp>
      <p:grpSp>
        <p:nvGrpSpPr>
          <p:cNvPr id="32" name="Group 31">
            <a:extLst>
              <a:ext uri="{FF2B5EF4-FFF2-40B4-BE49-F238E27FC236}">
                <a16:creationId xmlns:a16="http://schemas.microsoft.com/office/drawing/2014/main" id="{2E0A6321-C43A-401B-BD14-9DCB6ABAFBAC}"/>
              </a:ext>
            </a:extLst>
          </p:cNvPr>
          <p:cNvGrpSpPr/>
          <p:nvPr/>
        </p:nvGrpSpPr>
        <p:grpSpPr>
          <a:xfrm>
            <a:off x="-34584" y="3505198"/>
            <a:ext cx="1800763" cy="1676356"/>
            <a:chOff x="6233484" y="3338497"/>
            <a:chExt cx="1459591" cy="1603394"/>
          </a:xfrm>
        </p:grpSpPr>
        <p:sp>
          <p:nvSpPr>
            <p:cNvPr id="33" name="Rectangle: Rounded Corners 43">
              <a:extLst>
                <a:ext uri="{FF2B5EF4-FFF2-40B4-BE49-F238E27FC236}">
                  <a16:creationId xmlns:a16="http://schemas.microsoft.com/office/drawing/2014/main" id="{72DBC3F0-DEB4-46E1-B931-8097285E492F}"/>
                </a:ext>
              </a:extLst>
            </p:cNvPr>
            <p:cNvSpPr/>
            <p:nvPr/>
          </p:nvSpPr>
          <p:spPr>
            <a:xfrm>
              <a:off x="6233484" y="3338497"/>
              <a:ext cx="1459591" cy="160339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34" name="Rectangle: Rounded Corners 48">
              <a:extLst>
                <a:ext uri="{FF2B5EF4-FFF2-40B4-BE49-F238E27FC236}">
                  <a16:creationId xmlns:a16="http://schemas.microsoft.com/office/drawing/2014/main" id="{0D16ADE8-D4B2-4142-BBDC-BB1E74C9FA40}"/>
                </a:ext>
              </a:extLst>
            </p:cNvPr>
            <p:cNvSpPr txBox="1"/>
            <p:nvPr/>
          </p:nvSpPr>
          <p:spPr>
            <a:xfrm>
              <a:off x="6276234" y="3381247"/>
              <a:ext cx="1374091" cy="1517894"/>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400" kern="1200" dirty="0">
                  <a:solidFill>
                    <a:srgbClr val="002060"/>
                  </a:solidFill>
                </a:rPr>
                <a:t>Zero-</a:t>
              </a:r>
              <a:r>
                <a:rPr lang="en-US" sz="1400" kern="1200" dirty="0" err="1">
                  <a:solidFill>
                    <a:srgbClr val="002060"/>
                  </a:solidFill>
                </a:rPr>
                <a:t>em</a:t>
              </a:r>
              <a:r>
                <a:rPr lang="en-US" sz="1400" kern="1200" dirty="0">
                  <a:solidFill>
                    <a:srgbClr val="002060"/>
                  </a:solidFill>
                </a:rPr>
                <a:t>. road transport</a:t>
              </a:r>
            </a:p>
            <a:p>
              <a:pPr marL="0" lvl="0" indent="0" algn="ctr" defTabSz="444500">
                <a:lnSpc>
                  <a:spcPct val="90000"/>
                </a:lnSpc>
                <a:spcBef>
                  <a:spcPct val="0"/>
                </a:spcBef>
                <a:spcAft>
                  <a:spcPct val="35000"/>
                </a:spcAft>
                <a:buNone/>
              </a:pPr>
              <a:r>
                <a:rPr lang="en-US" sz="1400" kern="1200" dirty="0">
                  <a:solidFill>
                    <a:srgbClr val="002060"/>
                  </a:solidFill>
                </a:rPr>
                <a:t>Aviation</a:t>
              </a:r>
            </a:p>
            <a:p>
              <a:pPr marL="0" lvl="0" indent="0" algn="ctr" defTabSz="444500">
                <a:lnSpc>
                  <a:spcPct val="90000"/>
                </a:lnSpc>
                <a:spcBef>
                  <a:spcPct val="0"/>
                </a:spcBef>
                <a:spcAft>
                  <a:spcPct val="35000"/>
                </a:spcAft>
                <a:buNone/>
              </a:pPr>
              <a:r>
                <a:rPr lang="en-US" sz="1400" kern="1200" dirty="0">
                  <a:solidFill>
                    <a:srgbClr val="002060"/>
                  </a:solidFill>
                </a:rPr>
                <a:t>Waterborne trans</a:t>
              </a:r>
              <a:r>
                <a:rPr lang="en-US" sz="1400" dirty="0">
                  <a:solidFill>
                    <a:srgbClr val="002060"/>
                  </a:solidFill>
                </a:rPr>
                <a:t>p</a:t>
              </a:r>
              <a:r>
                <a:rPr lang="en-US" sz="1400" kern="1200" dirty="0">
                  <a:solidFill>
                    <a:srgbClr val="002060"/>
                  </a:solidFill>
                </a:rPr>
                <a:t>ort</a:t>
              </a:r>
            </a:p>
            <a:p>
              <a:pPr marL="0" lvl="0" indent="0" algn="ctr" defTabSz="444500">
                <a:lnSpc>
                  <a:spcPct val="90000"/>
                </a:lnSpc>
                <a:spcBef>
                  <a:spcPct val="0"/>
                </a:spcBef>
                <a:spcAft>
                  <a:spcPct val="35000"/>
                </a:spcAft>
                <a:buNone/>
              </a:pPr>
              <a:r>
                <a:rPr lang="en-US" sz="1400" kern="1200" dirty="0">
                  <a:solidFill>
                    <a:srgbClr val="002060"/>
                  </a:solidFill>
                </a:rPr>
                <a:t>Transport related health and environment</a:t>
              </a:r>
            </a:p>
          </p:txBody>
        </p:sp>
      </p:grpSp>
      <p:sp>
        <p:nvSpPr>
          <p:cNvPr id="19" name="Rectangle: Rounded Corners 44">
            <a:extLst>
              <a:ext uri="{FF2B5EF4-FFF2-40B4-BE49-F238E27FC236}">
                <a16:creationId xmlns:a16="http://schemas.microsoft.com/office/drawing/2014/main" id="{1B87A6A1-07CF-4046-B145-C20E0BC150BA}"/>
              </a:ext>
            </a:extLst>
          </p:cNvPr>
          <p:cNvSpPr txBox="1"/>
          <p:nvPr/>
        </p:nvSpPr>
        <p:spPr>
          <a:xfrm>
            <a:off x="0" y="756843"/>
            <a:ext cx="1752674" cy="7698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5</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€ 419.05 m.</a:t>
            </a:r>
            <a:endParaRPr lang="en-US" sz="1400" b="1" kern="1200" dirty="0">
              <a:solidFill>
                <a:schemeClr val="bg1"/>
              </a:solidFill>
            </a:endParaRPr>
          </a:p>
        </p:txBody>
      </p:sp>
    </p:spTree>
    <p:extLst>
      <p:ext uri="{BB962C8B-B14F-4D97-AF65-F5344CB8AC3E}">
        <p14:creationId xmlns:p14="http://schemas.microsoft.com/office/powerpoint/2010/main" val="2714911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46</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Destination 6– Safe, Resilient Transport and Smart Mobility services for passengers and goods</a:t>
            </a:r>
            <a:endParaRPr lang="en-US" sz="1800" b="1" dirty="0"/>
          </a:p>
        </p:txBody>
      </p:sp>
      <p:grpSp>
        <p:nvGrpSpPr>
          <p:cNvPr id="17" name="Group 16">
            <a:extLst>
              <a:ext uri="{FF2B5EF4-FFF2-40B4-BE49-F238E27FC236}">
                <a16:creationId xmlns:a16="http://schemas.microsoft.com/office/drawing/2014/main" id="{1F66613A-7264-4835-82F7-AAAA0E3632C5}"/>
              </a:ext>
            </a:extLst>
          </p:cNvPr>
          <p:cNvGrpSpPr/>
          <p:nvPr/>
        </p:nvGrpSpPr>
        <p:grpSpPr>
          <a:xfrm>
            <a:off x="3510" y="685872"/>
            <a:ext cx="1777596" cy="6213646"/>
            <a:chOff x="7805758" y="0"/>
            <a:chExt cx="1321576" cy="4952870"/>
          </a:xfrm>
        </p:grpSpPr>
        <p:sp>
          <p:nvSpPr>
            <p:cNvPr id="19" name="Rectangle: Rounded Corners 41">
              <a:extLst>
                <a:ext uri="{FF2B5EF4-FFF2-40B4-BE49-F238E27FC236}">
                  <a16:creationId xmlns:a16="http://schemas.microsoft.com/office/drawing/2014/main" id="{B8D6D97C-9657-42CA-8FF6-7DEDF37E4D6A}"/>
                </a:ext>
              </a:extLst>
            </p:cNvPr>
            <p:cNvSpPr/>
            <p:nvPr/>
          </p:nvSpPr>
          <p:spPr>
            <a:xfrm>
              <a:off x="7805758" y="0"/>
              <a:ext cx="1321576" cy="4952870"/>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0" name="Rectangle: Rounded Corners 50">
              <a:extLst>
                <a:ext uri="{FF2B5EF4-FFF2-40B4-BE49-F238E27FC236}">
                  <a16:creationId xmlns:a16="http://schemas.microsoft.com/office/drawing/2014/main" id="{CD3DF6E0-129B-482B-BFF5-6D86B0CB0E8D}"/>
                </a:ext>
              </a:extLst>
            </p:cNvPr>
            <p:cNvSpPr txBox="1"/>
            <p:nvPr/>
          </p:nvSpPr>
          <p:spPr>
            <a:xfrm>
              <a:off x="7805758" y="1"/>
              <a:ext cx="1321576" cy="60403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6</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€ 231.00 m.</a:t>
              </a:r>
              <a:endParaRPr lang="en-US" sz="1400" b="1" kern="1200" dirty="0">
                <a:solidFill>
                  <a:schemeClr val="bg1"/>
                </a:solidFill>
              </a:endParaRPr>
            </a:p>
          </p:txBody>
        </p:sp>
      </p:grpSp>
      <p:grpSp>
        <p:nvGrpSpPr>
          <p:cNvPr id="21" name="Group 20">
            <a:extLst>
              <a:ext uri="{FF2B5EF4-FFF2-40B4-BE49-F238E27FC236}">
                <a16:creationId xmlns:a16="http://schemas.microsoft.com/office/drawing/2014/main" id="{33B17CB0-0D6B-490C-925F-B4943E00699C}"/>
              </a:ext>
            </a:extLst>
          </p:cNvPr>
          <p:cNvGrpSpPr/>
          <p:nvPr/>
        </p:nvGrpSpPr>
        <p:grpSpPr>
          <a:xfrm>
            <a:off x="-5851" y="2133634"/>
            <a:ext cx="1780987" cy="1142970"/>
            <a:chOff x="7795788" y="1316115"/>
            <a:chExt cx="1341516" cy="1458301"/>
          </a:xfrm>
        </p:grpSpPr>
        <p:sp>
          <p:nvSpPr>
            <p:cNvPr id="22" name="Rectangle: Rounded Corners 39">
              <a:extLst>
                <a:ext uri="{FF2B5EF4-FFF2-40B4-BE49-F238E27FC236}">
                  <a16:creationId xmlns:a16="http://schemas.microsoft.com/office/drawing/2014/main" id="{039AA0B8-2C83-4DE5-ADFD-30E977F268E0}"/>
                </a:ext>
              </a:extLst>
            </p:cNvPr>
            <p:cNvSpPr/>
            <p:nvPr/>
          </p:nvSpPr>
          <p:spPr>
            <a:xfrm>
              <a:off x="7795788" y="1316115"/>
              <a:ext cx="1341516" cy="145830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23" name="Rectangle: Rounded Corners 52">
              <a:extLst>
                <a:ext uri="{FF2B5EF4-FFF2-40B4-BE49-F238E27FC236}">
                  <a16:creationId xmlns:a16="http://schemas.microsoft.com/office/drawing/2014/main" id="{720F4038-81CD-43D5-8B6F-0B1B75B8BEEA}"/>
                </a:ext>
              </a:extLst>
            </p:cNvPr>
            <p:cNvSpPr txBox="1"/>
            <p:nvPr/>
          </p:nvSpPr>
          <p:spPr>
            <a:xfrm>
              <a:off x="7835080" y="1355410"/>
              <a:ext cx="1262932" cy="1379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p>
            <a:p>
              <a:pPr marL="0" lvl="0" indent="0" algn="ctr" defTabSz="444500">
                <a:lnSpc>
                  <a:spcPct val="90000"/>
                </a:lnSpc>
                <a:spcBef>
                  <a:spcPct val="0"/>
                </a:spcBef>
                <a:spcAft>
                  <a:spcPct val="35000"/>
                </a:spcAft>
                <a:buNone/>
              </a:pPr>
              <a:r>
                <a:rPr lang="en-GB" sz="1000" b="0" kern="1200" dirty="0">
                  <a:solidFill>
                    <a:schemeClr val="bg1"/>
                  </a:solidFill>
                </a:rPr>
                <a:t>Cross-cutting actions</a:t>
              </a:r>
            </a:p>
          </p:txBody>
        </p:sp>
      </p:grpSp>
      <p:grpSp>
        <p:nvGrpSpPr>
          <p:cNvPr id="24" name="Group 23">
            <a:extLst>
              <a:ext uri="{FF2B5EF4-FFF2-40B4-BE49-F238E27FC236}">
                <a16:creationId xmlns:a16="http://schemas.microsoft.com/office/drawing/2014/main" id="{AFC062E1-1FDE-4A5B-9C2A-2210FE57617E}"/>
              </a:ext>
            </a:extLst>
          </p:cNvPr>
          <p:cNvGrpSpPr/>
          <p:nvPr/>
        </p:nvGrpSpPr>
        <p:grpSpPr>
          <a:xfrm>
            <a:off x="122" y="3429000"/>
            <a:ext cx="1775014" cy="1118568"/>
            <a:chOff x="7802369" y="3201793"/>
            <a:chExt cx="1328353" cy="1741924"/>
          </a:xfrm>
        </p:grpSpPr>
        <p:sp>
          <p:nvSpPr>
            <p:cNvPr id="25" name="Rectangle: Rounded Corners 37">
              <a:extLst>
                <a:ext uri="{FF2B5EF4-FFF2-40B4-BE49-F238E27FC236}">
                  <a16:creationId xmlns:a16="http://schemas.microsoft.com/office/drawing/2014/main" id="{FB0808C4-8D91-4D4F-A035-718E1F565CC9}"/>
                </a:ext>
              </a:extLst>
            </p:cNvPr>
            <p:cNvSpPr/>
            <p:nvPr/>
          </p:nvSpPr>
          <p:spPr>
            <a:xfrm>
              <a:off x="7802369" y="3201793"/>
              <a:ext cx="1328353" cy="174192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26" name="Rectangle: Rounded Corners 54">
              <a:extLst>
                <a:ext uri="{FF2B5EF4-FFF2-40B4-BE49-F238E27FC236}">
                  <a16:creationId xmlns:a16="http://schemas.microsoft.com/office/drawing/2014/main" id="{9A699479-D025-4DD8-9291-E31C7E7C415C}"/>
                </a:ext>
              </a:extLst>
            </p:cNvPr>
            <p:cNvSpPr txBox="1"/>
            <p:nvPr/>
          </p:nvSpPr>
          <p:spPr>
            <a:xfrm>
              <a:off x="7841275" y="3240702"/>
              <a:ext cx="1250541" cy="1664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endParaRPr lang="en-US" sz="1000" b="0" kern="1200" dirty="0">
                <a:solidFill>
                  <a:schemeClr val="bg1"/>
                </a:solidFill>
              </a:endParaRPr>
            </a:p>
          </p:txBody>
        </p:sp>
      </p:grpSp>
      <p:sp>
        <p:nvSpPr>
          <p:cNvPr id="3" name="Content Placeholder 2"/>
          <p:cNvSpPr>
            <a:spLocks noGrp="1"/>
          </p:cNvSpPr>
          <p:nvPr>
            <p:ph idx="1"/>
          </p:nvPr>
        </p:nvSpPr>
        <p:spPr>
          <a:xfrm>
            <a:off x="1722972" y="910440"/>
            <a:ext cx="7421028" cy="1070798"/>
          </a:xfrm>
        </p:spPr>
        <p:txBody>
          <a:bodyPr>
            <a:normAutofit fontScale="92500"/>
          </a:bodyPr>
          <a:lstStyle/>
          <a:p>
            <a:r>
              <a:rPr lang="en-GB" sz="1400" dirty="0"/>
              <a:t>This Destination contributes to the following Strategic Plan’s </a:t>
            </a:r>
            <a:r>
              <a:rPr lang="en-GB" sz="1400" b="1" dirty="0"/>
              <a:t>Key Strategic Orientations (KSO)</a:t>
            </a:r>
            <a:r>
              <a:rPr lang="en-GB" sz="1400" dirty="0"/>
              <a:t>: C and A</a:t>
            </a:r>
          </a:p>
          <a:p>
            <a:r>
              <a:rPr lang="en-GB" sz="1400" dirty="0"/>
              <a:t>The </a:t>
            </a:r>
            <a:r>
              <a:rPr lang="en-GB" sz="1400" b="1" dirty="0"/>
              <a:t>expected impact</a:t>
            </a:r>
            <a:r>
              <a:rPr lang="en-GB" sz="1400" dirty="0"/>
              <a:t>, in line with the Strategic Plan, is to contribute to</a:t>
            </a:r>
            <a:r>
              <a:rPr lang="ka-GE" sz="1400" dirty="0"/>
              <a:t> (26)</a:t>
            </a:r>
            <a:r>
              <a:rPr lang="en-GB" sz="1400" dirty="0"/>
              <a:t> </a:t>
            </a:r>
            <a:r>
              <a:rPr lang="en-GB" sz="1400" i="1" dirty="0"/>
              <a:t>“Safe, seamless, smart, inclusive, resilient and sustainable mobility systems for people and goods thanks to user-centric technologies and services including digital technologies and advanced satellite navigation services”</a:t>
            </a:r>
            <a:r>
              <a:rPr lang="en-GB" sz="1400" dirty="0"/>
              <a:t>, </a:t>
            </a:r>
          </a:p>
        </p:txBody>
      </p:sp>
      <p:sp>
        <p:nvSpPr>
          <p:cNvPr id="15" name="Freeform: Shape 20">
            <a:extLst>
              <a:ext uri="{FF2B5EF4-FFF2-40B4-BE49-F238E27FC236}">
                <a16:creationId xmlns:a16="http://schemas.microsoft.com/office/drawing/2014/main" id="{A1071634-F44D-4682-872C-D18A63BEEB4A}"/>
              </a:ext>
            </a:extLst>
          </p:cNvPr>
          <p:cNvSpPr/>
          <p:nvPr/>
        </p:nvSpPr>
        <p:spPr>
          <a:xfrm>
            <a:off x="1746189" y="2813106"/>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highlight>
                <a:srgbClr val="FFFF00"/>
              </a:highlight>
            </a:endParaRPr>
          </a:p>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A) Promoting an open strategic autonomy by leading the development of key digital, enabling and emerging technologies, sectors and value chains</a:t>
            </a:r>
            <a:endParaRPr lang="en-US" sz="1200" b="1" kern="1200" dirty="0">
              <a:solidFill>
                <a:schemeClr val="tx1"/>
              </a:solidFill>
              <a:highlight>
                <a:srgbClr val="FFFF00"/>
              </a:highlight>
            </a:endParaRPr>
          </a:p>
        </p:txBody>
      </p:sp>
      <p:sp>
        <p:nvSpPr>
          <p:cNvPr id="27" name="Freeform: Shape 21">
            <a:extLst>
              <a:ext uri="{FF2B5EF4-FFF2-40B4-BE49-F238E27FC236}">
                <a16:creationId xmlns:a16="http://schemas.microsoft.com/office/drawing/2014/main" id="{30B8328A-66F2-4440-89BA-C7A4C3530EE2}"/>
              </a:ext>
            </a:extLst>
          </p:cNvPr>
          <p:cNvSpPr/>
          <p:nvPr/>
        </p:nvSpPr>
        <p:spPr>
          <a:xfrm>
            <a:off x="1752772" y="3834499"/>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28" name="Freeform: Shape 22">
            <a:extLst>
              <a:ext uri="{FF2B5EF4-FFF2-40B4-BE49-F238E27FC236}">
                <a16:creationId xmlns:a16="http://schemas.microsoft.com/office/drawing/2014/main" id="{0C89690B-CCFA-403C-A17A-66E6E496C573}"/>
              </a:ext>
            </a:extLst>
          </p:cNvPr>
          <p:cNvSpPr/>
          <p:nvPr/>
        </p:nvSpPr>
        <p:spPr>
          <a:xfrm>
            <a:off x="1742103" y="4858113"/>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29" name="Freeform: Shape 23">
            <a:extLst>
              <a:ext uri="{FF2B5EF4-FFF2-40B4-BE49-F238E27FC236}">
                <a16:creationId xmlns:a16="http://schemas.microsoft.com/office/drawing/2014/main" id="{6DE0725F-6261-49E1-B9CF-9EC5DCA633AE}"/>
              </a:ext>
            </a:extLst>
          </p:cNvPr>
          <p:cNvSpPr/>
          <p:nvPr/>
        </p:nvSpPr>
        <p:spPr>
          <a:xfrm>
            <a:off x="1753647" y="5841910"/>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dirty="0"/>
              <a:t>D) Creating a more resilient, inclusive and democratic European society</a:t>
            </a:r>
          </a:p>
          <a:p>
            <a:pPr marL="0" lvl="0" indent="0" algn="ctr" defTabSz="533400">
              <a:lnSpc>
                <a:spcPct val="90000"/>
              </a:lnSpc>
              <a:spcBef>
                <a:spcPct val="0"/>
              </a:spcBef>
              <a:spcAft>
                <a:spcPct val="35000"/>
              </a:spcAft>
              <a:buNone/>
            </a:pPr>
            <a:endParaRPr lang="en-GB" sz="1200" b="1" dirty="0"/>
          </a:p>
        </p:txBody>
      </p:sp>
      <p:sp>
        <p:nvSpPr>
          <p:cNvPr id="30" name="Freeform: Shape 24">
            <a:extLst>
              <a:ext uri="{FF2B5EF4-FFF2-40B4-BE49-F238E27FC236}">
                <a16:creationId xmlns:a16="http://schemas.microsoft.com/office/drawing/2014/main" id="{AE874C19-65A1-4506-9351-FB29CFB01655}"/>
              </a:ext>
            </a:extLst>
          </p:cNvPr>
          <p:cNvSpPr/>
          <p:nvPr/>
        </p:nvSpPr>
        <p:spPr>
          <a:xfrm>
            <a:off x="1787194" y="2413079"/>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sp>
        <p:nvSpPr>
          <p:cNvPr id="31" name="Content Placeholder 2">
            <a:extLst>
              <a:ext uri="{FF2B5EF4-FFF2-40B4-BE49-F238E27FC236}">
                <a16:creationId xmlns:a16="http://schemas.microsoft.com/office/drawing/2014/main" id="{88AC1A9B-266D-45A6-B899-1DA277F243C1}"/>
              </a:ext>
            </a:extLst>
          </p:cNvPr>
          <p:cNvSpPr txBox="1">
            <a:spLocks/>
          </p:cNvSpPr>
          <p:nvPr/>
        </p:nvSpPr>
        <p:spPr>
          <a:xfrm>
            <a:off x="4083805" y="2362228"/>
            <a:ext cx="5060195" cy="4476737"/>
          </a:xfrm>
          <a:prstGeom prst="rect">
            <a:avLst/>
          </a:prstGeom>
          <a:noFill/>
          <a:ln>
            <a:no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7000"/>
              </a:lnSpc>
              <a:spcBef>
                <a:spcPts val="0"/>
              </a:spcBef>
              <a:spcAft>
                <a:spcPts val="0"/>
              </a:spcAft>
              <a:buFont typeface="Arial" panose="020B0604020202020204" pitchFamily="34" charset="0"/>
              <a:buNone/>
            </a:pPr>
            <a:endParaRPr lang="en-US" b="1" dirty="0">
              <a:latin typeface="ECSquareSansPro-Bold"/>
              <a:ea typeface="Calibri" panose="020F0502020204030204" pitchFamily="34" charset="0"/>
              <a:cs typeface="ECSquareSansPro-Bold"/>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A)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competitive and secure data-economy;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Industrial leadership in key and emerging technologies that work for people;</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Secure and </a:t>
            </a:r>
            <a:r>
              <a:rPr lang="en-US" sz="2700" dirty="0" err="1">
                <a:latin typeface="ECSquareSansPro"/>
                <a:ea typeface="Calibri" panose="020F0502020204030204" pitchFamily="34" charset="0"/>
                <a:cs typeface="ECSquareSansPro"/>
              </a:rPr>
              <a:t>cybersecure</a:t>
            </a:r>
            <a:r>
              <a:rPr lang="en-US" sz="2700" dirty="0">
                <a:latin typeface="ECSquareSansPro"/>
                <a:ea typeface="Calibri" panose="020F0502020204030204" pitchFamily="34" charset="0"/>
                <a:cs typeface="ECSquareSansPro"/>
              </a:rPr>
              <a:t> digital technology;</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High quality </a:t>
            </a:r>
            <a:r>
              <a:rPr lang="en-US" dirty="0">
                <a:latin typeface="ECSquareSansPro"/>
                <a:ea typeface="Calibri" panose="020F0502020204030204" pitchFamily="34" charset="0"/>
                <a:cs typeface="ECSquareSansPro"/>
              </a:rPr>
              <a:t>digital services for all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B)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Enhancing ecosystems and biodiversity on land and in waters;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Clean and healthy air, water and soil;</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Sustainable food systems from farm to fork on land and sea</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C)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Climate change mitigation and </a:t>
            </a:r>
            <a:r>
              <a:rPr lang="en-US" sz="2700" dirty="0">
                <a:latin typeface="ECSquareSansPro"/>
                <a:ea typeface="Calibri" panose="020F0502020204030204" pitchFamily="34" charset="0"/>
                <a:cs typeface="ECSquareSansPro"/>
              </a:rPr>
              <a:t>adaptation;</a:t>
            </a:r>
          </a:p>
          <a:p>
            <a:pPr marL="0" fontAlgn="auto">
              <a:lnSpc>
                <a:spcPct val="107000"/>
              </a:lnSpc>
              <a:spcBef>
                <a:spcPts val="0"/>
              </a:spcBef>
              <a:spcAft>
                <a:spcPts val="0"/>
              </a:spcAft>
            </a:pPr>
            <a:r>
              <a:rPr lang="en-US" sz="2700" dirty="0">
                <a:latin typeface="ECSquareSansPro"/>
                <a:ea typeface="Calibri" panose="020F0502020204030204" pitchFamily="34" charset="0"/>
                <a:cs typeface="ECSquareSansPro"/>
              </a:rPr>
              <a:t>Affordable and clean energy;</a:t>
            </a:r>
          </a:p>
          <a:p>
            <a:pPr marL="0" fontAlgn="auto">
              <a:lnSpc>
                <a:spcPct val="107000"/>
              </a:lnSpc>
              <a:spcBef>
                <a:spcPts val="0"/>
              </a:spcBef>
              <a:spcAft>
                <a:spcPts val="0"/>
              </a:spcAft>
            </a:pPr>
            <a:r>
              <a:rPr lang="en-US" sz="2700" dirty="0">
                <a:highlight>
                  <a:srgbClr val="FFFF00"/>
                </a:highlight>
                <a:latin typeface="ECSquareSansPro"/>
                <a:ea typeface="Calibri" panose="020F0502020204030204" pitchFamily="34" charset="0"/>
                <a:cs typeface="ECSquareSansPro"/>
              </a:rPr>
              <a:t>Smart and sustainable transport;</a:t>
            </a:r>
          </a:p>
          <a:p>
            <a:pPr marL="0" fontAlgn="auto">
              <a:lnSpc>
                <a:spcPct val="107000"/>
              </a:lnSpc>
              <a:spcBef>
                <a:spcPts val="0"/>
              </a:spcBef>
              <a:spcAft>
                <a:spcPts val="800"/>
              </a:spcAft>
            </a:pPr>
            <a:r>
              <a:rPr lang="en-US" sz="2700" dirty="0">
                <a:latin typeface="ECSquareSansPro"/>
                <a:ea typeface="Calibri" panose="020F0502020204030204" pitchFamily="34" charset="0"/>
                <a:cs typeface="ECSquareSansPro"/>
              </a:rPr>
              <a:t>Circular and clean economy</a:t>
            </a:r>
          </a:p>
          <a:p>
            <a:pPr marL="0" indent="0" fontAlgn="auto">
              <a:lnSpc>
                <a:spcPct val="107000"/>
              </a:lnSpc>
              <a:spcBef>
                <a:spcPts val="0"/>
              </a:spcBef>
              <a:spcAft>
                <a:spcPts val="0"/>
              </a:spcAft>
              <a:buFont typeface="Arial" panose="020B0604020202020204" pitchFamily="34" charset="0"/>
              <a:buNone/>
            </a:pPr>
            <a:r>
              <a:rPr lang="en-US" b="1" dirty="0">
                <a:latin typeface="ECSquareSansPro-Bold"/>
                <a:ea typeface="Calibri" panose="020F0502020204030204" pitchFamily="34" charset="0"/>
                <a:cs typeface="ECSquareSansPro-Bold"/>
              </a:rPr>
              <a:t>	D) IMPACT AREAS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resilient EU prepared for emerging threats;</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A secure, open and democratic EU society;</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0"/>
              </a:spcAft>
            </a:pPr>
            <a:r>
              <a:rPr lang="en-US" dirty="0">
                <a:latin typeface="ECSquareSansPro"/>
                <a:ea typeface="Calibri" panose="020F0502020204030204" pitchFamily="34" charset="0"/>
                <a:cs typeface="ECSquareSansPro"/>
              </a:rPr>
              <a:t>Good health and high-quality accessible healthcare;</a:t>
            </a:r>
            <a:endParaRPr lang="en-US" dirty="0">
              <a:latin typeface="Sylfaen" panose="010A0502050306030303" pitchFamily="18" charset="0"/>
              <a:ea typeface="Calibri" panose="020F0502020204030204" pitchFamily="34" charset="0"/>
              <a:cs typeface="Times New Roman" panose="02020603050405020304" pitchFamily="18" charset="0"/>
            </a:endParaRPr>
          </a:p>
          <a:p>
            <a:pPr marL="0" fontAlgn="auto">
              <a:lnSpc>
                <a:spcPct val="107000"/>
              </a:lnSpc>
              <a:spcBef>
                <a:spcPts val="0"/>
              </a:spcBef>
              <a:spcAft>
                <a:spcPts val="800"/>
              </a:spcAft>
            </a:pPr>
            <a:r>
              <a:rPr lang="en-US" dirty="0">
                <a:latin typeface="ECSquareSansPro"/>
                <a:ea typeface="Calibri" panose="020F0502020204030204" pitchFamily="34" charset="0"/>
                <a:cs typeface="ECSquareSansPro"/>
              </a:rPr>
              <a:t>Inclusive growth and new job opportunities</a:t>
            </a:r>
            <a:endParaRPr lang="en-US" dirty="0">
              <a:latin typeface="Sylfaen" panose="010A05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41724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990329088"/>
              </p:ext>
            </p:extLst>
          </p:nvPr>
        </p:nvGraphicFramePr>
        <p:xfrm>
          <a:off x="1752674" y="685782"/>
          <a:ext cx="7391325" cy="4876762"/>
        </p:xfrm>
        <a:graphic>
          <a:graphicData uri="http://schemas.openxmlformats.org/drawingml/2006/table">
            <a:tbl>
              <a:tblPr firstRow="1" firstCol="1" lastRow="1" lastCol="1" bandRow="1" bandCol="1">
                <a:tableStyleId>{5940675A-B579-460E-94D1-54222C63F5DA}</a:tableStyleId>
              </a:tblPr>
              <a:tblGrid>
                <a:gridCol w="2783037">
                  <a:extLst>
                    <a:ext uri="{9D8B030D-6E8A-4147-A177-3AD203B41FA5}">
                      <a16:colId xmlns:a16="http://schemas.microsoft.com/office/drawing/2014/main" val="37808637"/>
                    </a:ext>
                  </a:extLst>
                </a:gridCol>
                <a:gridCol w="1666529">
                  <a:extLst>
                    <a:ext uri="{9D8B030D-6E8A-4147-A177-3AD203B41FA5}">
                      <a16:colId xmlns:a16="http://schemas.microsoft.com/office/drawing/2014/main" val="1673245320"/>
                    </a:ext>
                  </a:extLst>
                </a:gridCol>
                <a:gridCol w="1459019">
                  <a:extLst>
                    <a:ext uri="{9D8B030D-6E8A-4147-A177-3AD203B41FA5}">
                      <a16:colId xmlns:a16="http://schemas.microsoft.com/office/drawing/2014/main" val="3301495331"/>
                    </a:ext>
                  </a:extLst>
                </a:gridCol>
                <a:gridCol w="1482740">
                  <a:extLst>
                    <a:ext uri="{9D8B030D-6E8A-4147-A177-3AD203B41FA5}">
                      <a16:colId xmlns:a16="http://schemas.microsoft.com/office/drawing/2014/main" val="430927754"/>
                    </a:ext>
                  </a:extLst>
                </a:gridCol>
              </a:tblGrid>
              <a:tr h="515994">
                <a:tc rowSpan="2">
                  <a:txBody>
                    <a:bodyPr/>
                    <a:lstStyle/>
                    <a:p>
                      <a:pPr algn="ctr">
                        <a:lnSpc>
                          <a:spcPct val="115000"/>
                        </a:lnSpc>
                        <a:spcAft>
                          <a:spcPts val="400"/>
                        </a:spcAft>
                      </a:pPr>
                      <a:r>
                        <a:rPr lang="en-GB" sz="1800" dirty="0">
                          <a:effectLst/>
                        </a:rPr>
                        <a:t>Call</a:t>
                      </a: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gridSpan="2">
                  <a:txBody>
                    <a:bodyPr/>
                    <a:lstStyle/>
                    <a:p>
                      <a:pPr algn="ctr">
                        <a:lnSpc>
                          <a:spcPct val="115000"/>
                        </a:lnSpc>
                        <a:spcAft>
                          <a:spcPts val="400"/>
                        </a:spcAft>
                      </a:pPr>
                      <a:r>
                        <a:rPr lang="en-GB" sz="1800">
                          <a:effectLst/>
                        </a:rPr>
                        <a:t>Budgets (EUR million)</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hMerge="1">
                  <a:txBody>
                    <a:bodyPr/>
                    <a:lstStyle/>
                    <a:p>
                      <a:endParaRPr lang="en-US"/>
                    </a:p>
                  </a:txBody>
                  <a:tcPr/>
                </a:tc>
                <a:tc rowSpan="2">
                  <a:txBody>
                    <a:bodyPr/>
                    <a:lstStyle/>
                    <a:p>
                      <a:pPr algn="ctr">
                        <a:lnSpc>
                          <a:spcPct val="115000"/>
                        </a:lnSpc>
                        <a:spcAft>
                          <a:spcPts val="400"/>
                        </a:spcAft>
                      </a:pPr>
                      <a:r>
                        <a:rPr lang="en-GB" sz="1800">
                          <a:effectLst/>
                        </a:rPr>
                        <a:t>Deadline(s)</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3671904389"/>
                  </a:ext>
                </a:extLst>
              </a:tr>
              <a:tr h="803654">
                <a:tc vMerge="1">
                  <a:txBody>
                    <a:bodyPr/>
                    <a:lstStyle/>
                    <a:p>
                      <a:endParaRPr lang="en-US"/>
                    </a:p>
                  </a:txBody>
                  <a:tcPr/>
                </a:tc>
                <a:tc>
                  <a:txBody>
                    <a:bodyPr/>
                    <a:lstStyle/>
                    <a:p>
                      <a:pPr algn="ctr">
                        <a:lnSpc>
                          <a:spcPct val="115000"/>
                        </a:lnSpc>
                        <a:spcAft>
                          <a:spcPts val="400"/>
                        </a:spcAft>
                      </a:pPr>
                      <a:r>
                        <a:rPr lang="en-GB" sz="1800" dirty="0">
                          <a:effectLst/>
                        </a:rPr>
                        <a:t>2023</a:t>
                      </a: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ctr">
                        <a:lnSpc>
                          <a:spcPct val="115000"/>
                        </a:lnSpc>
                        <a:spcAft>
                          <a:spcPts val="400"/>
                        </a:spcAft>
                      </a:pPr>
                      <a:r>
                        <a:rPr lang="en-GB" sz="1800">
                          <a:effectLst/>
                        </a:rPr>
                        <a:t>2024</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vMerge="1">
                  <a:txBody>
                    <a:bodyPr/>
                    <a:lstStyle/>
                    <a:p>
                      <a:endParaRPr lang="en-US"/>
                    </a:p>
                  </a:txBody>
                  <a:tcPr/>
                </a:tc>
                <a:extLst>
                  <a:ext uri="{0D108BD9-81ED-4DB2-BD59-A6C34878D82A}">
                    <a16:rowId xmlns:a16="http://schemas.microsoft.com/office/drawing/2014/main" val="3914110317"/>
                  </a:ext>
                </a:extLst>
              </a:tr>
              <a:tr h="1319647">
                <a:tc>
                  <a:txBody>
                    <a:bodyPr/>
                    <a:lstStyle/>
                    <a:p>
                      <a:pPr algn="just">
                        <a:lnSpc>
                          <a:spcPct val="115000"/>
                        </a:lnSpc>
                        <a:spcAft>
                          <a:spcPts val="400"/>
                        </a:spcAft>
                      </a:pPr>
                      <a:r>
                        <a:rPr lang="en-GB" sz="1800" dirty="0">
                          <a:effectLst/>
                        </a:rPr>
                        <a:t>HORIZON-CL5-2023-D6-01</a:t>
                      </a: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108.50</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a:effectLst/>
                        </a:rPr>
                        <a:t> </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05 Sep 2023</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942265879"/>
                  </a:ext>
                </a:extLst>
              </a:tr>
              <a:tr h="1319647">
                <a:tc>
                  <a:txBody>
                    <a:bodyPr/>
                    <a:lstStyle/>
                    <a:p>
                      <a:pPr algn="just">
                        <a:lnSpc>
                          <a:spcPct val="115000"/>
                        </a:lnSpc>
                        <a:spcAft>
                          <a:spcPts val="400"/>
                        </a:spcAft>
                      </a:pPr>
                      <a:r>
                        <a:rPr lang="en-GB" sz="1800" dirty="0">
                          <a:effectLst/>
                        </a:rPr>
                        <a:t>HORIZON-CL5-2024-D6-01</a:t>
                      </a: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122.50</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05 Sep 2024</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687074136"/>
                  </a:ext>
                </a:extLst>
              </a:tr>
              <a:tr h="917820">
                <a:tc>
                  <a:txBody>
                    <a:bodyPr/>
                    <a:lstStyle/>
                    <a:p>
                      <a:pPr algn="just">
                        <a:lnSpc>
                          <a:spcPct val="115000"/>
                        </a:lnSpc>
                        <a:spcAft>
                          <a:spcPts val="400"/>
                        </a:spcAft>
                      </a:pPr>
                      <a:r>
                        <a:rPr lang="en-GB" sz="1800">
                          <a:effectLst/>
                        </a:rPr>
                        <a:t>Overall indicative budget</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108.50</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400"/>
                        </a:spcAft>
                      </a:pPr>
                      <a:r>
                        <a:rPr lang="en-GB" sz="1800">
                          <a:effectLst/>
                        </a:rPr>
                        <a:t>122.50</a:t>
                      </a:r>
                      <a:endParaRPr lang="en-US"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tc>
                  <a:txBody>
                    <a:bodyPr/>
                    <a:lstStyle/>
                    <a:p>
                      <a:pPr algn="just">
                        <a:lnSpc>
                          <a:spcPct val="115000"/>
                        </a:lnSpc>
                        <a:spcAft>
                          <a:spcPts val="1000"/>
                        </a:spcAft>
                      </a:pPr>
                      <a:r>
                        <a:rPr lang="en-GB" sz="1800" dirty="0">
                          <a:effectLst/>
                        </a:rPr>
                        <a:t> </a:t>
                      </a: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73025" marB="0"/>
                </a:tc>
                <a:extLst>
                  <a:ext uri="{0D108BD9-81ED-4DB2-BD59-A6C34878D82A}">
                    <a16:rowId xmlns:a16="http://schemas.microsoft.com/office/drawing/2014/main" val="1544658485"/>
                  </a:ext>
                </a:extLst>
              </a:tr>
            </a:tbl>
          </a:graphicData>
        </a:graphic>
      </p:graphicFrame>
      <p:sp>
        <p:nvSpPr>
          <p:cNvPr id="18" name="Slide Number Placeholder 1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47</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6.</a:t>
            </a:r>
            <a:r>
              <a:rPr lang="ka-GE" sz="1800" dirty="0">
                <a:solidFill>
                  <a:srgbClr val="000000"/>
                </a:solidFill>
                <a:latin typeface="+mn-lt"/>
                <a:cs typeface="Times New Roman" panose="02020603050405020304" pitchFamily="18" charset="0"/>
              </a:rPr>
              <a:t>						</a:t>
            </a:r>
            <a:r>
              <a:rPr lang="en-GB" sz="1800" i="1" dirty="0">
                <a:solidFill>
                  <a:srgbClr val="000000"/>
                </a:solidFill>
                <a:cs typeface="Times New Roman" panose="02020603050405020304" pitchFamily="18" charset="0"/>
              </a:rPr>
              <a:t>Continued</a:t>
            </a:r>
            <a:r>
              <a:rPr lang="ka-GE" sz="1800" i="1" dirty="0">
                <a:solidFill>
                  <a:srgbClr val="000000"/>
                </a:solidFill>
                <a:cs typeface="Times New Roman" panose="02020603050405020304" pitchFamily="18" charset="0"/>
              </a:rPr>
              <a:t> 2</a:t>
            </a:r>
            <a:endParaRPr lang="en-GB" sz="1800" i="1" dirty="0">
              <a:solidFill>
                <a:srgbClr val="000000"/>
              </a:solidFill>
              <a:cs typeface="Times New Roman" panose="02020603050405020304" pitchFamily="18" charset="0"/>
            </a:endParaRPr>
          </a:p>
          <a:p>
            <a:pPr fontAlgn="auto">
              <a:lnSpc>
                <a:spcPct val="100000"/>
              </a:lnSpc>
              <a:spcAft>
                <a:spcPts val="0"/>
              </a:spcAft>
            </a:pPr>
            <a:r>
              <a:rPr lang="en-GB" sz="1800" dirty="0">
                <a:solidFill>
                  <a:srgbClr val="000000"/>
                </a:solidFill>
                <a:latin typeface="+mn-lt"/>
                <a:cs typeface="Times New Roman" panose="02020603050405020304" pitchFamily="18" charset="0"/>
              </a:rPr>
              <a:t>Safe, Resilient Transport and Smart Mobility services for passengers and goods</a:t>
            </a:r>
          </a:p>
        </p:txBody>
      </p:sp>
      <p:grpSp>
        <p:nvGrpSpPr>
          <p:cNvPr id="17" name="Group 16">
            <a:extLst>
              <a:ext uri="{FF2B5EF4-FFF2-40B4-BE49-F238E27FC236}">
                <a16:creationId xmlns:a16="http://schemas.microsoft.com/office/drawing/2014/main" id="{1F66613A-7264-4835-82F7-AAAA0E3632C5}"/>
              </a:ext>
            </a:extLst>
          </p:cNvPr>
          <p:cNvGrpSpPr/>
          <p:nvPr/>
        </p:nvGrpSpPr>
        <p:grpSpPr>
          <a:xfrm>
            <a:off x="3510" y="685872"/>
            <a:ext cx="1777596" cy="6213646"/>
            <a:chOff x="7805758" y="0"/>
            <a:chExt cx="1321576" cy="4952870"/>
          </a:xfrm>
        </p:grpSpPr>
        <p:sp>
          <p:nvSpPr>
            <p:cNvPr id="19" name="Rectangle: Rounded Corners 41">
              <a:extLst>
                <a:ext uri="{FF2B5EF4-FFF2-40B4-BE49-F238E27FC236}">
                  <a16:creationId xmlns:a16="http://schemas.microsoft.com/office/drawing/2014/main" id="{B8D6D97C-9657-42CA-8FF6-7DEDF37E4D6A}"/>
                </a:ext>
              </a:extLst>
            </p:cNvPr>
            <p:cNvSpPr/>
            <p:nvPr/>
          </p:nvSpPr>
          <p:spPr>
            <a:xfrm>
              <a:off x="7805758" y="0"/>
              <a:ext cx="1321576" cy="4952870"/>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20" name="Rectangle: Rounded Corners 50">
              <a:extLst>
                <a:ext uri="{FF2B5EF4-FFF2-40B4-BE49-F238E27FC236}">
                  <a16:creationId xmlns:a16="http://schemas.microsoft.com/office/drawing/2014/main" id="{CD3DF6E0-129B-482B-BFF5-6D86B0CB0E8D}"/>
                </a:ext>
              </a:extLst>
            </p:cNvPr>
            <p:cNvSpPr txBox="1"/>
            <p:nvPr/>
          </p:nvSpPr>
          <p:spPr>
            <a:xfrm>
              <a:off x="7805758" y="1"/>
              <a:ext cx="1321576" cy="60403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6</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€ 231.00 m.</a:t>
              </a:r>
              <a:endParaRPr lang="en-US" sz="1400" b="1" kern="1200" dirty="0">
                <a:solidFill>
                  <a:schemeClr val="bg1"/>
                </a:solidFill>
              </a:endParaRPr>
            </a:p>
          </p:txBody>
        </p:sp>
      </p:grpSp>
      <p:grpSp>
        <p:nvGrpSpPr>
          <p:cNvPr id="21" name="Group 20">
            <a:extLst>
              <a:ext uri="{FF2B5EF4-FFF2-40B4-BE49-F238E27FC236}">
                <a16:creationId xmlns:a16="http://schemas.microsoft.com/office/drawing/2014/main" id="{33B17CB0-0D6B-490C-925F-B4943E00699C}"/>
              </a:ext>
            </a:extLst>
          </p:cNvPr>
          <p:cNvGrpSpPr/>
          <p:nvPr/>
        </p:nvGrpSpPr>
        <p:grpSpPr>
          <a:xfrm>
            <a:off x="-5851" y="2133634"/>
            <a:ext cx="1780987" cy="1142970"/>
            <a:chOff x="7795788" y="1316115"/>
            <a:chExt cx="1341516" cy="1458301"/>
          </a:xfrm>
        </p:grpSpPr>
        <p:sp>
          <p:nvSpPr>
            <p:cNvPr id="22" name="Rectangle: Rounded Corners 39">
              <a:extLst>
                <a:ext uri="{FF2B5EF4-FFF2-40B4-BE49-F238E27FC236}">
                  <a16:creationId xmlns:a16="http://schemas.microsoft.com/office/drawing/2014/main" id="{039AA0B8-2C83-4DE5-ADFD-30E977F268E0}"/>
                </a:ext>
              </a:extLst>
            </p:cNvPr>
            <p:cNvSpPr/>
            <p:nvPr/>
          </p:nvSpPr>
          <p:spPr>
            <a:xfrm>
              <a:off x="7795788" y="1316115"/>
              <a:ext cx="1341516" cy="145830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23" name="Rectangle: Rounded Corners 52">
              <a:extLst>
                <a:ext uri="{FF2B5EF4-FFF2-40B4-BE49-F238E27FC236}">
                  <a16:creationId xmlns:a16="http://schemas.microsoft.com/office/drawing/2014/main" id="{720F4038-81CD-43D5-8B6F-0B1B75B8BEEA}"/>
                </a:ext>
              </a:extLst>
            </p:cNvPr>
            <p:cNvSpPr txBox="1"/>
            <p:nvPr/>
          </p:nvSpPr>
          <p:spPr>
            <a:xfrm>
              <a:off x="7835080" y="1355410"/>
              <a:ext cx="1262932" cy="1379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p>
            <a:p>
              <a:pPr marL="0" lvl="0" indent="0" algn="ctr" defTabSz="444500">
                <a:lnSpc>
                  <a:spcPct val="90000"/>
                </a:lnSpc>
                <a:spcBef>
                  <a:spcPct val="0"/>
                </a:spcBef>
                <a:spcAft>
                  <a:spcPct val="35000"/>
                </a:spcAft>
                <a:buNone/>
              </a:pPr>
              <a:r>
                <a:rPr lang="en-GB" sz="1000" b="0" kern="1200" dirty="0">
                  <a:solidFill>
                    <a:schemeClr val="bg1"/>
                  </a:solidFill>
                </a:rPr>
                <a:t>Cross-cutting actions</a:t>
              </a:r>
            </a:p>
          </p:txBody>
        </p:sp>
      </p:grpSp>
      <p:grpSp>
        <p:nvGrpSpPr>
          <p:cNvPr id="24" name="Group 23">
            <a:extLst>
              <a:ext uri="{FF2B5EF4-FFF2-40B4-BE49-F238E27FC236}">
                <a16:creationId xmlns:a16="http://schemas.microsoft.com/office/drawing/2014/main" id="{AFC062E1-1FDE-4A5B-9C2A-2210FE57617E}"/>
              </a:ext>
            </a:extLst>
          </p:cNvPr>
          <p:cNvGrpSpPr/>
          <p:nvPr/>
        </p:nvGrpSpPr>
        <p:grpSpPr>
          <a:xfrm>
            <a:off x="122" y="3429000"/>
            <a:ext cx="1775014" cy="1118568"/>
            <a:chOff x="7802369" y="3201793"/>
            <a:chExt cx="1328353" cy="1741924"/>
          </a:xfrm>
        </p:grpSpPr>
        <p:sp>
          <p:nvSpPr>
            <p:cNvPr id="25" name="Rectangle: Rounded Corners 37">
              <a:extLst>
                <a:ext uri="{FF2B5EF4-FFF2-40B4-BE49-F238E27FC236}">
                  <a16:creationId xmlns:a16="http://schemas.microsoft.com/office/drawing/2014/main" id="{FB0808C4-8D91-4D4F-A035-718E1F565CC9}"/>
                </a:ext>
              </a:extLst>
            </p:cNvPr>
            <p:cNvSpPr/>
            <p:nvPr/>
          </p:nvSpPr>
          <p:spPr>
            <a:xfrm>
              <a:off x="7802369" y="3201793"/>
              <a:ext cx="1328353" cy="174192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26" name="Rectangle: Rounded Corners 54">
              <a:extLst>
                <a:ext uri="{FF2B5EF4-FFF2-40B4-BE49-F238E27FC236}">
                  <a16:creationId xmlns:a16="http://schemas.microsoft.com/office/drawing/2014/main" id="{9A699479-D025-4DD8-9291-E31C7E7C415C}"/>
                </a:ext>
              </a:extLst>
            </p:cNvPr>
            <p:cNvSpPr txBox="1"/>
            <p:nvPr/>
          </p:nvSpPr>
          <p:spPr>
            <a:xfrm>
              <a:off x="7841275" y="3240702"/>
              <a:ext cx="1250541" cy="1664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endParaRPr lang="en-US" sz="1000" b="0" kern="1200" dirty="0">
                <a:solidFill>
                  <a:schemeClr val="bg1"/>
                </a:solidFill>
              </a:endParaRPr>
            </a:p>
          </p:txBody>
        </p:sp>
      </p:grpSp>
    </p:spTree>
    <p:extLst>
      <p:ext uri="{BB962C8B-B14F-4D97-AF65-F5344CB8AC3E}">
        <p14:creationId xmlns:p14="http://schemas.microsoft.com/office/powerpoint/2010/main" val="12744108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48</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6.</a:t>
            </a:r>
            <a:r>
              <a:rPr lang="ka-GE" sz="1800" dirty="0">
                <a:solidFill>
                  <a:srgbClr val="000000"/>
                </a:solidFill>
                <a:latin typeface="+mn-lt"/>
                <a:cs typeface="Times New Roman" panose="02020603050405020304" pitchFamily="18" charset="0"/>
              </a:rPr>
              <a:t>						</a:t>
            </a:r>
            <a:r>
              <a:rPr lang="en-GB" sz="1800" i="1" dirty="0">
                <a:solidFill>
                  <a:srgbClr val="000000"/>
                </a:solidFill>
                <a:cs typeface="Times New Roman" panose="02020603050405020304" pitchFamily="18" charset="0"/>
              </a:rPr>
              <a:t>Continued</a:t>
            </a:r>
            <a:r>
              <a:rPr lang="ka-GE" sz="1800" i="1" dirty="0">
                <a:solidFill>
                  <a:srgbClr val="000000"/>
                </a:solidFill>
                <a:cs typeface="Times New Roman" panose="02020603050405020304" pitchFamily="18" charset="0"/>
              </a:rPr>
              <a:t> 3</a:t>
            </a:r>
            <a:endParaRPr lang="en-GB" sz="1800" dirty="0">
              <a:solidFill>
                <a:srgbClr val="000000"/>
              </a:solidFill>
              <a:cs typeface="Times New Roman" panose="02020603050405020304" pitchFamily="18" charset="0"/>
            </a:endParaRPr>
          </a:p>
          <a:p>
            <a:pPr fontAlgn="auto">
              <a:lnSpc>
                <a:spcPct val="100000"/>
              </a:lnSpc>
              <a:spcAft>
                <a:spcPts val="0"/>
              </a:spcAft>
            </a:pPr>
            <a:r>
              <a:rPr lang="en-GB" sz="1800" dirty="0">
                <a:solidFill>
                  <a:srgbClr val="000000"/>
                </a:solidFill>
                <a:latin typeface="+mn-lt"/>
                <a:cs typeface="Times New Roman" panose="02020603050405020304" pitchFamily="18" charset="0"/>
              </a:rPr>
              <a:t>Safe, Resilient Transport and Smart Mobility services for passengers and goods</a:t>
            </a:r>
          </a:p>
        </p:txBody>
      </p:sp>
      <p:sp>
        <p:nvSpPr>
          <p:cNvPr id="19" name="Rectangle: Rounded Corners 41">
            <a:extLst>
              <a:ext uri="{FF2B5EF4-FFF2-40B4-BE49-F238E27FC236}">
                <a16:creationId xmlns:a16="http://schemas.microsoft.com/office/drawing/2014/main" id="{B8D6D97C-9657-42CA-8FF6-7DEDF37E4D6A}"/>
              </a:ext>
            </a:extLst>
          </p:cNvPr>
          <p:cNvSpPr/>
          <p:nvPr/>
        </p:nvSpPr>
        <p:spPr>
          <a:xfrm>
            <a:off x="3510" y="672336"/>
            <a:ext cx="1777596" cy="6213646"/>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1" name="Group 20">
            <a:extLst>
              <a:ext uri="{FF2B5EF4-FFF2-40B4-BE49-F238E27FC236}">
                <a16:creationId xmlns:a16="http://schemas.microsoft.com/office/drawing/2014/main" id="{33B17CB0-0D6B-490C-925F-B4943E00699C}"/>
              </a:ext>
            </a:extLst>
          </p:cNvPr>
          <p:cNvGrpSpPr/>
          <p:nvPr/>
        </p:nvGrpSpPr>
        <p:grpSpPr>
          <a:xfrm>
            <a:off x="-5851" y="2133634"/>
            <a:ext cx="1780987" cy="1142970"/>
            <a:chOff x="7795788" y="1316115"/>
            <a:chExt cx="1341516" cy="1458301"/>
          </a:xfrm>
        </p:grpSpPr>
        <p:sp>
          <p:nvSpPr>
            <p:cNvPr id="22" name="Rectangle: Rounded Corners 39">
              <a:extLst>
                <a:ext uri="{FF2B5EF4-FFF2-40B4-BE49-F238E27FC236}">
                  <a16:creationId xmlns:a16="http://schemas.microsoft.com/office/drawing/2014/main" id="{039AA0B8-2C83-4DE5-ADFD-30E977F268E0}"/>
                </a:ext>
              </a:extLst>
            </p:cNvPr>
            <p:cNvSpPr/>
            <p:nvPr/>
          </p:nvSpPr>
          <p:spPr>
            <a:xfrm>
              <a:off x="7795788" y="1316115"/>
              <a:ext cx="1341516" cy="145830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23" name="Rectangle: Rounded Corners 52">
              <a:extLst>
                <a:ext uri="{FF2B5EF4-FFF2-40B4-BE49-F238E27FC236}">
                  <a16:creationId xmlns:a16="http://schemas.microsoft.com/office/drawing/2014/main" id="{720F4038-81CD-43D5-8B6F-0B1B75B8BEEA}"/>
                </a:ext>
              </a:extLst>
            </p:cNvPr>
            <p:cNvSpPr txBox="1"/>
            <p:nvPr/>
          </p:nvSpPr>
          <p:spPr>
            <a:xfrm>
              <a:off x="7835080" y="1355410"/>
              <a:ext cx="1262932" cy="1379718"/>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p>
            <a:p>
              <a:pPr marL="0" lvl="0" indent="0" algn="ctr" defTabSz="444500">
                <a:lnSpc>
                  <a:spcPct val="90000"/>
                </a:lnSpc>
                <a:spcBef>
                  <a:spcPct val="0"/>
                </a:spcBef>
                <a:spcAft>
                  <a:spcPct val="35000"/>
                </a:spcAft>
                <a:buNone/>
              </a:pPr>
              <a:r>
                <a:rPr lang="en-GB" sz="1000" b="0" kern="1200" dirty="0">
                  <a:solidFill>
                    <a:schemeClr val="bg1"/>
                  </a:solidFill>
                </a:rPr>
                <a:t>Cross-cutting actions</a:t>
              </a:r>
            </a:p>
          </p:txBody>
        </p:sp>
      </p:grpSp>
      <p:grpSp>
        <p:nvGrpSpPr>
          <p:cNvPr id="24" name="Group 23">
            <a:extLst>
              <a:ext uri="{FF2B5EF4-FFF2-40B4-BE49-F238E27FC236}">
                <a16:creationId xmlns:a16="http://schemas.microsoft.com/office/drawing/2014/main" id="{AFC062E1-1FDE-4A5B-9C2A-2210FE57617E}"/>
              </a:ext>
            </a:extLst>
          </p:cNvPr>
          <p:cNvGrpSpPr/>
          <p:nvPr/>
        </p:nvGrpSpPr>
        <p:grpSpPr>
          <a:xfrm>
            <a:off x="122" y="3429000"/>
            <a:ext cx="1775014" cy="1118568"/>
            <a:chOff x="7802369" y="3201793"/>
            <a:chExt cx="1328353" cy="1741924"/>
          </a:xfrm>
        </p:grpSpPr>
        <p:sp>
          <p:nvSpPr>
            <p:cNvPr id="25" name="Rectangle: Rounded Corners 37">
              <a:extLst>
                <a:ext uri="{FF2B5EF4-FFF2-40B4-BE49-F238E27FC236}">
                  <a16:creationId xmlns:a16="http://schemas.microsoft.com/office/drawing/2014/main" id="{FB0808C4-8D91-4D4F-A035-718E1F565CC9}"/>
                </a:ext>
              </a:extLst>
            </p:cNvPr>
            <p:cNvSpPr/>
            <p:nvPr/>
          </p:nvSpPr>
          <p:spPr>
            <a:xfrm>
              <a:off x="7802369" y="3201793"/>
              <a:ext cx="1328353" cy="174192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26" name="Rectangle: Rounded Corners 54">
              <a:extLst>
                <a:ext uri="{FF2B5EF4-FFF2-40B4-BE49-F238E27FC236}">
                  <a16:creationId xmlns:a16="http://schemas.microsoft.com/office/drawing/2014/main" id="{9A699479-D025-4DD8-9291-E31C7E7C415C}"/>
                </a:ext>
              </a:extLst>
            </p:cNvPr>
            <p:cNvSpPr txBox="1"/>
            <p:nvPr/>
          </p:nvSpPr>
          <p:spPr>
            <a:xfrm>
              <a:off x="7841275" y="3240702"/>
              <a:ext cx="1250541" cy="1664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endParaRPr lang="en-US" sz="1000" b="0" kern="1200" dirty="0">
                <a:solidFill>
                  <a:schemeClr val="bg1"/>
                </a:solidFill>
              </a:endParaRPr>
            </a:p>
          </p:txBody>
        </p:sp>
      </p:grpSp>
      <p:graphicFrame>
        <p:nvGraphicFramePr>
          <p:cNvPr id="5" name="Table 4"/>
          <p:cNvGraphicFramePr>
            <a:graphicFrameLocks noGrp="1"/>
          </p:cNvGraphicFramePr>
          <p:nvPr>
            <p:extLst>
              <p:ext uri="{D42A27DB-BD31-4B8C-83A1-F6EECF244321}">
                <p14:modId xmlns:p14="http://schemas.microsoft.com/office/powerpoint/2010/main" val="2556855349"/>
              </p:ext>
            </p:extLst>
          </p:nvPr>
        </p:nvGraphicFramePr>
        <p:xfrm>
          <a:off x="1775137" y="672335"/>
          <a:ext cx="7368862" cy="5211216"/>
        </p:xfrm>
        <a:graphic>
          <a:graphicData uri="http://schemas.openxmlformats.org/drawingml/2006/table">
            <a:tbl>
              <a:tblPr firstRow="1" firstCol="1" bandRow="1">
                <a:tableStyleId>{616DA210-FB5B-4158-B5E0-FEB733F419BA}</a:tableStyleId>
              </a:tblPr>
              <a:tblGrid>
                <a:gridCol w="2263477">
                  <a:extLst>
                    <a:ext uri="{9D8B030D-6E8A-4147-A177-3AD203B41FA5}">
                      <a16:colId xmlns:a16="http://schemas.microsoft.com/office/drawing/2014/main" val="1144415248"/>
                    </a:ext>
                  </a:extLst>
                </a:gridCol>
                <a:gridCol w="533386">
                  <a:extLst>
                    <a:ext uri="{9D8B030D-6E8A-4147-A177-3AD203B41FA5}">
                      <a16:colId xmlns:a16="http://schemas.microsoft.com/office/drawing/2014/main" val="1662047118"/>
                    </a:ext>
                  </a:extLst>
                </a:gridCol>
                <a:gridCol w="1066772">
                  <a:extLst>
                    <a:ext uri="{9D8B030D-6E8A-4147-A177-3AD203B41FA5}">
                      <a16:colId xmlns:a16="http://schemas.microsoft.com/office/drawing/2014/main" val="4134782810"/>
                    </a:ext>
                  </a:extLst>
                </a:gridCol>
                <a:gridCol w="1600158">
                  <a:extLst>
                    <a:ext uri="{9D8B030D-6E8A-4147-A177-3AD203B41FA5}">
                      <a16:colId xmlns:a16="http://schemas.microsoft.com/office/drawing/2014/main" val="1525304216"/>
                    </a:ext>
                  </a:extLst>
                </a:gridCol>
                <a:gridCol w="1905069">
                  <a:extLst>
                    <a:ext uri="{9D8B030D-6E8A-4147-A177-3AD203B41FA5}">
                      <a16:colId xmlns:a16="http://schemas.microsoft.com/office/drawing/2014/main" val="1655080134"/>
                    </a:ext>
                  </a:extLst>
                </a:gridCol>
              </a:tblGrid>
              <a:tr h="443140">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rowSpan="2">
                  <a:txBody>
                    <a:bodyPr/>
                    <a:lstStyle/>
                    <a:p>
                      <a:pPr algn="ctr">
                        <a:lnSpc>
                          <a:spcPct val="115000"/>
                        </a:lnSpc>
                        <a:spcAft>
                          <a:spcPts val="400"/>
                        </a:spcAft>
                      </a:pPr>
                      <a:r>
                        <a:rPr lang="en-GB" sz="1400" b="0" dirty="0">
                          <a:effectLst/>
                        </a:rPr>
                        <a:t>Expected EU contribution per project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rowSpan="2">
                  <a:txBody>
                    <a:bodyPr/>
                    <a:lstStyle/>
                    <a:p>
                      <a:pPr algn="ctr">
                        <a:lnSpc>
                          <a:spcPct val="115000"/>
                        </a:lnSpc>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3319499994"/>
                  </a:ext>
                </a:extLst>
              </a:tr>
              <a:tr h="339592">
                <a:tc vMerge="1">
                  <a:txBody>
                    <a:bodyPr/>
                    <a:lstStyle/>
                    <a:p>
                      <a:endParaRPr lang="en-US"/>
                    </a:p>
                  </a:txBody>
                  <a:tcPr/>
                </a:tc>
                <a:tc vMerge="1">
                  <a:txBody>
                    <a:bodyPr/>
                    <a:lstStyle/>
                    <a:p>
                      <a:endParaRPr lang="en-US"/>
                    </a:p>
                  </a:txBody>
                  <a:tcPr/>
                </a:tc>
                <a:tc>
                  <a:txBody>
                    <a:bodyPr/>
                    <a:lstStyle/>
                    <a:p>
                      <a:pPr algn="ctr">
                        <a:lnSpc>
                          <a:spcPct val="115000"/>
                        </a:lnSpc>
                        <a:spcAft>
                          <a:spcPts val="400"/>
                        </a:spcAft>
                      </a:pPr>
                      <a:r>
                        <a:rPr lang="en-GB" sz="1400" b="0">
                          <a:effectLst/>
                        </a:rPr>
                        <a:t>2023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09102020"/>
                  </a:ext>
                </a:extLst>
              </a:tr>
              <a:tr h="488123">
                <a:tc gridSpan="5">
                  <a:txBody>
                    <a:bodyPr/>
                    <a:lstStyle/>
                    <a:p>
                      <a:pPr algn="ctr">
                        <a:lnSpc>
                          <a:spcPct val="115000"/>
                        </a:lnSpc>
                        <a:spcAft>
                          <a:spcPts val="400"/>
                        </a:spcAft>
                      </a:pPr>
                      <a:r>
                        <a:rPr lang="en-GB" sz="1400" b="0">
                          <a:effectLst/>
                        </a:rPr>
                        <a:t>Opening: 04 May 2023</a:t>
                      </a:r>
                      <a:endParaRPr lang="en-US" sz="1400" b="0">
                        <a:effectLst/>
                      </a:endParaRPr>
                    </a:p>
                    <a:p>
                      <a:pPr algn="ctr">
                        <a:lnSpc>
                          <a:spcPct val="115000"/>
                        </a:lnSpc>
                        <a:spcAft>
                          <a:spcPts val="400"/>
                        </a:spcAft>
                      </a:pPr>
                      <a:r>
                        <a:rPr lang="en-GB" sz="1400" b="0">
                          <a:effectLst/>
                        </a:rPr>
                        <a:t>Deadline(s): 05 Sep 2023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78159482"/>
                  </a:ext>
                </a:extLst>
              </a:tr>
              <a:tr h="225869">
                <a:tc>
                  <a:txBody>
                    <a:bodyPr/>
                    <a:lstStyle/>
                    <a:p>
                      <a:pPr algn="just">
                        <a:lnSpc>
                          <a:spcPct val="115000"/>
                        </a:lnSpc>
                        <a:spcAft>
                          <a:spcPts val="400"/>
                        </a:spcAft>
                      </a:pPr>
                      <a:r>
                        <a:rPr lang="en-GB" sz="1400" b="0" dirty="0">
                          <a:effectLst/>
                        </a:rPr>
                        <a:t>HORIZON-CL5-2023-D6-01-01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8.00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470680250"/>
                  </a:ext>
                </a:extLst>
              </a:tr>
              <a:tr h="225869">
                <a:tc>
                  <a:txBody>
                    <a:bodyPr/>
                    <a:lstStyle/>
                    <a:p>
                      <a:pPr algn="just">
                        <a:lnSpc>
                          <a:spcPct val="115000"/>
                        </a:lnSpc>
                        <a:spcAft>
                          <a:spcPts val="400"/>
                        </a:spcAft>
                      </a:pPr>
                      <a:r>
                        <a:rPr lang="en-GB" sz="1400" b="0">
                          <a:effectLst/>
                        </a:rPr>
                        <a:t>HORIZON-CL5-2023-D6-01-02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3522590483"/>
                  </a:ext>
                </a:extLst>
              </a:tr>
              <a:tr h="225869">
                <a:tc>
                  <a:txBody>
                    <a:bodyPr/>
                    <a:lstStyle/>
                    <a:p>
                      <a:pPr algn="just">
                        <a:lnSpc>
                          <a:spcPct val="115000"/>
                        </a:lnSpc>
                        <a:spcAft>
                          <a:spcPts val="400"/>
                        </a:spcAft>
                      </a:pPr>
                      <a:r>
                        <a:rPr lang="en-GB" sz="1400" b="0">
                          <a:effectLst/>
                        </a:rPr>
                        <a:t>HORIZON-CL5-2023-D6-01-03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1319318431"/>
                  </a:ext>
                </a:extLst>
              </a:tr>
              <a:tr h="225869">
                <a:tc>
                  <a:txBody>
                    <a:bodyPr/>
                    <a:lstStyle/>
                    <a:p>
                      <a:pPr algn="just">
                        <a:lnSpc>
                          <a:spcPct val="115000"/>
                        </a:lnSpc>
                        <a:spcAft>
                          <a:spcPts val="400"/>
                        </a:spcAft>
                      </a:pPr>
                      <a:r>
                        <a:rPr lang="en-GB" sz="1400" b="0">
                          <a:effectLst/>
                        </a:rPr>
                        <a:t>HORIZON-CL5-2023-D6-01-04</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3.00 to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772313640"/>
                  </a:ext>
                </a:extLst>
              </a:tr>
              <a:tr h="225869">
                <a:tc>
                  <a:txBody>
                    <a:bodyPr/>
                    <a:lstStyle/>
                    <a:p>
                      <a:pPr algn="just">
                        <a:lnSpc>
                          <a:spcPct val="115000"/>
                        </a:lnSpc>
                        <a:spcAft>
                          <a:spcPts val="400"/>
                        </a:spcAft>
                      </a:pPr>
                      <a:r>
                        <a:rPr lang="en-GB" sz="1400" b="0">
                          <a:effectLst/>
                        </a:rPr>
                        <a:t>HORIZON-CL5-2023-D6-01-05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2628525134"/>
                  </a:ext>
                </a:extLst>
              </a:tr>
              <a:tr h="225869">
                <a:tc>
                  <a:txBody>
                    <a:bodyPr/>
                    <a:lstStyle/>
                    <a:p>
                      <a:pPr algn="just">
                        <a:lnSpc>
                          <a:spcPct val="115000"/>
                        </a:lnSpc>
                        <a:spcAft>
                          <a:spcPts val="400"/>
                        </a:spcAft>
                      </a:pPr>
                      <a:r>
                        <a:rPr lang="en-GB" sz="1400" b="0">
                          <a:effectLst/>
                        </a:rPr>
                        <a:t>HORIZON-CL5-2023-D6-01-06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2600212167"/>
                  </a:ext>
                </a:extLst>
              </a:tr>
              <a:tr h="225869">
                <a:tc>
                  <a:txBody>
                    <a:bodyPr/>
                    <a:lstStyle/>
                    <a:p>
                      <a:pPr algn="just">
                        <a:lnSpc>
                          <a:spcPct val="115000"/>
                        </a:lnSpc>
                        <a:spcAft>
                          <a:spcPts val="400"/>
                        </a:spcAft>
                      </a:pPr>
                      <a:r>
                        <a:rPr lang="en-GB" sz="1400" b="0">
                          <a:effectLst/>
                        </a:rPr>
                        <a:t>HORIZON-CL5-2023-D6-01-07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4008535625"/>
                  </a:ext>
                </a:extLst>
              </a:tr>
              <a:tr h="225869">
                <a:tc>
                  <a:txBody>
                    <a:bodyPr/>
                    <a:lstStyle/>
                    <a:p>
                      <a:pPr algn="just">
                        <a:lnSpc>
                          <a:spcPct val="115000"/>
                        </a:lnSpc>
                        <a:spcAft>
                          <a:spcPts val="400"/>
                        </a:spcAft>
                      </a:pPr>
                      <a:r>
                        <a:rPr lang="en-GB" sz="1400" b="0">
                          <a:effectLst/>
                        </a:rPr>
                        <a:t>HORIZON-CL5-2023-D6-01-08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CSA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4087857506"/>
                  </a:ext>
                </a:extLst>
              </a:tr>
              <a:tr h="225869">
                <a:tc>
                  <a:txBody>
                    <a:bodyPr/>
                    <a:lstStyle/>
                    <a:p>
                      <a:pPr algn="just">
                        <a:lnSpc>
                          <a:spcPct val="115000"/>
                        </a:lnSpc>
                        <a:spcAft>
                          <a:spcPts val="400"/>
                        </a:spcAft>
                      </a:pPr>
                      <a:r>
                        <a:rPr lang="en-GB" sz="1400" b="0">
                          <a:effectLst/>
                        </a:rPr>
                        <a:t>HORIZON-CL5-2023-D6-01-09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7.00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3864920795"/>
                  </a:ext>
                </a:extLst>
              </a:tr>
              <a:tr h="225869">
                <a:tc>
                  <a:txBody>
                    <a:bodyPr/>
                    <a:lstStyle/>
                    <a:p>
                      <a:pPr algn="just">
                        <a:lnSpc>
                          <a:spcPct val="115000"/>
                        </a:lnSpc>
                        <a:spcAft>
                          <a:spcPts val="400"/>
                        </a:spcAft>
                      </a:pPr>
                      <a:r>
                        <a:rPr lang="en-GB" sz="1400" b="0">
                          <a:effectLst/>
                        </a:rPr>
                        <a:t>HORIZON-CL5-2023-D6-01-10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2187956460"/>
                  </a:ext>
                </a:extLst>
              </a:tr>
              <a:tr h="225869">
                <a:tc>
                  <a:txBody>
                    <a:bodyPr/>
                    <a:lstStyle/>
                    <a:p>
                      <a:pPr algn="just">
                        <a:lnSpc>
                          <a:spcPct val="115000"/>
                        </a:lnSpc>
                        <a:spcAft>
                          <a:spcPts val="400"/>
                        </a:spcAft>
                      </a:pPr>
                      <a:r>
                        <a:rPr lang="en-GB" sz="1400" b="0">
                          <a:effectLst/>
                        </a:rPr>
                        <a:t>HORIZON-CL5-2023-D6-01-11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2663874462"/>
                  </a:ext>
                </a:extLst>
              </a:tr>
              <a:tr h="225869">
                <a:tc>
                  <a:txBody>
                    <a:bodyPr/>
                    <a:lstStyle/>
                    <a:p>
                      <a:pPr algn="just">
                        <a:lnSpc>
                          <a:spcPct val="115000"/>
                        </a:lnSpc>
                        <a:spcAft>
                          <a:spcPts val="400"/>
                        </a:spcAft>
                      </a:pPr>
                      <a:r>
                        <a:rPr lang="en-GB" sz="1400" b="0">
                          <a:effectLst/>
                        </a:rPr>
                        <a:t>HORIZON-CL5-2023-D6-01-12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8.00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1850781995"/>
                  </a:ext>
                </a:extLst>
              </a:tr>
              <a:tr h="225869">
                <a:tc>
                  <a:txBody>
                    <a:bodyPr/>
                    <a:lstStyle/>
                    <a:p>
                      <a:pPr algn="just">
                        <a:lnSpc>
                          <a:spcPct val="115000"/>
                        </a:lnSpc>
                        <a:spcAft>
                          <a:spcPts val="400"/>
                        </a:spcAft>
                      </a:pPr>
                      <a:r>
                        <a:rPr lang="en-GB" sz="1400" b="0">
                          <a:effectLst/>
                        </a:rPr>
                        <a:t>HORIZON-CL5-2023-D6-01-13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CSA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1.50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Around 1.50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3826497064"/>
                  </a:ext>
                </a:extLst>
              </a:tr>
              <a:tr h="225869">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10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400"/>
                        </a:spcAft>
                      </a:pPr>
                      <a:r>
                        <a:rPr lang="en-GB" sz="1400" b="0">
                          <a:effectLst/>
                        </a:rPr>
                        <a:t>108.50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10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tc>
                  <a:txBody>
                    <a:bodyPr/>
                    <a:lstStyle/>
                    <a:p>
                      <a:pPr algn="ctr">
                        <a:lnSpc>
                          <a:spcPct val="115000"/>
                        </a:lnSpc>
                        <a:spcAft>
                          <a:spcPts val="1000"/>
                        </a:spcAft>
                      </a:pPr>
                      <a:r>
                        <a:rPr lang="en-GB" sz="1400" b="0" dirty="0">
                          <a:effectLst/>
                        </a:rPr>
                        <a:t> 22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267" marR="25267" marT="25267" marB="0"/>
                </a:tc>
                <a:extLst>
                  <a:ext uri="{0D108BD9-81ED-4DB2-BD59-A6C34878D82A}">
                    <a16:rowId xmlns:a16="http://schemas.microsoft.com/office/drawing/2014/main" val="3225174073"/>
                  </a:ext>
                </a:extLst>
              </a:tr>
            </a:tbl>
          </a:graphicData>
        </a:graphic>
      </p:graphicFrame>
      <p:sp>
        <p:nvSpPr>
          <p:cNvPr id="14" name="Rectangle: Rounded Corners 50">
            <a:extLst>
              <a:ext uri="{FF2B5EF4-FFF2-40B4-BE49-F238E27FC236}">
                <a16:creationId xmlns:a16="http://schemas.microsoft.com/office/drawing/2014/main" id="{814721F0-1FA3-47AF-9867-F21CAA64D3F9}"/>
              </a:ext>
            </a:extLst>
          </p:cNvPr>
          <p:cNvSpPr txBox="1"/>
          <p:nvPr/>
        </p:nvSpPr>
        <p:spPr>
          <a:xfrm>
            <a:off x="3510" y="685873"/>
            <a:ext cx="1777596" cy="7577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6</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€ 231.00 m.</a:t>
            </a:r>
            <a:endParaRPr lang="en-US" sz="1400" b="1" kern="1200" dirty="0">
              <a:solidFill>
                <a:schemeClr val="bg1"/>
              </a:solidFill>
            </a:endParaRPr>
          </a:p>
        </p:txBody>
      </p:sp>
    </p:spTree>
    <p:extLst>
      <p:ext uri="{BB962C8B-B14F-4D97-AF65-F5344CB8AC3E}">
        <p14:creationId xmlns:p14="http://schemas.microsoft.com/office/powerpoint/2010/main" val="13178038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49</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6.</a:t>
            </a:r>
            <a:r>
              <a:rPr lang="ka-GE" sz="1800" dirty="0">
                <a:solidFill>
                  <a:srgbClr val="000000"/>
                </a:solidFill>
                <a:latin typeface="+mn-lt"/>
                <a:cs typeface="Times New Roman" panose="02020603050405020304" pitchFamily="18" charset="0"/>
              </a:rPr>
              <a:t>						</a:t>
            </a:r>
            <a:r>
              <a:rPr lang="en-GB" sz="1800" i="1" dirty="0">
                <a:solidFill>
                  <a:srgbClr val="000000"/>
                </a:solidFill>
                <a:cs typeface="Times New Roman" panose="02020603050405020304" pitchFamily="18" charset="0"/>
              </a:rPr>
              <a:t>Continued</a:t>
            </a:r>
            <a:r>
              <a:rPr lang="ka-GE" sz="1800" i="1" dirty="0">
                <a:solidFill>
                  <a:srgbClr val="000000"/>
                </a:solidFill>
                <a:cs typeface="Times New Roman" panose="02020603050405020304" pitchFamily="18" charset="0"/>
              </a:rPr>
              <a:t> 4</a:t>
            </a:r>
            <a:r>
              <a:rPr lang="en-GB" sz="1800" dirty="0">
                <a:solidFill>
                  <a:srgbClr val="000000"/>
                </a:solidFill>
                <a:latin typeface="+mn-lt"/>
                <a:cs typeface="Times New Roman" panose="02020603050405020304" pitchFamily="18" charset="0"/>
              </a:rPr>
              <a:t> </a:t>
            </a:r>
          </a:p>
          <a:p>
            <a:pPr fontAlgn="auto">
              <a:lnSpc>
                <a:spcPct val="100000"/>
              </a:lnSpc>
              <a:spcAft>
                <a:spcPts val="0"/>
              </a:spcAft>
            </a:pPr>
            <a:r>
              <a:rPr lang="en-GB" sz="1800" dirty="0">
                <a:solidFill>
                  <a:srgbClr val="000000"/>
                </a:solidFill>
                <a:latin typeface="+mn-lt"/>
                <a:cs typeface="Times New Roman" panose="02020603050405020304" pitchFamily="18" charset="0"/>
              </a:rPr>
              <a:t>Safe, Resilient Transport and Smart Mobility services for passengers and goods</a:t>
            </a:r>
          </a:p>
        </p:txBody>
      </p:sp>
      <p:sp>
        <p:nvSpPr>
          <p:cNvPr id="19" name="Rectangle: Rounded Corners 41">
            <a:extLst>
              <a:ext uri="{FF2B5EF4-FFF2-40B4-BE49-F238E27FC236}">
                <a16:creationId xmlns:a16="http://schemas.microsoft.com/office/drawing/2014/main" id="{B8D6D97C-9657-42CA-8FF6-7DEDF37E4D6A}"/>
              </a:ext>
            </a:extLst>
          </p:cNvPr>
          <p:cNvSpPr/>
          <p:nvPr/>
        </p:nvSpPr>
        <p:spPr>
          <a:xfrm>
            <a:off x="3510" y="672336"/>
            <a:ext cx="1777596" cy="6213646"/>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1" name="Group 20">
            <a:extLst>
              <a:ext uri="{FF2B5EF4-FFF2-40B4-BE49-F238E27FC236}">
                <a16:creationId xmlns:a16="http://schemas.microsoft.com/office/drawing/2014/main" id="{33B17CB0-0D6B-490C-925F-B4943E00699C}"/>
              </a:ext>
            </a:extLst>
          </p:cNvPr>
          <p:cNvGrpSpPr/>
          <p:nvPr/>
        </p:nvGrpSpPr>
        <p:grpSpPr>
          <a:xfrm>
            <a:off x="-5851" y="2133634"/>
            <a:ext cx="1780987" cy="1142970"/>
            <a:chOff x="7795788" y="1316115"/>
            <a:chExt cx="1341516" cy="1458301"/>
          </a:xfrm>
        </p:grpSpPr>
        <p:sp>
          <p:nvSpPr>
            <p:cNvPr id="22" name="Rectangle: Rounded Corners 39">
              <a:extLst>
                <a:ext uri="{FF2B5EF4-FFF2-40B4-BE49-F238E27FC236}">
                  <a16:creationId xmlns:a16="http://schemas.microsoft.com/office/drawing/2014/main" id="{039AA0B8-2C83-4DE5-ADFD-30E977F268E0}"/>
                </a:ext>
              </a:extLst>
            </p:cNvPr>
            <p:cNvSpPr/>
            <p:nvPr/>
          </p:nvSpPr>
          <p:spPr>
            <a:xfrm>
              <a:off x="7795788" y="1316115"/>
              <a:ext cx="1341516" cy="145830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23" name="Rectangle: Rounded Corners 52">
              <a:extLst>
                <a:ext uri="{FF2B5EF4-FFF2-40B4-BE49-F238E27FC236}">
                  <a16:creationId xmlns:a16="http://schemas.microsoft.com/office/drawing/2014/main" id="{720F4038-81CD-43D5-8B6F-0B1B75B8BEEA}"/>
                </a:ext>
              </a:extLst>
            </p:cNvPr>
            <p:cNvSpPr txBox="1"/>
            <p:nvPr/>
          </p:nvSpPr>
          <p:spPr>
            <a:xfrm>
              <a:off x="7835080" y="1355410"/>
              <a:ext cx="1262932" cy="1379718"/>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p>
            <a:p>
              <a:pPr marL="0" lvl="0" indent="0" algn="ctr" defTabSz="444500">
                <a:lnSpc>
                  <a:spcPct val="90000"/>
                </a:lnSpc>
                <a:spcBef>
                  <a:spcPct val="0"/>
                </a:spcBef>
                <a:spcAft>
                  <a:spcPct val="35000"/>
                </a:spcAft>
                <a:buNone/>
              </a:pPr>
              <a:r>
                <a:rPr lang="en-GB" sz="1000" b="0" kern="1200" dirty="0">
                  <a:solidFill>
                    <a:schemeClr val="bg1"/>
                  </a:solidFill>
                </a:rPr>
                <a:t>Cross-cutting actions</a:t>
              </a:r>
            </a:p>
          </p:txBody>
        </p:sp>
      </p:grpSp>
      <p:grpSp>
        <p:nvGrpSpPr>
          <p:cNvPr id="24" name="Group 23">
            <a:extLst>
              <a:ext uri="{FF2B5EF4-FFF2-40B4-BE49-F238E27FC236}">
                <a16:creationId xmlns:a16="http://schemas.microsoft.com/office/drawing/2014/main" id="{AFC062E1-1FDE-4A5B-9C2A-2210FE57617E}"/>
              </a:ext>
            </a:extLst>
          </p:cNvPr>
          <p:cNvGrpSpPr/>
          <p:nvPr/>
        </p:nvGrpSpPr>
        <p:grpSpPr>
          <a:xfrm>
            <a:off x="122" y="3429000"/>
            <a:ext cx="1775014" cy="1118568"/>
            <a:chOff x="7802369" y="3201793"/>
            <a:chExt cx="1328353" cy="1741924"/>
          </a:xfrm>
        </p:grpSpPr>
        <p:sp>
          <p:nvSpPr>
            <p:cNvPr id="25" name="Rectangle: Rounded Corners 37">
              <a:extLst>
                <a:ext uri="{FF2B5EF4-FFF2-40B4-BE49-F238E27FC236}">
                  <a16:creationId xmlns:a16="http://schemas.microsoft.com/office/drawing/2014/main" id="{FB0808C4-8D91-4D4F-A035-718E1F565CC9}"/>
                </a:ext>
              </a:extLst>
            </p:cNvPr>
            <p:cNvSpPr/>
            <p:nvPr/>
          </p:nvSpPr>
          <p:spPr>
            <a:xfrm>
              <a:off x="7802369" y="3201793"/>
              <a:ext cx="1328353" cy="174192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26" name="Rectangle: Rounded Corners 54">
              <a:extLst>
                <a:ext uri="{FF2B5EF4-FFF2-40B4-BE49-F238E27FC236}">
                  <a16:creationId xmlns:a16="http://schemas.microsoft.com/office/drawing/2014/main" id="{9A699479-D025-4DD8-9291-E31C7E7C415C}"/>
                </a:ext>
              </a:extLst>
            </p:cNvPr>
            <p:cNvSpPr txBox="1"/>
            <p:nvPr/>
          </p:nvSpPr>
          <p:spPr>
            <a:xfrm>
              <a:off x="7841275" y="3240702"/>
              <a:ext cx="1250541" cy="1664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endParaRPr lang="en-US" sz="1000" b="0" kern="1200" dirty="0">
                <a:solidFill>
                  <a:schemeClr val="bg1"/>
                </a:solidFill>
              </a:endParaRPr>
            </a:p>
          </p:txBody>
        </p:sp>
      </p:grpSp>
      <p:sp>
        <p:nvSpPr>
          <p:cNvPr id="15" name="Rectangle 14"/>
          <p:cNvSpPr/>
          <p:nvPr/>
        </p:nvSpPr>
        <p:spPr>
          <a:xfrm>
            <a:off x="1739846" y="768328"/>
            <a:ext cx="7404154" cy="5093702"/>
          </a:xfrm>
          <a:prstGeom prst="rect">
            <a:avLst/>
          </a:prstGeom>
        </p:spPr>
        <p:txBody>
          <a:bodyPr wrap="square">
            <a:spAutoFit/>
          </a:bodyPr>
          <a:lstStyle/>
          <a:p>
            <a:pPr marL="285750" indent="-285750">
              <a:buFont typeface="Arial" panose="020B0604020202020204" pitchFamily="34" charset="0"/>
              <a:buChar char="•"/>
            </a:pPr>
            <a:r>
              <a:rPr lang="en-GB" sz="1300" dirty="0"/>
              <a:t>HORIZON-CL5-2023-D6-01-01: User-centric development of vehicle technologies and solutions to optimise the on-board experience and ensure inclusiveness (CCAM Partnership)</a:t>
            </a:r>
            <a:endParaRPr lang="en-US" sz="1300" dirty="0"/>
          </a:p>
          <a:p>
            <a:pPr marL="285750" indent="-285750">
              <a:buFont typeface="Arial" panose="020B0604020202020204" pitchFamily="34" charset="0"/>
              <a:buChar char="•"/>
            </a:pPr>
            <a:r>
              <a:rPr lang="en-GB" sz="1300" dirty="0"/>
              <a:t>HORIZON-CL5-2023-D6-01-02: Generation of scenarios for development, training, virtual testing and validation of CCAM systems (CCAM Partnership)</a:t>
            </a:r>
            <a:endParaRPr lang="en-US" sz="1300" dirty="0"/>
          </a:p>
          <a:p>
            <a:pPr marL="285750" indent="-285750">
              <a:buFont typeface="Arial" panose="020B0604020202020204" pitchFamily="34" charset="0"/>
              <a:buChar char="•"/>
            </a:pPr>
            <a:r>
              <a:rPr lang="en-GB" sz="1300" dirty="0"/>
              <a:t>HORIZON-CL5-2023-D6-01-03: Infrastructure-enabled solutions for improving the continuity or extension of Operational Design Domains (ODDs) (CCAM Partnership)</a:t>
            </a:r>
            <a:endParaRPr lang="en-US" sz="1300" dirty="0"/>
          </a:p>
          <a:p>
            <a:pPr marL="285750" indent="-285750">
              <a:buFont typeface="Arial" panose="020B0604020202020204" pitchFamily="34" charset="0"/>
              <a:buChar char="•"/>
            </a:pPr>
            <a:r>
              <a:rPr lang="en-GB" sz="1300" dirty="0"/>
              <a:t>HORIZON-CL5-2023-D6-01-04: Integrating European diversity in the design, development and implementation of CCAM solutions to support mobility equity (CCAM Partnership)</a:t>
            </a:r>
            <a:endParaRPr lang="en-US" sz="1300" dirty="0"/>
          </a:p>
          <a:p>
            <a:pPr marL="285750" indent="-285750">
              <a:buFont typeface="Arial" panose="020B0604020202020204" pitchFamily="34" charset="0"/>
              <a:buChar char="•"/>
            </a:pPr>
            <a:r>
              <a:rPr lang="en-GB" sz="1300" dirty="0"/>
              <a:t>HORIZON-CL5-2023-D6-01-05: CCAM effects on jobs and education, plans for skills that match the CCAM development, and prerequisites for employment growth (CCAM Partnership)</a:t>
            </a:r>
            <a:endParaRPr lang="en-US" sz="1300" dirty="0"/>
          </a:p>
          <a:p>
            <a:pPr marL="285750" indent="-285750">
              <a:buFont typeface="Arial" panose="020B0604020202020204" pitchFamily="34" charset="0"/>
              <a:buChar char="•"/>
            </a:pPr>
            <a:r>
              <a:rPr lang="en-GB" sz="1300" dirty="0"/>
              <a:t>HORIZON-CL5-2023-D6-01-06: Zero-emission e-commerce and freight delivery and return choices by retailers, consumers and local authorities</a:t>
            </a:r>
            <a:endParaRPr lang="en-US" sz="1300" dirty="0"/>
          </a:p>
          <a:p>
            <a:pPr marL="285750" indent="-285750">
              <a:buFont typeface="Arial" panose="020B0604020202020204" pitchFamily="34" charset="0"/>
              <a:buChar char="•"/>
            </a:pPr>
            <a:r>
              <a:rPr lang="en-GB" sz="1300" dirty="0"/>
              <a:t>HORIZON-CL5-2023-D6-01-07: Operational automation to support multimodal freight transport</a:t>
            </a:r>
            <a:endParaRPr lang="en-US" sz="1300" dirty="0"/>
          </a:p>
          <a:p>
            <a:pPr marL="285750" indent="-285750">
              <a:buFont typeface="Arial" panose="020B0604020202020204" pitchFamily="34" charset="0"/>
              <a:buChar char="•"/>
            </a:pPr>
            <a:r>
              <a:rPr lang="en-GB" sz="1300" dirty="0"/>
              <a:t>HORIZON-CL5-2023-D6-01-08: Future-proof GHG and environmental emissions factors for accounting emissions from transport and logistics operations</a:t>
            </a:r>
            <a:endParaRPr lang="en-US" sz="1300" dirty="0"/>
          </a:p>
          <a:p>
            <a:pPr marL="285750" indent="-285750">
              <a:buFont typeface="Arial" panose="020B0604020202020204" pitchFamily="34" charset="0"/>
              <a:buChar char="•"/>
            </a:pPr>
            <a:r>
              <a:rPr lang="en-GB" sz="1300" dirty="0"/>
              <a:t>HORIZON-CL5-2023-D6-01-09: Climate resilient and safe maritime ports</a:t>
            </a:r>
            <a:endParaRPr lang="en-US" sz="1300" dirty="0"/>
          </a:p>
          <a:p>
            <a:pPr marL="285750" indent="-285750">
              <a:buFont typeface="Arial" panose="020B0604020202020204" pitchFamily="34" charset="0"/>
              <a:buChar char="•"/>
            </a:pPr>
            <a:r>
              <a:rPr lang="en-GB" sz="1300" dirty="0"/>
              <a:t>HORIZON-CL5-2023-D6-01-10: Better infrastructure safety on urban and secondary rural roads throughout a combination of adaptable monitoring and maintenance solutions</a:t>
            </a:r>
            <a:endParaRPr lang="en-US" sz="1300" dirty="0"/>
          </a:p>
          <a:p>
            <a:pPr marL="285750" indent="-285750">
              <a:buFont typeface="Arial" panose="020B0604020202020204" pitchFamily="34" charset="0"/>
              <a:buChar char="•"/>
            </a:pPr>
            <a:r>
              <a:rPr lang="en-GB" sz="1300" dirty="0"/>
              <a:t>HORIZON-CL5-2023-D6-01-11: Aviation safety - Uncertainty quantification for safety and risk management</a:t>
            </a:r>
            <a:endParaRPr lang="en-US" sz="1300" dirty="0"/>
          </a:p>
          <a:p>
            <a:pPr marL="285750" indent="-285750">
              <a:buFont typeface="Arial" panose="020B0604020202020204" pitchFamily="34" charset="0"/>
              <a:buChar char="•"/>
            </a:pPr>
            <a:r>
              <a:rPr lang="en-GB" sz="1300" dirty="0"/>
              <a:t>HORIZON-CL5-2023-D6-01-12: New ways of reducing serious injuries and the long-term consequences of road crashes</a:t>
            </a:r>
            <a:endParaRPr lang="en-US" sz="1300" dirty="0"/>
          </a:p>
          <a:p>
            <a:pPr marL="285750" indent="-285750">
              <a:buFont typeface="Arial" panose="020B0604020202020204" pitchFamily="34" charset="0"/>
              <a:buChar char="•"/>
            </a:pPr>
            <a:r>
              <a:rPr lang="en-GB" sz="1300" dirty="0"/>
              <a:t>HORIZON-CL5-2023-D6-01-13: Support for dissemination events in the field of Transport Research</a:t>
            </a:r>
            <a:endParaRPr lang="en-US" sz="1300" dirty="0"/>
          </a:p>
        </p:txBody>
      </p:sp>
      <p:sp>
        <p:nvSpPr>
          <p:cNvPr id="14" name="Rectangle: Rounded Corners 50">
            <a:extLst>
              <a:ext uri="{FF2B5EF4-FFF2-40B4-BE49-F238E27FC236}">
                <a16:creationId xmlns:a16="http://schemas.microsoft.com/office/drawing/2014/main" id="{7700AFAF-E294-46C8-9C1D-D97B2AAD0533}"/>
              </a:ext>
            </a:extLst>
          </p:cNvPr>
          <p:cNvSpPr txBox="1"/>
          <p:nvPr/>
        </p:nvSpPr>
        <p:spPr>
          <a:xfrm>
            <a:off x="3510" y="685873"/>
            <a:ext cx="1777596" cy="7577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6</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€ 231.00 m.</a:t>
            </a:r>
            <a:endParaRPr lang="en-US" sz="1400" b="1" kern="1200" dirty="0">
              <a:solidFill>
                <a:schemeClr val="bg1"/>
              </a:solidFill>
            </a:endParaRPr>
          </a:p>
        </p:txBody>
      </p:sp>
    </p:spTree>
    <p:extLst>
      <p:ext uri="{BB962C8B-B14F-4D97-AF65-F5344CB8AC3E}">
        <p14:creationId xmlns:p14="http://schemas.microsoft.com/office/powerpoint/2010/main" val="213145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750D6-33E7-45C4-B3AC-B6D43B8BF86C}"/>
              </a:ext>
            </a:extLst>
          </p:cNvPr>
          <p:cNvSpPr>
            <a:spLocks noGrp="1"/>
          </p:cNvSpPr>
          <p:nvPr>
            <p:ph type="title"/>
          </p:nvPr>
        </p:nvSpPr>
        <p:spPr>
          <a:xfrm>
            <a:off x="628650" y="-12610"/>
            <a:ext cx="7886700" cy="680947"/>
          </a:xfrm>
        </p:spPr>
        <p:txBody>
          <a:bodyPr>
            <a:normAutofit/>
          </a:bodyPr>
          <a:lstStyle/>
          <a:p>
            <a:r>
              <a:rPr lang="en-US" sz="2400" b="1" dirty="0">
                <a:effectLst/>
                <a:latin typeface="ECSquareSansPro-Bold"/>
                <a:ea typeface="Calibri" panose="020F0502020204030204" pitchFamily="34" charset="0"/>
                <a:cs typeface="ECSquareSansPro-Bold"/>
              </a:rPr>
              <a:t>Expected impacts (1-32) of clusters (1-6)</a:t>
            </a:r>
            <a:endParaRPr lang="en-US" sz="2400" b="1" dirty="0"/>
          </a:p>
        </p:txBody>
      </p:sp>
      <p:sp>
        <p:nvSpPr>
          <p:cNvPr id="3" name="Content Placeholder 2">
            <a:extLst>
              <a:ext uri="{FF2B5EF4-FFF2-40B4-BE49-F238E27FC236}">
                <a16:creationId xmlns:a16="http://schemas.microsoft.com/office/drawing/2014/main" id="{A419DA5B-F213-4B39-981A-1E06946E1F22}"/>
              </a:ext>
            </a:extLst>
          </p:cNvPr>
          <p:cNvSpPr>
            <a:spLocks noGrp="1"/>
          </p:cNvSpPr>
          <p:nvPr>
            <p:ph idx="1"/>
          </p:nvPr>
        </p:nvSpPr>
        <p:spPr>
          <a:xfrm>
            <a:off x="152516" y="533476"/>
            <a:ext cx="8991484" cy="6324524"/>
          </a:xfrm>
        </p:spPr>
        <p:txBody>
          <a:bodyPr>
            <a:normAutofit fontScale="77500" lnSpcReduction="20000"/>
          </a:bodyPr>
          <a:lstStyle/>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 Staying healthy in a rapidly changing society;</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2. Living and working in a health-promoting environment;</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3. Tackling diseases and reducing disease burden;</a:t>
            </a:r>
            <a:endParaRPr lang="en-US" sz="5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4. Ensuring access to innovative, sustainable and high-quality health care;</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5. Unlocking the full potential of new tools, technologies and digital solutions for a healthy society;</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6. Maintaining an innovative, sustainable and globally competitive health-related industry;</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7. Democratic governance is reinvigorated by improving the accountability, transparency, effectiveness and trustworthiness of rule-of-law based institutions and policies, and through the expansion of active and inclusive citizenship empowered by the safeguarding of fundamental rights;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8. The full potential of cultural heritage, arts and cultural and creative sectors as a driver of sustainable innovation and a European sense of belonging is </a:t>
            </a:r>
            <a:r>
              <a:rPr lang="en-US" sz="500" i="1" dirty="0" err="1">
                <a:effectLst/>
                <a:latin typeface="ECSquareSansPro-Italic"/>
                <a:ea typeface="Calibri" panose="020F0502020204030204" pitchFamily="34" charset="0"/>
                <a:cs typeface="ECSquareSansPro-Italic"/>
              </a:rPr>
              <a:t>realised</a:t>
            </a:r>
            <a:r>
              <a:rPr lang="en-US" sz="500" i="1" dirty="0">
                <a:effectLst/>
                <a:latin typeface="ECSquareSansPro-Italic"/>
                <a:ea typeface="Calibri" panose="020F0502020204030204" pitchFamily="34" charset="0"/>
                <a:cs typeface="ECSquareSansPro-Italic"/>
              </a:rPr>
              <a:t> through a continuous engagement with society, citizens and economic sectors as well as through better protection, restoration and promotion of cultural heritage;</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9. Social and economic resilience and sustainability are strengthened through a better understanding of the social, ethical, political and economic impacts of drivers of change (such as technology, </a:t>
            </a:r>
            <a:r>
              <a:rPr lang="en-US" sz="500" i="1" dirty="0" err="1">
                <a:effectLst/>
                <a:latin typeface="ECSquareSansPro-Italic"/>
                <a:ea typeface="Calibri" panose="020F0502020204030204" pitchFamily="34" charset="0"/>
                <a:cs typeface="ECSquareSansPro-Italic"/>
              </a:rPr>
              <a:t>globalisation</a:t>
            </a:r>
            <a:r>
              <a:rPr lang="en-US" sz="500" i="1" dirty="0">
                <a:effectLst/>
                <a:latin typeface="ECSquareSansPro-Italic"/>
                <a:ea typeface="Calibri" panose="020F0502020204030204" pitchFamily="34" charset="0"/>
                <a:cs typeface="ECSquareSansPro-Italic"/>
              </a:rPr>
              <a:t>, demographics, mobility and migration) and their interplay;</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10. Inclusive growth is boosted and vulnerabilities are reduced effectively through evidence-based policies for protecting and enhancing employment, education, social fairness and tackling inequalities, including in response to the socio-economic challenges due to the COVID-19 pandemic;</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11. Losses from natural, accidental and man-made disasters are reduced through enhanced disaster risk reduction based on preventive actions, better societal preparedness, and resilience and improved disaster risk management in a systemic way;</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12. Legitimate passengers and shipments travel more easily into the EU, while illicit trades, trafficking, piracy, terrorist and other criminal acts are prevented, thanks to improved air, land and sea border management and maritime security including better knowledge on social factors;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13. Crime and terrorism are more effectively tackled, while respecting fundamental rights, and resilience and autonomy of physical and digital infrastructures are enhanced and vital societal functions are ensured, thanks to more powerful prevention, preparedness and response, a better understanding of related human, societal and technological aspects, and the development of cutting-edge capabilities for police authorities and infrastructure operators, including measures against cybercrime;</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14. Increased cybersecurity and a more secure online environment by developing and using effectively EU and Member States’ capabilities in digital technologies supporting protection of data and networks aspiring to technological sovereignty in this field, while respecting privacy and other fundamental rights; this should contribute to secure services, processes and products, as well as to robust digital infrastructures capable to resist and counter cyber-attacks and hybrid threats;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15. Global leadership in clean and climate-neutral industrial value chains, circular economy and climate-neutral digital systems and infrastructures (networks, data </a:t>
            </a:r>
            <a:r>
              <a:rPr lang="en-US" sz="500" i="1" dirty="0" err="1">
                <a:effectLst/>
                <a:latin typeface="ECSquareSansPro-Italic"/>
                <a:ea typeface="Calibri" panose="020F0502020204030204" pitchFamily="34" charset="0"/>
                <a:cs typeface="ECSquareSansPro-Italic"/>
              </a:rPr>
              <a:t>centres</a:t>
            </a:r>
            <a:r>
              <a:rPr lang="en-US" sz="500" i="1" dirty="0">
                <a:effectLst/>
                <a:latin typeface="ECSquareSansPro-Italic"/>
                <a:ea typeface="Calibri" panose="020F0502020204030204" pitchFamily="34" charset="0"/>
                <a:cs typeface="ECSquareSansPro-Italic"/>
              </a:rPr>
              <a:t>), through innovative production and manufacturing processes and their </a:t>
            </a:r>
            <a:r>
              <a:rPr lang="en-US" sz="500" i="1" dirty="0" err="1">
                <a:effectLst/>
                <a:latin typeface="ECSquareSansPro-Italic"/>
                <a:ea typeface="Calibri" panose="020F0502020204030204" pitchFamily="34" charset="0"/>
                <a:cs typeface="ECSquareSansPro-Italic"/>
              </a:rPr>
              <a:t>digitisation</a:t>
            </a:r>
            <a:r>
              <a:rPr lang="en-US" sz="500" i="1" dirty="0">
                <a:effectLst/>
                <a:latin typeface="ECSquareSansPro-Italic"/>
                <a:ea typeface="Calibri" panose="020F0502020204030204" pitchFamily="34" charset="0"/>
                <a:cs typeface="ECSquareSansPro-Italic"/>
              </a:rPr>
              <a:t>, new business models, sustainable-by-design advanced materials and technologies enabling the switch to </a:t>
            </a:r>
            <a:r>
              <a:rPr lang="en-US" sz="500" i="1" dirty="0" err="1">
                <a:effectLst/>
                <a:latin typeface="ECSquareSansPro-Italic"/>
                <a:ea typeface="Calibri" panose="020F0502020204030204" pitchFamily="34" charset="0"/>
                <a:cs typeface="ECSquareSansPro-Italic"/>
              </a:rPr>
              <a:t>decarbonisation</a:t>
            </a:r>
            <a:r>
              <a:rPr lang="en-US" sz="500" i="1" dirty="0">
                <a:effectLst/>
                <a:latin typeface="ECSquareSansPro-Italic"/>
                <a:ea typeface="Calibri" panose="020F0502020204030204" pitchFamily="34" charset="0"/>
                <a:cs typeface="ECSquareSansPro-Italic"/>
              </a:rPr>
              <a:t> in all major emitting industrial sectors, including green digital technologies;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16. Industrial leadership and increased autonomy in key strategic value chains with security of supply in raw materials, achieved through breakthrough technologies in areas of industrial alliances, dynamic industrial innovation ecosystems and advanced solutions for substitution, resource and energy efficiency, effective reuse and recycling and clean primary production of raw materials, including critical raw materials and leadership in circular economy;</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17. Globally attractive, secure and dynamic data-agile economy by developing and enabling the uptake of the next-generation computing and data technologies and infrastructures (including space infrastructure and data), enabling the European single market for data with the corresponding data spaces and a trustworthy artificial intelligence ecosystem;</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18. Open strategic autonomy in digital technologies and in future emerging enabling technologies by strengthening European capacities in key parts of digital and future supply chains, allowing agile responses to urgent needs, and by investing in early discovery and industrial uptake of new technologies;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19. Open strategic autonomy in developing, deploying and using global space-based infrastructures, services, applications and data, including by reinforcing the EU’s independent capacity to access space, securing the autonomy of supply for critical technologies and equipment and fostering the EU’s space sector competitiveness;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20. A human-</a:t>
            </a:r>
            <a:r>
              <a:rPr lang="en-US" sz="500" i="1" dirty="0" err="1">
                <a:effectLst/>
                <a:latin typeface="ECSquareSansPro-Italic"/>
                <a:ea typeface="Calibri" panose="020F0502020204030204" pitchFamily="34" charset="0"/>
                <a:cs typeface="ECSquareSansPro-Italic"/>
              </a:rPr>
              <a:t>centred</a:t>
            </a:r>
            <a:r>
              <a:rPr lang="en-US" sz="500" i="1" dirty="0">
                <a:effectLst/>
                <a:latin typeface="ECSquareSansPro-Italic"/>
                <a:ea typeface="Calibri" panose="020F0502020204030204" pitchFamily="34" charset="0"/>
                <a:cs typeface="ECSquareSansPro-Italic"/>
              </a:rPr>
              <a:t> and ethical development of digital and industrial technologies, through a two-way engagement in the development of technologies, empowering </a:t>
            </a:r>
            <a:r>
              <a:rPr lang="en-US" sz="500" i="1" dirty="0" err="1">
                <a:effectLst/>
                <a:latin typeface="ECSquareSansPro-Italic"/>
                <a:ea typeface="Calibri" panose="020F0502020204030204" pitchFamily="34" charset="0"/>
                <a:cs typeface="ECSquareSansPro-Italic"/>
              </a:rPr>
              <a:t>endusers</a:t>
            </a:r>
            <a:r>
              <a:rPr lang="en-US" sz="500" i="1" dirty="0">
                <a:effectLst/>
                <a:latin typeface="ECSquareSansPro-Italic"/>
                <a:ea typeface="Calibri" panose="020F0502020204030204" pitchFamily="34" charset="0"/>
                <a:cs typeface="ECSquareSansPro-Italic"/>
              </a:rPr>
              <a:t> and workers, and supporting social  </a:t>
            </a:r>
            <a:r>
              <a:rPr lang="en-US" sz="500" i="1" dirty="0" err="1">
                <a:effectLst/>
                <a:latin typeface="ECSquareSansPro-Italic"/>
                <a:ea typeface="Calibri" panose="020F0502020204030204" pitchFamily="34" charset="0"/>
                <a:cs typeface="ECSquareSansPro-Italic"/>
              </a:rPr>
              <a:t>nnovation</a:t>
            </a:r>
            <a:r>
              <a:rPr lang="en-US" sz="500" i="1" dirty="0">
                <a:effectLst/>
                <a:latin typeface="ECSquareSansPro-Italic"/>
                <a:ea typeface="Calibri" panose="020F0502020204030204" pitchFamily="34" charset="0"/>
                <a:cs typeface="ECSquareSansPro-Italic"/>
              </a:rPr>
              <a:t>;</a:t>
            </a:r>
          </a:p>
          <a:p>
            <a:pPr marL="0" marR="0" indent="0">
              <a:lnSpc>
                <a:spcPct val="120000"/>
              </a:lnSpc>
              <a:spcBef>
                <a:spcPts val="0"/>
              </a:spcBef>
              <a:buNone/>
            </a:pPr>
            <a:r>
              <a:rPr lang="en-US" sz="2100" b="1" i="1" dirty="0">
                <a:effectLst/>
                <a:latin typeface="ECSquareSansPro-Italic"/>
                <a:ea typeface="Calibri" panose="020F0502020204030204" pitchFamily="34" charset="0"/>
                <a:cs typeface="ECSquareSansPro-Italic"/>
              </a:rPr>
              <a:t>			Expected impacts </a:t>
            </a:r>
            <a:r>
              <a:rPr lang="en-US" sz="2100" b="1" i="1" dirty="0">
                <a:latin typeface="ECSquareSansPro-Italic"/>
                <a:ea typeface="Calibri" panose="020F0502020204030204" pitchFamily="34" charset="0"/>
                <a:cs typeface="ECSquareSansPro-Italic"/>
              </a:rPr>
              <a:t>21-26 of </a:t>
            </a:r>
            <a:r>
              <a:rPr lang="en-US" sz="2100" b="1" i="1" dirty="0">
                <a:effectLst/>
                <a:latin typeface="ECSquareSansPro-Italic"/>
                <a:ea typeface="Calibri" panose="020F0502020204030204" pitchFamily="34" charset="0"/>
                <a:cs typeface="ECSquareSansPro-Italic"/>
              </a:rPr>
              <a:t>Cluster 5 </a:t>
            </a:r>
          </a:p>
          <a:p>
            <a:pPr marL="0" marR="0" indent="0" algn="just">
              <a:lnSpc>
                <a:spcPct val="120000"/>
              </a:lnSpc>
              <a:spcBef>
                <a:spcPts val="0"/>
              </a:spcBef>
            </a:pPr>
            <a:r>
              <a:rPr lang="en-US" sz="2100" b="1" i="1" dirty="0">
                <a:effectLst/>
                <a:latin typeface="ECSquareSansPro-Italic"/>
                <a:ea typeface="Calibri" panose="020F0502020204030204" pitchFamily="34" charset="0"/>
                <a:cs typeface="ECSquareSansPro-Italic"/>
              </a:rPr>
              <a:t>21. Transition to a climate-neutral and resilient society and economy enabled through advanced climate science, pathways and responses to climate change (mitigation and adaptation) and </a:t>
            </a:r>
            <a:r>
              <a:rPr lang="en-US" sz="2100" b="1" i="1" dirty="0" err="1">
                <a:effectLst/>
                <a:latin typeface="ECSquareSansPro-Italic"/>
                <a:ea typeface="Calibri" panose="020F0502020204030204" pitchFamily="34" charset="0"/>
                <a:cs typeface="ECSquareSansPro-Italic"/>
              </a:rPr>
              <a:t>behavioural</a:t>
            </a:r>
            <a:r>
              <a:rPr lang="en-US" sz="2100" b="1" i="1" dirty="0">
                <a:effectLst/>
                <a:latin typeface="ECSquareSansPro-Italic"/>
                <a:ea typeface="Calibri" panose="020F0502020204030204" pitchFamily="34" charset="0"/>
                <a:cs typeface="ECSquareSansPro-Italic"/>
              </a:rPr>
              <a:t> transformations;</a:t>
            </a:r>
          </a:p>
          <a:p>
            <a:pPr marL="0" marR="0" indent="0" algn="just">
              <a:lnSpc>
                <a:spcPct val="120000"/>
              </a:lnSpc>
              <a:spcBef>
                <a:spcPts val="0"/>
              </a:spcBef>
            </a:pPr>
            <a:r>
              <a:rPr lang="en-US" sz="2100" b="1" i="1" dirty="0">
                <a:effectLst/>
                <a:latin typeface="ECSquareSansPro-Italic"/>
                <a:ea typeface="Calibri" panose="020F0502020204030204" pitchFamily="34" charset="0"/>
                <a:cs typeface="ECSquareSansPro-Italic"/>
              </a:rPr>
              <a:t>22. Clean and sustainable transition of the energy and transport sectors towards climate neutrality facilitated by innovative crosscutting solutions;</a:t>
            </a:r>
          </a:p>
          <a:p>
            <a:pPr marL="0" marR="0" indent="0" algn="just">
              <a:lnSpc>
                <a:spcPct val="120000"/>
              </a:lnSpc>
              <a:spcBef>
                <a:spcPts val="0"/>
              </a:spcBef>
            </a:pPr>
            <a:r>
              <a:rPr lang="en-US" sz="2100" b="1" i="1" dirty="0">
                <a:effectLst/>
                <a:latin typeface="ECSquareSansPro-Italic"/>
                <a:ea typeface="Calibri" panose="020F0502020204030204" pitchFamily="34" charset="0"/>
                <a:cs typeface="ECSquareSansPro-Italic"/>
              </a:rPr>
              <a:t>23. More efficient, clean, sustainable, secure and competitive energy supply through new solutions for smart grids and energy systems based on more performant renewable energy solutions;</a:t>
            </a:r>
          </a:p>
          <a:p>
            <a:pPr marL="0" marR="0" indent="0" algn="just">
              <a:lnSpc>
                <a:spcPct val="120000"/>
              </a:lnSpc>
              <a:spcBef>
                <a:spcPts val="0"/>
              </a:spcBef>
            </a:pPr>
            <a:r>
              <a:rPr lang="en-US" sz="2100" b="1" i="1" dirty="0">
                <a:effectLst/>
                <a:latin typeface="ECSquareSansPro-Italic"/>
                <a:ea typeface="Calibri" panose="020F0502020204030204" pitchFamily="34" charset="0"/>
                <a:cs typeface="ECSquareSansPro-Italic"/>
              </a:rPr>
              <a:t>24. Efficient and sustainable use of energy, accessible for all is ensured through a clean energy system and a just transition;</a:t>
            </a:r>
          </a:p>
          <a:p>
            <a:pPr marL="0" marR="0" indent="0" algn="just">
              <a:lnSpc>
                <a:spcPct val="120000"/>
              </a:lnSpc>
              <a:spcBef>
                <a:spcPts val="0"/>
              </a:spcBef>
            </a:pPr>
            <a:r>
              <a:rPr lang="en-US" sz="2100" b="1" i="1" dirty="0">
                <a:effectLst/>
                <a:latin typeface="ECSquareSansPro-Italic"/>
                <a:ea typeface="Calibri" panose="020F0502020204030204" pitchFamily="34" charset="0"/>
                <a:cs typeface="ECSquareSansPro-Italic"/>
              </a:rPr>
              <a:t>25. Towards climate-neutral and environmental friendly mobility through clean solutions across all transport modes while increasing global competitiveness of the EU transport sector;</a:t>
            </a:r>
          </a:p>
          <a:p>
            <a:pPr marL="0" marR="0" indent="0" algn="just">
              <a:lnSpc>
                <a:spcPct val="120000"/>
              </a:lnSpc>
              <a:spcBef>
                <a:spcPts val="0"/>
              </a:spcBef>
            </a:pPr>
            <a:r>
              <a:rPr lang="en-US" sz="2100" b="1" i="1" dirty="0">
                <a:effectLst/>
                <a:latin typeface="ECSquareSansPro-Italic"/>
                <a:ea typeface="Calibri" panose="020F0502020204030204" pitchFamily="34" charset="0"/>
                <a:cs typeface="ECSquareSansPro-Italic"/>
              </a:rPr>
              <a:t>26. Safe, seamless, smart, inclusive, resilient, climate neutral and sustainable mobility systems for people and goods thanks to user-centric technologies and services including digital technologies and advanced satellite navigation services;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27. Climate neutrality is achieved by reducing GHG emissions, maintaining natural carbon sinks, and enhancing the sequestration and storage of carbon in ecosystems, including by unfolding the potential of nature based solutions, production systems on land and at sea as well as rural and coastal areas, where adaptations to climate change are also being fostered for enhancing resilience;</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28. Biodiversity is back on a path to recovery, and ecosystems and their services are preserved and sustainably restored on land, inland water and at sea through improved knowledge and innovation;</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29. Sustainable and circular management and use of natural resources as well as prevention and removal of pollution are mainstreamed, unlocking the potential of the </a:t>
            </a:r>
            <a:r>
              <a:rPr lang="en-US" sz="500" i="1" dirty="0" err="1">
                <a:effectLst/>
                <a:latin typeface="ECSquareSansPro-Italic"/>
                <a:ea typeface="Calibri" panose="020F0502020204030204" pitchFamily="34" charset="0"/>
                <a:cs typeface="ECSquareSansPro-Italic"/>
              </a:rPr>
              <a:t>bioeconomy</a:t>
            </a:r>
            <a:r>
              <a:rPr lang="en-US" sz="500" i="1" dirty="0">
                <a:effectLst/>
                <a:latin typeface="ECSquareSansPro-Italic"/>
                <a:ea typeface="Calibri" panose="020F0502020204030204" pitchFamily="34" charset="0"/>
                <a:cs typeface="ECSquareSansPro-Italic"/>
              </a:rPr>
              <a:t>, ensuring competitiveness and guaranteeing healthy soil, air, fresh and marine water for all, through better understanding of planetary boundaries and deployment of innovative technologies and other solutions, notably in primary production, forestry and bio-based systems;</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30. Food and nutrition security for all within planetary boundaries is ensured through knowledge, innovation and </a:t>
            </a:r>
            <a:r>
              <a:rPr lang="en-US" sz="500" i="1" dirty="0" err="1">
                <a:effectLst/>
                <a:latin typeface="ECSquareSansPro-Italic"/>
                <a:ea typeface="Calibri" panose="020F0502020204030204" pitchFamily="34" charset="0"/>
                <a:cs typeface="ECSquareSansPro-Italic"/>
              </a:rPr>
              <a:t>digitalisation</a:t>
            </a:r>
            <a:r>
              <a:rPr lang="en-US" sz="500" i="1" dirty="0">
                <a:effectLst/>
                <a:latin typeface="ECSquareSansPro-Italic"/>
                <a:ea typeface="Calibri" panose="020F0502020204030204" pitchFamily="34" charset="0"/>
                <a:cs typeface="ECSquareSansPro-Italic"/>
              </a:rPr>
              <a:t> in agriculture, fisheries, aquaculture and food systems, which are sustainable, resilient, inclusive, safe and healthy from farm to fork;</a:t>
            </a:r>
          </a:p>
          <a:p>
            <a:pPr marL="0" marR="0" indent="0">
              <a:lnSpc>
                <a:spcPct val="120000"/>
              </a:lnSpc>
              <a:spcBef>
                <a:spcPts val="0"/>
              </a:spcBef>
            </a:pPr>
            <a:r>
              <a:rPr lang="en-US" sz="500" i="1" dirty="0">
                <a:effectLst/>
                <a:latin typeface="ECSquareSansPro-Italic"/>
                <a:ea typeface="Calibri" panose="020F0502020204030204" pitchFamily="34" charset="0"/>
                <a:cs typeface="ECSquareSansPro-Italic"/>
              </a:rPr>
              <a:t>31. Rural, coastal and urban areas are developed in a sustainable, balanced and inclusive manner thanks to a better understanding of the environmental, socio-economic, </a:t>
            </a:r>
            <a:r>
              <a:rPr lang="en-US" sz="500" i="1" dirty="0" err="1">
                <a:effectLst/>
                <a:latin typeface="ECSquareSansPro-Italic"/>
                <a:ea typeface="Calibri" panose="020F0502020204030204" pitchFamily="34" charset="0"/>
                <a:cs typeface="ECSquareSansPro-Italic"/>
              </a:rPr>
              <a:t>behavioural</a:t>
            </a:r>
            <a:r>
              <a:rPr lang="en-US" sz="500" i="1" dirty="0">
                <a:effectLst/>
                <a:latin typeface="ECSquareSansPro-Italic"/>
                <a:ea typeface="Calibri" panose="020F0502020204030204" pitchFamily="34" charset="0"/>
                <a:cs typeface="ECSquareSansPro-Italic"/>
              </a:rPr>
              <a:t> and demographic drivers of change as well as deployment of digital, social and community-led innovations.</a:t>
            </a:r>
            <a:endParaRPr lang="en-US" sz="500" dirty="0">
              <a:effectLst/>
              <a:latin typeface="Sylfaen" panose="010A0502050306030303"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1C18FE6-F5D9-4BB9-95D0-D1CF0A6394A3}"/>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5</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371976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50</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6.</a:t>
            </a:r>
            <a:r>
              <a:rPr lang="ka-GE" sz="1800" dirty="0">
                <a:solidFill>
                  <a:srgbClr val="000000"/>
                </a:solidFill>
                <a:latin typeface="+mn-lt"/>
                <a:cs typeface="Times New Roman" panose="02020603050405020304" pitchFamily="18" charset="0"/>
              </a:rPr>
              <a:t>						</a:t>
            </a:r>
            <a:r>
              <a:rPr lang="en-GB" sz="1800" i="1" dirty="0">
                <a:solidFill>
                  <a:srgbClr val="000000"/>
                </a:solidFill>
                <a:cs typeface="Times New Roman" panose="02020603050405020304" pitchFamily="18" charset="0"/>
              </a:rPr>
              <a:t>Continued</a:t>
            </a:r>
            <a:r>
              <a:rPr lang="ka-GE" sz="1800" i="1" dirty="0">
                <a:solidFill>
                  <a:srgbClr val="000000"/>
                </a:solidFill>
                <a:cs typeface="Times New Roman" panose="02020603050405020304" pitchFamily="18" charset="0"/>
              </a:rPr>
              <a:t> 5</a:t>
            </a:r>
            <a:endParaRPr lang="en-GB" sz="1800" dirty="0">
              <a:solidFill>
                <a:srgbClr val="000000"/>
              </a:solidFill>
              <a:latin typeface="+mn-lt"/>
              <a:cs typeface="Times New Roman" panose="02020603050405020304" pitchFamily="18" charset="0"/>
            </a:endParaRPr>
          </a:p>
          <a:p>
            <a:pPr fontAlgn="auto">
              <a:lnSpc>
                <a:spcPct val="100000"/>
              </a:lnSpc>
              <a:spcAft>
                <a:spcPts val="0"/>
              </a:spcAft>
            </a:pPr>
            <a:r>
              <a:rPr lang="en-GB" sz="1800" dirty="0">
                <a:solidFill>
                  <a:srgbClr val="000000"/>
                </a:solidFill>
                <a:latin typeface="+mn-lt"/>
                <a:cs typeface="Times New Roman" panose="02020603050405020304" pitchFamily="18" charset="0"/>
              </a:rPr>
              <a:t>Safe, Resilient Transport and Smart Mobility services for passengers and goods</a:t>
            </a:r>
          </a:p>
        </p:txBody>
      </p:sp>
      <p:sp>
        <p:nvSpPr>
          <p:cNvPr id="19" name="Rectangle: Rounded Corners 41">
            <a:extLst>
              <a:ext uri="{FF2B5EF4-FFF2-40B4-BE49-F238E27FC236}">
                <a16:creationId xmlns:a16="http://schemas.microsoft.com/office/drawing/2014/main" id="{B8D6D97C-9657-42CA-8FF6-7DEDF37E4D6A}"/>
              </a:ext>
            </a:extLst>
          </p:cNvPr>
          <p:cNvSpPr/>
          <p:nvPr/>
        </p:nvSpPr>
        <p:spPr>
          <a:xfrm>
            <a:off x="3510" y="672336"/>
            <a:ext cx="1777596" cy="6213646"/>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1" name="Group 20">
            <a:extLst>
              <a:ext uri="{FF2B5EF4-FFF2-40B4-BE49-F238E27FC236}">
                <a16:creationId xmlns:a16="http://schemas.microsoft.com/office/drawing/2014/main" id="{33B17CB0-0D6B-490C-925F-B4943E00699C}"/>
              </a:ext>
            </a:extLst>
          </p:cNvPr>
          <p:cNvGrpSpPr/>
          <p:nvPr/>
        </p:nvGrpSpPr>
        <p:grpSpPr>
          <a:xfrm>
            <a:off x="-5851" y="2133634"/>
            <a:ext cx="1780987" cy="1142970"/>
            <a:chOff x="7795788" y="1316115"/>
            <a:chExt cx="1341516" cy="1458301"/>
          </a:xfrm>
        </p:grpSpPr>
        <p:sp>
          <p:nvSpPr>
            <p:cNvPr id="22" name="Rectangle: Rounded Corners 39">
              <a:extLst>
                <a:ext uri="{FF2B5EF4-FFF2-40B4-BE49-F238E27FC236}">
                  <a16:creationId xmlns:a16="http://schemas.microsoft.com/office/drawing/2014/main" id="{039AA0B8-2C83-4DE5-ADFD-30E977F268E0}"/>
                </a:ext>
              </a:extLst>
            </p:cNvPr>
            <p:cNvSpPr/>
            <p:nvPr/>
          </p:nvSpPr>
          <p:spPr>
            <a:xfrm>
              <a:off x="7795788" y="1316115"/>
              <a:ext cx="1341516" cy="145830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23" name="Rectangle: Rounded Corners 52">
              <a:extLst>
                <a:ext uri="{FF2B5EF4-FFF2-40B4-BE49-F238E27FC236}">
                  <a16:creationId xmlns:a16="http://schemas.microsoft.com/office/drawing/2014/main" id="{720F4038-81CD-43D5-8B6F-0B1B75B8BEEA}"/>
                </a:ext>
              </a:extLst>
            </p:cNvPr>
            <p:cNvSpPr txBox="1"/>
            <p:nvPr/>
          </p:nvSpPr>
          <p:spPr>
            <a:xfrm>
              <a:off x="7835080" y="1355410"/>
              <a:ext cx="1262932" cy="1379718"/>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p>
            <a:p>
              <a:pPr marL="0" lvl="0" indent="0" algn="ctr" defTabSz="444500">
                <a:lnSpc>
                  <a:spcPct val="90000"/>
                </a:lnSpc>
                <a:spcBef>
                  <a:spcPct val="0"/>
                </a:spcBef>
                <a:spcAft>
                  <a:spcPct val="35000"/>
                </a:spcAft>
                <a:buNone/>
              </a:pPr>
              <a:r>
                <a:rPr lang="en-GB" sz="1000" b="0" kern="1200" dirty="0">
                  <a:solidFill>
                    <a:schemeClr val="bg1"/>
                  </a:solidFill>
                </a:rPr>
                <a:t>Cross-cutting actions</a:t>
              </a:r>
            </a:p>
          </p:txBody>
        </p:sp>
      </p:grpSp>
      <p:grpSp>
        <p:nvGrpSpPr>
          <p:cNvPr id="24" name="Group 23">
            <a:extLst>
              <a:ext uri="{FF2B5EF4-FFF2-40B4-BE49-F238E27FC236}">
                <a16:creationId xmlns:a16="http://schemas.microsoft.com/office/drawing/2014/main" id="{AFC062E1-1FDE-4A5B-9C2A-2210FE57617E}"/>
              </a:ext>
            </a:extLst>
          </p:cNvPr>
          <p:cNvGrpSpPr/>
          <p:nvPr/>
        </p:nvGrpSpPr>
        <p:grpSpPr>
          <a:xfrm>
            <a:off x="122" y="3429000"/>
            <a:ext cx="1775014" cy="1118568"/>
            <a:chOff x="7802369" y="3201793"/>
            <a:chExt cx="1328353" cy="1741924"/>
          </a:xfrm>
        </p:grpSpPr>
        <p:sp>
          <p:nvSpPr>
            <p:cNvPr id="25" name="Rectangle: Rounded Corners 37">
              <a:extLst>
                <a:ext uri="{FF2B5EF4-FFF2-40B4-BE49-F238E27FC236}">
                  <a16:creationId xmlns:a16="http://schemas.microsoft.com/office/drawing/2014/main" id="{FB0808C4-8D91-4D4F-A035-718E1F565CC9}"/>
                </a:ext>
              </a:extLst>
            </p:cNvPr>
            <p:cNvSpPr/>
            <p:nvPr/>
          </p:nvSpPr>
          <p:spPr>
            <a:xfrm>
              <a:off x="7802369" y="3201793"/>
              <a:ext cx="1328353" cy="174192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26" name="Rectangle: Rounded Corners 54">
              <a:extLst>
                <a:ext uri="{FF2B5EF4-FFF2-40B4-BE49-F238E27FC236}">
                  <a16:creationId xmlns:a16="http://schemas.microsoft.com/office/drawing/2014/main" id="{9A699479-D025-4DD8-9291-E31C7E7C415C}"/>
                </a:ext>
              </a:extLst>
            </p:cNvPr>
            <p:cNvSpPr txBox="1"/>
            <p:nvPr/>
          </p:nvSpPr>
          <p:spPr>
            <a:xfrm>
              <a:off x="7841275" y="3240702"/>
              <a:ext cx="1250541" cy="1664113"/>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endParaRPr lang="en-US" sz="1000" b="0" kern="1200" dirty="0">
                <a:solidFill>
                  <a:schemeClr val="bg1"/>
                </a:solidFill>
              </a:endParaRPr>
            </a:p>
          </p:txBody>
        </p:sp>
      </p:grpSp>
      <p:graphicFrame>
        <p:nvGraphicFramePr>
          <p:cNvPr id="2" name="Table 1"/>
          <p:cNvGraphicFramePr>
            <a:graphicFrameLocks noGrp="1"/>
          </p:cNvGraphicFramePr>
          <p:nvPr>
            <p:extLst>
              <p:ext uri="{D42A27DB-BD31-4B8C-83A1-F6EECF244321}">
                <p14:modId xmlns:p14="http://schemas.microsoft.com/office/powerpoint/2010/main" val="2204937880"/>
              </p:ext>
            </p:extLst>
          </p:nvPr>
        </p:nvGraphicFramePr>
        <p:xfrm>
          <a:off x="1829705" y="719766"/>
          <a:ext cx="7314294" cy="4999935"/>
        </p:xfrm>
        <a:graphic>
          <a:graphicData uri="http://schemas.openxmlformats.org/drawingml/2006/table">
            <a:tbl>
              <a:tblPr firstRow="1" firstCol="1" bandRow="1">
                <a:tableStyleId>{616DA210-FB5B-4158-B5E0-FEB733F419BA}</a:tableStyleId>
              </a:tblPr>
              <a:tblGrid>
                <a:gridCol w="2361305">
                  <a:extLst>
                    <a:ext uri="{9D8B030D-6E8A-4147-A177-3AD203B41FA5}">
                      <a16:colId xmlns:a16="http://schemas.microsoft.com/office/drawing/2014/main" val="1584764542"/>
                    </a:ext>
                  </a:extLst>
                </a:gridCol>
                <a:gridCol w="609584">
                  <a:extLst>
                    <a:ext uri="{9D8B030D-6E8A-4147-A177-3AD203B41FA5}">
                      <a16:colId xmlns:a16="http://schemas.microsoft.com/office/drawing/2014/main" val="3314526243"/>
                    </a:ext>
                  </a:extLst>
                </a:gridCol>
                <a:gridCol w="1066772">
                  <a:extLst>
                    <a:ext uri="{9D8B030D-6E8A-4147-A177-3AD203B41FA5}">
                      <a16:colId xmlns:a16="http://schemas.microsoft.com/office/drawing/2014/main" val="1635631794"/>
                    </a:ext>
                  </a:extLst>
                </a:gridCol>
                <a:gridCol w="1676356">
                  <a:extLst>
                    <a:ext uri="{9D8B030D-6E8A-4147-A177-3AD203B41FA5}">
                      <a16:colId xmlns:a16="http://schemas.microsoft.com/office/drawing/2014/main" val="3654442977"/>
                    </a:ext>
                  </a:extLst>
                </a:gridCol>
                <a:gridCol w="479314">
                  <a:extLst>
                    <a:ext uri="{9D8B030D-6E8A-4147-A177-3AD203B41FA5}">
                      <a16:colId xmlns:a16="http://schemas.microsoft.com/office/drawing/2014/main" val="3826683529"/>
                    </a:ext>
                  </a:extLst>
                </a:gridCol>
                <a:gridCol w="1120963">
                  <a:extLst>
                    <a:ext uri="{9D8B030D-6E8A-4147-A177-3AD203B41FA5}">
                      <a16:colId xmlns:a16="http://schemas.microsoft.com/office/drawing/2014/main" val="4086026734"/>
                    </a:ext>
                  </a:extLst>
                </a:gridCol>
              </a:tblGrid>
              <a:tr h="374559">
                <a:tc rowSpan="2">
                  <a:txBody>
                    <a:bodyPr/>
                    <a:lstStyle/>
                    <a:p>
                      <a:pPr algn="ctr">
                        <a:lnSpc>
                          <a:spcPct val="115000"/>
                        </a:lnSpc>
                        <a:spcAft>
                          <a:spcPts val="400"/>
                        </a:spcAft>
                      </a:pPr>
                      <a:r>
                        <a:rPr lang="en-GB" sz="1400" b="0" dirty="0">
                          <a:effectLst/>
                        </a:rPr>
                        <a:t>Topics</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rowSpan="2">
                  <a:txBody>
                    <a:bodyPr/>
                    <a:lstStyle/>
                    <a:p>
                      <a:pPr algn="ctr">
                        <a:lnSpc>
                          <a:spcPct val="115000"/>
                        </a:lnSpc>
                        <a:spcAft>
                          <a:spcPts val="400"/>
                        </a:spcAft>
                      </a:pPr>
                      <a:r>
                        <a:rPr lang="en-GB" sz="1400" b="0" dirty="0">
                          <a:effectLst/>
                        </a:rPr>
                        <a:t>Type of Action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Budgets (EUR million)</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rowSpan="2">
                  <a:txBody>
                    <a:bodyPr/>
                    <a:lstStyle/>
                    <a:p>
                      <a:pPr algn="ctr">
                        <a:lnSpc>
                          <a:spcPct val="115000"/>
                        </a:lnSpc>
                        <a:spcAft>
                          <a:spcPts val="400"/>
                        </a:spcAft>
                      </a:pPr>
                      <a:r>
                        <a:rPr lang="en-GB" sz="1400" b="0">
                          <a:effectLst/>
                        </a:rPr>
                        <a:t>Expected EU contribution per project (EUR million)</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rowSpan="2" gridSpan="2">
                  <a:txBody>
                    <a:bodyPr/>
                    <a:lstStyle/>
                    <a:p>
                      <a:pPr algn="ctr">
                        <a:lnSpc>
                          <a:spcPct val="115000"/>
                        </a:lnSpc>
                        <a:spcAft>
                          <a:spcPts val="400"/>
                        </a:spcAft>
                      </a:pPr>
                      <a:r>
                        <a:rPr lang="en-GB" sz="1400" b="0" dirty="0">
                          <a:effectLst/>
                        </a:rPr>
                        <a:t>Indicative number of projects expected to be funded</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rowSpan="2" hMerge="1">
                  <a:txBody>
                    <a:bodyPr/>
                    <a:lstStyle/>
                    <a:p>
                      <a:pPr algn="ctr">
                        <a:lnSpc>
                          <a:spcPct val="115000"/>
                        </a:lnSpc>
                        <a:spcAft>
                          <a:spcPts val="400"/>
                        </a:spcAft>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256572716"/>
                  </a:ext>
                </a:extLst>
              </a:tr>
              <a:tr h="376472">
                <a:tc vMerge="1">
                  <a:txBody>
                    <a:bodyPr/>
                    <a:lstStyle/>
                    <a:p>
                      <a:endParaRPr lang="en-US"/>
                    </a:p>
                  </a:txBody>
                  <a:tcPr/>
                </a:tc>
                <a:tc vMerge="1">
                  <a:txBody>
                    <a:bodyPr/>
                    <a:lstStyle/>
                    <a:p>
                      <a:endParaRPr lang="en-US"/>
                    </a:p>
                  </a:txBody>
                  <a:tcPr/>
                </a:tc>
                <a:tc>
                  <a:txBody>
                    <a:bodyPr/>
                    <a:lstStyle/>
                    <a:p>
                      <a:pPr algn="ctr">
                        <a:lnSpc>
                          <a:spcPct val="115000"/>
                        </a:lnSpc>
                        <a:spcAft>
                          <a:spcPts val="400"/>
                        </a:spcAft>
                      </a:pPr>
                      <a:r>
                        <a:rPr lang="en-GB" sz="1400" b="0" dirty="0">
                          <a:effectLst/>
                        </a:rPr>
                        <a:t>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34787259"/>
                  </a:ext>
                </a:extLst>
              </a:tr>
              <a:tr h="412468">
                <a:tc gridSpan="6">
                  <a:txBody>
                    <a:bodyPr/>
                    <a:lstStyle/>
                    <a:p>
                      <a:pPr algn="ctr">
                        <a:lnSpc>
                          <a:spcPct val="115000"/>
                        </a:lnSpc>
                        <a:spcAft>
                          <a:spcPts val="400"/>
                        </a:spcAft>
                      </a:pPr>
                      <a:r>
                        <a:rPr lang="en-GB" sz="1400" b="0" dirty="0">
                          <a:effectLst/>
                        </a:rPr>
                        <a:t>Opening: 07 May 2024</a:t>
                      </a:r>
                      <a:endParaRPr lang="en-US" sz="1400" b="0" dirty="0">
                        <a:effectLst/>
                      </a:endParaRPr>
                    </a:p>
                    <a:p>
                      <a:pPr algn="ctr">
                        <a:lnSpc>
                          <a:spcPct val="115000"/>
                        </a:lnSpc>
                        <a:spcAft>
                          <a:spcPts val="400"/>
                        </a:spcAft>
                      </a:pPr>
                      <a:r>
                        <a:rPr lang="en-GB" sz="1400" b="0" dirty="0">
                          <a:effectLst/>
                        </a:rPr>
                        <a:t>Deadline(s): 05 Sep 2024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54783779"/>
                  </a:ext>
                </a:extLst>
              </a:tr>
              <a:tr h="210022">
                <a:tc>
                  <a:txBody>
                    <a:bodyPr/>
                    <a:lstStyle/>
                    <a:p>
                      <a:pPr algn="just">
                        <a:lnSpc>
                          <a:spcPct val="115000"/>
                        </a:lnSpc>
                        <a:spcAft>
                          <a:spcPts val="400"/>
                        </a:spcAft>
                      </a:pPr>
                      <a:r>
                        <a:rPr lang="en-GB" sz="1400" b="0">
                          <a:effectLst/>
                        </a:rPr>
                        <a:t>HORIZON-CL5-2024-D6-01-01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RIA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12.00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dirty="0">
                          <a:effectLst/>
                        </a:rPr>
                        <a:t>Around 6.00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2782952663"/>
                  </a:ext>
                </a:extLst>
              </a:tr>
              <a:tr h="210022">
                <a:tc>
                  <a:txBody>
                    <a:bodyPr/>
                    <a:lstStyle/>
                    <a:p>
                      <a:pPr algn="just">
                        <a:lnSpc>
                          <a:spcPct val="115000"/>
                        </a:lnSpc>
                        <a:spcAft>
                          <a:spcPts val="400"/>
                        </a:spcAft>
                      </a:pPr>
                      <a:r>
                        <a:rPr lang="en-GB" sz="1400" b="0">
                          <a:effectLst/>
                        </a:rPr>
                        <a:t>HORIZON-CL5-2024-D6-01-02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14.00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1530934673"/>
                  </a:ext>
                </a:extLst>
              </a:tr>
              <a:tr h="210022">
                <a:tc>
                  <a:txBody>
                    <a:bodyPr/>
                    <a:lstStyle/>
                    <a:p>
                      <a:pPr algn="just">
                        <a:lnSpc>
                          <a:spcPct val="115000"/>
                        </a:lnSpc>
                        <a:spcAft>
                          <a:spcPts val="400"/>
                        </a:spcAft>
                      </a:pPr>
                      <a:r>
                        <a:rPr lang="en-GB" sz="1400" b="0">
                          <a:effectLst/>
                        </a:rPr>
                        <a:t>HORIZON-CL5-2024-D6-01-03</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IA</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12.00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6.00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1204733145"/>
                  </a:ext>
                </a:extLst>
              </a:tr>
              <a:tr h="210022">
                <a:tc>
                  <a:txBody>
                    <a:bodyPr/>
                    <a:lstStyle/>
                    <a:p>
                      <a:pPr algn="just">
                        <a:lnSpc>
                          <a:spcPct val="115000"/>
                        </a:lnSpc>
                        <a:spcAft>
                          <a:spcPts val="400"/>
                        </a:spcAft>
                      </a:pPr>
                      <a:r>
                        <a:rPr lang="en-GB" sz="1400" b="0" dirty="0">
                          <a:effectLst/>
                        </a:rPr>
                        <a:t>HORIZON-CL5-2024-D6-01-04</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1541549294"/>
                  </a:ext>
                </a:extLst>
              </a:tr>
              <a:tr h="210022">
                <a:tc>
                  <a:txBody>
                    <a:bodyPr/>
                    <a:lstStyle/>
                    <a:p>
                      <a:pPr algn="just">
                        <a:lnSpc>
                          <a:spcPct val="115000"/>
                        </a:lnSpc>
                        <a:spcAft>
                          <a:spcPts val="400"/>
                        </a:spcAft>
                      </a:pPr>
                      <a:r>
                        <a:rPr lang="en-GB" sz="1400" b="0">
                          <a:effectLst/>
                        </a:rPr>
                        <a:t>HORIZON-CL5-2024-D6-01-05</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CSA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4.00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a:effectLst/>
                        </a:rPr>
                        <a:t>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1969033096"/>
                  </a:ext>
                </a:extLst>
              </a:tr>
              <a:tr h="210022">
                <a:tc>
                  <a:txBody>
                    <a:bodyPr/>
                    <a:lstStyle/>
                    <a:p>
                      <a:pPr algn="just">
                        <a:lnSpc>
                          <a:spcPct val="115000"/>
                        </a:lnSpc>
                        <a:spcAft>
                          <a:spcPts val="400"/>
                        </a:spcAft>
                      </a:pPr>
                      <a:r>
                        <a:rPr lang="en-GB" sz="1400" b="0">
                          <a:effectLst/>
                        </a:rPr>
                        <a:t>HORIZON-CL5-2024-D6-01-06</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dirty="0">
                          <a:effectLst/>
                        </a:rPr>
                        <a:t>4.00 to 5.00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2261492742"/>
                  </a:ext>
                </a:extLst>
              </a:tr>
              <a:tr h="210022">
                <a:tc>
                  <a:txBody>
                    <a:bodyPr/>
                    <a:lstStyle/>
                    <a:p>
                      <a:pPr algn="just">
                        <a:lnSpc>
                          <a:spcPct val="115000"/>
                        </a:lnSpc>
                        <a:spcAft>
                          <a:spcPts val="400"/>
                        </a:spcAft>
                      </a:pPr>
                      <a:r>
                        <a:rPr lang="en-GB" sz="1400" b="0">
                          <a:effectLst/>
                        </a:rPr>
                        <a:t>HORIZON-CL5-2024-D6-01-07</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20.00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10.00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a:effectLst/>
                        </a:rPr>
                        <a:t>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2937709765"/>
                  </a:ext>
                </a:extLst>
              </a:tr>
              <a:tr h="210022">
                <a:tc>
                  <a:txBody>
                    <a:bodyPr/>
                    <a:lstStyle/>
                    <a:p>
                      <a:pPr algn="just">
                        <a:lnSpc>
                          <a:spcPct val="115000"/>
                        </a:lnSpc>
                        <a:spcAft>
                          <a:spcPts val="400"/>
                        </a:spcAft>
                      </a:pPr>
                      <a:r>
                        <a:rPr lang="en-GB" sz="1400" b="0">
                          <a:effectLst/>
                        </a:rPr>
                        <a:t>HORIZON-CL5-2024-D6-01-08</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15.00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5.00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3</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4138096406"/>
                  </a:ext>
                </a:extLst>
              </a:tr>
              <a:tr h="210022">
                <a:tc>
                  <a:txBody>
                    <a:bodyPr/>
                    <a:lstStyle/>
                    <a:p>
                      <a:pPr algn="just">
                        <a:lnSpc>
                          <a:spcPct val="115000"/>
                        </a:lnSpc>
                        <a:spcAft>
                          <a:spcPts val="400"/>
                        </a:spcAft>
                      </a:pPr>
                      <a:r>
                        <a:rPr lang="en-GB" sz="1400" b="0">
                          <a:effectLst/>
                        </a:rPr>
                        <a:t>HORIZON-CL5-2024-D6-01-09</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3.00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dirty="0">
                          <a:effectLst/>
                        </a:rPr>
                        <a:t>Around 3.00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1</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870272963"/>
                  </a:ext>
                </a:extLst>
              </a:tr>
              <a:tr h="210022">
                <a:tc>
                  <a:txBody>
                    <a:bodyPr/>
                    <a:lstStyle/>
                    <a:p>
                      <a:pPr algn="just">
                        <a:lnSpc>
                          <a:spcPct val="115000"/>
                        </a:lnSpc>
                        <a:spcAft>
                          <a:spcPts val="400"/>
                        </a:spcAft>
                      </a:pPr>
                      <a:r>
                        <a:rPr lang="en-GB" sz="1400" b="0">
                          <a:effectLst/>
                        </a:rPr>
                        <a:t>HORIZON-CL5-2024-D6-01-10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8.50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dirty="0">
                          <a:effectLst/>
                        </a:rPr>
                        <a:t>Around 4.00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1317970646"/>
                  </a:ext>
                </a:extLst>
              </a:tr>
              <a:tr h="210022">
                <a:tc>
                  <a:txBody>
                    <a:bodyPr/>
                    <a:lstStyle/>
                    <a:p>
                      <a:pPr algn="just">
                        <a:lnSpc>
                          <a:spcPct val="115000"/>
                        </a:lnSpc>
                        <a:spcAft>
                          <a:spcPts val="400"/>
                        </a:spcAft>
                      </a:pPr>
                      <a:r>
                        <a:rPr lang="en-GB" sz="1400" b="0">
                          <a:effectLst/>
                        </a:rPr>
                        <a:t>HORIZON-CL5-2024-D6-01-11</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7.00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3.00 to 3.50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806448480"/>
                  </a:ext>
                </a:extLst>
              </a:tr>
              <a:tr h="210022">
                <a:tc>
                  <a:txBody>
                    <a:bodyPr/>
                    <a:lstStyle/>
                    <a:p>
                      <a:pPr algn="just">
                        <a:lnSpc>
                          <a:spcPct val="115000"/>
                        </a:lnSpc>
                        <a:spcAft>
                          <a:spcPts val="400"/>
                        </a:spcAft>
                      </a:pPr>
                      <a:r>
                        <a:rPr lang="en-GB" sz="1400" b="0">
                          <a:effectLst/>
                        </a:rPr>
                        <a:t>HORIZON-CL5-2024-D6-01-12</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RIA</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dirty="0">
                          <a:effectLst/>
                        </a:rPr>
                        <a:t>7.00</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400"/>
                        </a:spcAft>
                      </a:pPr>
                      <a:r>
                        <a:rPr lang="en-GB" sz="1400" b="0">
                          <a:effectLst/>
                        </a:rPr>
                        <a:t>Around 3.50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400"/>
                        </a:spcAft>
                      </a:pPr>
                      <a:r>
                        <a:rPr lang="en-GB" sz="1400" b="0" dirty="0">
                          <a:effectLst/>
                        </a:rPr>
                        <a:t>2</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3007954679"/>
                  </a:ext>
                </a:extLst>
              </a:tr>
              <a:tr h="191462">
                <a:tc>
                  <a:txBody>
                    <a:bodyPr/>
                    <a:lstStyle/>
                    <a:p>
                      <a:pPr algn="just">
                        <a:lnSpc>
                          <a:spcPct val="115000"/>
                        </a:lnSpc>
                        <a:spcAft>
                          <a:spcPts val="400"/>
                        </a:spcAft>
                      </a:pPr>
                      <a:r>
                        <a:rPr lang="en-GB" sz="1400" b="0">
                          <a:effectLst/>
                        </a:rPr>
                        <a:t>Overall indicative budget</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10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a:txBody>
                    <a:bodyPr/>
                    <a:lstStyle/>
                    <a:p>
                      <a:pPr algn="ctr">
                        <a:lnSpc>
                          <a:spcPct val="115000"/>
                        </a:lnSpc>
                        <a:spcAft>
                          <a:spcPts val="400"/>
                        </a:spcAft>
                      </a:pPr>
                      <a:r>
                        <a:rPr lang="en-GB" sz="1400" b="0">
                          <a:effectLst/>
                        </a:rPr>
                        <a:t>122.50</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gridSpan="2">
                  <a:txBody>
                    <a:bodyPr/>
                    <a:lstStyle/>
                    <a:p>
                      <a:pPr algn="ctr">
                        <a:lnSpc>
                          <a:spcPct val="115000"/>
                        </a:lnSpc>
                        <a:spcAft>
                          <a:spcPts val="1000"/>
                        </a:spcAft>
                      </a:pPr>
                      <a:r>
                        <a:rPr lang="en-GB" sz="1400" b="0">
                          <a:effectLst/>
                        </a:rPr>
                        <a:t> </a:t>
                      </a:r>
                      <a:endParaRPr lang="en-US"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tc hMerge="1">
                  <a:txBody>
                    <a:bodyPr/>
                    <a:lstStyle/>
                    <a:p>
                      <a:endParaRPr lang="en-US"/>
                    </a:p>
                  </a:txBody>
                  <a:tcPr/>
                </a:tc>
                <a:tc>
                  <a:txBody>
                    <a:bodyPr/>
                    <a:lstStyle/>
                    <a:p>
                      <a:pPr algn="ctr">
                        <a:lnSpc>
                          <a:spcPct val="115000"/>
                        </a:lnSpc>
                        <a:spcAft>
                          <a:spcPts val="1000"/>
                        </a:spcAft>
                      </a:pPr>
                      <a:r>
                        <a:rPr lang="en-GB" sz="1400" b="0" dirty="0">
                          <a:effectLst/>
                        </a:rPr>
                        <a:t>22 </a:t>
                      </a:r>
                      <a:endPar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765" marR="26765" marT="26765" marB="0"/>
                </a:tc>
                <a:extLst>
                  <a:ext uri="{0D108BD9-81ED-4DB2-BD59-A6C34878D82A}">
                    <a16:rowId xmlns:a16="http://schemas.microsoft.com/office/drawing/2014/main" val="323685417"/>
                  </a:ext>
                </a:extLst>
              </a:tr>
            </a:tbl>
          </a:graphicData>
        </a:graphic>
      </p:graphicFrame>
      <p:sp>
        <p:nvSpPr>
          <p:cNvPr id="14" name="Rectangle: Rounded Corners 50">
            <a:extLst>
              <a:ext uri="{FF2B5EF4-FFF2-40B4-BE49-F238E27FC236}">
                <a16:creationId xmlns:a16="http://schemas.microsoft.com/office/drawing/2014/main" id="{8513AC3C-5D8A-4FF4-80AF-4E23D815DF39}"/>
              </a:ext>
            </a:extLst>
          </p:cNvPr>
          <p:cNvSpPr txBox="1"/>
          <p:nvPr/>
        </p:nvSpPr>
        <p:spPr>
          <a:xfrm>
            <a:off x="3510" y="685873"/>
            <a:ext cx="1777596" cy="7577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6</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€ 231.00 m.</a:t>
            </a:r>
            <a:endParaRPr lang="en-US" sz="1400" b="1" kern="1200" dirty="0">
              <a:solidFill>
                <a:schemeClr val="bg1"/>
              </a:solidFill>
            </a:endParaRPr>
          </a:p>
        </p:txBody>
      </p:sp>
    </p:spTree>
    <p:extLst>
      <p:ext uri="{BB962C8B-B14F-4D97-AF65-F5344CB8AC3E}">
        <p14:creationId xmlns:p14="http://schemas.microsoft.com/office/powerpoint/2010/main" val="1813594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51</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16" name="Title 1">
            <a:extLst>
              <a:ext uri="{FF2B5EF4-FFF2-40B4-BE49-F238E27FC236}">
                <a16:creationId xmlns:a16="http://schemas.microsoft.com/office/drawing/2014/main" id="{2154F14E-01FB-45DF-8E07-39FA32C4C473}"/>
              </a:ext>
            </a:extLst>
          </p:cNvPr>
          <p:cNvSpPr txBox="1">
            <a:spLocks/>
          </p:cNvSpPr>
          <p:nvPr/>
        </p:nvSpPr>
        <p:spPr>
          <a:xfrm>
            <a:off x="0" y="90"/>
            <a:ext cx="9144000" cy="67224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pPr>
            <a:r>
              <a:rPr lang="en-GB" sz="1800" dirty="0">
                <a:solidFill>
                  <a:srgbClr val="000000"/>
                </a:solidFill>
                <a:latin typeface="+mn-lt"/>
                <a:ea typeface="Times New Roman" panose="02020603050405020304" pitchFamily="18" charset="0"/>
                <a:cs typeface="Times New Roman" panose="02020603050405020304" pitchFamily="18" charset="0"/>
              </a:rPr>
              <a:t>Cluster 5. </a:t>
            </a:r>
            <a:r>
              <a:rPr lang="en-GB" sz="1800" dirty="0">
                <a:solidFill>
                  <a:srgbClr val="000000"/>
                </a:solidFill>
                <a:latin typeface="+mn-lt"/>
                <a:cs typeface="Times New Roman" panose="02020603050405020304" pitchFamily="18" charset="0"/>
              </a:rPr>
              <a:t>Destination 6.</a:t>
            </a:r>
            <a:r>
              <a:rPr lang="ka-GE" sz="1800" dirty="0">
                <a:solidFill>
                  <a:srgbClr val="000000"/>
                </a:solidFill>
                <a:latin typeface="+mn-lt"/>
                <a:cs typeface="Times New Roman" panose="02020603050405020304" pitchFamily="18" charset="0"/>
              </a:rPr>
              <a:t>						</a:t>
            </a:r>
            <a:r>
              <a:rPr lang="en-GB" sz="1800" i="1" dirty="0">
                <a:solidFill>
                  <a:srgbClr val="000000"/>
                </a:solidFill>
                <a:cs typeface="Times New Roman" panose="02020603050405020304" pitchFamily="18" charset="0"/>
              </a:rPr>
              <a:t>Continued</a:t>
            </a:r>
            <a:r>
              <a:rPr lang="ka-GE" sz="1800" i="1" dirty="0">
                <a:solidFill>
                  <a:srgbClr val="000000"/>
                </a:solidFill>
                <a:cs typeface="Times New Roman" panose="02020603050405020304" pitchFamily="18" charset="0"/>
              </a:rPr>
              <a:t> 6</a:t>
            </a:r>
            <a:endParaRPr lang="en-GB" sz="1800" dirty="0">
              <a:solidFill>
                <a:srgbClr val="000000"/>
              </a:solidFill>
              <a:latin typeface="+mn-lt"/>
              <a:cs typeface="Times New Roman" panose="02020603050405020304" pitchFamily="18" charset="0"/>
            </a:endParaRPr>
          </a:p>
          <a:p>
            <a:pPr fontAlgn="auto">
              <a:lnSpc>
                <a:spcPct val="100000"/>
              </a:lnSpc>
              <a:spcAft>
                <a:spcPts val="0"/>
              </a:spcAft>
            </a:pPr>
            <a:r>
              <a:rPr lang="en-GB" sz="1800" dirty="0">
                <a:solidFill>
                  <a:srgbClr val="000000"/>
                </a:solidFill>
                <a:latin typeface="+mn-lt"/>
                <a:cs typeface="Times New Roman" panose="02020603050405020304" pitchFamily="18" charset="0"/>
              </a:rPr>
              <a:t>Safe, Resilient Transport and Smart Mobility services for passengers and goods</a:t>
            </a:r>
          </a:p>
        </p:txBody>
      </p:sp>
      <p:sp>
        <p:nvSpPr>
          <p:cNvPr id="19" name="Rectangle: Rounded Corners 41">
            <a:extLst>
              <a:ext uri="{FF2B5EF4-FFF2-40B4-BE49-F238E27FC236}">
                <a16:creationId xmlns:a16="http://schemas.microsoft.com/office/drawing/2014/main" id="{B8D6D97C-9657-42CA-8FF6-7DEDF37E4D6A}"/>
              </a:ext>
            </a:extLst>
          </p:cNvPr>
          <p:cNvSpPr/>
          <p:nvPr/>
        </p:nvSpPr>
        <p:spPr>
          <a:xfrm>
            <a:off x="3510" y="672336"/>
            <a:ext cx="1777596" cy="6213646"/>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21" name="Group 20">
            <a:extLst>
              <a:ext uri="{FF2B5EF4-FFF2-40B4-BE49-F238E27FC236}">
                <a16:creationId xmlns:a16="http://schemas.microsoft.com/office/drawing/2014/main" id="{33B17CB0-0D6B-490C-925F-B4943E00699C}"/>
              </a:ext>
            </a:extLst>
          </p:cNvPr>
          <p:cNvGrpSpPr/>
          <p:nvPr/>
        </p:nvGrpSpPr>
        <p:grpSpPr>
          <a:xfrm>
            <a:off x="-5851" y="2133634"/>
            <a:ext cx="1780987" cy="1142970"/>
            <a:chOff x="7795788" y="1316115"/>
            <a:chExt cx="1341516" cy="1458301"/>
          </a:xfrm>
        </p:grpSpPr>
        <p:sp>
          <p:nvSpPr>
            <p:cNvPr id="22" name="Rectangle: Rounded Corners 39">
              <a:extLst>
                <a:ext uri="{FF2B5EF4-FFF2-40B4-BE49-F238E27FC236}">
                  <a16:creationId xmlns:a16="http://schemas.microsoft.com/office/drawing/2014/main" id="{039AA0B8-2C83-4DE5-ADFD-30E977F268E0}"/>
                </a:ext>
              </a:extLst>
            </p:cNvPr>
            <p:cNvSpPr/>
            <p:nvPr/>
          </p:nvSpPr>
          <p:spPr>
            <a:xfrm>
              <a:off x="7795788" y="1316115"/>
              <a:ext cx="1341516" cy="145830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23" name="Rectangle: Rounded Corners 52">
              <a:extLst>
                <a:ext uri="{FF2B5EF4-FFF2-40B4-BE49-F238E27FC236}">
                  <a16:creationId xmlns:a16="http://schemas.microsoft.com/office/drawing/2014/main" id="{720F4038-81CD-43D5-8B6F-0B1B75B8BEEA}"/>
                </a:ext>
              </a:extLst>
            </p:cNvPr>
            <p:cNvSpPr txBox="1"/>
            <p:nvPr/>
          </p:nvSpPr>
          <p:spPr>
            <a:xfrm>
              <a:off x="7835080" y="1355410"/>
              <a:ext cx="1262932" cy="1379718"/>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p>
            <a:p>
              <a:pPr marL="0" lvl="0" indent="0" algn="ctr" defTabSz="444500">
                <a:lnSpc>
                  <a:spcPct val="90000"/>
                </a:lnSpc>
                <a:spcBef>
                  <a:spcPct val="0"/>
                </a:spcBef>
                <a:spcAft>
                  <a:spcPct val="35000"/>
                </a:spcAft>
                <a:buNone/>
              </a:pPr>
              <a:r>
                <a:rPr lang="en-GB" sz="1000" b="0" kern="1200" dirty="0">
                  <a:solidFill>
                    <a:schemeClr val="bg1"/>
                  </a:solidFill>
                </a:rPr>
                <a:t>Cross-cutting actions</a:t>
              </a:r>
            </a:p>
          </p:txBody>
        </p:sp>
      </p:grpSp>
      <p:grpSp>
        <p:nvGrpSpPr>
          <p:cNvPr id="24" name="Group 23">
            <a:extLst>
              <a:ext uri="{FF2B5EF4-FFF2-40B4-BE49-F238E27FC236}">
                <a16:creationId xmlns:a16="http://schemas.microsoft.com/office/drawing/2014/main" id="{AFC062E1-1FDE-4A5B-9C2A-2210FE57617E}"/>
              </a:ext>
            </a:extLst>
          </p:cNvPr>
          <p:cNvGrpSpPr/>
          <p:nvPr/>
        </p:nvGrpSpPr>
        <p:grpSpPr>
          <a:xfrm>
            <a:off x="122" y="3429000"/>
            <a:ext cx="1775014" cy="1118568"/>
            <a:chOff x="7802369" y="3201793"/>
            <a:chExt cx="1328353" cy="1741924"/>
          </a:xfrm>
        </p:grpSpPr>
        <p:sp>
          <p:nvSpPr>
            <p:cNvPr id="25" name="Rectangle: Rounded Corners 37">
              <a:extLst>
                <a:ext uri="{FF2B5EF4-FFF2-40B4-BE49-F238E27FC236}">
                  <a16:creationId xmlns:a16="http://schemas.microsoft.com/office/drawing/2014/main" id="{FB0808C4-8D91-4D4F-A035-718E1F565CC9}"/>
                </a:ext>
              </a:extLst>
            </p:cNvPr>
            <p:cNvSpPr/>
            <p:nvPr/>
          </p:nvSpPr>
          <p:spPr>
            <a:xfrm>
              <a:off x="7802369" y="3201793"/>
              <a:ext cx="1328353" cy="1741924"/>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26" name="Rectangle: Rounded Corners 54">
              <a:extLst>
                <a:ext uri="{FF2B5EF4-FFF2-40B4-BE49-F238E27FC236}">
                  <a16:creationId xmlns:a16="http://schemas.microsoft.com/office/drawing/2014/main" id="{9A699479-D025-4DD8-9291-E31C7E7C415C}"/>
                </a:ext>
              </a:extLst>
            </p:cNvPr>
            <p:cNvSpPr txBox="1"/>
            <p:nvPr/>
          </p:nvSpPr>
          <p:spPr>
            <a:xfrm>
              <a:off x="7841275" y="3240702"/>
              <a:ext cx="1250541" cy="1664113"/>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10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10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1000" b="0" kern="1200" dirty="0">
                  <a:solidFill>
                    <a:schemeClr val="bg1"/>
                  </a:solidFill>
                </a:rPr>
                <a:t>Safety and resilience</a:t>
              </a:r>
              <a:endParaRPr lang="en-US" sz="1000" b="0" kern="1200" dirty="0">
                <a:solidFill>
                  <a:schemeClr val="bg1"/>
                </a:solidFill>
              </a:endParaRPr>
            </a:p>
          </p:txBody>
        </p:sp>
      </p:grpSp>
      <p:sp>
        <p:nvSpPr>
          <p:cNvPr id="15" name="Rectangle 14"/>
          <p:cNvSpPr/>
          <p:nvPr/>
        </p:nvSpPr>
        <p:spPr>
          <a:xfrm>
            <a:off x="1739846" y="768328"/>
            <a:ext cx="7404154" cy="5478423"/>
          </a:xfrm>
          <a:prstGeom prst="rect">
            <a:avLst/>
          </a:prstGeom>
        </p:spPr>
        <p:txBody>
          <a:bodyPr wrap="square">
            <a:spAutoFit/>
          </a:bodyPr>
          <a:lstStyle/>
          <a:p>
            <a:pPr marL="285750" indent="-285750">
              <a:buFont typeface="Arial" panose="020B0604020202020204" pitchFamily="34" charset="0"/>
              <a:buChar char="•"/>
            </a:pPr>
            <a:r>
              <a:rPr lang="en-GB" sz="1400" dirty="0">
                <a:latin typeface="+mn-lt"/>
              </a:rPr>
              <a:t>HORIZON-CL5-2024-D6-01-01: Centralised, reliable, cyber-secure &amp; upgradable in-vehicle electronic control architectures for CCAM connected to the cloud-edge continuum (CCAM Partnership)</a:t>
            </a:r>
            <a:endParaRPr lang="en-US" sz="1400" dirty="0">
              <a:latin typeface="+mn-lt"/>
            </a:endParaRPr>
          </a:p>
          <a:p>
            <a:pPr marL="285750" indent="-285750">
              <a:buFont typeface="Arial" panose="020B0604020202020204" pitchFamily="34" charset="0"/>
              <a:buChar char="•"/>
            </a:pPr>
            <a:r>
              <a:rPr lang="en-GB" sz="1400" dirty="0">
                <a:latin typeface="+mn-lt"/>
              </a:rPr>
              <a:t>HORIZON-CL5-2024-D6-01-02: Scenario-based safety assurance of CCAM and related HMI in a dynamically evolving transport system (CCAM Partnership)</a:t>
            </a:r>
            <a:endParaRPr lang="en-US" sz="1400" dirty="0">
              <a:latin typeface="+mn-lt"/>
            </a:endParaRPr>
          </a:p>
          <a:p>
            <a:pPr marL="285750" indent="-285750">
              <a:buFont typeface="Arial" panose="020B0604020202020204" pitchFamily="34" charset="0"/>
              <a:buChar char="•"/>
            </a:pPr>
            <a:r>
              <a:rPr lang="en-GB" sz="1400" dirty="0">
                <a:latin typeface="+mn-lt"/>
              </a:rPr>
              <a:t>HORIZON-CL5-2024-D6-01-03: Orchestration of heterogeneous actors in mixed traffic within the CCAM ecosystem (CCAM Partnership)</a:t>
            </a:r>
            <a:endParaRPr lang="en-US" sz="1400" dirty="0">
              <a:latin typeface="+mn-lt"/>
            </a:endParaRPr>
          </a:p>
          <a:p>
            <a:pPr marL="285750" indent="-285750">
              <a:buFont typeface="Arial" panose="020B0604020202020204" pitchFamily="34" charset="0"/>
              <a:buChar char="•"/>
            </a:pPr>
            <a:r>
              <a:rPr lang="en-GB" sz="1400" dirty="0">
                <a:latin typeface="+mn-lt"/>
              </a:rPr>
              <a:t>HORIZON-CL5-2024-D6-01-04: AI for advanced and collective perception and decision making for CCAM applications (CCAM Partnership)</a:t>
            </a:r>
            <a:endParaRPr lang="en-US" sz="1400" dirty="0">
              <a:latin typeface="+mn-lt"/>
            </a:endParaRPr>
          </a:p>
          <a:p>
            <a:pPr marL="285750" indent="-285750">
              <a:buFont typeface="Arial" panose="020B0604020202020204" pitchFamily="34" charset="0"/>
              <a:buChar char="•"/>
            </a:pPr>
            <a:r>
              <a:rPr lang="en-GB" sz="1400" dirty="0">
                <a:latin typeface="+mn-lt"/>
              </a:rPr>
              <a:t>HORIZON-CL5-2024-D6-01-05: Robust Knowledge and Know-How transfer for Key-Deployment Pathways and implementation of the EU-CEM (CCAM Partnership)</a:t>
            </a:r>
            <a:endParaRPr lang="en-US" sz="1400" dirty="0">
              <a:latin typeface="+mn-lt"/>
            </a:endParaRPr>
          </a:p>
          <a:p>
            <a:pPr marL="285750" indent="-285750">
              <a:buFont typeface="Arial" panose="020B0604020202020204" pitchFamily="34" charset="0"/>
              <a:buChar char="•"/>
            </a:pPr>
            <a:r>
              <a:rPr lang="en-GB" sz="1400" dirty="0">
                <a:latin typeface="+mn-lt"/>
              </a:rPr>
              <a:t>HORIZON-CL5-2024-D6-01-06: Optimising multimodal network and traffic management, harnessing data from infrastructures, mobility of passengers and freight transport</a:t>
            </a:r>
            <a:endParaRPr lang="en-US" sz="1400" dirty="0">
              <a:latin typeface="+mn-lt"/>
            </a:endParaRPr>
          </a:p>
          <a:p>
            <a:pPr marL="285750" indent="-285750">
              <a:buFont typeface="Arial" panose="020B0604020202020204" pitchFamily="34" charset="0"/>
              <a:buChar char="•"/>
            </a:pPr>
            <a:r>
              <a:rPr lang="en-GB" sz="1400" dirty="0">
                <a:latin typeface="+mn-lt"/>
              </a:rPr>
              <a:t>HORIZON-CL5-2024-D6-01-07: Scaling up logistics innovations supporting freight transport decarbonisation in an affordable way</a:t>
            </a:r>
            <a:endParaRPr lang="en-US" sz="1400" dirty="0">
              <a:latin typeface="+mn-lt"/>
            </a:endParaRPr>
          </a:p>
          <a:p>
            <a:pPr marL="285750" indent="-285750">
              <a:buFont typeface="Arial" panose="020B0604020202020204" pitchFamily="34" charset="0"/>
              <a:buChar char="•"/>
            </a:pPr>
            <a:r>
              <a:rPr lang="en-GB" sz="1400" dirty="0">
                <a:latin typeface="+mn-lt"/>
              </a:rPr>
              <a:t>HORIZON-CL5-2024-D6-01-08: Improved transport infrastructure performance – Innovative digital tools and solutions to monitor and improve the management and operation of transport infrastructure</a:t>
            </a:r>
            <a:endParaRPr lang="en-US" sz="1400" dirty="0">
              <a:latin typeface="+mn-lt"/>
            </a:endParaRPr>
          </a:p>
          <a:p>
            <a:pPr marL="285750" indent="-285750">
              <a:buFont typeface="Arial" panose="020B0604020202020204" pitchFamily="34" charset="0"/>
              <a:buChar char="•"/>
            </a:pPr>
            <a:r>
              <a:rPr lang="en-GB" sz="1400" dirty="0">
                <a:latin typeface="+mn-lt"/>
              </a:rPr>
              <a:t>HORIZON-CL5-2024-D6-01-09: Policies and governance shaping the future transport and mobility systems</a:t>
            </a:r>
            <a:endParaRPr lang="en-US" sz="1400" dirty="0">
              <a:latin typeface="+mn-lt"/>
            </a:endParaRPr>
          </a:p>
          <a:p>
            <a:pPr marL="285750" indent="-285750">
              <a:buFont typeface="Arial" panose="020B0604020202020204" pitchFamily="34" charset="0"/>
              <a:buChar char="•"/>
            </a:pPr>
            <a:r>
              <a:rPr lang="en-GB" sz="1400" dirty="0">
                <a:latin typeface="+mn-lt"/>
              </a:rPr>
              <a:t>HORIZON-CL5-2024-D6-01-10: Ensuring the safety, resilience and security of waterborne digital systems</a:t>
            </a:r>
            <a:endParaRPr lang="en-US" sz="1400" dirty="0">
              <a:latin typeface="+mn-lt"/>
            </a:endParaRPr>
          </a:p>
          <a:p>
            <a:pPr marL="285750" indent="-285750">
              <a:buFont typeface="Arial" panose="020B0604020202020204" pitchFamily="34" charset="0"/>
              <a:buChar char="•"/>
            </a:pPr>
            <a:r>
              <a:rPr lang="en-GB" sz="1400" dirty="0">
                <a:latin typeface="+mn-lt"/>
              </a:rPr>
              <a:t>HORIZON-CL5-2024-D6-01-11: Effects of disruptive changes in transport: towards resilient, safe and energy efficient mobility</a:t>
            </a:r>
            <a:endParaRPr lang="en-US" sz="1400" dirty="0">
              <a:latin typeface="+mn-lt"/>
            </a:endParaRPr>
          </a:p>
          <a:p>
            <a:pPr marL="285750" indent="-285750">
              <a:buFont typeface="Arial" panose="020B0604020202020204" pitchFamily="34" charset="0"/>
              <a:buChar char="•"/>
            </a:pPr>
            <a:r>
              <a:rPr lang="en-GB" sz="1400" dirty="0">
                <a:latin typeface="+mn-lt"/>
              </a:rPr>
              <a:t>HORIZON-CL5-2024-D6-01-12: A new framework to improve traffic safety culture in the EU</a:t>
            </a:r>
            <a:endParaRPr lang="en-US" sz="1400" dirty="0">
              <a:latin typeface="+mn-lt"/>
            </a:endParaRPr>
          </a:p>
        </p:txBody>
      </p:sp>
      <p:sp>
        <p:nvSpPr>
          <p:cNvPr id="14" name="Rectangle: Rounded Corners 50">
            <a:extLst>
              <a:ext uri="{FF2B5EF4-FFF2-40B4-BE49-F238E27FC236}">
                <a16:creationId xmlns:a16="http://schemas.microsoft.com/office/drawing/2014/main" id="{B3628C1D-8CB6-4C58-835F-AFD2DE4DF203}"/>
              </a:ext>
            </a:extLst>
          </p:cNvPr>
          <p:cNvSpPr txBox="1"/>
          <p:nvPr/>
        </p:nvSpPr>
        <p:spPr>
          <a:xfrm>
            <a:off x="3510" y="685873"/>
            <a:ext cx="1777596" cy="7577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chemeClr val="bg1"/>
                </a:solidFill>
              </a:rPr>
              <a:t>Destination 6</a:t>
            </a:r>
          </a:p>
          <a:p>
            <a:pPr marL="0" lvl="0" indent="0" algn="ctr" defTabSz="444500">
              <a:lnSpc>
                <a:spcPct val="90000"/>
              </a:lnSpc>
              <a:spcBef>
                <a:spcPct val="0"/>
              </a:spcBef>
              <a:spcAft>
                <a:spcPct val="35000"/>
              </a:spcAft>
              <a:buNone/>
            </a:pPr>
            <a:r>
              <a:rPr lang="en-US" sz="1800" b="0" i="0" u="none" strike="noStrike" dirty="0">
                <a:solidFill>
                  <a:schemeClr val="bg1"/>
                </a:solidFill>
                <a:effectLst/>
                <a:latin typeface="Calibri" panose="020F0502020204030204" pitchFamily="34" charset="0"/>
              </a:rPr>
              <a:t>€ 231.00 m.</a:t>
            </a:r>
            <a:endParaRPr lang="en-US" sz="1400" b="1" kern="1200" dirty="0">
              <a:solidFill>
                <a:schemeClr val="bg1"/>
              </a:solidFill>
            </a:endParaRPr>
          </a:p>
        </p:txBody>
      </p:sp>
    </p:spTree>
    <p:extLst>
      <p:ext uri="{BB962C8B-B14F-4D97-AF65-F5344CB8AC3E}">
        <p14:creationId xmlns:p14="http://schemas.microsoft.com/office/powerpoint/2010/main" val="13093105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A912F-80A0-4386-A221-97467AC39BB2}"/>
              </a:ext>
            </a:extLst>
          </p:cNvPr>
          <p:cNvSpPr>
            <a:spLocks noGrp="1"/>
          </p:cNvSpPr>
          <p:nvPr>
            <p:ph type="title"/>
          </p:nvPr>
        </p:nvSpPr>
        <p:spPr>
          <a:xfrm>
            <a:off x="628650" y="365127"/>
            <a:ext cx="7886700" cy="701736"/>
          </a:xfrm>
        </p:spPr>
        <p:txBody>
          <a:bodyPr>
            <a:normAutofit/>
          </a:bodyPr>
          <a:lstStyle/>
          <a:p>
            <a:r>
              <a:rPr lang="en-US" sz="3600" i="1" dirty="0" smtClean="0"/>
              <a:t>Cluster </a:t>
            </a:r>
            <a:r>
              <a:rPr lang="en-US" sz="3600" i="1" dirty="0"/>
              <a:t>5 events </a:t>
            </a:r>
            <a:r>
              <a:rPr lang="en-US" sz="3600" i="1" dirty="0" smtClean="0"/>
              <a:t>in December, 2022</a:t>
            </a:r>
            <a:r>
              <a:rPr lang="en-US" sz="3600" dirty="0" smtClean="0"/>
              <a:t> </a:t>
            </a:r>
            <a:endParaRPr lang="en-US" sz="3600" dirty="0"/>
          </a:p>
        </p:txBody>
      </p:sp>
      <p:sp>
        <p:nvSpPr>
          <p:cNvPr id="3" name="Content Placeholder 2">
            <a:extLst>
              <a:ext uri="{FF2B5EF4-FFF2-40B4-BE49-F238E27FC236}">
                <a16:creationId xmlns:a16="http://schemas.microsoft.com/office/drawing/2014/main" id="{7C954B9A-4FB3-4B3B-BE06-32121075790C}"/>
              </a:ext>
            </a:extLst>
          </p:cNvPr>
          <p:cNvSpPr>
            <a:spLocks noGrp="1"/>
          </p:cNvSpPr>
          <p:nvPr>
            <p:ph idx="1"/>
          </p:nvPr>
        </p:nvSpPr>
        <p:spPr>
          <a:xfrm>
            <a:off x="304912" y="1371654"/>
            <a:ext cx="8839088" cy="4805309"/>
          </a:xfrm>
        </p:spPr>
        <p:txBody>
          <a:bodyPr>
            <a:normAutofit fontScale="92500" lnSpcReduction="20000"/>
          </a:bodyPr>
          <a:lstStyle/>
          <a:p>
            <a:pPr marL="0" indent="0" algn="ctr">
              <a:buNone/>
            </a:pPr>
            <a:endParaRPr lang="en-US" sz="2000" dirty="0">
              <a:hlinkClick r:id="rId2"/>
            </a:endParaRPr>
          </a:p>
          <a:p>
            <a:pPr marL="0" indent="0" algn="ctr">
              <a:buNone/>
            </a:pPr>
            <a:r>
              <a:rPr lang="en-US" sz="2000" dirty="0">
                <a:hlinkClick r:id="rId2"/>
              </a:rPr>
              <a:t>15-16 December - Horizon Europe info days - Cluster 5</a:t>
            </a:r>
            <a:endParaRPr lang="en-US" sz="2000" dirty="0"/>
          </a:p>
          <a:p>
            <a:pPr marL="0" indent="0" algn="ctr">
              <a:buNone/>
            </a:pPr>
            <a:endParaRPr lang="en-US" sz="2000" dirty="0"/>
          </a:p>
          <a:p>
            <a:pPr marL="0" indent="0" algn="ctr">
              <a:buNone/>
            </a:pPr>
            <a:r>
              <a:rPr lang="en-US" sz="2000" dirty="0">
                <a:hlinkClick r:id="rId3"/>
              </a:rPr>
              <a:t>15 December - Horizon Europe - Cluster 5 calls 2023 - VIRTUAL Brokerage Event</a:t>
            </a:r>
            <a:endParaRPr lang="en-US" sz="2000" dirty="0"/>
          </a:p>
          <a:p>
            <a:pPr algn="l">
              <a:buFont typeface="Arial" panose="020B0604020202020204" pitchFamily="34" charset="0"/>
              <a:buChar char="•"/>
            </a:pPr>
            <a:endParaRPr lang="en-US" sz="1400" b="0" i="0" dirty="0">
              <a:solidFill>
                <a:srgbClr val="505050"/>
              </a:solidFill>
              <a:effectLst/>
              <a:latin typeface="Noto Sans" panose="020B0502040504020204" pitchFamily="34" charset="0"/>
            </a:endParaRPr>
          </a:p>
          <a:p>
            <a:pPr algn="l">
              <a:buFont typeface="Arial" panose="020B0604020202020204" pitchFamily="34" charset="0"/>
              <a:buChar char="•"/>
            </a:pPr>
            <a:endParaRPr lang="en-US" sz="1400" b="0" i="0" dirty="0">
              <a:solidFill>
                <a:srgbClr val="505050"/>
              </a:solidFill>
              <a:effectLst/>
              <a:latin typeface="Noto Sans" panose="020B0502040504020204" pitchFamily="34" charset="0"/>
            </a:endParaRPr>
          </a:p>
          <a:p>
            <a:pPr algn="l">
              <a:buFont typeface="Arial" panose="020B0604020202020204" pitchFamily="34" charset="0"/>
              <a:buChar char="•"/>
            </a:pPr>
            <a:endParaRPr lang="en-US" sz="1400" dirty="0">
              <a:solidFill>
                <a:srgbClr val="505050"/>
              </a:solidFill>
              <a:latin typeface="Noto Sans" panose="020B0502040504020204" pitchFamily="34" charset="0"/>
            </a:endParaRPr>
          </a:p>
          <a:p>
            <a:pPr marL="0" indent="0">
              <a:buNone/>
            </a:pPr>
            <a:r>
              <a:rPr lang="en-US" sz="1050" b="1" i="0" dirty="0">
                <a:solidFill>
                  <a:srgbClr val="1E1E1E"/>
                </a:solidFill>
                <a:effectLst/>
                <a:latin typeface="Noto Sans" panose="020B0502040504020204" pitchFamily="34" charset="0"/>
              </a:rPr>
              <a:t>Who should attend?</a:t>
            </a:r>
          </a:p>
          <a:p>
            <a:pPr algn="l">
              <a:buFont typeface="Arial" panose="020B0604020202020204" pitchFamily="34" charset="0"/>
              <a:buChar char="•"/>
            </a:pPr>
            <a:r>
              <a:rPr lang="en-US" sz="1200" dirty="0">
                <a:latin typeface="+mj-lt"/>
                <a:ea typeface="+mj-ea"/>
                <a:cs typeface="+mj-cs"/>
              </a:rPr>
              <a:t>Universities</a:t>
            </a:r>
          </a:p>
          <a:p>
            <a:pPr algn="l">
              <a:buFont typeface="Arial" panose="020B0604020202020204" pitchFamily="34" charset="0"/>
              <a:buChar char="•"/>
            </a:pPr>
            <a:r>
              <a:rPr lang="en-US" sz="1200" dirty="0">
                <a:latin typeface="+mj-lt"/>
                <a:ea typeface="+mj-ea"/>
                <a:cs typeface="+mj-cs"/>
              </a:rPr>
              <a:t>Research Centers</a:t>
            </a:r>
          </a:p>
          <a:p>
            <a:pPr algn="l">
              <a:buFont typeface="Arial" panose="020B0604020202020204" pitchFamily="34" charset="0"/>
              <a:buChar char="•"/>
            </a:pPr>
            <a:r>
              <a:rPr lang="en-US" sz="1200" dirty="0">
                <a:latin typeface="+mj-lt"/>
                <a:ea typeface="+mj-ea"/>
                <a:cs typeface="+mj-cs"/>
              </a:rPr>
              <a:t>Private companies (including SMEs and large companies)</a:t>
            </a:r>
          </a:p>
          <a:p>
            <a:pPr algn="l">
              <a:buFont typeface="Arial" panose="020B0604020202020204" pitchFamily="34" charset="0"/>
              <a:buChar char="•"/>
            </a:pPr>
            <a:r>
              <a:rPr lang="en-US" sz="1200" dirty="0">
                <a:latin typeface="+mj-lt"/>
                <a:ea typeface="+mj-ea"/>
                <a:cs typeface="+mj-cs"/>
              </a:rPr>
              <a:t>Municipalities</a:t>
            </a:r>
          </a:p>
          <a:p>
            <a:pPr algn="l">
              <a:buFont typeface="Arial" panose="020B0604020202020204" pitchFamily="34" charset="0"/>
              <a:buChar char="•"/>
            </a:pPr>
            <a:r>
              <a:rPr lang="en-US" sz="1200" dirty="0">
                <a:latin typeface="+mj-lt"/>
                <a:ea typeface="+mj-ea"/>
                <a:cs typeface="+mj-cs"/>
              </a:rPr>
              <a:t>Associations/Federations</a:t>
            </a:r>
          </a:p>
          <a:p>
            <a:pPr algn="l">
              <a:buFont typeface="Arial" panose="020B0604020202020204" pitchFamily="34" charset="0"/>
              <a:buChar char="•"/>
            </a:pPr>
            <a:r>
              <a:rPr lang="en-US" sz="1200" dirty="0">
                <a:latin typeface="+mj-lt"/>
                <a:ea typeface="+mj-ea"/>
                <a:cs typeface="+mj-cs"/>
              </a:rPr>
              <a:t>Public authorities/Governmental organizations</a:t>
            </a:r>
          </a:p>
          <a:p>
            <a:pPr algn="l">
              <a:buFont typeface="Arial" panose="020B0604020202020204" pitchFamily="34" charset="0"/>
              <a:buChar char="•"/>
            </a:pPr>
            <a:r>
              <a:rPr lang="en-US" sz="1200" dirty="0">
                <a:latin typeface="+mj-lt"/>
                <a:ea typeface="+mj-ea"/>
                <a:cs typeface="+mj-cs"/>
              </a:rPr>
              <a:t>NGOs</a:t>
            </a:r>
          </a:p>
          <a:p>
            <a:pPr algn="l">
              <a:buFont typeface="Arial" panose="020B0604020202020204" pitchFamily="34" charset="0"/>
              <a:buChar char="•"/>
            </a:pPr>
            <a:r>
              <a:rPr lang="en-US" sz="1200" dirty="0">
                <a:latin typeface="+mj-lt"/>
                <a:ea typeface="+mj-ea"/>
                <a:cs typeface="+mj-cs"/>
              </a:rPr>
              <a:t>Clusters, Hubs</a:t>
            </a:r>
          </a:p>
          <a:p>
            <a:pPr algn="l">
              <a:buFont typeface="Arial" panose="020B0604020202020204" pitchFamily="34" charset="0"/>
              <a:buChar char="•"/>
            </a:pPr>
            <a:r>
              <a:rPr lang="en-US" sz="1200" dirty="0">
                <a:latin typeface="+mj-lt"/>
                <a:ea typeface="+mj-ea"/>
                <a:cs typeface="+mj-cs"/>
              </a:rPr>
              <a:t>other R&amp;D stakeholders</a:t>
            </a:r>
          </a:p>
          <a:p>
            <a:pPr marL="0" indent="0" algn="ctr">
              <a:buNone/>
            </a:pPr>
            <a:endParaRPr lang="en-US" sz="2000" dirty="0"/>
          </a:p>
        </p:txBody>
      </p:sp>
      <p:sp>
        <p:nvSpPr>
          <p:cNvPr id="4" name="Slide Number Placeholder 3">
            <a:extLst>
              <a:ext uri="{FF2B5EF4-FFF2-40B4-BE49-F238E27FC236}">
                <a16:creationId xmlns:a16="http://schemas.microsoft.com/office/drawing/2014/main" id="{6136DBD2-E6C5-44A5-A177-06A9935C1A85}"/>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52</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953451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4400" i="1" dirty="0"/>
              <a:t>Thank you</a:t>
            </a: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53</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47592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D6EC49-1228-4214-B5C5-2D113A63FEFE}"/>
              </a:ext>
            </a:extLst>
          </p:cNvPr>
          <p:cNvSpPr>
            <a:spLocks noGrp="1"/>
          </p:cNvSpPr>
          <p:nvPr>
            <p:ph idx="1"/>
          </p:nvPr>
        </p:nvSpPr>
        <p:spPr>
          <a:xfrm>
            <a:off x="228714" y="0"/>
            <a:ext cx="8915286" cy="6857909"/>
          </a:xfrm>
        </p:spPr>
        <p:txBody>
          <a:bodyPr>
            <a:normAutofit/>
          </a:bodyPr>
          <a:lstStyle/>
          <a:p>
            <a:pPr marL="0" indent="0" algn="ctr">
              <a:lnSpc>
                <a:spcPct val="120000"/>
              </a:lnSpc>
              <a:spcBef>
                <a:spcPts val="0"/>
              </a:spcBef>
              <a:buNone/>
            </a:pPr>
            <a:r>
              <a:rPr lang="en-US" sz="1800" b="1" i="0" u="none" strike="noStrike" baseline="0" dirty="0">
                <a:latin typeface="ECSquareSansProMedium"/>
              </a:rPr>
              <a:t>CO-FUNDED EUROPEAN PARTNERSHIPS: (</a:t>
            </a:r>
            <a:r>
              <a:rPr lang="en-US" sz="1800" b="1" dirty="0">
                <a:latin typeface="ECSquareSansProMedium"/>
              </a:rPr>
              <a:t>16 in total, </a:t>
            </a:r>
            <a:r>
              <a:rPr lang="en-US" sz="1800" b="1" i="0" u="none" strike="noStrike" baseline="0" dirty="0">
                <a:latin typeface="ECSquareSansProMedium"/>
              </a:rPr>
              <a:t>in bold cluster 5)</a:t>
            </a:r>
          </a:p>
          <a:p>
            <a:pPr marL="0" indent="0" algn="l">
              <a:lnSpc>
                <a:spcPct val="120000"/>
              </a:lnSpc>
              <a:spcBef>
                <a:spcPts val="0"/>
              </a:spcBef>
            </a:pPr>
            <a:r>
              <a:rPr lang="en-US" sz="400" i="0" u="none" strike="noStrike" baseline="0" dirty="0">
                <a:solidFill>
                  <a:srgbClr val="000000"/>
                </a:solidFill>
                <a:latin typeface="ECSquareSansPro"/>
              </a:rPr>
              <a:t>European Partnership for Risk Assessment of Chemicals</a:t>
            </a:r>
          </a:p>
          <a:p>
            <a:pPr marL="0" indent="0" algn="l">
              <a:lnSpc>
                <a:spcPct val="120000"/>
              </a:lnSpc>
              <a:spcBef>
                <a:spcPts val="0"/>
              </a:spcBef>
            </a:pPr>
            <a:r>
              <a:rPr lang="en-US" sz="400" b="0" i="0" u="none" strike="noStrike" baseline="0" dirty="0">
                <a:solidFill>
                  <a:srgbClr val="000000"/>
                </a:solidFill>
                <a:latin typeface="ECSquareSansPro"/>
              </a:rPr>
              <a:t> European Partnership for Fostering a European Research Area for Health Research</a:t>
            </a:r>
            <a:r>
              <a:rPr lang="ka-GE" sz="400" b="0" i="0" u="none" strike="noStrike" baseline="0" dirty="0">
                <a:solidFill>
                  <a:srgbClr val="000000"/>
                </a:solidFill>
                <a:latin typeface="ECSquareSansPro"/>
              </a:rPr>
              <a:t> </a:t>
            </a:r>
            <a:r>
              <a:rPr lang="en-US" sz="400" b="0" i="0" u="none" strike="noStrike" baseline="0" dirty="0">
                <a:solidFill>
                  <a:srgbClr val="000000"/>
                </a:solidFill>
                <a:latin typeface="ECSquareSansPro"/>
              </a:rPr>
              <a:t>(ERA for Health)</a:t>
            </a:r>
          </a:p>
          <a:p>
            <a:pPr marL="0" indent="0" algn="l">
              <a:lnSpc>
                <a:spcPct val="120000"/>
              </a:lnSpc>
              <a:spcBef>
                <a:spcPts val="0"/>
              </a:spcBef>
            </a:pPr>
            <a:r>
              <a:rPr lang="en-US" sz="400" b="0" i="0" u="none" strike="noStrike" baseline="0" dirty="0">
                <a:solidFill>
                  <a:srgbClr val="000000"/>
                </a:solidFill>
                <a:latin typeface="ECSquareSansPro"/>
              </a:rPr>
              <a:t> European Partnership for Transformation of Health Care Systems</a:t>
            </a:r>
          </a:p>
          <a:p>
            <a:pPr marL="0" indent="0" algn="l">
              <a:lnSpc>
                <a:spcPct val="120000"/>
              </a:lnSpc>
              <a:spcBef>
                <a:spcPts val="0"/>
              </a:spcBef>
            </a:pPr>
            <a:r>
              <a:rPr lang="en-US" sz="400" b="0" i="0" u="none" strike="noStrike" baseline="0" dirty="0">
                <a:solidFill>
                  <a:srgbClr val="000000"/>
                </a:solidFill>
                <a:latin typeface="ECSquareSansPro"/>
              </a:rPr>
              <a:t> European Partnership for </a:t>
            </a:r>
            <a:r>
              <a:rPr lang="en-US" sz="400" b="0" i="0" u="none" strike="noStrike" baseline="0" dirty="0" err="1">
                <a:solidFill>
                  <a:srgbClr val="000000"/>
                </a:solidFill>
                <a:latin typeface="ECSquareSansPro"/>
              </a:rPr>
              <a:t>Personalised</a:t>
            </a:r>
            <a:r>
              <a:rPr lang="en-US" sz="400" b="0" i="0" u="none" strike="noStrike" baseline="0" dirty="0">
                <a:solidFill>
                  <a:srgbClr val="000000"/>
                </a:solidFill>
                <a:latin typeface="ECSquareSansPro"/>
              </a:rPr>
              <a:t> Medicine</a:t>
            </a:r>
          </a:p>
          <a:p>
            <a:pPr marL="0" indent="0" algn="l">
              <a:lnSpc>
                <a:spcPct val="120000"/>
              </a:lnSpc>
              <a:spcBef>
                <a:spcPts val="0"/>
              </a:spcBef>
            </a:pPr>
            <a:r>
              <a:rPr lang="en-US" sz="400" b="0" i="0" u="none" strike="noStrike" baseline="0" dirty="0">
                <a:solidFill>
                  <a:srgbClr val="000000"/>
                </a:solidFill>
                <a:latin typeface="ECSquareSansPro"/>
              </a:rPr>
              <a:t> European Partnership for Rare Diseases</a:t>
            </a:r>
          </a:p>
          <a:p>
            <a:pPr marL="0" indent="0" algn="l">
              <a:lnSpc>
                <a:spcPct val="120000"/>
              </a:lnSpc>
              <a:spcBef>
                <a:spcPts val="0"/>
              </a:spcBef>
            </a:pPr>
            <a:r>
              <a:rPr lang="en-US" sz="400" b="0" i="0" u="none" strike="noStrike" baseline="0" dirty="0">
                <a:solidFill>
                  <a:srgbClr val="000000"/>
                </a:solidFill>
                <a:latin typeface="ECSquareSansPro"/>
              </a:rPr>
              <a:t> European Partnership for One Health / Antimicrobial Resistance (AMR)</a:t>
            </a:r>
          </a:p>
          <a:p>
            <a:pPr marL="0" indent="0" algn="l">
              <a:lnSpc>
                <a:spcPct val="100000"/>
              </a:lnSpc>
              <a:spcBef>
                <a:spcPts val="0"/>
              </a:spcBef>
            </a:pPr>
            <a:r>
              <a:rPr lang="en-US" sz="1600" b="1" i="0" u="none" strike="noStrike" baseline="0" dirty="0">
                <a:solidFill>
                  <a:srgbClr val="000000"/>
                </a:solidFill>
                <a:latin typeface="ECSquareSansPro"/>
              </a:rPr>
              <a:t> European Partnership for Driving Urban Transitions to a Sustainable Future (DUT)</a:t>
            </a:r>
          </a:p>
          <a:p>
            <a:pPr marL="0" indent="0" algn="l">
              <a:lnSpc>
                <a:spcPct val="100000"/>
              </a:lnSpc>
              <a:spcBef>
                <a:spcPts val="0"/>
              </a:spcBef>
            </a:pPr>
            <a:r>
              <a:rPr lang="en-US" sz="1600" b="1" i="0" u="none" strike="noStrike" baseline="0" dirty="0">
                <a:solidFill>
                  <a:srgbClr val="000000"/>
                </a:solidFill>
                <a:latin typeface="ECSquareSansPro"/>
              </a:rPr>
              <a:t> European Partnership for Clean Energy Transition</a:t>
            </a:r>
          </a:p>
          <a:p>
            <a:pPr marL="0" indent="0" algn="l">
              <a:lnSpc>
                <a:spcPct val="120000"/>
              </a:lnSpc>
              <a:spcBef>
                <a:spcPts val="0"/>
              </a:spcBef>
            </a:pPr>
            <a:r>
              <a:rPr lang="en-US" sz="400" b="0" i="0" u="none" strike="noStrike" baseline="0" dirty="0">
                <a:solidFill>
                  <a:srgbClr val="000000"/>
                </a:solidFill>
                <a:latin typeface="ECSquareSansPro"/>
              </a:rPr>
              <a:t> European Partnership for Accelerating Farming Systems Transition: Agroecology</a:t>
            </a:r>
            <a:r>
              <a:rPr lang="ka-GE" sz="400" b="0" i="0" u="none" strike="noStrike" baseline="0" dirty="0">
                <a:solidFill>
                  <a:srgbClr val="000000"/>
                </a:solidFill>
                <a:latin typeface="ECSquareSansPro"/>
              </a:rPr>
              <a:t> </a:t>
            </a:r>
            <a:r>
              <a:rPr lang="en-US" sz="400" b="0" i="0" u="none" strike="noStrike" baseline="0" dirty="0">
                <a:solidFill>
                  <a:srgbClr val="000000"/>
                </a:solidFill>
                <a:latin typeface="ECSquareSansPro"/>
              </a:rPr>
              <a:t>living labs and research infrastructures</a:t>
            </a:r>
          </a:p>
          <a:p>
            <a:pPr marL="0" indent="0" algn="l">
              <a:lnSpc>
                <a:spcPct val="120000"/>
              </a:lnSpc>
              <a:spcBef>
                <a:spcPts val="0"/>
              </a:spcBef>
            </a:pPr>
            <a:r>
              <a:rPr lang="en-US" sz="400" b="0" i="0" u="none" strike="noStrike" baseline="0" dirty="0">
                <a:solidFill>
                  <a:srgbClr val="000000"/>
                </a:solidFill>
                <a:latin typeface="ECSquareSansPro"/>
              </a:rPr>
              <a:t> European Partnership for Animal Health and Welfare</a:t>
            </a:r>
          </a:p>
          <a:p>
            <a:pPr marL="0" indent="0" algn="l">
              <a:lnSpc>
                <a:spcPct val="120000"/>
              </a:lnSpc>
              <a:spcBef>
                <a:spcPts val="0"/>
              </a:spcBef>
            </a:pPr>
            <a:r>
              <a:rPr lang="en-US" sz="400" b="0" i="0" u="none" strike="noStrike" baseline="0" dirty="0">
                <a:solidFill>
                  <a:srgbClr val="000000"/>
                </a:solidFill>
                <a:latin typeface="ECSquareSansPro"/>
              </a:rPr>
              <a:t> European Partnership for Agriculture of Data</a:t>
            </a:r>
          </a:p>
          <a:p>
            <a:pPr marL="0" indent="0" algn="l">
              <a:lnSpc>
                <a:spcPct val="120000"/>
              </a:lnSpc>
              <a:spcBef>
                <a:spcPts val="0"/>
              </a:spcBef>
            </a:pPr>
            <a:r>
              <a:rPr lang="en-US" sz="400" b="0" i="0" u="none" strike="noStrike" baseline="0" dirty="0">
                <a:solidFill>
                  <a:srgbClr val="000000"/>
                </a:solidFill>
                <a:latin typeface="ECSquareSansPro"/>
              </a:rPr>
              <a:t> European Partnership for Rescuing Biodiversity to Safeguard Life on Earth</a:t>
            </a:r>
          </a:p>
          <a:p>
            <a:pPr marL="0" indent="0" algn="l">
              <a:lnSpc>
                <a:spcPct val="120000"/>
              </a:lnSpc>
              <a:spcBef>
                <a:spcPts val="0"/>
              </a:spcBef>
            </a:pPr>
            <a:r>
              <a:rPr lang="en-US" sz="400" b="0" i="0" u="none" strike="noStrike" baseline="0" dirty="0">
                <a:solidFill>
                  <a:srgbClr val="000000"/>
                </a:solidFill>
                <a:latin typeface="ECSquareSansPro"/>
              </a:rPr>
              <a:t> European Partnership for a Climate Neutral, Sustainable and Productive Blue Economy</a:t>
            </a:r>
          </a:p>
          <a:p>
            <a:pPr marL="0" indent="0" algn="l">
              <a:lnSpc>
                <a:spcPct val="120000"/>
              </a:lnSpc>
              <a:spcBef>
                <a:spcPts val="0"/>
              </a:spcBef>
            </a:pPr>
            <a:r>
              <a:rPr lang="en-US" sz="400" b="0" i="0" u="none" strike="noStrike" baseline="0" dirty="0">
                <a:solidFill>
                  <a:srgbClr val="000000"/>
                </a:solidFill>
                <a:latin typeface="ECSquareSansPro"/>
              </a:rPr>
              <a:t> European Partnership for Safe and Sustainable Food Systems for People, Planet</a:t>
            </a:r>
            <a:r>
              <a:rPr lang="ka-GE" sz="400" b="0" i="0" u="none" strike="noStrike" baseline="0" dirty="0">
                <a:solidFill>
                  <a:srgbClr val="000000"/>
                </a:solidFill>
                <a:latin typeface="ECSquareSansPro"/>
              </a:rPr>
              <a:t> </a:t>
            </a:r>
            <a:r>
              <a:rPr lang="en-US" sz="400" b="0" i="0" u="none" strike="noStrike" baseline="0" dirty="0">
                <a:solidFill>
                  <a:srgbClr val="000000"/>
                </a:solidFill>
                <a:latin typeface="ECSquareSansPro"/>
              </a:rPr>
              <a:t>and Climate</a:t>
            </a:r>
            <a:endParaRPr lang="ka-GE" sz="400" b="0" i="0" u="none" strike="noStrike" baseline="0" dirty="0">
              <a:solidFill>
                <a:srgbClr val="000000"/>
              </a:solidFill>
              <a:latin typeface="ECSquareSansPro"/>
            </a:endParaRPr>
          </a:p>
          <a:p>
            <a:pPr marL="0" indent="0" algn="l">
              <a:lnSpc>
                <a:spcPct val="120000"/>
              </a:lnSpc>
              <a:spcBef>
                <a:spcPts val="0"/>
              </a:spcBef>
            </a:pPr>
            <a:r>
              <a:rPr lang="en-US" sz="400" b="0" i="0" u="none" strike="noStrike" baseline="0" dirty="0">
                <a:solidFill>
                  <a:srgbClr val="000000"/>
                </a:solidFill>
                <a:latin typeface="ECSquareSansPro"/>
              </a:rPr>
              <a:t> European Partnership Water4all: Water security for the planet</a:t>
            </a:r>
          </a:p>
          <a:p>
            <a:pPr marL="0" indent="0" algn="l">
              <a:lnSpc>
                <a:spcPct val="120000"/>
              </a:lnSpc>
              <a:spcBef>
                <a:spcPts val="0"/>
              </a:spcBef>
            </a:pPr>
            <a:r>
              <a:rPr lang="en-US" sz="400" b="0" i="0" u="none" strike="noStrike" baseline="0" dirty="0">
                <a:solidFill>
                  <a:srgbClr val="000000"/>
                </a:solidFill>
                <a:latin typeface="ECSquareSansPro"/>
              </a:rPr>
              <a:t> European Partnership for Innovative SMEs</a:t>
            </a:r>
          </a:p>
          <a:p>
            <a:pPr marL="0" indent="0" algn="ctr">
              <a:lnSpc>
                <a:spcPct val="120000"/>
              </a:lnSpc>
              <a:spcBef>
                <a:spcPts val="0"/>
              </a:spcBef>
              <a:buNone/>
            </a:pPr>
            <a:endParaRPr lang="en-US" sz="1800" b="1" i="0" u="none" strike="noStrike" baseline="0" dirty="0">
              <a:latin typeface="ECSquareSansProMedium"/>
            </a:endParaRPr>
          </a:p>
          <a:p>
            <a:pPr marL="0" indent="0" algn="ctr">
              <a:lnSpc>
                <a:spcPct val="120000"/>
              </a:lnSpc>
              <a:spcBef>
                <a:spcPts val="0"/>
              </a:spcBef>
              <a:buNone/>
            </a:pPr>
            <a:r>
              <a:rPr lang="en-US" sz="1800" b="1" i="0" u="none" strike="noStrike" baseline="0" dirty="0">
                <a:latin typeface="ECSquareSansProMedium"/>
              </a:rPr>
              <a:t>CO-PROGRAMMED EUROPEAN PARTNERSHIPS: (12 in total, in bold cluster 5)</a:t>
            </a:r>
            <a:endParaRPr lang="en-US" sz="1800" b="1" i="0" u="none" strike="noStrike" baseline="0" dirty="0">
              <a:latin typeface="ECSquareSansPro"/>
            </a:endParaRPr>
          </a:p>
          <a:p>
            <a:pPr marL="0" indent="0">
              <a:lnSpc>
                <a:spcPct val="120000"/>
              </a:lnSpc>
              <a:spcBef>
                <a:spcPts val="0"/>
              </a:spcBef>
            </a:pPr>
            <a:r>
              <a:rPr lang="en-US" sz="400" dirty="0">
                <a:solidFill>
                  <a:srgbClr val="000000"/>
                </a:solidFill>
                <a:latin typeface="ECSquareSansPro"/>
              </a:rPr>
              <a:t>European Partnership for Artificial Intelligence, Data and Robotics</a:t>
            </a:r>
          </a:p>
          <a:p>
            <a:pPr marL="0" indent="0">
              <a:lnSpc>
                <a:spcPct val="120000"/>
              </a:lnSpc>
              <a:spcBef>
                <a:spcPts val="0"/>
              </a:spcBef>
            </a:pPr>
            <a:r>
              <a:rPr lang="en-US" sz="400" dirty="0">
                <a:solidFill>
                  <a:srgbClr val="000000"/>
                </a:solidFill>
                <a:latin typeface="ECSquareSansPro"/>
              </a:rPr>
              <a:t>European Partnership for Photonics</a:t>
            </a:r>
          </a:p>
          <a:p>
            <a:pPr marL="0" indent="0">
              <a:lnSpc>
                <a:spcPct val="120000"/>
              </a:lnSpc>
              <a:spcBef>
                <a:spcPts val="0"/>
              </a:spcBef>
            </a:pPr>
            <a:r>
              <a:rPr lang="en-US" sz="400" dirty="0">
                <a:solidFill>
                  <a:srgbClr val="000000"/>
                </a:solidFill>
                <a:latin typeface="ECSquareSansPro"/>
              </a:rPr>
              <a:t>European Partnership Made in Europe</a:t>
            </a:r>
          </a:p>
          <a:p>
            <a:pPr marL="0" indent="0">
              <a:lnSpc>
                <a:spcPct val="120000"/>
              </a:lnSpc>
              <a:spcBef>
                <a:spcPts val="0"/>
              </a:spcBef>
            </a:pPr>
            <a:r>
              <a:rPr lang="en-US" sz="400" dirty="0">
                <a:solidFill>
                  <a:srgbClr val="000000"/>
                </a:solidFill>
                <a:latin typeface="ECSquareSansPro"/>
              </a:rPr>
              <a:t>European Partnership for Clean Steel - Low Carbon Steelmaking</a:t>
            </a:r>
          </a:p>
          <a:p>
            <a:pPr marL="0" indent="0">
              <a:lnSpc>
                <a:spcPct val="120000"/>
              </a:lnSpc>
              <a:spcBef>
                <a:spcPts val="0"/>
              </a:spcBef>
            </a:pPr>
            <a:r>
              <a:rPr lang="en-US" sz="400" dirty="0">
                <a:solidFill>
                  <a:srgbClr val="000000"/>
                </a:solidFill>
                <a:latin typeface="ECSquareSansPro"/>
              </a:rPr>
              <a:t>European Partnership Processes4Planet</a:t>
            </a:r>
          </a:p>
          <a:p>
            <a:pPr marL="0" indent="0">
              <a:lnSpc>
                <a:spcPct val="120000"/>
              </a:lnSpc>
              <a:spcBef>
                <a:spcPts val="0"/>
              </a:spcBef>
            </a:pPr>
            <a:r>
              <a:rPr lang="en-US" sz="400" dirty="0">
                <a:solidFill>
                  <a:srgbClr val="000000"/>
                </a:solidFill>
                <a:latin typeface="ECSquareSansPro"/>
              </a:rPr>
              <a:t>European Partnership for Globally Competitive Space Systems</a:t>
            </a:r>
          </a:p>
          <a:p>
            <a:pPr marL="0" indent="0">
              <a:lnSpc>
                <a:spcPct val="120000"/>
              </a:lnSpc>
              <a:spcBef>
                <a:spcPts val="0"/>
              </a:spcBef>
            </a:pPr>
            <a:r>
              <a:rPr lang="en-US" sz="400" dirty="0">
                <a:solidFill>
                  <a:srgbClr val="000000"/>
                </a:solidFill>
                <a:latin typeface="ECSquareSansPro"/>
              </a:rPr>
              <a:t>European Partnership for Connected, Cooperative and Automated Mobility (CCAM)</a:t>
            </a:r>
          </a:p>
          <a:p>
            <a:pPr marL="0" indent="0">
              <a:lnSpc>
                <a:spcPct val="120000"/>
              </a:lnSpc>
              <a:spcBef>
                <a:spcPts val="0"/>
              </a:spcBef>
            </a:pPr>
            <a:r>
              <a:rPr lang="en-US" sz="1600" b="1" i="0" u="none" strike="noStrike" baseline="0" dirty="0">
                <a:solidFill>
                  <a:srgbClr val="000000"/>
                </a:solidFill>
                <a:latin typeface="ECSquareSansPro"/>
              </a:rPr>
              <a:t>European </a:t>
            </a:r>
            <a:r>
              <a:rPr lang="en-US" sz="1600" b="1" dirty="0">
                <a:solidFill>
                  <a:srgbClr val="000000"/>
                </a:solidFill>
                <a:latin typeface="ECSquareSansPro"/>
              </a:rPr>
              <a:t>Partnership for Batteries: Towards a competitive European industrial battery value chain</a:t>
            </a:r>
          </a:p>
          <a:p>
            <a:pPr marL="0" indent="0">
              <a:lnSpc>
                <a:spcPct val="120000"/>
              </a:lnSpc>
              <a:spcBef>
                <a:spcPts val="0"/>
              </a:spcBef>
            </a:pPr>
            <a:r>
              <a:rPr lang="en-US" sz="1600" b="1" dirty="0">
                <a:solidFill>
                  <a:srgbClr val="000000"/>
                </a:solidFill>
                <a:latin typeface="ECSquareSansPro"/>
              </a:rPr>
              <a:t>European Partnership towards Zero-emission Road Transport (2ZERO)</a:t>
            </a:r>
          </a:p>
          <a:p>
            <a:pPr marL="0" indent="0">
              <a:lnSpc>
                <a:spcPct val="120000"/>
              </a:lnSpc>
              <a:spcBef>
                <a:spcPts val="0"/>
              </a:spcBef>
            </a:pPr>
            <a:r>
              <a:rPr lang="en-US" sz="1600" b="1" dirty="0">
                <a:solidFill>
                  <a:srgbClr val="000000"/>
                </a:solidFill>
                <a:latin typeface="ECSquareSansPro"/>
              </a:rPr>
              <a:t>European Partnership for Zero-emission Waterborne Transport</a:t>
            </a:r>
          </a:p>
          <a:p>
            <a:pPr marL="0" indent="0">
              <a:lnSpc>
                <a:spcPct val="120000"/>
              </a:lnSpc>
              <a:spcBef>
                <a:spcPts val="0"/>
              </a:spcBef>
            </a:pPr>
            <a:r>
              <a:rPr lang="en-US" sz="1600" b="1" dirty="0">
                <a:solidFill>
                  <a:srgbClr val="000000"/>
                </a:solidFill>
                <a:latin typeface="ECSquareSansPro"/>
              </a:rPr>
              <a:t>European Partnership for People-centric </a:t>
            </a:r>
            <a:r>
              <a:rPr lang="en-US" sz="1600" b="1" i="0" u="none" strike="noStrike" baseline="0" dirty="0">
                <a:solidFill>
                  <a:srgbClr val="000000"/>
                </a:solidFill>
                <a:latin typeface="ECSquareSansPro"/>
              </a:rPr>
              <a:t>Sustainable Built Environment Built4People)</a:t>
            </a:r>
          </a:p>
          <a:p>
            <a:pPr marL="0" indent="0">
              <a:lnSpc>
                <a:spcPct val="120000"/>
              </a:lnSpc>
              <a:spcBef>
                <a:spcPts val="0"/>
              </a:spcBef>
            </a:pPr>
            <a:r>
              <a:rPr lang="en-US" sz="400" dirty="0">
                <a:solidFill>
                  <a:srgbClr val="000000"/>
                </a:solidFill>
                <a:latin typeface="ECSquareSansPro"/>
              </a:rPr>
              <a:t>European Partnership for European Open Science Cloud (EOSC)</a:t>
            </a:r>
          </a:p>
          <a:p>
            <a:pPr algn="l">
              <a:lnSpc>
                <a:spcPct val="120000"/>
              </a:lnSpc>
              <a:spcBef>
                <a:spcPts val="0"/>
              </a:spcBef>
            </a:pPr>
            <a:endParaRPr lang="en-US" sz="1000" dirty="0">
              <a:solidFill>
                <a:srgbClr val="000000"/>
              </a:solidFill>
              <a:latin typeface="ECSquareSansPro"/>
            </a:endParaRPr>
          </a:p>
          <a:p>
            <a:pPr algn="l">
              <a:lnSpc>
                <a:spcPct val="120000"/>
              </a:lnSpc>
              <a:spcBef>
                <a:spcPts val="0"/>
              </a:spcBef>
            </a:pPr>
            <a:endParaRPr lang="en-US" sz="1000" dirty="0">
              <a:solidFill>
                <a:srgbClr val="000000"/>
              </a:solidFill>
              <a:latin typeface="ECSquareSansPro"/>
            </a:endParaRPr>
          </a:p>
          <a:p>
            <a:pPr marL="0" indent="0">
              <a:lnSpc>
                <a:spcPct val="120000"/>
              </a:lnSpc>
              <a:spcBef>
                <a:spcPts val="0"/>
              </a:spcBef>
              <a:buNone/>
            </a:pPr>
            <a:r>
              <a:rPr lang="en-US" sz="1500" b="0" i="0" u="none" strike="noStrike" baseline="0" dirty="0">
                <a:latin typeface="ECSquareSansPro"/>
              </a:rPr>
              <a:t>Candidate for </a:t>
            </a:r>
            <a:r>
              <a:rPr lang="en-US" sz="1500" b="0" i="0" u="none" strike="noStrike" baseline="0" dirty="0" err="1">
                <a:latin typeface="ECSquareSansPro"/>
              </a:rPr>
              <a:t>Institutionalised</a:t>
            </a:r>
            <a:r>
              <a:rPr lang="en-US" sz="1500" b="0" i="0" u="none" strike="noStrike" baseline="0" dirty="0">
                <a:latin typeface="ECSquareSansPro"/>
              </a:rPr>
              <a:t> European Partnership based on Article 187 TFEU that requires the preparation and adoption of a Commission proposal for Council Decision.</a:t>
            </a:r>
            <a:endParaRPr lang="en-US" sz="1500" dirty="0">
              <a:solidFill>
                <a:srgbClr val="000000"/>
              </a:solidFill>
              <a:latin typeface="ECSquareSansPro"/>
            </a:endParaRPr>
          </a:p>
          <a:p>
            <a:pPr marL="0" indent="0">
              <a:lnSpc>
                <a:spcPct val="120000"/>
              </a:lnSpc>
              <a:spcBef>
                <a:spcPts val="0"/>
              </a:spcBef>
            </a:pPr>
            <a:r>
              <a:rPr lang="en-US" sz="1600" b="1" dirty="0">
                <a:solidFill>
                  <a:srgbClr val="000000"/>
                </a:solidFill>
                <a:latin typeface="ECSquareSansPro"/>
              </a:rPr>
              <a:t>Clean Hydrogen</a:t>
            </a:r>
          </a:p>
          <a:p>
            <a:pPr marL="0" indent="0">
              <a:lnSpc>
                <a:spcPct val="120000"/>
              </a:lnSpc>
              <a:spcBef>
                <a:spcPts val="0"/>
              </a:spcBef>
            </a:pPr>
            <a:r>
              <a:rPr lang="en-US" sz="1600" b="1" dirty="0">
                <a:solidFill>
                  <a:srgbClr val="000000"/>
                </a:solidFill>
                <a:latin typeface="ECSquareSansPro"/>
              </a:rPr>
              <a:t>Transforming Europe's Rail System</a:t>
            </a:r>
          </a:p>
          <a:p>
            <a:pPr marL="0" indent="0">
              <a:lnSpc>
                <a:spcPct val="120000"/>
              </a:lnSpc>
              <a:spcBef>
                <a:spcPts val="0"/>
              </a:spcBef>
            </a:pPr>
            <a:r>
              <a:rPr lang="en-US" sz="1600" b="1" dirty="0">
                <a:solidFill>
                  <a:srgbClr val="000000"/>
                </a:solidFill>
                <a:latin typeface="ECSquareSansPro"/>
              </a:rPr>
              <a:t>Integrated Air Traffic Management</a:t>
            </a:r>
          </a:p>
          <a:p>
            <a:pPr marL="0" indent="0">
              <a:lnSpc>
                <a:spcPct val="120000"/>
              </a:lnSpc>
              <a:spcBef>
                <a:spcPts val="0"/>
              </a:spcBef>
            </a:pPr>
            <a:r>
              <a:rPr lang="en-US" sz="1600" b="1" dirty="0">
                <a:solidFill>
                  <a:srgbClr val="000000"/>
                </a:solidFill>
                <a:latin typeface="ECSquareSansPro"/>
              </a:rPr>
              <a:t>Clean Aviation</a:t>
            </a:r>
          </a:p>
        </p:txBody>
      </p:sp>
      <p:sp>
        <p:nvSpPr>
          <p:cNvPr id="4" name="Slide Number Placeholder 3">
            <a:extLst>
              <a:ext uri="{FF2B5EF4-FFF2-40B4-BE49-F238E27FC236}">
                <a16:creationId xmlns:a16="http://schemas.microsoft.com/office/drawing/2014/main" id="{6EB5BFDD-BA1C-4327-8C27-7154864DBDEB}"/>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6</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43798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95CC793-794D-4D14-9DD6-45E3EECFDDFC}"/>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7</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43E19215-5A1D-4480-8418-4285179DC61B}"/>
              </a:ext>
            </a:extLst>
          </p:cNvPr>
          <p:cNvSpPr txBox="1">
            <a:spLocks/>
          </p:cNvSpPr>
          <p:nvPr/>
        </p:nvSpPr>
        <p:spPr>
          <a:xfrm>
            <a:off x="120" y="90"/>
            <a:ext cx="7886700" cy="423407"/>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GB" dirty="0"/>
              <a:t>Cluster 5 Budget - overview</a:t>
            </a:r>
          </a:p>
        </p:txBody>
      </p:sp>
      <p:graphicFrame>
        <p:nvGraphicFramePr>
          <p:cNvPr id="6" name="Table 5">
            <a:extLst>
              <a:ext uri="{FF2B5EF4-FFF2-40B4-BE49-F238E27FC236}">
                <a16:creationId xmlns:a16="http://schemas.microsoft.com/office/drawing/2014/main" id="{4D7F3CB9-396A-4F58-B76F-73574FD702D0}"/>
              </a:ext>
            </a:extLst>
          </p:cNvPr>
          <p:cNvGraphicFramePr>
            <a:graphicFrameLocks noGrp="1"/>
          </p:cNvGraphicFramePr>
          <p:nvPr>
            <p:extLst>
              <p:ext uri="{D42A27DB-BD31-4B8C-83A1-F6EECF244321}">
                <p14:modId xmlns:p14="http://schemas.microsoft.com/office/powerpoint/2010/main" val="3228943877"/>
              </p:ext>
            </p:extLst>
          </p:nvPr>
        </p:nvGraphicFramePr>
        <p:xfrm>
          <a:off x="628650" y="1219257"/>
          <a:ext cx="7886701" cy="4495685"/>
        </p:xfrm>
        <a:graphic>
          <a:graphicData uri="http://schemas.openxmlformats.org/drawingml/2006/table">
            <a:tbl>
              <a:tblPr>
                <a:tableStyleId>{5C22544A-7EE6-4342-B048-85BDC9FD1C3A}</a:tableStyleId>
              </a:tblPr>
              <a:tblGrid>
                <a:gridCol w="2448409">
                  <a:extLst>
                    <a:ext uri="{9D8B030D-6E8A-4147-A177-3AD203B41FA5}">
                      <a16:colId xmlns:a16="http://schemas.microsoft.com/office/drawing/2014/main" val="3240965374"/>
                    </a:ext>
                  </a:extLst>
                </a:gridCol>
                <a:gridCol w="1812764">
                  <a:extLst>
                    <a:ext uri="{9D8B030D-6E8A-4147-A177-3AD203B41FA5}">
                      <a16:colId xmlns:a16="http://schemas.microsoft.com/office/drawing/2014/main" val="2732521259"/>
                    </a:ext>
                  </a:extLst>
                </a:gridCol>
                <a:gridCol w="1812764">
                  <a:extLst>
                    <a:ext uri="{9D8B030D-6E8A-4147-A177-3AD203B41FA5}">
                      <a16:colId xmlns:a16="http://schemas.microsoft.com/office/drawing/2014/main" val="575220066"/>
                    </a:ext>
                  </a:extLst>
                </a:gridCol>
                <a:gridCol w="1812764">
                  <a:extLst>
                    <a:ext uri="{9D8B030D-6E8A-4147-A177-3AD203B41FA5}">
                      <a16:colId xmlns:a16="http://schemas.microsoft.com/office/drawing/2014/main" val="2142718493"/>
                    </a:ext>
                  </a:extLst>
                </a:gridCol>
              </a:tblGrid>
              <a:tr h="512627">
                <a:tc gridSpan="4">
                  <a:txBody>
                    <a:bodyPr/>
                    <a:lstStyle/>
                    <a:p>
                      <a:pPr algn="ctr" defTabSz="685800">
                        <a:defRPr/>
                      </a:pPr>
                      <a:r>
                        <a:rPr lang="en-GB" sz="1600" b="1" dirty="0">
                          <a:solidFill>
                            <a:schemeClr val="accent2"/>
                          </a:solidFill>
                          <a:latin typeface="Arial" charset="0"/>
                        </a:rPr>
                        <a:t>Pillar II</a:t>
                      </a:r>
                    </a:p>
                    <a:p>
                      <a:pPr algn="ctr" defTabSz="685800">
                        <a:defRPr/>
                      </a:pPr>
                      <a:r>
                        <a:rPr lang="en-GB" sz="1600" b="1" cap="all" dirty="0">
                          <a:solidFill>
                            <a:schemeClr val="tx2"/>
                          </a:solidFill>
                          <a:latin typeface="Arial" charset="0"/>
                        </a:rPr>
                        <a:t>Global Challenges &amp; European Industrial Competitiveness</a:t>
                      </a: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90697068"/>
                  </a:ext>
                </a:extLst>
              </a:tr>
              <a:tr h="442562">
                <a:tc gridSpan="4">
                  <a:txBody>
                    <a:bodyPr/>
                    <a:lstStyle/>
                    <a:p>
                      <a:pPr algn="ctr" fontAlgn="b"/>
                      <a:r>
                        <a:rPr lang="en-US" sz="1600" b="1" u="none" strike="noStrike" dirty="0">
                          <a:effectLst/>
                        </a:rPr>
                        <a:t>Cluster 5. Climate, Energy and mobility</a:t>
                      </a:r>
                      <a:endParaRPr lang="en-US" sz="16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273886"/>
                  </a:ext>
                </a:extLst>
              </a:tr>
              <a:tr h="442562">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effectLst/>
                        </a:rPr>
                        <a:t>2023</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effectLst/>
                        </a:rPr>
                        <a:t>2024</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effectLst/>
                        </a:rPr>
                        <a:t>Total</a:t>
                      </a:r>
                      <a:endParaRPr lang="en-US"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96251897"/>
                  </a:ext>
                </a:extLst>
              </a:tr>
              <a:tr h="442562">
                <a:tc>
                  <a:txBody>
                    <a:bodyPr/>
                    <a:lstStyle/>
                    <a:p>
                      <a:pPr algn="l" fontAlgn="b"/>
                      <a:r>
                        <a:rPr lang="en-US" sz="1600" u="none" strike="noStrike" dirty="0">
                          <a:effectLst/>
                        </a:rPr>
                        <a:t>Destination 1 – 3 calls</a:t>
                      </a:r>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tc>
                  <a:txBody>
                    <a:bodyPr/>
                    <a:lstStyle/>
                    <a:p>
                      <a:pPr algn="r" fontAlgn="b"/>
                      <a:r>
                        <a:rPr lang="en-US" sz="1600" u="none" strike="noStrike" dirty="0">
                          <a:effectLst/>
                        </a:rPr>
                        <a:t> €      117.50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a:effectLst/>
                        </a:rPr>
                        <a:t> €      103.00 </a:t>
                      </a:r>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220.50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269151876"/>
                  </a:ext>
                </a:extLst>
              </a:tr>
              <a:tr h="442562">
                <a:tc>
                  <a:txBody>
                    <a:bodyPr/>
                    <a:lstStyle/>
                    <a:p>
                      <a:pPr algn="l" fontAlgn="b"/>
                      <a:r>
                        <a:rPr lang="en-US" sz="1600" u="none" strike="noStrike" dirty="0">
                          <a:effectLst/>
                        </a:rPr>
                        <a:t>Destination 2 – 4 calls</a:t>
                      </a:r>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accent5"/>
                    </a:solidFill>
                  </a:tcPr>
                </a:tc>
                <a:tc>
                  <a:txBody>
                    <a:bodyPr/>
                    <a:lstStyle/>
                    <a:p>
                      <a:pPr algn="r" fontAlgn="b"/>
                      <a:r>
                        <a:rPr lang="en-US" sz="1600" u="none" strike="noStrike" dirty="0">
                          <a:effectLst/>
                        </a:rPr>
                        <a:t> €      153.70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127.30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281.00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913088003"/>
                  </a:ext>
                </a:extLst>
              </a:tr>
              <a:tr h="442562">
                <a:tc>
                  <a:txBody>
                    <a:bodyPr/>
                    <a:lstStyle/>
                    <a:p>
                      <a:pPr algn="l" fontAlgn="b"/>
                      <a:r>
                        <a:rPr lang="en-US" sz="1600" u="none" strike="noStrike" dirty="0">
                          <a:effectLst/>
                        </a:rPr>
                        <a:t>Destination 3 – 5 calls</a:t>
                      </a:r>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accent6"/>
                    </a:solidFill>
                  </a:tcPr>
                </a:tc>
                <a:tc>
                  <a:txBody>
                    <a:bodyPr/>
                    <a:lstStyle/>
                    <a:p>
                      <a:pPr algn="r" fontAlgn="b"/>
                      <a:r>
                        <a:rPr lang="en-US" sz="1600" u="none" strike="noStrike" dirty="0">
                          <a:effectLst/>
                        </a:rPr>
                        <a:t> €      616.60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407.00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1,023.60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611400680"/>
                  </a:ext>
                </a:extLst>
              </a:tr>
              <a:tr h="442562">
                <a:tc>
                  <a:txBody>
                    <a:bodyPr/>
                    <a:lstStyle/>
                    <a:p>
                      <a:pPr algn="l" fontAlgn="b"/>
                      <a:r>
                        <a:rPr lang="en-US" sz="1600" u="none" strike="noStrike" dirty="0">
                          <a:effectLst/>
                        </a:rPr>
                        <a:t>Destination 4 – 4 calls</a:t>
                      </a:r>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accent4"/>
                    </a:solidFill>
                  </a:tcPr>
                </a:tc>
                <a:tc>
                  <a:txBody>
                    <a:bodyPr/>
                    <a:lstStyle/>
                    <a:p>
                      <a:pPr algn="r" fontAlgn="b"/>
                      <a:r>
                        <a:rPr lang="en-US" sz="1600" u="none" strike="noStrike" dirty="0">
                          <a:effectLst/>
                        </a:rPr>
                        <a:t> €      122.00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86.00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208.00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351989761"/>
                  </a:ext>
                </a:extLst>
              </a:tr>
              <a:tr h="442562">
                <a:tc>
                  <a:txBody>
                    <a:bodyPr/>
                    <a:lstStyle/>
                    <a:p>
                      <a:pPr algn="l" fontAlgn="b"/>
                      <a:r>
                        <a:rPr lang="en-US" sz="1600" u="none" strike="noStrike" dirty="0">
                          <a:effectLst/>
                        </a:rPr>
                        <a:t>Destination 5 – 2 calls</a:t>
                      </a:r>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a:txBody>
                    <a:bodyPr/>
                    <a:lstStyle/>
                    <a:p>
                      <a:pPr algn="r" fontAlgn="b"/>
                      <a:r>
                        <a:rPr lang="en-US" sz="1600" u="none" strike="noStrike" dirty="0">
                          <a:effectLst/>
                        </a:rPr>
                        <a:t> €      217.00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202.05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419.05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922241154"/>
                  </a:ext>
                </a:extLst>
              </a:tr>
              <a:tr h="442562">
                <a:tc>
                  <a:txBody>
                    <a:bodyPr/>
                    <a:lstStyle/>
                    <a:p>
                      <a:pPr algn="l" fontAlgn="b"/>
                      <a:r>
                        <a:rPr lang="en-US" sz="1600" u="none" strike="noStrike" dirty="0">
                          <a:effectLst/>
                        </a:rPr>
                        <a:t>Destination 6 – 2 calls</a:t>
                      </a:r>
                      <a:endParaRPr lang="en-US" sz="1600" b="0" i="0" u="none" strike="noStrike" dirty="0">
                        <a:solidFill>
                          <a:srgbClr val="000000"/>
                        </a:solidFill>
                        <a:effectLst/>
                        <a:latin typeface="Calibri" panose="020F0502020204030204" pitchFamily="34" charset="0"/>
                      </a:endParaRPr>
                    </a:p>
                  </a:txBody>
                  <a:tcPr marL="9525" marR="9525" marT="9525" marB="0" anchor="b">
                    <a:solidFill>
                      <a:schemeClr val="accent2"/>
                    </a:solidFill>
                  </a:tcPr>
                </a:tc>
                <a:tc>
                  <a:txBody>
                    <a:bodyPr/>
                    <a:lstStyle/>
                    <a:p>
                      <a:pPr algn="r" fontAlgn="b"/>
                      <a:r>
                        <a:rPr lang="en-US" sz="1600" u="none" strike="noStrike" dirty="0">
                          <a:effectLst/>
                        </a:rPr>
                        <a:t> €      108.50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122.50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1600" u="none" strike="noStrike" dirty="0">
                          <a:effectLst/>
                        </a:rPr>
                        <a:t> €      231.00 </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146896192"/>
                  </a:ext>
                </a:extLst>
              </a:tr>
              <a:tr h="442562">
                <a:tc>
                  <a:txBody>
                    <a:bodyPr/>
                    <a:lstStyle/>
                    <a:p>
                      <a:pPr algn="l" fontAlgn="b"/>
                      <a:r>
                        <a:rPr lang="en-US" sz="1600" b="1" u="none" strike="noStrike" dirty="0">
                          <a:effectLst/>
                        </a:rPr>
                        <a:t>Total</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effectLst/>
                        </a:rPr>
                        <a:t> €   1,335.30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a:effectLst/>
                        </a:rPr>
                        <a:t> €   1,047.85 </a:t>
                      </a:r>
                      <a:endParaRPr lang="en-US" sz="16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effectLst/>
                        </a:rPr>
                        <a:t> €   2,383.15 </a:t>
                      </a:r>
                      <a:endParaRPr lang="en-US"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0025112"/>
                  </a:ext>
                </a:extLst>
              </a:tr>
            </a:tbl>
          </a:graphicData>
        </a:graphic>
      </p:graphicFrame>
    </p:spTree>
    <p:extLst>
      <p:ext uri="{BB962C8B-B14F-4D97-AF65-F5344CB8AC3E}">
        <p14:creationId xmlns:p14="http://schemas.microsoft.com/office/powerpoint/2010/main" val="530195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Group 108"/>
          <p:cNvGrpSpPr/>
          <p:nvPr/>
        </p:nvGrpSpPr>
        <p:grpSpPr>
          <a:xfrm>
            <a:off x="120" y="1402082"/>
            <a:ext cx="1321576" cy="4052348"/>
            <a:chOff x="3348" y="1882895"/>
            <a:chExt cx="1321576" cy="4952870"/>
          </a:xfrm>
        </p:grpSpPr>
        <p:sp>
          <p:nvSpPr>
            <p:cNvPr id="88" name="Rectangle: Rounded Corners 87">
              <a:extLst>
                <a:ext uri="{FF2B5EF4-FFF2-40B4-BE49-F238E27FC236}">
                  <a16:creationId xmlns:a16="http://schemas.microsoft.com/office/drawing/2014/main" id="{A4216CB9-19CB-498C-9FB1-C09071DBBDD4}"/>
                </a:ext>
              </a:extLst>
            </p:cNvPr>
            <p:cNvSpPr/>
            <p:nvPr/>
          </p:nvSpPr>
          <p:spPr>
            <a:xfrm>
              <a:off x="3348" y="1882895"/>
              <a:ext cx="1321576" cy="4952870"/>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89" name="Rectangle: Rounded Corners 4">
              <a:extLst>
                <a:ext uri="{FF2B5EF4-FFF2-40B4-BE49-F238E27FC236}">
                  <a16:creationId xmlns:a16="http://schemas.microsoft.com/office/drawing/2014/main" id="{056B5C41-4BA9-4905-9049-EBFE250EDB62}"/>
                </a:ext>
              </a:extLst>
            </p:cNvPr>
            <p:cNvSpPr txBox="1"/>
            <p:nvPr/>
          </p:nvSpPr>
          <p:spPr>
            <a:xfrm>
              <a:off x="3348" y="1882895"/>
              <a:ext cx="1321576" cy="5979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2060"/>
                  </a:solidFill>
                </a:rPr>
                <a:t>Destination 1 – Climate science</a:t>
              </a:r>
            </a:p>
          </p:txBody>
        </p:sp>
      </p:grpSp>
      <p:grpSp>
        <p:nvGrpSpPr>
          <p:cNvPr id="108" name="Group 107"/>
          <p:cNvGrpSpPr/>
          <p:nvPr/>
        </p:nvGrpSpPr>
        <p:grpSpPr>
          <a:xfrm>
            <a:off x="13705" y="2087864"/>
            <a:ext cx="1322221" cy="1223281"/>
            <a:chOff x="16933" y="2743218"/>
            <a:chExt cx="1322221" cy="1495121"/>
          </a:xfrm>
        </p:grpSpPr>
        <p:sp>
          <p:nvSpPr>
            <p:cNvPr id="86" name="Rectangle: Rounded Corners 85">
              <a:extLst>
                <a:ext uri="{FF2B5EF4-FFF2-40B4-BE49-F238E27FC236}">
                  <a16:creationId xmlns:a16="http://schemas.microsoft.com/office/drawing/2014/main" id="{CF04B2D2-36F5-4B2F-83C0-EF7FEF42B5B8}"/>
                </a:ext>
              </a:extLst>
            </p:cNvPr>
            <p:cNvSpPr/>
            <p:nvPr/>
          </p:nvSpPr>
          <p:spPr>
            <a:xfrm>
              <a:off x="16933" y="2743218"/>
              <a:ext cx="1322221" cy="149512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87" name="Rectangle: Rounded Corners 6">
              <a:extLst>
                <a:ext uri="{FF2B5EF4-FFF2-40B4-BE49-F238E27FC236}">
                  <a16:creationId xmlns:a16="http://schemas.microsoft.com/office/drawing/2014/main" id="{37633BF6-02B7-4428-B6AA-22CEE6669F70}"/>
                </a:ext>
              </a:extLst>
            </p:cNvPr>
            <p:cNvSpPr txBox="1"/>
            <p:nvPr/>
          </p:nvSpPr>
          <p:spPr>
            <a:xfrm>
              <a:off x="55660" y="2781945"/>
              <a:ext cx="1244767" cy="14176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900" b="0" kern="1200" dirty="0">
                  <a:solidFill>
                    <a:schemeClr val="tx1"/>
                  </a:solidFill>
                </a:rPr>
                <a:t>Earth system science</a:t>
              </a:r>
            </a:p>
            <a:p>
              <a:pPr marL="0" lvl="0" indent="0" algn="ctr" defTabSz="400050">
                <a:lnSpc>
                  <a:spcPct val="90000"/>
                </a:lnSpc>
                <a:spcBef>
                  <a:spcPct val="0"/>
                </a:spcBef>
                <a:spcAft>
                  <a:spcPct val="35000"/>
                </a:spcAft>
                <a:buNone/>
              </a:pPr>
              <a:r>
                <a:rPr lang="en-GB" sz="900" b="0" kern="1200" dirty="0">
                  <a:solidFill>
                    <a:schemeClr val="tx1"/>
                  </a:solidFill>
                </a:rPr>
                <a:t>Climate change mitigation</a:t>
              </a:r>
            </a:p>
            <a:p>
              <a:pPr marL="0" lvl="0" indent="0" algn="ctr" defTabSz="400050">
                <a:lnSpc>
                  <a:spcPct val="90000"/>
                </a:lnSpc>
                <a:spcBef>
                  <a:spcPct val="0"/>
                </a:spcBef>
                <a:spcAft>
                  <a:spcPct val="35000"/>
                </a:spcAft>
                <a:buNone/>
              </a:pPr>
              <a:r>
                <a:rPr lang="en-GB" sz="900" b="0" kern="1200" dirty="0">
                  <a:solidFill>
                    <a:schemeClr val="tx1"/>
                  </a:solidFill>
                </a:rPr>
                <a:t>Climate change impact</a:t>
              </a:r>
            </a:p>
            <a:p>
              <a:pPr marL="0" lvl="0" indent="0" algn="ctr" defTabSz="400050">
                <a:lnSpc>
                  <a:spcPct val="90000"/>
                </a:lnSpc>
                <a:spcBef>
                  <a:spcPct val="0"/>
                </a:spcBef>
                <a:spcAft>
                  <a:spcPct val="35000"/>
                </a:spcAft>
                <a:buNone/>
              </a:pPr>
              <a:r>
                <a:rPr lang="en-GB" sz="900" b="0" kern="1200" dirty="0">
                  <a:solidFill>
                    <a:schemeClr val="tx1"/>
                  </a:solidFill>
                </a:rPr>
                <a:t>Social science</a:t>
              </a:r>
            </a:p>
            <a:p>
              <a:pPr marL="0" lvl="0" indent="0" algn="ctr" defTabSz="400050">
                <a:lnSpc>
                  <a:spcPct val="90000"/>
                </a:lnSpc>
                <a:spcBef>
                  <a:spcPct val="0"/>
                </a:spcBef>
                <a:spcAft>
                  <a:spcPct val="35000"/>
                </a:spcAft>
                <a:buNone/>
              </a:pPr>
              <a:r>
                <a:rPr lang="en-GB" sz="900" b="0" kern="1200" dirty="0">
                  <a:solidFill>
                    <a:schemeClr val="tx1"/>
                  </a:solidFill>
                </a:rPr>
                <a:t>Intranational cooperation</a:t>
              </a:r>
            </a:p>
          </p:txBody>
        </p:sp>
      </p:grpSp>
      <p:grpSp>
        <p:nvGrpSpPr>
          <p:cNvPr id="107" name="Group 106"/>
          <p:cNvGrpSpPr/>
          <p:nvPr/>
        </p:nvGrpSpPr>
        <p:grpSpPr>
          <a:xfrm>
            <a:off x="4274" y="3770704"/>
            <a:ext cx="1302535" cy="312162"/>
            <a:chOff x="7502" y="4800023"/>
            <a:chExt cx="1302535" cy="381531"/>
          </a:xfrm>
        </p:grpSpPr>
        <p:sp>
          <p:nvSpPr>
            <p:cNvPr id="84" name="Rectangle: Rounded Corners 83">
              <a:extLst>
                <a:ext uri="{FF2B5EF4-FFF2-40B4-BE49-F238E27FC236}">
                  <a16:creationId xmlns:a16="http://schemas.microsoft.com/office/drawing/2014/main" id="{66FEF362-0F8D-468E-983A-D897B314CEA6}"/>
                </a:ext>
              </a:extLst>
            </p:cNvPr>
            <p:cNvSpPr/>
            <p:nvPr/>
          </p:nvSpPr>
          <p:spPr>
            <a:xfrm>
              <a:off x="7502" y="4800023"/>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85" name="Rectangle: Rounded Corners 8">
              <a:extLst>
                <a:ext uri="{FF2B5EF4-FFF2-40B4-BE49-F238E27FC236}">
                  <a16:creationId xmlns:a16="http://schemas.microsoft.com/office/drawing/2014/main" id="{29D1B8D2-080E-48AE-B724-4A1EAE5361E4}"/>
                </a:ext>
              </a:extLst>
            </p:cNvPr>
            <p:cNvSpPr txBox="1"/>
            <p:nvPr/>
          </p:nvSpPr>
          <p:spPr>
            <a:xfrm>
              <a:off x="18677" y="4811198"/>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900" b="0" kern="1200" dirty="0">
                  <a:solidFill>
                    <a:schemeClr val="tx1"/>
                  </a:solidFill>
                </a:rPr>
                <a:t>International cooperation</a:t>
              </a:r>
              <a:endParaRPr lang="en-US" sz="900" b="0" kern="1200" dirty="0">
                <a:solidFill>
                  <a:schemeClr val="tx1"/>
                </a:solidFill>
              </a:endParaRPr>
            </a:p>
          </p:txBody>
        </p:sp>
      </p:grpSp>
      <p:grpSp>
        <p:nvGrpSpPr>
          <p:cNvPr id="106" name="Group 105"/>
          <p:cNvGrpSpPr/>
          <p:nvPr/>
        </p:nvGrpSpPr>
        <p:grpSpPr>
          <a:xfrm>
            <a:off x="3676" y="4508508"/>
            <a:ext cx="1302524" cy="696547"/>
            <a:chOff x="6904" y="5701783"/>
            <a:chExt cx="1302524" cy="851335"/>
          </a:xfrm>
        </p:grpSpPr>
        <p:sp>
          <p:nvSpPr>
            <p:cNvPr id="82" name="Rectangle: Rounded Corners 81">
              <a:extLst>
                <a:ext uri="{FF2B5EF4-FFF2-40B4-BE49-F238E27FC236}">
                  <a16:creationId xmlns:a16="http://schemas.microsoft.com/office/drawing/2014/main" id="{CA7E823C-95BF-4121-AEB7-C82012B05C09}"/>
                </a:ext>
              </a:extLst>
            </p:cNvPr>
            <p:cNvSpPr/>
            <p:nvPr/>
          </p:nvSpPr>
          <p:spPr>
            <a:xfrm>
              <a:off x="6904" y="5701783"/>
              <a:ext cx="1302524" cy="85133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83" name="Rectangle: Rounded Corners 10">
              <a:extLst>
                <a:ext uri="{FF2B5EF4-FFF2-40B4-BE49-F238E27FC236}">
                  <a16:creationId xmlns:a16="http://schemas.microsoft.com/office/drawing/2014/main" id="{318B4712-5C99-4D72-A772-8195CE8816AA}"/>
                </a:ext>
              </a:extLst>
            </p:cNvPr>
            <p:cNvSpPr txBox="1"/>
            <p:nvPr/>
          </p:nvSpPr>
          <p:spPr>
            <a:xfrm>
              <a:off x="31839" y="5726718"/>
              <a:ext cx="1252654" cy="8014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900" b="0" kern="1200" dirty="0">
                  <a:solidFill>
                    <a:schemeClr val="tx1"/>
                  </a:solidFill>
                </a:rPr>
                <a:t>Earth system science</a:t>
              </a:r>
            </a:p>
            <a:p>
              <a:pPr marL="0" lvl="0" indent="0" algn="ctr" defTabSz="400050">
                <a:lnSpc>
                  <a:spcPct val="90000"/>
                </a:lnSpc>
                <a:spcBef>
                  <a:spcPct val="0"/>
                </a:spcBef>
                <a:spcAft>
                  <a:spcPct val="35000"/>
                </a:spcAft>
                <a:buNone/>
              </a:pPr>
              <a:r>
                <a:rPr lang="en-GB" sz="900" b="0" kern="1200" dirty="0">
                  <a:solidFill>
                    <a:schemeClr val="tx1"/>
                  </a:solidFill>
                </a:rPr>
                <a:t>Climate Change mitigation</a:t>
              </a:r>
            </a:p>
            <a:p>
              <a:pPr marL="0" lvl="0" indent="0" algn="ctr" defTabSz="400050">
                <a:lnSpc>
                  <a:spcPct val="90000"/>
                </a:lnSpc>
                <a:spcBef>
                  <a:spcPct val="0"/>
                </a:spcBef>
                <a:spcAft>
                  <a:spcPct val="35000"/>
                </a:spcAft>
                <a:buNone/>
              </a:pPr>
              <a:r>
                <a:rPr lang="en-GB" sz="900" b="0" kern="1200" dirty="0">
                  <a:solidFill>
                    <a:schemeClr val="tx1"/>
                  </a:solidFill>
                </a:rPr>
                <a:t>Climate-ecosystem</a:t>
              </a:r>
            </a:p>
          </p:txBody>
        </p:sp>
      </p:grpSp>
      <p:grpSp>
        <p:nvGrpSpPr>
          <p:cNvPr id="105" name="Group 104"/>
          <p:cNvGrpSpPr/>
          <p:nvPr/>
        </p:nvGrpSpPr>
        <p:grpSpPr>
          <a:xfrm>
            <a:off x="1502122" y="1402082"/>
            <a:ext cx="1321576" cy="4052348"/>
            <a:chOff x="1505350" y="1905040"/>
            <a:chExt cx="1321576" cy="4952870"/>
          </a:xfrm>
        </p:grpSpPr>
        <p:sp>
          <p:nvSpPr>
            <p:cNvPr id="80" name="Rectangle: Rounded Corners 79">
              <a:extLst>
                <a:ext uri="{FF2B5EF4-FFF2-40B4-BE49-F238E27FC236}">
                  <a16:creationId xmlns:a16="http://schemas.microsoft.com/office/drawing/2014/main" id="{E5BF5298-D909-4715-AB24-C2560539FEA6}"/>
                </a:ext>
              </a:extLst>
            </p:cNvPr>
            <p:cNvSpPr/>
            <p:nvPr/>
          </p:nvSpPr>
          <p:spPr>
            <a:xfrm>
              <a:off x="1505350" y="1905040"/>
              <a:ext cx="1321576" cy="4952870"/>
            </a:xfrm>
            <a:prstGeom prst="roundRect">
              <a:avLst>
                <a:gd name="adj" fmla="val 10000"/>
              </a:avLst>
            </a:prstGeom>
            <a:solidFill>
              <a:schemeClr val="accent5"/>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81" name="Rectangle: Rounded Corners 12">
              <a:extLst>
                <a:ext uri="{FF2B5EF4-FFF2-40B4-BE49-F238E27FC236}">
                  <a16:creationId xmlns:a16="http://schemas.microsoft.com/office/drawing/2014/main" id="{A7CBD775-F7AA-4A4B-9882-FF2B1AB67BD1}"/>
                </a:ext>
              </a:extLst>
            </p:cNvPr>
            <p:cNvSpPr txBox="1"/>
            <p:nvPr/>
          </p:nvSpPr>
          <p:spPr>
            <a:xfrm>
              <a:off x="1505350" y="1905040"/>
              <a:ext cx="1321576" cy="626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2060"/>
                  </a:solidFill>
                </a:rPr>
                <a:t>Destination 2 – Cross-sectoral solutions</a:t>
              </a:r>
            </a:p>
          </p:txBody>
        </p:sp>
      </p:grpSp>
      <p:grpSp>
        <p:nvGrpSpPr>
          <p:cNvPr id="104" name="Group 103"/>
          <p:cNvGrpSpPr/>
          <p:nvPr/>
        </p:nvGrpSpPr>
        <p:grpSpPr>
          <a:xfrm>
            <a:off x="1473995" y="2025520"/>
            <a:ext cx="1349704" cy="590340"/>
            <a:chOff x="1477223" y="2667020"/>
            <a:chExt cx="1349704" cy="721527"/>
          </a:xfrm>
        </p:grpSpPr>
        <p:sp>
          <p:nvSpPr>
            <p:cNvPr id="78" name="Rectangle: Rounded Corners 77">
              <a:extLst>
                <a:ext uri="{FF2B5EF4-FFF2-40B4-BE49-F238E27FC236}">
                  <a16:creationId xmlns:a16="http://schemas.microsoft.com/office/drawing/2014/main" id="{FA512BD3-8A5A-40DA-986E-3E686E88FAEF}"/>
                </a:ext>
              </a:extLst>
            </p:cNvPr>
            <p:cNvSpPr/>
            <p:nvPr/>
          </p:nvSpPr>
          <p:spPr>
            <a:xfrm>
              <a:off x="1477223" y="2667020"/>
              <a:ext cx="1349704"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74671"/>
                <a:satOff val="1983"/>
                <a:lumOff val="1796"/>
                <a:alphaOff val="0"/>
              </a:schemeClr>
            </a:effectRef>
            <a:fontRef idx="minor">
              <a:schemeClr val="lt1"/>
            </a:fontRef>
          </p:style>
        </p:sp>
        <p:sp>
          <p:nvSpPr>
            <p:cNvPr id="79" name="Rectangle: Rounded Corners 14">
              <a:extLst>
                <a:ext uri="{FF2B5EF4-FFF2-40B4-BE49-F238E27FC236}">
                  <a16:creationId xmlns:a16="http://schemas.microsoft.com/office/drawing/2014/main" id="{7F887434-7F4D-4965-9D4D-46633FEB304F}"/>
                </a:ext>
              </a:extLst>
            </p:cNvPr>
            <p:cNvSpPr txBox="1"/>
            <p:nvPr/>
          </p:nvSpPr>
          <p:spPr>
            <a:xfrm>
              <a:off x="1498191" y="2688153"/>
              <a:ext cx="1307767"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Battery value chains</a:t>
              </a:r>
            </a:p>
            <a:p>
              <a:pPr marL="0" lvl="0" indent="0" algn="ctr" defTabSz="444500">
                <a:lnSpc>
                  <a:spcPct val="90000"/>
                </a:lnSpc>
                <a:spcBef>
                  <a:spcPct val="0"/>
                </a:spcBef>
                <a:spcAft>
                  <a:spcPct val="35000"/>
                </a:spcAft>
                <a:buNone/>
              </a:pPr>
              <a:r>
                <a:rPr lang="en-US" sz="1000" kern="1200" dirty="0">
                  <a:solidFill>
                    <a:srgbClr val="002060"/>
                  </a:solidFill>
                </a:rPr>
                <a:t>Cross-cutting</a:t>
              </a:r>
            </a:p>
            <a:p>
              <a:pPr marL="0" lvl="0" indent="0" algn="ctr" defTabSz="444500">
                <a:lnSpc>
                  <a:spcPct val="90000"/>
                </a:lnSpc>
                <a:spcBef>
                  <a:spcPct val="0"/>
                </a:spcBef>
                <a:spcAft>
                  <a:spcPct val="35000"/>
                </a:spcAft>
                <a:buNone/>
              </a:pPr>
              <a:r>
                <a:rPr lang="en-US" sz="1000" kern="1200" dirty="0">
                  <a:solidFill>
                    <a:srgbClr val="002060"/>
                  </a:solidFill>
                </a:rPr>
                <a:t>Communities and Cities</a:t>
              </a:r>
            </a:p>
          </p:txBody>
        </p:sp>
      </p:grpSp>
      <p:grpSp>
        <p:nvGrpSpPr>
          <p:cNvPr id="103" name="Group 102"/>
          <p:cNvGrpSpPr/>
          <p:nvPr/>
        </p:nvGrpSpPr>
        <p:grpSpPr>
          <a:xfrm>
            <a:off x="1504944" y="2898333"/>
            <a:ext cx="1343022" cy="590340"/>
            <a:chOff x="1508172" y="3733792"/>
            <a:chExt cx="1343022" cy="721527"/>
          </a:xfrm>
        </p:grpSpPr>
        <p:sp>
          <p:nvSpPr>
            <p:cNvPr id="76" name="Rectangle: Rounded Corners 75">
              <a:extLst>
                <a:ext uri="{FF2B5EF4-FFF2-40B4-BE49-F238E27FC236}">
                  <a16:creationId xmlns:a16="http://schemas.microsoft.com/office/drawing/2014/main" id="{25B9E6F1-465C-4B7D-A408-C45436E8F4A9}"/>
                </a:ext>
              </a:extLst>
            </p:cNvPr>
            <p:cNvSpPr/>
            <p:nvPr/>
          </p:nvSpPr>
          <p:spPr>
            <a:xfrm>
              <a:off x="1508172" y="3733792"/>
              <a:ext cx="1324137"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32894"/>
                <a:satOff val="2644"/>
                <a:lumOff val="2394"/>
                <a:alphaOff val="0"/>
              </a:schemeClr>
            </a:effectRef>
            <a:fontRef idx="minor">
              <a:schemeClr val="lt1"/>
            </a:fontRef>
          </p:style>
        </p:sp>
        <p:sp>
          <p:nvSpPr>
            <p:cNvPr id="77" name="Rectangle: Rounded Corners 16">
              <a:extLst>
                <a:ext uri="{FF2B5EF4-FFF2-40B4-BE49-F238E27FC236}">
                  <a16:creationId xmlns:a16="http://schemas.microsoft.com/office/drawing/2014/main" id="{6B539C94-F5DA-47E8-82AF-195F780C3C55}"/>
                </a:ext>
              </a:extLst>
            </p:cNvPr>
            <p:cNvSpPr txBox="1"/>
            <p:nvPr/>
          </p:nvSpPr>
          <p:spPr>
            <a:xfrm>
              <a:off x="1527211" y="3754925"/>
              <a:ext cx="1323983"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Battery value chains</a:t>
              </a:r>
            </a:p>
          </p:txBody>
        </p:sp>
      </p:grpSp>
      <p:grpSp>
        <p:nvGrpSpPr>
          <p:cNvPr id="102" name="Group 101"/>
          <p:cNvGrpSpPr/>
          <p:nvPr/>
        </p:nvGrpSpPr>
        <p:grpSpPr>
          <a:xfrm>
            <a:off x="1499542" y="3771147"/>
            <a:ext cx="1329539" cy="590340"/>
            <a:chOff x="1502770" y="4800564"/>
            <a:chExt cx="1329539" cy="721527"/>
          </a:xfrm>
        </p:grpSpPr>
        <p:sp>
          <p:nvSpPr>
            <p:cNvPr id="74" name="Rectangle: Rounded Corners 73">
              <a:extLst>
                <a:ext uri="{FF2B5EF4-FFF2-40B4-BE49-F238E27FC236}">
                  <a16:creationId xmlns:a16="http://schemas.microsoft.com/office/drawing/2014/main" id="{9D9788FB-A838-4A52-85D8-2F5F65A02B04}"/>
                </a:ext>
              </a:extLst>
            </p:cNvPr>
            <p:cNvSpPr/>
            <p:nvPr/>
          </p:nvSpPr>
          <p:spPr>
            <a:xfrm>
              <a:off x="1502770" y="4800564"/>
              <a:ext cx="1329539"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291118"/>
                <a:satOff val="3306"/>
                <a:lumOff val="2993"/>
                <a:alphaOff val="0"/>
              </a:schemeClr>
            </a:effectRef>
            <a:fontRef idx="minor">
              <a:schemeClr val="lt1"/>
            </a:fontRef>
          </p:style>
        </p:sp>
        <p:sp>
          <p:nvSpPr>
            <p:cNvPr id="75" name="Rectangle: Rounded Corners 18">
              <a:extLst>
                <a:ext uri="{FF2B5EF4-FFF2-40B4-BE49-F238E27FC236}">
                  <a16:creationId xmlns:a16="http://schemas.microsoft.com/office/drawing/2014/main" id="{CC14C2D6-377C-40C6-A629-E5F2751ADB93}"/>
                </a:ext>
              </a:extLst>
            </p:cNvPr>
            <p:cNvSpPr txBox="1"/>
            <p:nvPr/>
          </p:nvSpPr>
          <p:spPr>
            <a:xfrm>
              <a:off x="1522620" y="4821697"/>
              <a:ext cx="1289840"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Battery value chains</a:t>
              </a:r>
            </a:p>
            <a:p>
              <a:pPr marL="0" lvl="0" indent="0" algn="ctr" defTabSz="444500">
                <a:lnSpc>
                  <a:spcPct val="90000"/>
                </a:lnSpc>
                <a:spcBef>
                  <a:spcPct val="0"/>
                </a:spcBef>
                <a:spcAft>
                  <a:spcPct val="35000"/>
                </a:spcAft>
                <a:buNone/>
              </a:pPr>
              <a:r>
                <a:rPr lang="en-US" sz="1000" kern="1200" dirty="0">
                  <a:solidFill>
                    <a:srgbClr val="002060"/>
                  </a:solidFill>
                </a:rPr>
                <a:t>Breakthrough technologies</a:t>
              </a:r>
            </a:p>
          </p:txBody>
        </p:sp>
      </p:grpSp>
      <p:grpSp>
        <p:nvGrpSpPr>
          <p:cNvPr id="101" name="Group 100"/>
          <p:cNvGrpSpPr/>
          <p:nvPr/>
        </p:nvGrpSpPr>
        <p:grpSpPr>
          <a:xfrm>
            <a:off x="1499997" y="4614714"/>
            <a:ext cx="1323701" cy="590340"/>
            <a:chOff x="1503225" y="5831591"/>
            <a:chExt cx="1323701" cy="721527"/>
          </a:xfrm>
        </p:grpSpPr>
        <p:sp>
          <p:nvSpPr>
            <p:cNvPr id="72" name="Rectangle: Rounded Corners 71">
              <a:extLst>
                <a:ext uri="{FF2B5EF4-FFF2-40B4-BE49-F238E27FC236}">
                  <a16:creationId xmlns:a16="http://schemas.microsoft.com/office/drawing/2014/main" id="{D32E4B6A-B0A7-446B-8B9F-3EDAE1A5E4AA}"/>
                </a:ext>
              </a:extLst>
            </p:cNvPr>
            <p:cNvSpPr/>
            <p:nvPr/>
          </p:nvSpPr>
          <p:spPr>
            <a:xfrm>
              <a:off x="1503225" y="5831591"/>
              <a:ext cx="1323701" cy="72152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349341"/>
                <a:satOff val="3967"/>
                <a:lumOff val="3591"/>
                <a:alphaOff val="0"/>
              </a:schemeClr>
            </a:effectRef>
            <a:fontRef idx="minor">
              <a:schemeClr val="lt1"/>
            </a:fontRef>
          </p:style>
        </p:sp>
        <p:sp>
          <p:nvSpPr>
            <p:cNvPr id="73" name="Rectangle: Rounded Corners 20">
              <a:extLst>
                <a:ext uri="{FF2B5EF4-FFF2-40B4-BE49-F238E27FC236}">
                  <a16:creationId xmlns:a16="http://schemas.microsoft.com/office/drawing/2014/main" id="{A44C8257-60D2-4C90-92E8-D0A833633918}"/>
                </a:ext>
              </a:extLst>
            </p:cNvPr>
            <p:cNvSpPr txBox="1"/>
            <p:nvPr/>
          </p:nvSpPr>
          <p:spPr>
            <a:xfrm>
              <a:off x="1522987" y="5852724"/>
              <a:ext cx="1284176" cy="6792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Battery value chains</a:t>
              </a:r>
            </a:p>
          </p:txBody>
        </p:sp>
      </p:grpSp>
      <p:grpSp>
        <p:nvGrpSpPr>
          <p:cNvPr id="100" name="Group 99"/>
          <p:cNvGrpSpPr/>
          <p:nvPr/>
        </p:nvGrpSpPr>
        <p:grpSpPr>
          <a:xfrm>
            <a:off x="3098861" y="1402082"/>
            <a:ext cx="1321576" cy="4052348"/>
            <a:chOff x="3102089" y="1905040"/>
            <a:chExt cx="1321576" cy="4952870"/>
          </a:xfrm>
        </p:grpSpPr>
        <p:sp>
          <p:nvSpPr>
            <p:cNvPr id="70" name="Rectangle: Rounded Corners 69">
              <a:extLst>
                <a:ext uri="{FF2B5EF4-FFF2-40B4-BE49-F238E27FC236}">
                  <a16:creationId xmlns:a16="http://schemas.microsoft.com/office/drawing/2014/main" id="{B258CD16-F0BC-48B8-92BF-2FE33D14C7DD}"/>
                </a:ext>
              </a:extLst>
            </p:cNvPr>
            <p:cNvSpPr/>
            <p:nvPr/>
          </p:nvSpPr>
          <p:spPr>
            <a:xfrm>
              <a:off x="3102089" y="1905040"/>
              <a:ext cx="1321576" cy="4952870"/>
            </a:xfrm>
            <a:prstGeom prst="roundRect">
              <a:avLst>
                <a:gd name="adj" fmla="val 10000"/>
              </a:avLst>
            </a:prstGeom>
            <a:solidFill>
              <a:schemeClr val="accent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71" name="Rectangle: Rounded Corners 22">
              <a:extLst>
                <a:ext uri="{FF2B5EF4-FFF2-40B4-BE49-F238E27FC236}">
                  <a16:creationId xmlns:a16="http://schemas.microsoft.com/office/drawing/2014/main" id="{8773E3BC-2C77-4AF4-8955-CE3EE21DB7CE}"/>
                </a:ext>
              </a:extLst>
            </p:cNvPr>
            <p:cNvSpPr txBox="1"/>
            <p:nvPr/>
          </p:nvSpPr>
          <p:spPr>
            <a:xfrm>
              <a:off x="3102089" y="1905040"/>
              <a:ext cx="1321576" cy="5979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2060"/>
                  </a:solidFill>
                </a:rPr>
                <a:t>Destination 3 – Energy supply</a:t>
              </a:r>
            </a:p>
          </p:txBody>
        </p:sp>
      </p:grpSp>
      <p:grpSp>
        <p:nvGrpSpPr>
          <p:cNvPr id="99" name="Group 98"/>
          <p:cNvGrpSpPr/>
          <p:nvPr/>
        </p:nvGrpSpPr>
        <p:grpSpPr>
          <a:xfrm>
            <a:off x="3088717" y="2087864"/>
            <a:ext cx="1357860" cy="799011"/>
            <a:chOff x="3091945" y="2743218"/>
            <a:chExt cx="1357860" cy="976569"/>
          </a:xfrm>
        </p:grpSpPr>
        <p:sp>
          <p:nvSpPr>
            <p:cNvPr id="68" name="Rectangle: Rounded Corners 67">
              <a:extLst>
                <a:ext uri="{FF2B5EF4-FFF2-40B4-BE49-F238E27FC236}">
                  <a16:creationId xmlns:a16="http://schemas.microsoft.com/office/drawing/2014/main" id="{11713943-C028-4115-A81B-1A87BADB6915}"/>
                </a:ext>
              </a:extLst>
            </p:cNvPr>
            <p:cNvSpPr/>
            <p:nvPr/>
          </p:nvSpPr>
          <p:spPr>
            <a:xfrm>
              <a:off x="3091945" y="2743218"/>
              <a:ext cx="1357860" cy="97656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07565"/>
                <a:satOff val="4628"/>
                <a:lumOff val="4190"/>
                <a:alphaOff val="0"/>
              </a:schemeClr>
            </a:effectRef>
            <a:fontRef idx="minor">
              <a:schemeClr val="lt1"/>
            </a:fontRef>
          </p:style>
        </p:sp>
        <p:sp>
          <p:nvSpPr>
            <p:cNvPr id="69" name="Rectangle: Rounded Corners 24">
              <a:extLst>
                <a:ext uri="{FF2B5EF4-FFF2-40B4-BE49-F238E27FC236}">
                  <a16:creationId xmlns:a16="http://schemas.microsoft.com/office/drawing/2014/main" id="{18C84EBC-E097-4A07-AED7-EE58B86F5EB6}"/>
                </a:ext>
              </a:extLst>
            </p:cNvPr>
            <p:cNvSpPr txBox="1"/>
            <p:nvPr/>
          </p:nvSpPr>
          <p:spPr>
            <a:xfrm>
              <a:off x="3117405" y="2771821"/>
              <a:ext cx="1306940" cy="9193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Renewable energy</a:t>
              </a:r>
            </a:p>
            <a:p>
              <a:pPr marL="0" lvl="0" indent="0" algn="ctr" defTabSz="444500">
                <a:lnSpc>
                  <a:spcPct val="90000"/>
                </a:lnSpc>
                <a:spcBef>
                  <a:spcPct val="0"/>
                </a:spcBef>
                <a:spcAft>
                  <a:spcPct val="35000"/>
                </a:spcAft>
                <a:buNone/>
              </a:pPr>
              <a:r>
                <a:rPr lang="en-US" sz="1000" kern="1200" dirty="0">
                  <a:solidFill>
                    <a:srgbClr val="002060"/>
                  </a:solidFill>
                </a:rPr>
                <a:t>Energy system, grids and storage</a:t>
              </a:r>
            </a:p>
            <a:p>
              <a:pPr marL="0" lvl="0" indent="0" algn="ctr" defTabSz="444500">
                <a:lnSpc>
                  <a:spcPct val="90000"/>
                </a:lnSpc>
                <a:spcBef>
                  <a:spcPct val="0"/>
                </a:spcBef>
                <a:spcAft>
                  <a:spcPct val="35000"/>
                </a:spcAft>
                <a:buNone/>
              </a:pPr>
              <a:r>
                <a:rPr lang="en-US" sz="1000" kern="1200" dirty="0">
                  <a:solidFill>
                    <a:srgbClr val="002060"/>
                  </a:solidFill>
                </a:rPr>
                <a:t>CCUS</a:t>
              </a:r>
            </a:p>
          </p:txBody>
        </p:sp>
      </p:grpSp>
      <p:grpSp>
        <p:nvGrpSpPr>
          <p:cNvPr id="98" name="Group 97"/>
          <p:cNvGrpSpPr/>
          <p:nvPr/>
        </p:nvGrpSpPr>
        <p:grpSpPr>
          <a:xfrm>
            <a:off x="3096454" y="3085365"/>
            <a:ext cx="1323983" cy="251899"/>
            <a:chOff x="3099682" y="3962386"/>
            <a:chExt cx="1323983" cy="307877"/>
          </a:xfrm>
        </p:grpSpPr>
        <p:sp>
          <p:nvSpPr>
            <p:cNvPr id="66" name="Rectangle: Rounded Corners 65">
              <a:extLst>
                <a:ext uri="{FF2B5EF4-FFF2-40B4-BE49-F238E27FC236}">
                  <a16:creationId xmlns:a16="http://schemas.microsoft.com/office/drawing/2014/main" id="{9C2B126A-03DC-4DD4-A4F2-0827C4924D55}"/>
                </a:ext>
              </a:extLst>
            </p:cNvPr>
            <p:cNvSpPr/>
            <p:nvPr/>
          </p:nvSpPr>
          <p:spPr>
            <a:xfrm>
              <a:off x="3099682" y="3962386"/>
              <a:ext cx="1323983" cy="30787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465789"/>
                <a:satOff val="5289"/>
                <a:lumOff val="4788"/>
                <a:alphaOff val="0"/>
              </a:schemeClr>
            </a:effectRef>
            <a:fontRef idx="minor">
              <a:schemeClr val="lt1"/>
            </a:fontRef>
          </p:style>
        </p:sp>
        <p:sp>
          <p:nvSpPr>
            <p:cNvPr id="67" name="Rectangle: Rounded Corners 26">
              <a:extLst>
                <a:ext uri="{FF2B5EF4-FFF2-40B4-BE49-F238E27FC236}">
                  <a16:creationId xmlns:a16="http://schemas.microsoft.com/office/drawing/2014/main" id="{170740F6-C4DB-4ED9-95D9-94643103D0B7}"/>
                </a:ext>
              </a:extLst>
            </p:cNvPr>
            <p:cNvSpPr txBox="1"/>
            <p:nvPr/>
          </p:nvSpPr>
          <p:spPr>
            <a:xfrm>
              <a:off x="3106268" y="3971404"/>
              <a:ext cx="1310810" cy="2898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Renewable Energy</a:t>
              </a:r>
            </a:p>
          </p:txBody>
        </p:sp>
      </p:grpSp>
      <p:grpSp>
        <p:nvGrpSpPr>
          <p:cNvPr id="97" name="Group 96"/>
          <p:cNvGrpSpPr/>
          <p:nvPr/>
        </p:nvGrpSpPr>
        <p:grpSpPr>
          <a:xfrm>
            <a:off x="3088717" y="3459428"/>
            <a:ext cx="1339777" cy="505156"/>
            <a:chOff x="3091945" y="4419574"/>
            <a:chExt cx="1339777" cy="617413"/>
          </a:xfrm>
        </p:grpSpPr>
        <p:sp>
          <p:nvSpPr>
            <p:cNvPr id="64" name="Rectangle: Rounded Corners 63">
              <a:extLst>
                <a:ext uri="{FF2B5EF4-FFF2-40B4-BE49-F238E27FC236}">
                  <a16:creationId xmlns:a16="http://schemas.microsoft.com/office/drawing/2014/main" id="{F8E02337-4300-4A0B-B88A-8806547E6BEC}"/>
                </a:ext>
              </a:extLst>
            </p:cNvPr>
            <p:cNvSpPr/>
            <p:nvPr/>
          </p:nvSpPr>
          <p:spPr>
            <a:xfrm>
              <a:off x="3091945" y="4419574"/>
              <a:ext cx="1339777" cy="61741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24012"/>
                <a:satOff val="5950"/>
                <a:lumOff val="5387"/>
                <a:alphaOff val="0"/>
              </a:schemeClr>
            </a:effectRef>
            <a:fontRef idx="minor">
              <a:schemeClr val="lt1"/>
            </a:fontRef>
          </p:style>
        </p:sp>
        <p:sp>
          <p:nvSpPr>
            <p:cNvPr id="65" name="Rectangle: Rounded Corners 28">
              <a:extLst>
                <a:ext uri="{FF2B5EF4-FFF2-40B4-BE49-F238E27FC236}">
                  <a16:creationId xmlns:a16="http://schemas.microsoft.com/office/drawing/2014/main" id="{2758AC1B-4597-454B-87F2-F0603F5C4F09}"/>
                </a:ext>
              </a:extLst>
            </p:cNvPr>
            <p:cNvSpPr txBox="1"/>
            <p:nvPr/>
          </p:nvSpPr>
          <p:spPr>
            <a:xfrm>
              <a:off x="3105908" y="4437657"/>
              <a:ext cx="1311851" cy="5812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Energy systems, grids &amp; storage</a:t>
              </a:r>
            </a:p>
          </p:txBody>
        </p:sp>
      </p:grpSp>
      <p:grpSp>
        <p:nvGrpSpPr>
          <p:cNvPr id="96" name="Group 95"/>
          <p:cNvGrpSpPr/>
          <p:nvPr/>
        </p:nvGrpSpPr>
        <p:grpSpPr>
          <a:xfrm>
            <a:off x="3096152" y="4123449"/>
            <a:ext cx="1324285" cy="832230"/>
            <a:chOff x="3099380" y="5231156"/>
            <a:chExt cx="1324285" cy="1017170"/>
          </a:xfrm>
        </p:grpSpPr>
        <p:sp>
          <p:nvSpPr>
            <p:cNvPr id="62" name="Rectangle: Rounded Corners 61">
              <a:extLst>
                <a:ext uri="{FF2B5EF4-FFF2-40B4-BE49-F238E27FC236}">
                  <a16:creationId xmlns:a16="http://schemas.microsoft.com/office/drawing/2014/main" id="{C458C520-1615-43C9-AC69-7826A63C7232}"/>
                </a:ext>
              </a:extLst>
            </p:cNvPr>
            <p:cNvSpPr/>
            <p:nvPr/>
          </p:nvSpPr>
          <p:spPr>
            <a:xfrm>
              <a:off x="3099380" y="5231156"/>
              <a:ext cx="1324285" cy="101717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36"/>
                <a:satOff val="6611"/>
                <a:lumOff val="5985"/>
                <a:alphaOff val="0"/>
              </a:schemeClr>
            </a:effectRef>
            <a:fontRef idx="minor">
              <a:schemeClr val="lt1"/>
            </a:fontRef>
          </p:style>
        </p:sp>
        <p:sp>
          <p:nvSpPr>
            <p:cNvPr id="63" name="Rectangle: Rounded Corners 30">
              <a:extLst>
                <a:ext uri="{FF2B5EF4-FFF2-40B4-BE49-F238E27FC236}">
                  <a16:creationId xmlns:a16="http://schemas.microsoft.com/office/drawing/2014/main" id="{F4B148DE-D473-486A-9E60-4BBDA5330042}"/>
                </a:ext>
              </a:extLst>
            </p:cNvPr>
            <p:cNvSpPr txBox="1"/>
            <p:nvPr/>
          </p:nvSpPr>
          <p:spPr>
            <a:xfrm>
              <a:off x="3124766" y="5260948"/>
              <a:ext cx="1273514" cy="9575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Global leadership in renewable energy</a:t>
              </a:r>
            </a:p>
            <a:p>
              <a:pPr marL="0" lvl="0" indent="0" algn="ctr" defTabSz="444500">
                <a:lnSpc>
                  <a:spcPct val="90000"/>
                </a:lnSpc>
                <a:spcBef>
                  <a:spcPct val="0"/>
                </a:spcBef>
                <a:spcAft>
                  <a:spcPct val="35000"/>
                </a:spcAft>
                <a:buNone/>
              </a:pPr>
              <a:r>
                <a:rPr lang="en-US" sz="1000" kern="1200" dirty="0">
                  <a:solidFill>
                    <a:srgbClr val="002060"/>
                  </a:solidFill>
                </a:rPr>
                <a:t>Energy systems, grids &amp; storage</a:t>
              </a:r>
            </a:p>
          </p:txBody>
        </p:sp>
      </p:grpSp>
      <p:grpSp>
        <p:nvGrpSpPr>
          <p:cNvPr id="95" name="Group 94"/>
          <p:cNvGrpSpPr/>
          <p:nvPr/>
        </p:nvGrpSpPr>
        <p:grpSpPr>
          <a:xfrm>
            <a:off x="3102680" y="5052734"/>
            <a:ext cx="1324286" cy="383578"/>
            <a:chOff x="3105908" y="6366948"/>
            <a:chExt cx="1324286" cy="468817"/>
          </a:xfrm>
        </p:grpSpPr>
        <p:sp>
          <p:nvSpPr>
            <p:cNvPr id="60" name="Rectangle: Rounded Corners 59">
              <a:extLst>
                <a:ext uri="{FF2B5EF4-FFF2-40B4-BE49-F238E27FC236}">
                  <a16:creationId xmlns:a16="http://schemas.microsoft.com/office/drawing/2014/main" id="{8A492966-052C-4E4C-A7CC-8A426269379A}"/>
                </a:ext>
              </a:extLst>
            </p:cNvPr>
            <p:cNvSpPr/>
            <p:nvPr/>
          </p:nvSpPr>
          <p:spPr>
            <a:xfrm>
              <a:off x="3105908" y="6366948"/>
              <a:ext cx="1324286" cy="468817"/>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40459"/>
                <a:satOff val="7272"/>
                <a:lumOff val="6584"/>
                <a:alphaOff val="0"/>
              </a:schemeClr>
            </a:effectRef>
            <a:fontRef idx="minor">
              <a:schemeClr val="lt1"/>
            </a:fontRef>
          </p:style>
        </p:sp>
        <p:sp>
          <p:nvSpPr>
            <p:cNvPr id="61" name="Rectangle: Rounded Corners 32">
              <a:extLst>
                <a:ext uri="{FF2B5EF4-FFF2-40B4-BE49-F238E27FC236}">
                  <a16:creationId xmlns:a16="http://schemas.microsoft.com/office/drawing/2014/main" id="{462E9AD4-5FA6-4443-A80C-8EC1ED26141F}"/>
                </a:ext>
              </a:extLst>
            </p:cNvPr>
            <p:cNvSpPr txBox="1"/>
            <p:nvPr/>
          </p:nvSpPr>
          <p:spPr>
            <a:xfrm>
              <a:off x="3116763" y="6380680"/>
              <a:ext cx="1302576" cy="4413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1000" kern="1200" dirty="0">
                  <a:solidFill>
                    <a:srgbClr val="002060"/>
                  </a:solidFill>
                </a:rPr>
                <a:t>Renewable energy</a:t>
              </a:r>
            </a:p>
            <a:p>
              <a:pPr marL="0" lvl="0" indent="0" algn="ctr" defTabSz="444500">
                <a:lnSpc>
                  <a:spcPct val="90000"/>
                </a:lnSpc>
                <a:spcBef>
                  <a:spcPct val="0"/>
                </a:spcBef>
                <a:spcAft>
                  <a:spcPct val="35000"/>
                </a:spcAft>
                <a:buNone/>
              </a:pPr>
              <a:r>
                <a:rPr lang="en-US" sz="1000" kern="1200" dirty="0">
                  <a:solidFill>
                    <a:srgbClr val="002060"/>
                  </a:solidFill>
                </a:rPr>
                <a:t>CCUS</a:t>
              </a:r>
            </a:p>
          </p:txBody>
        </p:sp>
      </p:grpSp>
      <p:grpSp>
        <p:nvGrpSpPr>
          <p:cNvPr id="94" name="Group 93"/>
          <p:cNvGrpSpPr/>
          <p:nvPr/>
        </p:nvGrpSpPr>
        <p:grpSpPr>
          <a:xfrm>
            <a:off x="4715414" y="1402082"/>
            <a:ext cx="1321576" cy="4052348"/>
            <a:chOff x="4718642" y="1828842"/>
            <a:chExt cx="1321576" cy="4952870"/>
          </a:xfrm>
        </p:grpSpPr>
        <p:sp>
          <p:nvSpPr>
            <p:cNvPr id="58" name="Rectangle: Rounded Corners 57">
              <a:extLst>
                <a:ext uri="{FF2B5EF4-FFF2-40B4-BE49-F238E27FC236}">
                  <a16:creationId xmlns:a16="http://schemas.microsoft.com/office/drawing/2014/main" id="{C2321024-ED27-4CD5-9B78-99BF22D7F95E}"/>
                </a:ext>
              </a:extLst>
            </p:cNvPr>
            <p:cNvSpPr/>
            <p:nvPr/>
          </p:nvSpPr>
          <p:spPr>
            <a:xfrm>
              <a:off x="4718642" y="1828842"/>
              <a:ext cx="1321576" cy="4952870"/>
            </a:xfrm>
            <a:prstGeom prst="roundRect">
              <a:avLst>
                <a:gd name="adj" fmla="val 10000"/>
              </a:avLst>
            </a:prstGeom>
            <a:solidFill>
              <a:schemeClr val="accent4"/>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59" name="Rectangle: Rounded Corners 34">
              <a:extLst>
                <a:ext uri="{FF2B5EF4-FFF2-40B4-BE49-F238E27FC236}">
                  <a16:creationId xmlns:a16="http://schemas.microsoft.com/office/drawing/2014/main" id="{941396FD-0B4D-4252-8B08-27F7D5B49978}"/>
                </a:ext>
              </a:extLst>
            </p:cNvPr>
            <p:cNvSpPr txBox="1"/>
            <p:nvPr/>
          </p:nvSpPr>
          <p:spPr>
            <a:xfrm>
              <a:off x="4718642" y="1828842"/>
              <a:ext cx="1321576" cy="5845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2060"/>
                  </a:solidFill>
                </a:rPr>
                <a:t>Destination 4 – Energy use</a:t>
              </a:r>
            </a:p>
          </p:txBody>
        </p:sp>
      </p:grpSp>
      <p:grpSp>
        <p:nvGrpSpPr>
          <p:cNvPr id="93" name="Group 92"/>
          <p:cNvGrpSpPr/>
          <p:nvPr/>
        </p:nvGrpSpPr>
        <p:grpSpPr>
          <a:xfrm>
            <a:off x="4715414" y="2087864"/>
            <a:ext cx="1316853" cy="595046"/>
            <a:chOff x="4718642" y="2743218"/>
            <a:chExt cx="1316853" cy="727279"/>
          </a:xfrm>
        </p:grpSpPr>
        <p:sp>
          <p:nvSpPr>
            <p:cNvPr id="56" name="Rectangle: Rounded Corners 55">
              <a:extLst>
                <a:ext uri="{FF2B5EF4-FFF2-40B4-BE49-F238E27FC236}">
                  <a16:creationId xmlns:a16="http://schemas.microsoft.com/office/drawing/2014/main" id="{27ADB145-C66C-4EDA-8D94-7A53DF8EB94E}"/>
                </a:ext>
              </a:extLst>
            </p:cNvPr>
            <p:cNvSpPr/>
            <p:nvPr/>
          </p:nvSpPr>
          <p:spPr>
            <a:xfrm>
              <a:off x="4718642" y="2743218"/>
              <a:ext cx="1316853" cy="727279"/>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698683"/>
                <a:satOff val="7933"/>
                <a:lumOff val="7182"/>
                <a:alphaOff val="0"/>
              </a:schemeClr>
            </a:effectRef>
            <a:fontRef idx="minor">
              <a:schemeClr val="lt1"/>
            </a:fontRef>
          </p:style>
        </p:sp>
        <p:sp>
          <p:nvSpPr>
            <p:cNvPr id="57" name="Rectangle: Rounded Corners 36">
              <a:extLst>
                <a:ext uri="{FF2B5EF4-FFF2-40B4-BE49-F238E27FC236}">
                  <a16:creationId xmlns:a16="http://schemas.microsoft.com/office/drawing/2014/main" id="{EC4F3539-7D08-4B5B-8143-98CB1E5BE9E2}"/>
                </a:ext>
              </a:extLst>
            </p:cNvPr>
            <p:cNvSpPr txBox="1"/>
            <p:nvPr/>
          </p:nvSpPr>
          <p:spPr>
            <a:xfrm>
              <a:off x="4734418" y="2764519"/>
              <a:ext cx="1285300" cy="684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2060"/>
                  </a:solidFill>
                </a:rPr>
                <a:t>Buildings</a:t>
              </a:r>
            </a:p>
          </p:txBody>
        </p:sp>
      </p:grpSp>
      <p:grpSp>
        <p:nvGrpSpPr>
          <p:cNvPr id="92" name="Group 91"/>
          <p:cNvGrpSpPr/>
          <p:nvPr/>
        </p:nvGrpSpPr>
        <p:grpSpPr>
          <a:xfrm>
            <a:off x="4715414" y="2998823"/>
            <a:ext cx="1316854" cy="585292"/>
            <a:chOff x="4718642" y="3856613"/>
            <a:chExt cx="1316854" cy="715357"/>
          </a:xfrm>
        </p:grpSpPr>
        <p:sp>
          <p:nvSpPr>
            <p:cNvPr id="54" name="Rectangle: Rounded Corners 53">
              <a:extLst>
                <a:ext uri="{FF2B5EF4-FFF2-40B4-BE49-F238E27FC236}">
                  <a16:creationId xmlns:a16="http://schemas.microsoft.com/office/drawing/2014/main" id="{8FB5FC0F-9694-45A3-A9D3-3028BAEF9BA8}"/>
                </a:ext>
              </a:extLst>
            </p:cNvPr>
            <p:cNvSpPr/>
            <p:nvPr/>
          </p:nvSpPr>
          <p:spPr>
            <a:xfrm>
              <a:off x="4718642" y="3893042"/>
              <a:ext cx="1316854" cy="678928"/>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756907"/>
                <a:satOff val="8594"/>
                <a:lumOff val="7781"/>
                <a:alphaOff val="0"/>
              </a:schemeClr>
            </a:effectRef>
            <a:fontRef idx="minor">
              <a:schemeClr val="lt1"/>
            </a:fontRef>
          </p:style>
        </p:sp>
        <p:sp>
          <p:nvSpPr>
            <p:cNvPr id="55" name="Rectangle: Rounded Corners 38">
              <a:extLst>
                <a:ext uri="{FF2B5EF4-FFF2-40B4-BE49-F238E27FC236}">
                  <a16:creationId xmlns:a16="http://schemas.microsoft.com/office/drawing/2014/main" id="{197F56D4-16B0-42FE-9576-0FCBF7DD936D}"/>
                </a:ext>
              </a:extLst>
            </p:cNvPr>
            <p:cNvSpPr txBox="1"/>
            <p:nvPr/>
          </p:nvSpPr>
          <p:spPr>
            <a:xfrm>
              <a:off x="4734418" y="3856613"/>
              <a:ext cx="1285301" cy="6391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2060"/>
                  </a:solidFill>
                </a:rPr>
                <a:t>Buildings</a:t>
              </a:r>
            </a:p>
          </p:txBody>
        </p:sp>
      </p:grpSp>
      <p:grpSp>
        <p:nvGrpSpPr>
          <p:cNvPr id="91" name="Group 90"/>
          <p:cNvGrpSpPr/>
          <p:nvPr/>
        </p:nvGrpSpPr>
        <p:grpSpPr>
          <a:xfrm>
            <a:off x="4708541" y="3948484"/>
            <a:ext cx="1339777" cy="508445"/>
            <a:chOff x="4711769" y="5017309"/>
            <a:chExt cx="1339777" cy="621433"/>
          </a:xfrm>
        </p:grpSpPr>
        <p:sp>
          <p:nvSpPr>
            <p:cNvPr id="52" name="Rectangle: Rounded Corners 51">
              <a:extLst>
                <a:ext uri="{FF2B5EF4-FFF2-40B4-BE49-F238E27FC236}">
                  <a16:creationId xmlns:a16="http://schemas.microsoft.com/office/drawing/2014/main" id="{46B732B3-3A85-4C5D-87B3-FBF1F9066AF2}"/>
                </a:ext>
              </a:extLst>
            </p:cNvPr>
            <p:cNvSpPr/>
            <p:nvPr/>
          </p:nvSpPr>
          <p:spPr>
            <a:xfrm>
              <a:off x="4711769" y="5017309"/>
              <a:ext cx="1339777" cy="621433"/>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15130"/>
                <a:satOff val="9255"/>
                <a:lumOff val="8379"/>
                <a:alphaOff val="0"/>
              </a:schemeClr>
            </a:effectRef>
            <a:fontRef idx="minor">
              <a:schemeClr val="lt1"/>
            </a:fontRef>
          </p:style>
        </p:sp>
        <p:sp>
          <p:nvSpPr>
            <p:cNvPr id="53" name="Rectangle: Rounded Corners 40">
              <a:extLst>
                <a:ext uri="{FF2B5EF4-FFF2-40B4-BE49-F238E27FC236}">
                  <a16:creationId xmlns:a16="http://schemas.microsoft.com/office/drawing/2014/main" id="{CF70C5E4-E98C-4A6D-AADF-6FAB41153763}"/>
                </a:ext>
              </a:extLst>
            </p:cNvPr>
            <p:cNvSpPr txBox="1"/>
            <p:nvPr/>
          </p:nvSpPr>
          <p:spPr>
            <a:xfrm>
              <a:off x="4727820" y="5035510"/>
              <a:ext cx="1307675" cy="5850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2060"/>
                  </a:solidFill>
                </a:rPr>
                <a:t>Buildings</a:t>
              </a:r>
            </a:p>
            <a:p>
              <a:pPr marL="0" lvl="0" indent="0" algn="ctr" defTabSz="533400">
                <a:lnSpc>
                  <a:spcPct val="90000"/>
                </a:lnSpc>
                <a:spcBef>
                  <a:spcPct val="0"/>
                </a:spcBef>
                <a:spcAft>
                  <a:spcPct val="35000"/>
                </a:spcAft>
                <a:buNone/>
              </a:pPr>
              <a:r>
                <a:rPr lang="en-US" sz="1200" kern="1200" dirty="0">
                  <a:solidFill>
                    <a:srgbClr val="002060"/>
                  </a:solidFill>
                </a:rPr>
                <a:t>Industry</a:t>
              </a:r>
            </a:p>
          </p:txBody>
        </p:sp>
      </p:grpSp>
      <p:grpSp>
        <p:nvGrpSpPr>
          <p:cNvPr id="10" name="Group 9"/>
          <p:cNvGrpSpPr/>
          <p:nvPr/>
        </p:nvGrpSpPr>
        <p:grpSpPr>
          <a:xfrm>
            <a:off x="4715414" y="4739856"/>
            <a:ext cx="1336499" cy="465199"/>
            <a:chOff x="4718642" y="5984542"/>
            <a:chExt cx="1336499" cy="568576"/>
          </a:xfrm>
        </p:grpSpPr>
        <p:sp>
          <p:nvSpPr>
            <p:cNvPr id="50" name="Rectangle: Rounded Corners 49">
              <a:extLst>
                <a:ext uri="{FF2B5EF4-FFF2-40B4-BE49-F238E27FC236}">
                  <a16:creationId xmlns:a16="http://schemas.microsoft.com/office/drawing/2014/main" id="{3AFFABAC-68D4-451A-B045-896A59202504}"/>
                </a:ext>
              </a:extLst>
            </p:cNvPr>
            <p:cNvSpPr/>
            <p:nvPr/>
          </p:nvSpPr>
          <p:spPr>
            <a:xfrm>
              <a:off x="4718642" y="5984542"/>
              <a:ext cx="1336499" cy="568576"/>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873354"/>
                <a:satOff val="9917"/>
                <a:lumOff val="8978"/>
                <a:alphaOff val="0"/>
              </a:schemeClr>
            </a:effectRef>
            <a:fontRef idx="minor">
              <a:schemeClr val="lt1"/>
            </a:fontRef>
          </p:style>
        </p:sp>
        <p:sp>
          <p:nvSpPr>
            <p:cNvPr id="51" name="Rectangle: Rounded Corners 42">
              <a:extLst>
                <a:ext uri="{FF2B5EF4-FFF2-40B4-BE49-F238E27FC236}">
                  <a16:creationId xmlns:a16="http://schemas.microsoft.com/office/drawing/2014/main" id="{41E9503E-8BC4-438E-8E56-C6C057C307E3}"/>
                </a:ext>
              </a:extLst>
            </p:cNvPr>
            <p:cNvSpPr txBox="1"/>
            <p:nvPr/>
          </p:nvSpPr>
          <p:spPr>
            <a:xfrm>
              <a:off x="4734654" y="6001195"/>
              <a:ext cx="1304475" cy="5352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2060"/>
                  </a:solidFill>
                </a:rPr>
                <a:t>Buildings</a:t>
              </a:r>
            </a:p>
          </p:txBody>
        </p:sp>
      </p:grpSp>
      <p:grpSp>
        <p:nvGrpSpPr>
          <p:cNvPr id="9" name="Group 8"/>
          <p:cNvGrpSpPr/>
          <p:nvPr/>
        </p:nvGrpSpPr>
        <p:grpSpPr>
          <a:xfrm>
            <a:off x="6302611" y="1383963"/>
            <a:ext cx="1321576" cy="4052348"/>
            <a:chOff x="6305839" y="1882895"/>
            <a:chExt cx="1321576" cy="4952870"/>
          </a:xfrm>
        </p:grpSpPr>
        <p:sp>
          <p:nvSpPr>
            <p:cNvPr id="48" name="Rectangle: Rounded Corners 47">
              <a:extLst>
                <a:ext uri="{FF2B5EF4-FFF2-40B4-BE49-F238E27FC236}">
                  <a16:creationId xmlns:a16="http://schemas.microsoft.com/office/drawing/2014/main" id="{34270611-EEB7-40D6-84FC-33254845DF4D}"/>
                </a:ext>
              </a:extLst>
            </p:cNvPr>
            <p:cNvSpPr/>
            <p:nvPr/>
          </p:nvSpPr>
          <p:spPr>
            <a:xfrm>
              <a:off x="6305839" y="1882895"/>
              <a:ext cx="1321576" cy="4952870"/>
            </a:xfrm>
            <a:prstGeom prst="roundRect">
              <a:avLst>
                <a:gd name="adj" fmla="val 10000"/>
              </a:avLst>
            </a:prstGeom>
            <a:solidFill>
              <a:schemeClr val="accent1"/>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49" name="Rectangle: Rounded Corners 44">
              <a:extLst>
                <a:ext uri="{FF2B5EF4-FFF2-40B4-BE49-F238E27FC236}">
                  <a16:creationId xmlns:a16="http://schemas.microsoft.com/office/drawing/2014/main" id="{2D37605A-9504-4439-BFEB-0E69BFADE3C5}"/>
                </a:ext>
              </a:extLst>
            </p:cNvPr>
            <p:cNvSpPr txBox="1"/>
            <p:nvPr/>
          </p:nvSpPr>
          <p:spPr>
            <a:xfrm>
              <a:off x="6305839" y="2040839"/>
              <a:ext cx="1321576" cy="626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bg1"/>
                  </a:solidFill>
                </a:rPr>
                <a:t>Destination 5 - </a:t>
              </a:r>
              <a:r>
                <a:rPr lang="en-GB" sz="1000" b="1" kern="1200" dirty="0">
                  <a:solidFill>
                    <a:schemeClr val="bg1"/>
                  </a:solidFill>
                </a:rPr>
                <a:t>Clean and competitive solutions for all transport modes</a:t>
              </a:r>
              <a:endParaRPr lang="en-US" sz="1000" b="1" kern="1200" dirty="0">
                <a:solidFill>
                  <a:schemeClr val="bg1"/>
                </a:solidFill>
              </a:endParaRPr>
            </a:p>
          </p:txBody>
        </p:sp>
      </p:grpSp>
      <p:grpSp>
        <p:nvGrpSpPr>
          <p:cNvPr id="7" name="Group 6"/>
          <p:cNvGrpSpPr/>
          <p:nvPr/>
        </p:nvGrpSpPr>
        <p:grpSpPr>
          <a:xfrm>
            <a:off x="6305827" y="2087864"/>
            <a:ext cx="1318360" cy="1028127"/>
            <a:chOff x="6309055" y="2743218"/>
            <a:chExt cx="1318360" cy="1256600"/>
          </a:xfrm>
        </p:grpSpPr>
        <p:sp>
          <p:nvSpPr>
            <p:cNvPr id="46" name="Rectangle: Rounded Corners 45">
              <a:extLst>
                <a:ext uri="{FF2B5EF4-FFF2-40B4-BE49-F238E27FC236}">
                  <a16:creationId xmlns:a16="http://schemas.microsoft.com/office/drawing/2014/main" id="{569B07D4-8CF5-4B4E-AC21-0DC6C73C116C}"/>
                </a:ext>
              </a:extLst>
            </p:cNvPr>
            <p:cNvSpPr/>
            <p:nvPr/>
          </p:nvSpPr>
          <p:spPr>
            <a:xfrm>
              <a:off x="6309055" y="2743218"/>
              <a:ext cx="1318360" cy="1256600"/>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31577"/>
                <a:satOff val="10578"/>
                <a:lumOff val="9576"/>
                <a:alphaOff val="0"/>
              </a:schemeClr>
            </a:effectRef>
            <a:fontRef idx="minor">
              <a:schemeClr val="lt1"/>
            </a:fontRef>
          </p:style>
        </p:sp>
        <p:sp>
          <p:nvSpPr>
            <p:cNvPr id="47" name="Rectangle: Rounded Corners 46">
              <a:extLst>
                <a:ext uri="{FF2B5EF4-FFF2-40B4-BE49-F238E27FC236}">
                  <a16:creationId xmlns:a16="http://schemas.microsoft.com/office/drawing/2014/main" id="{F9F6A6E0-53D1-4818-9DF1-995663D36820}"/>
                </a:ext>
              </a:extLst>
            </p:cNvPr>
            <p:cNvSpPr txBox="1"/>
            <p:nvPr/>
          </p:nvSpPr>
          <p:spPr>
            <a:xfrm>
              <a:off x="6347669" y="2776887"/>
              <a:ext cx="1241132" cy="118926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900" kern="1200" dirty="0">
                  <a:solidFill>
                    <a:srgbClr val="002060"/>
                  </a:solidFill>
                </a:rPr>
                <a:t>Zero-</a:t>
              </a:r>
              <a:r>
                <a:rPr lang="en-US" sz="900" kern="1200" dirty="0" err="1">
                  <a:solidFill>
                    <a:srgbClr val="002060"/>
                  </a:solidFill>
                </a:rPr>
                <a:t>em</a:t>
              </a:r>
              <a:r>
                <a:rPr lang="en-US" sz="900" kern="1200" dirty="0">
                  <a:solidFill>
                    <a:srgbClr val="002060"/>
                  </a:solidFill>
                </a:rPr>
                <a:t>. road transport</a:t>
              </a:r>
            </a:p>
            <a:p>
              <a:pPr marL="0" lvl="0" indent="0" algn="ctr" defTabSz="444500">
                <a:lnSpc>
                  <a:spcPct val="90000"/>
                </a:lnSpc>
                <a:spcBef>
                  <a:spcPct val="0"/>
                </a:spcBef>
                <a:spcAft>
                  <a:spcPct val="35000"/>
                </a:spcAft>
                <a:buNone/>
              </a:pPr>
              <a:r>
                <a:rPr lang="en-US" sz="900" kern="1200" dirty="0">
                  <a:solidFill>
                    <a:srgbClr val="002060"/>
                  </a:solidFill>
                </a:rPr>
                <a:t>Aviation</a:t>
              </a:r>
            </a:p>
            <a:p>
              <a:pPr marL="0" lvl="0" indent="0" algn="ctr" defTabSz="444500">
                <a:lnSpc>
                  <a:spcPct val="90000"/>
                </a:lnSpc>
                <a:spcBef>
                  <a:spcPct val="0"/>
                </a:spcBef>
                <a:spcAft>
                  <a:spcPct val="35000"/>
                </a:spcAft>
                <a:buNone/>
              </a:pPr>
              <a:r>
                <a:rPr lang="en-US" sz="900" kern="1200" dirty="0">
                  <a:solidFill>
                    <a:srgbClr val="002060"/>
                  </a:solidFill>
                </a:rPr>
                <a:t>Waterborne transport</a:t>
              </a:r>
            </a:p>
            <a:p>
              <a:pPr marL="0" lvl="0" indent="0" algn="ctr" defTabSz="444500">
                <a:lnSpc>
                  <a:spcPct val="90000"/>
                </a:lnSpc>
                <a:spcBef>
                  <a:spcPct val="0"/>
                </a:spcBef>
                <a:spcAft>
                  <a:spcPct val="35000"/>
                </a:spcAft>
                <a:buNone/>
              </a:pPr>
              <a:r>
                <a:rPr lang="en-US" sz="900" kern="1200" dirty="0">
                  <a:solidFill>
                    <a:srgbClr val="002060"/>
                  </a:solidFill>
                </a:rPr>
                <a:t>Transport-related health and environment</a:t>
              </a:r>
            </a:p>
            <a:p>
              <a:pPr marL="0" lvl="0" indent="0" algn="ctr" defTabSz="444500">
                <a:lnSpc>
                  <a:spcPct val="90000"/>
                </a:lnSpc>
                <a:spcBef>
                  <a:spcPct val="0"/>
                </a:spcBef>
                <a:spcAft>
                  <a:spcPct val="35000"/>
                </a:spcAft>
                <a:buNone/>
              </a:pPr>
              <a:r>
                <a:rPr lang="en-US" sz="900" kern="1200" dirty="0">
                  <a:solidFill>
                    <a:srgbClr val="002060"/>
                  </a:solidFill>
                </a:rPr>
                <a:t>Cross-cutting actions</a:t>
              </a:r>
            </a:p>
          </p:txBody>
        </p:sp>
      </p:grpSp>
      <p:grpSp>
        <p:nvGrpSpPr>
          <p:cNvPr id="6" name="Group 5"/>
          <p:cNvGrpSpPr/>
          <p:nvPr/>
        </p:nvGrpSpPr>
        <p:grpSpPr>
          <a:xfrm>
            <a:off x="6295645" y="3646459"/>
            <a:ext cx="1339777" cy="927781"/>
            <a:chOff x="6298873" y="4648168"/>
            <a:chExt cx="1339777" cy="1133955"/>
          </a:xfrm>
        </p:grpSpPr>
        <p:sp>
          <p:nvSpPr>
            <p:cNvPr id="44" name="Rectangle: Rounded Corners 43">
              <a:extLst>
                <a:ext uri="{FF2B5EF4-FFF2-40B4-BE49-F238E27FC236}">
                  <a16:creationId xmlns:a16="http://schemas.microsoft.com/office/drawing/2014/main" id="{72DBC3F0-DEB4-46E1-B931-8097285E492F}"/>
                </a:ext>
              </a:extLst>
            </p:cNvPr>
            <p:cNvSpPr/>
            <p:nvPr/>
          </p:nvSpPr>
          <p:spPr>
            <a:xfrm>
              <a:off x="6298873" y="4648168"/>
              <a:ext cx="1339777" cy="113395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989801"/>
                <a:satOff val="11239"/>
                <a:lumOff val="10175"/>
                <a:alphaOff val="0"/>
              </a:schemeClr>
            </a:effectRef>
            <a:fontRef idx="minor">
              <a:schemeClr val="lt1"/>
            </a:fontRef>
          </p:style>
        </p:sp>
        <p:sp>
          <p:nvSpPr>
            <p:cNvPr id="45" name="Rectangle: Rounded Corners 48">
              <a:extLst>
                <a:ext uri="{FF2B5EF4-FFF2-40B4-BE49-F238E27FC236}">
                  <a16:creationId xmlns:a16="http://schemas.microsoft.com/office/drawing/2014/main" id="{0D16ADE8-D4B2-4142-BBDC-BB1E74C9FA40}"/>
                </a:ext>
              </a:extLst>
            </p:cNvPr>
            <p:cNvSpPr txBox="1"/>
            <p:nvPr/>
          </p:nvSpPr>
          <p:spPr>
            <a:xfrm>
              <a:off x="6338114" y="4678402"/>
              <a:ext cx="1261295" cy="10734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US" sz="900" kern="1200" dirty="0">
                  <a:solidFill>
                    <a:srgbClr val="002060"/>
                  </a:solidFill>
                </a:rPr>
                <a:t>Zero-</a:t>
              </a:r>
              <a:r>
                <a:rPr lang="en-US" sz="900" kern="1200" dirty="0" err="1">
                  <a:solidFill>
                    <a:srgbClr val="002060"/>
                  </a:solidFill>
                </a:rPr>
                <a:t>em</a:t>
              </a:r>
              <a:r>
                <a:rPr lang="en-US" sz="900" kern="1200" dirty="0">
                  <a:solidFill>
                    <a:srgbClr val="002060"/>
                  </a:solidFill>
                </a:rPr>
                <a:t>. road transport</a:t>
              </a:r>
            </a:p>
            <a:p>
              <a:pPr marL="0" lvl="0" indent="0" algn="ctr" defTabSz="444500">
                <a:lnSpc>
                  <a:spcPct val="90000"/>
                </a:lnSpc>
                <a:spcBef>
                  <a:spcPct val="0"/>
                </a:spcBef>
                <a:spcAft>
                  <a:spcPct val="35000"/>
                </a:spcAft>
                <a:buNone/>
              </a:pPr>
              <a:r>
                <a:rPr lang="en-US" sz="900" kern="1200" dirty="0">
                  <a:solidFill>
                    <a:srgbClr val="002060"/>
                  </a:solidFill>
                </a:rPr>
                <a:t>Aviation</a:t>
              </a:r>
            </a:p>
            <a:p>
              <a:pPr marL="0" lvl="0" indent="0" algn="ctr" defTabSz="444500">
                <a:lnSpc>
                  <a:spcPct val="90000"/>
                </a:lnSpc>
                <a:spcBef>
                  <a:spcPct val="0"/>
                </a:spcBef>
                <a:spcAft>
                  <a:spcPct val="35000"/>
                </a:spcAft>
                <a:buNone/>
              </a:pPr>
              <a:r>
                <a:rPr lang="en-US" sz="900" kern="1200" dirty="0">
                  <a:solidFill>
                    <a:srgbClr val="002060"/>
                  </a:solidFill>
                </a:rPr>
                <a:t>Waterborne trans[ort</a:t>
              </a:r>
            </a:p>
            <a:p>
              <a:pPr marL="0" lvl="0" indent="0" algn="ctr" defTabSz="444500">
                <a:lnSpc>
                  <a:spcPct val="90000"/>
                </a:lnSpc>
                <a:spcBef>
                  <a:spcPct val="0"/>
                </a:spcBef>
                <a:spcAft>
                  <a:spcPct val="35000"/>
                </a:spcAft>
                <a:buNone/>
              </a:pPr>
              <a:r>
                <a:rPr lang="en-US" sz="900" kern="1200" dirty="0">
                  <a:solidFill>
                    <a:srgbClr val="002060"/>
                  </a:solidFill>
                </a:rPr>
                <a:t>Transport related health and environment</a:t>
              </a:r>
            </a:p>
          </p:txBody>
        </p:sp>
      </p:grpSp>
      <p:grpSp>
        <p:nvGrpSpPr>
          <p:cNvPr id="5" name="Group 4"/>
          <p:cNvGrpSpPr/>
          <p:nvPr/>
        </p:nvGrpSpPr>
        <p:grpSpPr>
          <a:xfrm>
            <a:off x="7805878" y="1402082"/>
            <a:ext cx="1321576" cy="4052348"/>
            <a:chOff x="7809106" y="1905040"/>
            <a:chExt cx="1321576" cy="4952870"/>
          </a:xfrm>
        </p:grpSpPr>
        <p:sp>
          <p:nvSpPr>
            <p:cNvPr id="42" name="Rectangle: Rounded Corners 41">
              <a:extLst>
                <a:ext uri="{FF2B5EF4-FFF2-40B4-BE49-F238E27FC236}">
                  <a16:creationId xmlns:a16="http://schemas.microsoft.com/office/drawing/2014/main" id="{B8D6D97C-9657-42CA-8FF6-7DEDF37E4D6A}"/>
                </a:ext>
              </a:extLst>
            </p:cNvPr>
            <p:cNvSpPr/>
            <p:nvPr/>
          </p:nvSpPr>
          <p:spPr>
            <a:xfrm>
              <a:off x="7809106" y="1905040"/>
              <a:ext cx="1321576" cy="4952870"/>
            </a:xfrm>
            <a:prstGeom prst="roundRect">
              <a:avLst>
                <a:gd name="adj" fmla="val 10000"/>
              </a:avLst>
            </a:prstGeom>
            <a:solidFill>
              <a:schemeClr val="accent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43" name="Rectangle: Rounded Corners 50">
              <a:extLst>
                <a:ext uri="{FF2B5EF4-FFF2-40B4-BE49-F238E27FC236}">
                  <a16:creationId xmlns:a16="http://schemas.microsoft.com/office/drawing/2014/main" id="{CD3DF6E0-129B-482B-BFF5-6D86B0CB0E8D}"/>
                </a:ext>
              </a:extLst>
            </p:cNvPr>
            <p:cNvSpPr txBox="1"/>
            <p:nvPr/>
          </p:nvSpPr>
          <p:spPr>
            <a:xfrm>
              <a:off x="7809106" y="1969853"/>
              <a:ext cx="1321576" cy="60403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bg1"/>
                  </a:solidFill>
                </a:rPr>
                <a:t>Destination 6 - </a:t>
              </a:r>
              <a:r>
                <a:rPr lang="en-GB" sz="1000" b="1" kern="1200" dirty="0">
                  <a:solidFill>
                    <a:schemeClr val="bg1"/>
                  </a:solidFill>
                </a:rPr>
                <a:t>Transport and Smart Mobility services </a:t>
              </a:r>
              <a:endParaRPr lang="en-US" sz="1000" b="1" kern="1200" dirty="0">
                <a:solidFill>
                  <a:schemeClr val="bg1"/>
                </a:solidFill>
              </a:endParaRPr>
            </a:p>
          </p:txBody>
        </p:sp>
      </p:grpSp>
      <p:grpSp>
        <p:nvGrpSpPr>
          <p:cNvPr id="4" name="Group 3"/>
          <p:cNvGrpSpPr/>
          <p:nvPr/>
        </p:nvGrpSpPr>
        <p:grpSpPr>
          <a:xfrm>
            <a:off x="7802488" y="2087864"/>
            <a:ext cx="1334935" cy="1215704"/>
            <a:chOff x="7805716" y="2743218"/>
            <a:chExt cx="1334935" cy="1485861"/>
          </a:xfrm>
        </p:grpSpPr>
        <p:sp>
          <p:nvSpPr>
            <p:cNvPr id="40" name="Rectangle: Rounded Corners 39">
              <a:extLst>
                <a:ext uri="{FF2B5EF4-FFF2-40B4-BE49-F238E27FC236}">
                  <a16:creationId xmlns:a16="http://schemas.microsoft.com/office/drawing/2014/main" id="{039AA0B8-2C83-4DE5-ADFD-30E977F268E0}"/>
                </a:ext>
              </a:extLst>
            </p:cNvPr>
            <p:cNvSpPr/>
            <p:nvPr/>
          </p:nvSpPr>
          <p:spPr>
            <a:xfrm>
              <a:off x="7805716" y="2743218"/>
              <a:ext cx="1334935" cy="148586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048025"/>
                <a:satOff val="11900"/>
                <a:lumOff val="10773"/>
                <a:alphaOff val="0"/>
              </a:schemeClr>
            </a:effectRef>
            <a:fontRef idx="minor">
              <a:schemeClr val="lt1"/>
            </a:fontRef>
          </p:style>
        </p:sp>
        <p:sp>
          <p:nvSpPr>
            <p:cNvPr id="41" name="Rectangle: Rounded Corners 52">
              <a:extLst>
                <a:ext uri="{FF2B5EF4-FFF2-40B4-BE49-F238E27FC236}">
                  <a16:creationId xmlns:a16="http://schemas.microsoft.com/office/drawing/2014/main" id="{720F4038-81CD-43D5-8B6F-0B1B75B8BEEA}"/>
                </a:ext>
              </a:extLst>
            </p:cNvPr>
            <p:cNvSpPr txBox="1"/>
            <p:nvPr/>
          </p:nvSpPr>
          <p:spPr>
            <a:xfrm>
              <a:off x="7844815" y="2783253"/>
              <a:ext cx="1256737" cy="1405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900" b="0" kern="1200" dirty="0">
                  <a:solidFill>
                    <a:schemeClr val="bg1"/>
                  </a:solidFill>
                </a:rPr>
                <a:t>Connected, Cooperative and Automated Mobility</a:t>
              </a:r>
            </a:p>
            <a:p>
              <a:pPr marL="0" lvl="0" indent="0" algn="ctr" defTabSz="444500">
                <a:lnSpc>
                  <a:spcPct val="90000"/>
                </a:lnSpc>
                <a:spcBef>
                  <a:spcPct val="0"/>
                </a:spcBef>
                <a:spcAft>
                  <a:spcPct val="35000"/>
                </a:spcAft>
                <a:buNone/>
              </a:pPr>
              <a:r>
                <a:rPr lang="en-GB" sz="9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900" b="0" kern="1200" dirty="0">
                  <a:solidFill>
                    <a:schemeClr val="bg1"/>
                  </a:solidFill>
                </a:rPr>
                <a:t>Safety and resilience</a:t>
              </a:r>
            </a:p>
            <a:p>
              <a:pPr marL="0" lvl="0" indent="0" algn="ctr" defTabSz="444500">
                <a:lnSpc>
                  <a:spcPct val="90000"/>
                </a:lnSpc>
                <a:spcBef>
                  <a:spcPct val="0"/>
                </a:spcBef>
                <a:spcAft>
                  <a:spcPct val="35000"/>
                </a:spcAft>
                <a:buNone/>
              </a:pPr>
              <a:r>
                <a:rPr lang="en-GB" sz="900" b="0" kern="1200" dirty="0">
                  <a:solidFill>
                    <a:schemeClr val="bg1"/>
                  </a:solidFill>
                </a:rPr>
                <a:t>Cross-cutting actions</a:t>
              </a:r>
            </a:p>
            <a:p>
              <a:pPr marL="0" lvl="0" indent="0" algn="ctr" defTabSz="444500">
                <a:lnSpc>
                  <a:spcPct val="90000"/>
                </a:lnSpc>
                <a:spcBef>
                  <a:spcPct val="0"/>
                </a:spcBef>
                <a:spcAft>
                  <a:spcPct val="35000"/>
                </a:spcAft>
                <a:buNone/>
              </a:pPr>
              <a:r>
                <a:rPr lang="en-GB" sz="900" b="0" kern="1200" dirty="0">
                  <a:solidFill>
                    <a:schemeClr val="bg1"/>
                  </a:solidFill>
                </a:rPr>
                <a:t> </a:t>
              </a:r>
              <a:endParaRPr lang="en-US" sz="900" b="0" kern="1200" dirty="0">
                <a:solidFill>
                  <a:schemeClr val="bg1"/>
                </a:solidFill>
              </a:endParaRPr>
            </a:p>
          </p:txBody>
        </p:sp>
      </p:grpSp>
      <p:grpSp>
        <p:nvGrpSpPr>
          <p:cNvPr id="3" name="Group 2"/>
          <p:cNvGrpSpPr/>
          <p:nvPr/>
        </p:nvGrpSpPr>
        <p:grpSpPr>
          <a:xfrm>
            <a:off x="7802489" y="3646459"/>
            <a:ext cx="1328353" cy="1425211"/>
            <a:chOff x="7805717" y="4648168"/>
            <a:chExt cx="1328353" cy="1741925"/>
          </a:xfrm>
        </p:grpSpPr>
        <p:sp>
          <p:nvSpPr>
            <p:cNvPr id="38" name="Rectangle: Rounded Corners 37">
              <a:extLst>
                <a:ext uri="{FF2B5EF4-FFF2-40B4-BE49-F238E27FC236}">
                  <a16:creationId xmlns:a16="http://schemas.microsoft.com/office/drawing/2014/main" id="{FB0808C4-8D91-4D4F-A035-718E1F565CC9}"/>
                </a:ext>
              </a:extLst>
            </p:cNvPr>
            <p:cNvSpPr/>
            <p:nvPr/>
          </p:nvSpPr>
          <p:spPr>
            <a:xfrm>
              <a:off x="7805717" y="4648168"/>
              <a:ext cx="1328353" cy="174192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06248"/>
                <a:satOff val="12561"/>
                <a:lumOff val="11372"/>
                <a:alphaOff val="0"/>
              </a:schemeClr>
            </a:effectRef>
            <a:fontRef idx="minor">
              <a:schemeClr val="lt1"/>
            </a:fontRef>
          </p:style>
        </p:sp>
        <p:sp>
          <p:nvSpPr>
            <p:cNvPr id="39" name="Rectangle: Rounded Corners 54">
              <a:extLst>
                <a:ext uri="{FF2B5EF4-FFF2-40B4-BE49-F238E27FC236}">
                  <a16:creationId xmlns:a16="http://schemas.microsoft.com/office/drawing/2014/main" id="{9A699479-D025-4DD8-9291-E31C7E7C415C}"/>
                </a:ext>
              </a:extLst>
            </p:cNvPr>
            <p:cNvSpPr txBox="1"/>
            <p:nvPr/>
          </p:nvSpPr>
          <p:spPr>
            <a:xfrm>
              <a:off x="7844623" y="4687074"/>
              <a:ext cx="1250541" cy="1664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en-GB" sz="900" b="0" kern="1200" dirty="0">
                  <a:solidFill>
                    <a:schemeClr val="bg1"/>
                  </a:solidFill>
                </a:rPr>
                <a:t>Connected, Cooperative and Automated Mobility (CCAM)</a:t>
              </a:r>
            </a:p>
            <a:p>
              <a:pPr marL="0" lvl="0" indent="0" algn="ctr" defTabSz="444500">
                <a:lnSpc>
                  <a:spcPct val="90000"/>
                </a:lnSpc>
                <a:spcBef>
                  <a:spcPct val="0"/>
                </a:spcBef>
                <a:spcAft>
                  <a:spcPct val="35000"/>
                </a:spcAft>
                <a:buNone/>
              </a:pPr>
              <a:r>
                <a:rPr lang="en-GB" sz="900" b="0" kern="1200" dirty="0">
                  <a:solidFill>
                    <a:schemeClr val="bg1"/>
                  </a:solidFill>
                </a:rPr>
                <a:t>Multimodal transport, infrastructure and logistics</a:t>
              </a:r>
            </a:p>
            <a:p>
              <a:pPr marL="0" lvl="0" indent="0" algn="ctr" defTabSz="444500">
                <a:lnSpc>
                  <a:spcPct val="90000"/>
                </a:lnSpc>
                <a:spcBef>
                  <a:spcPct val="0"/>
                </a:spcBef>
                <a:spcAft>
                  <a:spcPct val="35000"/>
                </a:spcAft>
                <a:buNone/>
              </a:pPr>
              <a:r>
                <a:rPr lang="en-GB" sz="900" b="0" kern="1200" dirty="0">
                  <a:solidFill>
                    <a:schemeClr val="bg1"/>
                  </a:solidFill>
                </a:rPr>
                <a:t>Safety and resilience</a:t>
              </a:r>
              <a:endParaRPr lang="en-US" sz="900" b="0" kern="1200" dirty="0">
                <a:solidFill>
                  <a:schemeClr val="bg1"/>
                </a:solidFill>
              </a:endParaRPr>
            </a:p>
          </p:txBody>
        </p:sp>
      </p:grpSp>
      <p:sp>
        <p:nvSpPr>
          <p:cNvPr id="90" name="Title 1">
            <a:extLst>
              <a:ext uri="{FF2B5EF4-FFF2-40B4-BE49-F238E27FC236}">
                <a16:creationId xmlns:a16="http://schemas.microsoft.com/office/drawing/2014/main" id="{C4D3AAB3-8C34-4E9D-8DA6-BDC6866F8C50}"/>
              </a:ext>
            </a:extLst>
          </p:cNvPr>
          <p:cNvSpPr txBox="1">
            <a:spLocks/>
          </p:cNvSpPr>
          <p:nvPr/>
        </p:nvSpPr>
        <p:spPr>
          <a:xfrm>
            <a:off x="38012" y="33871"/>
            <a:ext cx="7886700" cy="423407"/>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dirty="0"/>
              <a:t>Cluster 5, Destinations, overview</a:t>
            </a:r>
            <a:endParaRPr lang="en-GB" dirty="0"/>
          </a:p>
        </p:txBody>
      </p:sp>
      <p:sp>
        <p:nvSpPr>
          <p:cNvPr id="110" name="TextBox 109">
            <a:extLst>
              <a:ext uri="{FF2B5EF4-FFF2-40B4-BE49-F238E27FC236}">
                <a16:creationId xmlns:a16="http://schemas.microsoft.com/office/drawing/2014/main" id="{6F290C53-B316-4F32-BABD-639C99C2B575}"/>
              </a:ext>
            </a:extLst>
          </p:cNvPr>
          <p:cNvSpPr txBox="1"/>
          <p:nvPr/>
        </p:nvSpPr>
        <p:spPr>
          <a:xfrm>
            <a:off x="3055964" y="849926"/>
            <a:ext cx="3192392" cy="369332"/>
          </a:xfrm>
          <a:prstGeom prst="rect">
            <a:avLst/>
          </a:prstGeom>
          <a:noFill/>
        </p:spPr>
        <p:txBody>
          <a:bodyPr wrap="square">
            <a:spAutoFit/>
          </a:bodyPr>
          <a:lstStyle/>
          <a:p>
            <a:pPr defTabSz="685800">
              <a:buClr>
                <a:schemeClr val="tx2"/>
              </a:buClr>
              <a:defRPr/>
            </a:pPr>
            <a:r>
              <a:rPr lang="en-US" sz="1800" b="1" dirty="0">
                <a:solidFill>
                  <a:schemeClr val="bg1"/>
                </a:solidFill>
                <a:highlight>
                  <a:srgbClr val="000000"/>
                </a:highlight>
                <a:latin typeface="Arial" charset="0"/>
              </a:rPr>
              <a:t>Climate, Energy &amp; Mobility</a:t>
            </a:r>
          </a:p>
        </p:txBody>
      </p:sp>
    </p:spTree>
    <p:extLst>
      <p:ext uri="{BB962C8B-B14F-4D97-AF65-F5344CB8AC3E}">
        <p14:creationId xmlns:p14="http://schemas.microsoft.com/office/powerpoint/2010/main" val="1633833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20E41E-2430-45D0-B3DC-DDF3F56F94A6}"/>
              </a:ext>
            </a:extLst>
          </p:cNvPr>
          <p:cNvSpPr>
            <a:spLocks noGrp="1"/>
          </p:cNvSpPr>
          <p:nvPr>
            <p:ph idx="1"/>
          </p:nvPr>
        </p:nvSpPr>
        <p:spPr>
          <a:xfrm>
            <a:off x="4075504" y="2381263"/>
            <a:ext cx="5068496" cy="4454502"/>
          </a:xfrm>
        </p:spPr>
        <p:txBody>
          <a:bodyPr>
            <a:normAutofit fontScale="70000" lnSpcReduction="20000"/>
          </a:bodyPr>
          <a:lstStyle/>
          <a:p>
            <a:pPr marL="0" marR="0" indent="0">
              <a:lnSpc>
                <a:spcPct val="107000"/>
              </a:lnSpc>
              <a:spcBef>
                <a:spcPts val="0"/>
              </a:spcBef>
              <a:spcAft>
                <a:spcPts val="0"/>
              </a:spcAft>
              <a:buNone/>
            </a:pPr>
            <a:endParaRPr lang="en-GB"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GB" sz="1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latin typeface="ECSquareSansPro-Bold"/>
                <a:ea typeface="Calibri" panose="020F0502020204030204" pitchFamily="34" charset="0"/>
                <a:cs typeface="ECSquareSansPro-Bold"/>
              </a:rPr>
              <a:t>	A) </a:t>
            </a:r>
            <a:r>
              <a:rPr lang="en-US" sz="1800" b="1" dirty="0">
                <a:effectLst/>
                <a:latin typeface="ECSquareSansPro-Bold"/>
                <a:ea typeface="Calibri" panose="020F0502020204030204" pitchFamily="34" charset="0"/>
                <a:cs typeface="ECSquareSansPro-Bold"/>
              </a:rPr>
              <a:t>IMPACT AREAS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A competitive and secure data-economy;</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Industrial leadership in key and emerging technologies that work for people;</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Secure and cybersecure digital technology;</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ECSquareSansPro"/>
                <a:ea typeface="Calibri" panose="020F0502020204030204" pitchFamily="34" charset="0"/>
                <a:cs typeface="ECSquareSansPro"/>
              </a:rPr>
              <a:t>High quality digital services for all</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effectLst/>
                <a:latin typeface="ECSquareSansPro-Bold"/>
                <a:ea typeface="Calibri" panose="020F0502020204030204" pitchFamily="34" charset="0"/>
                <a:cs typeface="ECSquareSansPro-Bold"/>
              </a:rPr>
              <a:t>	B) IMPACT AREAS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Enhancing ecosystems and biodiversity on land and in waters;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Clean and healthy air, water and soil;</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ECSquareSansPro"/>
                <a:ea typeface="Calibri" panose="020F0502020204030204" pitchFamily="34" charset="0"/>
                <a:cs typeface="ECSquareSansPro"/>
              </a:rPr>
              <a:t>Sustainable food systems from farm to fork on land and sea</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effectLst/>
                <a:latin typeface="ECSquareSansPro-Bold"/>
                <a:ea typeface="Calibri" panose="020F0502020204030204" pitchFamily="34" charset="0"/>
                <a:cs typeface="ECSquareSansPro-Bold"/>
              </a:rPr>
              <a:t>	C) IMPACT AREAS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highlight>
                  <a:srgbClr val="FFFF00"/>
                </a:highlight>
                <a:latin typeface="ECSquareSansPro"/>
                <a:ea typeface="Calibri" panose="020F0502020204030204" pitchFamily="34" charset="0"/>
                <a:cs typeface="ECSquareSansPro"/>
              </a:rPr>
              <a:t>Climate change mitigation and adaptation;</a:t>
            </a:r>
            <a:endParaRPr lang="en-US" sz="1800" dirty="0">
              <a:effectLst/>
              <a:highlight>
                <a:srgbClr val="FFFF00"/>
              </a:highligh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Affordable and clean energy;</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Smart and sustainable transport;</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ECSquareSansPro"/>
                <a:ea typeface="Calibri" panose="020F0502020204030204" pitchFamily="34" charset="0"/>
                <a:cs typeface="ECSquareSansPro"/>
              </a:rPr>
              <a:t>Circular and clean economy</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effectLst/>
                <a:latin typeface="ECSquareSansPro-Bold"/>
                <a:ea typeface="Calibri" panose="020F0502020204030204" pitchFamily="34" charset="0"/>
                <a:cs typeface="ECSquareSansPro-Bold"/>
              </a:rPr>
              <a:t>	D) IMPACT AREAS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A resilient EU prepared for emerging threats;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A secure, open and democratic EU society;</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ECSquareSansPro"/>
                <a:ea typeface="Calibri" panose="020F0502020204030204" pitchFamily="34" charset="0"/>
                <a:cs typeface="ECSquareSansPro"/>
              </a:rPr>
              <a:t>Good health and high-quality accessible healthcare;</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ECSquareSansPro"/>
                <a:ea typeface="Calibri" panose="020F0502020204030204" pitchFamily="34" charset="0"/>
                <a:cs typeface="ECSquareSansPro"/>
              </a:rPr>
              <a:t>Inclusive growth and new job opportunities</a:t>
            </a: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endParaRPr lang="en-US" sz="1600" dirty="0"/>
          </a:p>
        </p:txBody>
      </p:sp>
      <p:sp>
        <p:nvSpPr>
          <p:cNvPr id="2" name="Title 1">
            <a:extLst>
              <a:ext uri="{FF2B5EF4-FFF2-40B4-BE49-F238E27FC236}">
                <a16:creationId xmlns:a16="http://schemas.microsoft.com/office/drawing/2014/main" id="{AD5AFC05-55A8-4EA1-BEB7-E306D7E365B4}"/>
              </a:ext>
            </a:extLst>
          </p:cNvPr>
          <p:cNvSpPr>
            <a:spLocks noGrp="1"/>
          </p:cNvSpPr>
          <p:nvPr>
            <p:ph type="title"/>
          </p:nvPr>
        </p:nvSpPr>
        <p:spPr>
          <a:xfrm>
            <a:off x="304912" y="90"/>
            <a:ext cx="8534176" cy="761980"/>
          </a:xfrm>
        </p:spPr>
        <p:txBody>
          <a:bodyPr>
            <a:noAutofit/>
          </a:bodyPr>
          <a:lstStyle/>
          <a:p>
            <a:pPr algn="ctr"/>
            <a:r>
              <a:rPr lang="en-GB" sz="1800" b="1" dirty="0">
                <a:latin typeface="+mn-lt"/>
                <a:ea typeface="+mn-ea"/>
                <a:cs typeface="+mn-cs"/>
              </a:rPr>
              <a:t>Destination 1 – Climate sciences and responses for the transformation towards climate neutrality</a:t>
            </a:r>
            <a:br>
              <a:rPr lang="en-GB" sz="1800" b="1" dirty="0">
                <a:latin typeface="+mn-lt"/>
                <a:ea typeface="+mn-ea"/>
                <a:cs typeface="+mn-cs"/>
              </a:rPr>
            </a:br>
            <a:endParaRPr lang="en-US" sz="1800" dirty="0"/>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9E71B8C-8931-4D18-8C8A-906E6F10B83E}" type="slidenum">
              <a:rPr kumimoji="0" 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t>9</a:t>
            </a:fld>
            <a:endParaRPr kumimoji="0" 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grpSp>
        <p:nvGrpSpPr>
          <p:cNvPr id="9" name="Group 8">
            <a:extLst>
              <a:ext uri="{FF2B5EF4-FFF2-40B4-BE49-F238E27FC236}">
                <a16:creationId xmlns:a16="http://schemas.microsoft.com/office/drawing/2014/main" id="{9381F62B-F604-4E27-A1DA-C37A794416F1}"/>
              </a:ext>
            </a:extLst>
          </p:cNvPr>
          <p:cNvGrpSpPr/>
          <p:nvPr/>
        </p:nvGrpSpPr>
        <p:grpSpPr>
          <a:xfrm>
            <a:off x="3348" y="838268"/>
            <a:ext cx="1778852" cy="5997497"/>
            <a:chOff x="0" y="0"/>
            <a:chExt cx="1321576" cy="4952870"/>
          </a:xfrm>
        </p:grpSpPr>
        <p:sp>
          <p:nvSpPr>
            <p:cNvPr id="10" name="Rectangle: Rounded Corners 9">
              <a:extLst>
                <a:ext uri="{FF2B5EF4-FFF2-40B4-BE49-F238E27FC236}">
                  <a16:creationId xmlns:a16="http://schemas.microsoft.com/office/drawing/2014/main" id="{DD5FD3E2-2D81-4AAF-8B69-8BC55DEFB8C2}"/>
                </a:ext>
              </a:extLst>
            </p:cNvPr>
            <p:cNvSpPr/>
            <p:nvPr/>
          </p:nvSpPr>
          <p:spPr>
            <a:xfrm>
              <a:off x="0" y="0"/>
              <a:ext cx="1321576" cy="4952870"/>
            </a:xfrm>
            <a:prstGeom prst="roundRect">
              <a:avLst>
                <a:gd name="adj" fmla="val 10000"/>
              </a:avLst>
            </a:prstGeom>
            <a:solidFill>
              <a:schemeClr val="bg2"/>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11" name="Rectangle: Rounded Corners 4">
              <a:extLst>
                <a:ext uri="{FF2B5EF4-FFF2-40B4-BE49-F238E27FC236}">
                  <a16:creationId xmlns:a16="http://schemas.microsoft.com/office/drawing/2014/main" id="{9A6690E0-BA92-4CC9-8527-49BB3C483E7F}"/>
                </a:ext>
              </a:extLst>
            </p:cNvPr>
            <p:cNvSpPr txBox="1"/>
            <p:nvPr/>
          </p:nvSpPr>
          <p:spPr>
            <a:xfrm>
              <a:off x="0" y="0"/>
              <a:ext cx="1321576" cy="5979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400" b="1" kern="1200" dirty="0">
                  <a:solidFill>
                    <a:srgbClr val="002060"/>
                  </a:solidFill>
                </a:rPr>
                <a:t>Destination 1</a:t>
              </a:r>
            </a:p>
            <a:p>
              <a:pPr marL="0" lvl="0" indent="0" algn="ctr" defTabSz="444500">
                <a:lnSpc>
                  <a:spcPct val="90000"/>
                </a:lnSpc>
                <a:spcBef>
                  <a:spcPct val="0"/>
                </a:spcBef>
                <a:spcAft>
                  <a:spcPct val="35000"/>
                </a:spcAft>
                <a:buNone/>
              </a:pPr>
              <a:r>
                <a:rPr lang="en-US" sz="1800" b="0" i="0" u="none" strike="noStrike" dirty="0">
                  <a:solidFill>
                    <a:srgbClr val="000000"/>
                  </a:solidFill>
                  <a:effectLst/>
                  <a:latin typeface="Calibri" panose="020F0502020204030204" pitchFamily="34" charset="0"/>
                </a:rPr>
                <a:t>€ 220.50 m.</a:t>
              </a:r>
              <a:endParaRPr lang="en-US" sz="1400" b="1" kern="1200" dirty="0">
                <a:solidFill>
                  <a:srgbClr val="002060"/>
                </a:solidFill>
              </a:endParaRPr>
            </a:p>
          </p:txBody>
        </p:sp>
      </p:grpSp>
      <p:grpSp>
        <p:nvGrpSpPr>
          <p:cNvPr id="12" name="Group 11">
            <a:extLst>
              <a:ext uri="{FF2B5EF4-FFF2-40B4-BE49-F238E27FC236}">
                <a16:creationId xmlns:a16="http://schemas.microsoft.com/office/drawing/2014/main" id="{E9322B2E-CAE3-47C0-8CA6-518D4F344224}"/>
              </a:ext>
            </a:extLst>
          </p:cNvPr>
          <p:cNvGrpSpPr/>
          <p:nvPr/>
        </p:nvGrpSpPr>
        <p:grpSpPr>
          <a:xfrm>
            <a:off x="16933" y="1905040"/>
            <a:ext cx="1786742" cy="1523960"/>
            <a:chOff x="13585" y="1061364"/>
            <a:chExt cx="1322221" cy="1495121"/>
          </a:xfrm>
        </p:grpSpPr>
        <p:sp>
          <p:nvSpPr>
            <p:cNvPr id="13" name="Rectangle: Rounded Corners 12">
              <a:extLst>
                <a:ext uri="{FF2B5EF4-FFF2-40B4-BE49-F238E27FC236}">
                  <a16:creationId xmlns:a16="http://schemas.microsoft.com/office/drawing/2014/main" id="{78B01568-1D18-4180-8CC3-BA572BA0960D}"/>
                </a:ext>
              </a:extLst>
            </p:cNvPr>
            <p:cNvSpPr/>
            <p:nvPr/>
          </p:nvSpPr>
          <p:spPr>
            <a:xfrm>
              <a:off x="13585" y="1061364"/>
              <a:ext cx="1322221" cy="149512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4" name="Rectangle: Rounded Corners 6">
              <a:extLst>
                <a:ext uri="{FF2B5EF4-FFF2-40B4-BE49-F238E27FC236}">
                  <a16:creationId xmlns:a16="http://schemas.microsoft.com/office/drawing/2014/main" id="{12ABB429-61AD-4501-BB3E-05B611C3F69A}"/>
                </a:ext>
              </a:extLst>
            </p:cNvPr>
            <p:cNvSpPr txBox="1"/>
            <p:nvPr/>
          </p:nvSpPr>
          <p:spPr>
            <a:xfrm>
              <a:off x="52312" y="1100091"/>
              <a:ext cx="1244767" cy="14176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300" b="0" kern="1200" dirty="0">
                  <a:solidFill>
                    <a:schemeClr val="tx1"/>
                  </a:solidFill>
                </a:rPr>
                <a:t>Earth system science</a:t>
              </a:r>
            </a:p>
            <a:p>
              <a:pPr marL="0" lvl="0" indent="0" algn="ctr" defTabSz="400050">
                <a:lnSpc>
                  <a:spcPct val="90000"/>
                </a:lnSpc>
                <a:spcBef>
                  <a:spcPct val="0"/>
                </a:spcBef>
                <a:spcAft>
                  <a:spcPct val="35000"/>
                </a:spcAft>
                <a:buNone/>
              </a:pPr>
              <a:r>
                <a:rPr lang="en-GB" sz="1300" b="0" kern="1200" dirty="0">
                  <a:solidFill>
                    <a:schemeClr val="tx1"/>
                  </a:solidFill>
                </a:rPr>
                <a:t>Climate change mitigation</a:t>
              </a:r>
            </a:p>
            <a:p>
              <a:pPr marL="0" lvl="0" indent="0" algn="ctr" defTabSz="400050">
                <a:lnSpc>
                  <a:spcPct val="90000"/>
                </a:lnSpc>
                <a:spcBef>
                  <a:spcPct val="0"/>
                </a:spcBef>
                <a:spcAft>
                  <a:spcPct val="35000"/>
                </a:spcAft>
                <a:buNone/>
              </a:pPr>
              <a:r>
                <a:rPr lang="en-GB" sz="1300" b="0" kern="1200" dirty="0">
                  <a:solidFill>
                    <a:schemeClr val="tx1"/>
                  </a:solidFill>
                </a:rPr>
                <a:t>Climate change impact</a:t>
              </a:r>
            </a:p>
            <a:p>
              <a:pPr marL="0" lvl="0" indent="0" algn="ctr" defTabSz="400050">
                <a:lnSpc>
                  <a:spcPct val="90000"/>
                </a:lnSpc>
                <a:spcBef>
                  <a:spcPct val="0"/>
                </a:spcBef>
                <a:spcAft>
                  <a:spcPct val="35000"/>
                </a:spcAft>
                <a:buNone/>
              </a:pPr>
              <a:r>
                <a:rPr lang="en-GB" sz="1300" b="0" kern="1200" dirty="0">
                  <a:solidFill>
                    <a:schemeClr val="tx1"/>
                  </a:solidFill>
                </a:rPr>
                <a:t>Social science</a:t>
              </a:r>
            </a:p>
            <a:p>
              <a:pPr marL="0" lvl="0" indent="0" algn="ctr" defTabSz="400050">
                <a:lnSpc>
                  <a:spcPct val="90000"/>
                </a:lnSpc>
                <a:spcBef>
                  <a:spcPct val="0"/>
                </a:spcBef>
                <a:spcAft>
                  <a:spcPct val="35000"/>
                </a:spcAft>
                <a:buNone/>
              </a:pPr>
              <a:r>
                <a:rPr lang="en-GB" sz="1300" b="0" kern="1200" dirty="0">
                  <a:solidFill>
                    <a:schemeClr val="tx1"/>
                  </a:solidFill>
                </a:rPr>
                <a:t>Intranational cooperation</a:t>
              </a:r>
            </a:p>
          </p:txBody>
        </p:sp>
      </p:grpSp>
      <p:grpSp>
        <p:nvGrpSpPr>
          <p:cNvPr id="15" name="Group 14">
            <a:extLst>
              <a:ext uri="{FF2B5EF4-FFF2-40B4-BE49-F238E27FC236}">
                <a16:creationId xmlns:a16="http://schemas.microsoft.com/office/drawing/2014/main" id="{02BA14A2-E3A2-43C4-A668-25C02334D779}"/>
              </a:ext>
            </a:extLst>
          </p:cNvPr>
          <p:cNvGrpSpPr/>
          <p:nvPr/>
        </p:nvGrpSpPr>
        <p:grpSpPr>
          <a:xfrm>
            <a:off x="7502" y="3809990"/>
            <a:ext cx="1753223" cy="462001"/>
            <a:chOff x="4154" y="2922644"/>
            <a:chExt cx="1302535" cy="381531"/>
          </a:xfrm>
        </p:grpSpPr>
        <p:sp>
          <p:nvSpPr>
            <p:cNvPr id="16" name="Rectangle: Rounded Corners 15">
              <a:extLst>
                <a:ext uri="{FF2B5EF4-FFF2-40B4-BE49-F238E27FC236}">
                  <a16:creationId xmlns:a16="http://schemas.microsoft.com/office/drawing/2014/main" id="{3B64F2D2-DBA2-4B48-B949-B2D5672C6394}"/>
                </a:ext>
              </a:extLst>
            </p:cNvPr>
            <p:cNvSpPr/>
            <p:nvPr/>
          </p:nvSpPr>
          <p:spPr>
            <a:xfrm>
              <a:off x="4154" y="2922644"/>
              <a:ext cx="1302535" cy="381531"/>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58224"/>
                <a:satOff val="661"/>
                <a:lumOff val="599"/>
                <a:alphaOff val="0"/>
              </a:schemeClr>
            </a:effectRef>
            <a:fontRef idx="minor">
              <a:schemeClr val="lt1"/>
            </a:fontRef>
          </p:style>
        </p:sp>
        <p:sp>
          <p:nvSpPr>
            <p:cNvPr id="17" name="Rectangle: Rounded Corners 8">
              <a:extLst>
                <a:ext uri="{FF2B5EF4-FFF2-40B4-BE49-F238E27FC236}">
                  <a16:creationId xmlns:a16="http://schemas.microsoft.com/office/drawing/2014/main" id="{B8B8B418-C266-4AEE-B4FF-2610AE8EB0CF}"/>
                </a:ext>
              </a:extLst>
            </p:cNvPr>
            <p:cNvSpPr txBox="1"/>
            <p:nvPr/>
          </p:nvSpPr>
          <p:spPr>
            <a:xfrm>
              <a:off x="15329" y="2933819"/>
              <a:ext cx="1280185" cy="359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International cooperation</a:t>
              </a:r>
              <a:endParaRPr lang="en-US" sz="1400" b="0" kern="1200" dirty="0">
                <a:solidFill>
                  <a:schemeClr val="tx1"/>
                </a:solidFill>
              </a:endParaRPr>
            </a:p>
          </p:txBody>
        </p:sp>
      </p:grpSp>
      <p:grpSp>
        <p:nvGrpSpPr>
          <p:cNvPr id="18" name="Group 17">
            <a:extLst>
              <a:ext uri="{FF2B5EF4-FFF2-40B4-BE49-F238E27FC236}">
                <a16:creationId xmlns:a16="http://schemas.microsoft.com/office/drawing/2014/main" id="{15E70266-9CBC-4DBF-A2BF-06DE976BFB8D}"/>
              </a:ext>
            </a:extLst>
          </p:cNvPr>
          <p:cNvGrpSpPr/>
          <p:nvPr/>
        </p:nvGrpSpPr>
        <p:grpSpPr>
          <a:xfrm>
            <a:off x="6904" y="4800564"/>
            <a:ext cx="1753208" cy="1030893"/>
            <a:chOff x="3556" y="3737200"/>
            <a:chExt cx="1302524" cy="851335"/>
          </a:xfrm>
        </p:grpSpPr>
        <p:sp>
          <p:nvSpPr>
            <p:cNvPr id="19" name="Rectangle: Rounded Corners 18">
              <a:extLst>
                <a:ext uri="{FF2B5EF4-FFF2-40B4-BE49-F238E27FC236}">
                  <a16:creationId xmlns:a16="http://schemas.microsoft.com/office/drawing/2014/main" id="{8557620C-570E-4CCC-9CB9-41D19BAF384D}"/>
                </a:ext>
              </a:extLst>
            </p:cNvPr>
            <p:cNvSpPr/>
            <p:nvPr/>
          </p:nvSpPr>
          <p:spPr>
            <a:xfrm>
              <a:off x="3556" y="3737200"/>
              <a:ext cx="1302524" cy="851335"/>
            </a:xfrm>
            <a:prstGeom prst="roundRect">
              <a:avLst>
                <a:gd name="adj" fmla="val 10000"/>
              </a:avLst>
            </a:prstGeom>
            <a:solidFill>
              <a:schemeClr val="bg1">
                <a:alpha val="49000"/>
              </a:schemeClr>
            </a:solidFill>
          </p:spPr>
          <p:style>
            <a:lnRef idx="2">
              <a:schemeClr val="lt1">
                <a:hueOff val="0"/>
                <a:satOff val="0"/>
                <a:lumOff val="0"/>
                <a:alphaOff val="0"/>
              </a:schemeClr>
            </a:lnRef>
            <a:fillRef idx="1">
              <a:scrgbClr r="0" g="0" b="0"/>
            </a:fillRef>
            <a:effectRef idx="0">
              <a:schemeClr val="accent5">
                <a:hueOff val="116447"/>
                <a:satOff val="1322"/>
                <a:lumOff val="1197"/>
                <a:alphaOff val="0"/>
              </a:schemeClr>
            </a:effectRef>
            <a:fontRef idx="minor">
              <a:schemeClr val="lt1"/>
            </a:fontRef>
          </p:style>
        </p:sp>
        <p:sp>
          <p:nvSpPr>
            <p:cNvPr id="20" name="Rectangle: Rounded Corners 10">
              <a:extLst>
                <a:ext uri="{FF2B5EF4-FFF2-40B4-BE49-F238E27FC236}">
                  <a16:creationId xmlns:a16="http://schemas.microsoft.com/office/drawing/2014/main" id="{C8ADE426-F494-400C-8ABC-00CE51BC6B02}"/>
                </a:ext>
              </a:extLst>
            </p:cNvPr>
            <p:cNvSpPr txBox="1"/>
            <p:nvPr/>
          </p:nvSpPr>
          <p:spPr>
            <a:xfrm>
              <a:off x="28491" y="3762135"/>
              <a:ext cx="1252654" cy="8014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lang="en-GB" sz="1400" b="0" kern="1200" dirty="0">
                  <a:solidFill>
                    <a:schemeClr val="tx1"/>
                  </a:solidFill>
                </a:rPr>
                <a:t>Earth system science</a:t>
              </a:r>
            </a:p>
            <a:p>
              <a:pPr marL="0" lvl="0" indent="0" algn="ctr" defTabSz="400050">
                <a:lnSpc>
                  <a:spcPct val="90000"/>
                </a:lnSpc>
                <a:spcBef>
                  <a:spcPct val="0"/>
                </a:spcBef>
                <a:spcAft>
                  <a:spcPct val="35000"/>
                </a:spcAft>
                <a:buNone/>
              </a:pPr>
              <a:r>
                <a:rPr lang="en-GB" sz="1400" b="0" kern="1200" dirty="0">
                  <a:solidFill>
                    <a:schemeClr val="tx1"/>
                  </a:solidFill>
                </a:rPr>
                <a:t>Climate Change mitigation</a:t>
              </a:r>
            </a:p>
            <a:p>
              <a:pPr marL="0" lvl="0" indent="0" algn="ctr" defTabSz="400050">
                <a:lnSpc>
                  <a:spcPct val="90000"/>
                </a:lnSpc>
                <a:spcBef>
                  <a:spcPct val="0"/>
                </a:spcBef>
                <a:spcAft>
                  <a:spcPct val="35000"/>
                </a:spcAft>
                <a:buNone/>
              </a:pPr>
              <a:r>
                <a:rPr lang="en-GB" sz="1400" b="0" kern="1200" dirty="0">
                  <a:solidFill>
                    <a:schemeClr val="tx1"/>
                  </a:solidFill>
                </a:rPr>
                <a:t>Climate-ecosystem</a:t>
              </a:r>
            </a:p>
          </p:txBody>
        </p:sp>
      </p:grpSp>
      <p:sp>
        <p:nvSpPr>
          <p:cNvPr id="21" name="Freeform: Shape 20">
            <a:extLst>
              <a:ext uri="{FF2B5EF4-FFF2-40B4-BE49-F238E27FC236}">
                <a16:creationId xmlns:a16="http://schemas.microsoft.com/office/drawing/2014/main" id="{A1071634-F44D-4682-872C-D18A63BEEB4A}"/>
              </a:ext>
            </a:extLst>
          </p:cNvPr>
          <p:cNvSpPr/>
          <p:nvPr/>
        </p:nvSpPr>
        <p:spPr>
          <a:xfrm>
            <a:off x="1746189" y="2781290"/>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0" y="2296509"/>
                </a:moveTo>
                <a:lnTo>
                  <a:pt x="0" y="382759"/>
                </a:lnTo>
                <a:cubicBezTo>
                  <a:pt x="0" y="171368"/>
                  <a:pt x="34385" y="1"/>
                  <a:pt x="76801" y="1"/>
                </a:cubicBezTo>
                <a:lnTo>
                  <a:pt x="1028699" y="1"/>
                </a:lnTo>
                <a:lnTo>
                  <a:pt x="1028699" y="2296509"/>
                </a:lnTo>
                <a:lnTo>
                  <a:pt x="0" y="2296509"/>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5" rIns="85345" bIns="342519" numCol="1" spcCol="1270" anchor="ctr" anchorCtr="0">
            <a:noAutofit/>
          </a:bodyPr>
          <a:lstStyle/>
          <a:p>
            <a:pPr marL="0" lvl="0" indent="0" algn="ctr" defTabSz="533400">
              <a:lnSpc>
                <a:spcPct val="90000"/>
              </a:lnSpc>
              <a:spcBef>
                <a:spcPct val="0"/>
              </a:spcBef>
              <a:spcAft>
                <a:spcPct val="35000"/>
              </a:spcAft>
              <a:buNone/>
            </a:pPr>
            <a:endParaRPr lang="en-GB" sz="1200" b="1" kern="1200" dirty="0"/>
          </a:p>
          <a:p>
            <a:pPr marL="0" lvl="0" indent="0" algn="ctr" defTabSz="533400">
              <a:lnSpc>
                <a:spcPct val="90000"/>
              </a:lnSpc>
              <a:spcBef>
                <a:spcPct val="0"/>
              </a:spcBef>
              <a:spcAft>
                <a:spcPct val="35000"/>
              </a:spcAft>
              <a:buNone/>
            </a:pPr>
            <a:r>
              <a:rPr lang="en-GB" sz="1200" b="1" kern="1200" dirty="0"/>
              <a:t>A) Promoting an open strategic autonomy by leading the development of key digital, enabling and emerging technologies, sectors and value chains</a:t>
            </a:r>
            <a:endParaRPr lang="en-US" sz="1200" b="1" kern="1200" dirty="0"/>
          </a:p>
        </p:txBody>
      </p:sp>
      <p:sp>
        <p:nvSpPr>
          <p:cNvPr id="22" name="Freeform: Shape 21">
            <a:extLst>
              <a:ext uri="{FF2B5EF4-FFF2-40B4-BE49-F238E27FC236}">
                <a16:creationId xmlns:a16="http://schemas.microsoft.com/office/drawing/2014/main" id="{30B8328A-66F2-4440-89BA-C7A4C3530EE2}"/>
              </a:ext>
            </a:extLst>
          </p:cNvPr>
          <p:cNvSpPr/>
          <p:nvPr/>
        </p:nvSpPr>
        <p:spPr>
          <a:xfrm>
            <a:off x="1752772" y="3802683"/>
            <a:ext cx="2296510" cy="1028699"/>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0" y="0"/>
                </a:moveTo>
                <a:lnTo>
                  <a:pt x="2125057" y="0"/>
                </a:lnTo>
                <a:cubicBezTo>
                  <a:pt x="2219748" y="0"/>
                  <a:pt x="2296510" y="76762"/>
                  <a:pt x="2296510" y="171453"/>
                </a:cubicBezTo>
                <a:lnTo>
                  <a:pt x="2296510" y="1028699"/>
                </a:lnTo>
                <a:lnTo>
                  <a:pt x="0" y="1028699"/>
                </a:lnTo>
                <a:lnTo>
                  <a:pt x="0" y="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85344" rIns="85344" bIns="342519" numCol="1" spcCol="1270" anchor="ctr" anchorCtr="0">
            <a:noAutofit/>
          </a:bodyPr>
          <a:lstStyle/>
          <a:p>
            <a:pPr marL="0" lvl="0" indent="0" algn="ctr" defTabSz="533400">
              <a:lnSpc>
                <a:spcPct val="90000"/>
              </a:lnSpc>
              <a:spcBef>
                <a:spcPct val="0"/>
              </a:spcBef>
              <a:spcAft>
                <a:spcPct val="35000"/>
              </a:spcAft>
              <a:buNone/>
            </a:pPr>
            <a:r>
              <a:rPr lang="en-GB" sz="1200" b="1" kern="1200" dirty="0"/>
              <a:t>B) Restoring Europe’s ecosystems and biodiversity, and managing sustainably natural resources </a:t>
            </a:r>
            <a:endParaRPr lang="en-US" sz="1200" b="1" kern="1200" dirty="0"/>
          </a:p>
        </p:txBody>
      </p:sp>
      <p:sp>
        <p:nvSpPr>
          <p:cNvPr id="23" name="Freeform: Shape 22">
            <a:extLst>
              <a:ext uri="{FF2B5EF4-FFF2-40B4-BE49-F238E27FC236}">
                <a16:creationId xmlns:a16="http://schemas.microsoft.com/office/drawing/2014/main" id="{0C89690B-CCFA-403C-A17A-66E6E496C573}"/>
              </a:ext>
            </a:extLst>
          </p:cNvPr>
          <p:cNvSpPr/>
          <p:nvPr/>
        </p:nvSpPr>
        <p:spPr>
          <a:xfrm>
            <a:off x="1742103" y="4826297"/>
            <a:ext cx="2296511" cy="1028700"/>
          </a:xfrm>
          <a:custGeom>
            <a:avLst/>
            <a:gdLst>
              <a:gd name="connsiteX0" fmla="*/ 0 w 2296510"/>
              <a:gd name="connsiteY0" fmla="*/ 0 h 1028699"/>
              <a:gd name="connsiteX1" fmla="*/ 2125057 w 2296510"/>
              <a:gd name="connsiteY1" fmla="*/ 0 h 1028699"/>
              <a:gd name="connsiteX2" fmla="*/ 2296510 w 2296510"/>
              <a:gd name="connsiteY2" fmla="*/ 171453 h 1028699"/>
              <a:gd name="connsiteX3" fmla="*/ 2296510 w 2296510"/>
              <a:gd name="connsiteY3" fmla="*/ 1028699 h 1028699"/>
              <a:gd name="connsiteX4" fmla="*/ 0 w 2296510"/>
              <a:gd name="connsiteY4" fmla="*/ 1028699 h 1028699"/>
              <a:gd name="connsiteX5" fmla="*/ 0 w 2296510"/>
              <a:gd name="connsiteY5" fmla="*/ 0 h 102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6510" h="1028699">
                <a:moveTo>
                  <a:pt x="2296510" y="1028698"/>
                </a:moveTo>
                <a:lnTo>
                  <a:pt x="171453" y="1028698"/>
                </a:lnTo>
                <a:cubicBezTo>
                  <a:pt x="76762" y="1028698"/>
                  <a:pt x="0" y="951936"/>
                  <a:pt x="0" y="857245"/>
                </a:cubicBezTo>
                <a:lnTo>
                  <a:pt x="0" y="1"/>
                </a:lnTo>
                <a:lnTo>
                  <a:pt x="2296510" y="1"/>
                </a:lnTo>
                <a:lnTo>
                  <a:pt x="2296510" y="1028698"/>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3" tIns="342520" rIns="85345"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highlight>
                  <a:srgbClr val="FFFF00"/>
                </a:highlight>
              </a:rPr>
              <a:t>C) Making Europe the first digitally enabled circular, climate-neutral and sustainable economy</a:t>
            </a:r>
          </a:p>
          <a:p>
            <a:pPr marL="0" lvl="0" indent="0" algn="ctr" defTabSz="533400">
              <a:lnSpc>
                <a:spcPct val="90000"/>
              </a:lnSpc>
              <a:spcBef>
                <a:spcPct val="0"/>
              </a:spcBef>
              <a:spcAft>
                <a:spcPct val="35000"/>
              </a:spcAft>
              <a:buNone/>
            </a:pPr>
            <a:endParaRPr lang="en-US" sz="1200" b="1" kern="1200" dirty="0"/>
          </a:p>
        </p:txBody>
      </p:sp>
      <p:sp>
        <p:nvSpPr>
          <p:cNvPr id="24" name="Freeform: Shape 23">
            <a:extLst>
              <a:ext uri="{FF2B5EF4-FFF2-40B4-BE49-F238E27FC236}">
                <a16:creationId xmlns:a16="http://schemas.microsoft.com/office/drawing/2014/main" id="{6DE0725F-6261-49E1-B9CF-9EC5DCA633AE}"/>
              </a:ext>
            </a:extLst>
          </p:cNvPr>
          <p:cNvSpPr/>
          <p:nvPr/>
        </p:nvSpPr>
        <p:spPr>
          <a:xfrm>
            <a:off x="1753647" y="5810094"/>
            <a:ext cx="2296511" cy="1028700"/>
          </a:xfrm>
          <a:custGeom>
            <a:avLst/>
            <a:gdLst>
              <a:gd name="connsiteX0" fmla="*/ 0 w 1028699"/>
              <a:gd name="connsiteY0" fmla="*/ 0 h 2296510"/>
              <a:gd name="connsiteX1" fmla="*/ 857246 w 1028699"/>
              <a:gd name="connsiteY1" fmla="*/ 0 h 2296510"/>
              <a:gd name="connsiteX2" fmla="*/ 1028699 w 1028699"/>
              <a:gd name="connsiteY2" fmla="*/ 171453 h 2296510"/>
              <a:gd name="connsiteX3" fmla="*/ 1028699 w 1028699"/>
              <a:gd name="connsiteY3" fmla="*/ 2296510 h 2296510"/>
              <a:gd name="connsiteX4" fmla="*/ 0 w 1028699"/>
              <a:gd name="connsiteY4" fmla="*/ 2296510 h 2296510"/>
              <a:gd name="connsiteX5" fmla="*/ 0 w 1028699"/>
              <a:gd name="connsiteY5" fmla="*/ 0 h 2296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699" h="2296510">
                <a:moveTo>
                  <a:pt x="1028699" y="1"/>
                </a:moveTo>
                <a:lnTo>
                  <a:pt x="1028699" y="1913751"/>
                </a:lnTo>
                <a:cubicBezTo>
                  <a:pt x="1028699" y="2125142"/>
                  <a:pt x="994314" y="2296509"/>
                  <a:pt x="951898" y="2296509"/>
                </a:cubicBezTo>
                <a:lnTo>
                  <a:pt x="0" y="2296509"/>
                </a:lnTo>
                <a:lnTo>
                  <a:pt x="0" y="1"/>
                </a:lnTo>
                <a:lnTo>
                  <a:pt x="1028699" y="1"/>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5344" tIns="342519" rIns="85345" bIns="85345" numCol="1" spcCol="1270" anchor="ctr" anchorCtr="0">
            <a:noAutofit/>
          </a:bodyPr>
          <a:lstStyle/>
          <a:p>
            <a:pPr marL="0" lvl="0" indent="0" algn="ctr" defTabSz="533400">
              <a:lnSpc>
                <a:spcPct val="90000"/>
              </a:lnSpc>
              <a:spcBef>
                <a:spcPct val="0"/>
              </a:spcBef>
              <a:spcAft>
                <a:spcPct val="35000"/>
              </a:spcAft>
              <a:buNone/>
            </a:pPr>
            <a:r>
              <a:rPr lang="en-GB" sz="1200" b="1" kern="1200" dirty="0"/>
              <a:t>D) Creating a more resilient, inclusive and democratic European society</a:t>
            </a:r>
          </a:p>
          <a:p>
            <a:pPr marL="0" lvl="0" indent="0" algn="ctr" defTabSz="533400">
              <a:lnSpc>
                <a:spcPct val="90000"/>
              </a:lnSpc>
              <a:spcBef>
                <a:spcPct val="0"/>
              </a:spcBef>
              <a:spcAft>
                <a:spcPct val="35000"/>
              </a:spcAft>
              <a:buNone/>
            </a:pPr>
            <a:endParaRPr lang="en-GB" sz="1200" b="1" kern="1200" dirty="0"/>
          </a:p>
        </p:txBody>
      </p:sp>
      <p:sp>
        <p:nvSpPr>
          <p:cNvPr id="25" name="Freeform: Shape 24">
            <a:extLst>
              <a:ext uri="{FF2B5EF4-FFF2-40B4-BE49-F238E27FC236}">
                <a16:creationId xmlns:a16="http://schemas.microsoft.com/office/drawing/2014/main" id="{AE874C19-65A1-4506-9351-FB29CFB01655}"/>
              </a:ext>
            </a:extLst>
          </p:cNvPr>
          <p:cNvSpPr/>
          <p:nvPr/>
        </p:nvSpPr>
        <p:spPr>
          <a:xfrm>
            <a:off x="1787194" y="2381263"/>
            <a:ext cx="2236436" cy="374461"/>
          </a:xfrm>
          <a:custGeom>
            <a:avLst/>
            <a:gdLst>
              <a:gd name="connsiteX0" fmla="*/ 0 w 1212309"/>
              <a:gd name="connsiteY0" fmla="*/ 69954 h 419714"/>
              <a:gd name="connsiteX1" fmla="*/ 69954 w 1212309"/>
              <a:gd name="connsiteY1" fmla="*/ 0 h 419714"/>
              <a:gd name="connsiteX2" fmla="*/ 1142355 w 1212309"/>
              <a:gd name="connsiteY2" fmla="*/ 0 h 419714"/>
              <a:gd name="connsiteX3" fmla="*/ 1212309 w 1212309"/>
              <a:gd name="connsiteY3" fmla="*/ 69954 h 419714"/>
              <a:gd name="connsiteX4" fmla="*/ 1212309 w 1212309"/>
              <a:gd name="connsiteY4" fmla="*/ 349760 h 419714"/>
              <a:gd name="connsiteX5" fmla="*/ 1142355 w 1212309"/>
              <a:gd name="connsiteY5" fmla="*/ 419714 h 419714"/>
              <a:gd name="connsiteX6" fmla="*/ 69954 w 1212309"/>
              <a:gd name="connsiteY6" fmla="*/ 419714 h 419714"/>
              <a:gd name="connsiteX7" fmla="*/ 0 w 1212309"/>
              <a:gd name="connsiteY7" fmla="*/ 349760 h 419714"/>
              <a:gd name="connsiteX8" fmla="*/ 0 w 1212309"/>
              <a:gd name="connsiteY8" fmla="*/ 69954 h 4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2309" h="419714">
                <a:moveTo>
                  <a:pt x="0" y="69954"/>
                </a:moveTo>
                <a:cubicBezTo>
                  <a:pt x="0" y="31319"/>
                  <a:pt x="31319" y="0"/>
                  <a:pt x="69954" y="0"/>
                </a:cubicBezTo>
                <a:lnTo>
                  <a:pt x="1142355" y="0"/>
                </a:lnTo>
                <a:cubicBezTo>
                  <a:pt x="1180990" y="0"/>
                  <a:pt x="1212309" y="31319"/>
                  <a:pt x="1212309" y="69954"/>
                </a:cubicBezTo>
                <a:lnTo>
                  <a:pt x="1212309" y="349760"/>
                </a:lnTo>
                <a:cubicBezTo>
                  <a:pt x="1212309" y="388395"/>
                  <a:pt x="1180990" y="419714"/>
                  <a:pt x="1142355" y="419714"/>
                </a:cubicBezTo>
                <a:lnTo>
                  <a:pt x="69954" y="419714"/>
                </a:lnTo>
                <a:cubicBezTo>
                  <a:pt x="31319" y="419714"/>
                  <a:pt x="0" y="388395"/>
                  <a:pt x="0" y="349760"/>
                </a:cubicBezTo>
                <a:lnTo>
                  <a:pt x="0" y="69954"/>
                </a:lnTo>
                <a:close/>
              </a:path>
            </a:pathLst>
          </a:custGeom>
          <a:solidFill>
            <a:schemeClr val="accent1"/>
          </a:solidFill>
        </p:spPr>
        <p:style>
          <a:lnRef idx="2">
            <a:schemeClr val="lt2">
              <a:hueOff val="0"/>
              <a:satOff val="0"/>
              <a:lumOff val="0"/>
              <a:alphaOff val="0"/>
            </a:schemeClr>
          </a:lnRef>
          <a:fillRef idx="1">
            <a:scrgbClr r="0" g="0" b="0"/>
          </a:fillRef>
          <a:effectRef idx="0">
            <a:schemeClr val="dk2">
              <a:tint val="60000"/>
              <a:hueOff val="0"/>
              <a:satOff val="0"/>
              <a:lumOff val="0"/>
              <a:alphaOff val="0"/>
            </a:schemeClr>
          </a:effectRef>
          <a:fontRef idx="minor">
            <a:schemeClr val="dk1">
              <a:hueOff val="0"/>
              <a:satOff val="0"/>
              <a:lumOff val="0"/>
              <a:alphaOff val="0"/>
            </a:schemeClr>
          </a:fontRef>
        </p:style>
        <p:txBody>
          <a:bodyPr spcFirstLastPara="0" vert="horz" wrap="square" lIns="89069" tIns="89069" rIns="89069" bIns="89069" numCol="1" spcCol="1270" anchor="ctr" anchorCtr="0">
            <a:noAutofit/>
          </a:bodyPr>
          <a:lstStyle/>
          <a:p>
            <a:pPr marL="0" lvl="0" indent="0" algn="ctr" defTabSz="800100">
              <a:lnSpc>
                <a:spcPct val="90000"/>
              </a:lnSpc>
              <a:spcBef>
                <a:spcPct val="0"/>
              </a:spcBef>
              <a:spcAft>
                <a:spcPct val="35000"/>
              </a:spcAft>
              <a:buNone/>
            </a:pPr>
            <a:r>
              <a:rPr lang="en-US" sz="1800" b="1" kern="1200" dirty="0"/>
              <a:t>Strategic Plan</a:t>
            </a:r>
          </a:p>
        </p:txBody>
      </p:sp>
      <p:sp>
        <p:nvSpPr>
          <p:cNvPr id="4" name="Rectangle 3"/>
          <p:cNvSpPr/>
          <p:nvPr/>
        </p:nvSpPr>
        <p:spPr>
          <a:xfrm>
            <a:off x="1829020" y="884807"/>
            <a:ext cx="7314979" cy="1282402"/>
          </a:xfrm>
          <a:prstGeom prst="rect">
            <a:avLst/>
          </a:prstGeom>
        </p:spPr>
        <p:txBody>
          <a:bodyPr wrap="square">
            <a:spAutoFit/>
          </a:bodyPr>
          <a:lstStyle/>
          <a:p>
            <a:pPr algn="just">
              <a:lnSpc>
                <a:spcPct val="115000"/>
              </a:lnSpc>
              <a:spcBef>
                <a:spcPts val="0"/>
              </a:spcBef>
              <a:spcAft>
                <a:spcPts val="1000"/>
              </a:spcAft>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This Destination contributes directly to the Strategic Plan’s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Key Strategic Orientation (KSO) C</a:t>
            </a:r>
            <a:r>
              <a:rPr lang="en-GB" sz="1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and the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impact area</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“Climate change mitigation and adaptation”.</a:t>
            </a: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0"/>
              </a:spcBef>
              <a:spcAft>
                <a:spcPts val="1000"/>
              </a:spcAft>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overall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expected impact, </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line with the Strategic Plan, is to contribute to the (21)</a:t>
            </a:r>
            <a:r>
              <a:rPr lang="en-GB" sz="1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“Transition to a climate-neutral and resilient society and economy enabled through advanced climate science, pathways and responses to climate change (mitigation and adaptation) and behavioural transformations”</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70273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3260</TotalTime>
  <Words>9652</Words>
  <Application>Microsoft Office PowerPoint</Application>
  <PresentationFormat>On-screen Show (4:3)</PresentationFormat>
  <Paragraphs>2566</Paragraphs>
  <Slides>53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53</vt:i4>
      </vt:variant>
    </vt:vector>
  </HeadingPairs>
  <TitlesOfParts>
    <vt:vector size="64" baseType="lpstr">
      <vt:lpstr>Arial</vt:lpstr>
      <vt:lpstr>Calibri</vt:lpstr>
      <vt:lpstr>Calibri Light</vt:lpstr>
      <vt:lpstr>ECSquareSansPro</vt:lpstr>
      <vt:lpstr>ECSquareSansPro-Bold</vt:lpstr>
      <vt:lpstr>ECSquareSansPro-Italic</vt:lpstr>
      <vt:lpstr>ECSquareSansProMedium</vt:lpstr>
      <vt:lpstr>Noto Sans</vt:lpstr>
      <vt:lpstr>Sylfaen</vt:lpstr>
      <vt:lpstr>Times New Roman</vt:lpstr>
      <vt:lpstr>Office Theme</vt:lpstr>
      <vt:lpstr>PowerPoint Presentation</vt:lpstr>
      <vt:lpstr>Glossary</vt:lpstr>
      <vt:lpstr>Horizon Europe </vt:lpstr>
      <vt:lpstr>PowerPoint Presentation</vt:lpstr>
      <vt:lpstr>Expected impacts (1-32) of clusters (1-6)</vt:lpstr>
      <vt:lpstr>PowerPoint Presentation</vt:lpstr>
      <vt:lpstr>PowerPoint Presentation</vt:lpstr>
      <vt:lpstr>PowerPoint Presentation</vt:lpstr>
      <vt:lpstr>Destination 1 – Climate sciences and responses for the transformation towards climate neutrality </vt:lpstr>
      <vt:lpstr>Cluster 5. Destination 1.      Continued 2 Climate sciences and responses    HORIZON-CL5-2023-D1-01</vt:lpstr>
      <vt:lpstr>Cluster 5. Destination 1.       Continued 3 Climate sciences and responses    HORIZON-CL5-2023-D1-01</vt:lpstr>
      <vt:lpstr>Cluster 5. Destination 1.       Continued 4 Climate sciences and responses    HORIZON-CL5-2023-D1-01</vt:lpstr>
      <vt:lpstr>Cluster 5. Destination 1.      Continued 5 Climate sciences and responses    HORIZON-CL5-2023-D1-02</vt:lpstr>
      <vt:lpstr>Cluster 5. Destination 1.       Continued 6 Climate sciences and responses    HORIZON-CL5-2024-D1-01</vt:lpstr>
      <vt:lpstr>PowerPoint Presentation</vt:lpstr>
      <vt:lpstr>Destination 2 – Cross-sectoral solutions for the climate transition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Cluster 5 events in December, 2022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Zurab Bregvadze</dc:creator>
  <cp:lastModifiedBy>Zurab Bregvadze</cp:lastModifiedBy>
  <cp:revision>481</cp:revision>
  <dcterms:created xsi:type="dcterms:W3CDTF">2015-04-20T13:43:00Z</dcterms:created>
  <dcterms:modified xsi:type="dcterms:W3CDTF">2022-12-03T07:39:34Z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44228F7EF5114548BC45F81379536845</vt:lpwstr>
  </property>
  <property fmtid="{D5CDD505-2E9C-101B-9397-08002B2CF9AE}" pid="3" name="KSOProductBuildVer">
    <vt:lpwstr>1033-11.2.0.11306</vt:lpwstr>
  </property>
</Properties>
</file>