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60" r:id="rId2"/>
    <p:sldId id="258" r:id="rId3"/>
    <p:sldId id="261" r:id="rId4"/>
    <p:sldId id="399" r:id="rId5"/>
    <p:sldId id="401" r:id="rId6"/>
    <p:sldId id="400" r:id="rId7"/>
    <p:sldId id="280" r:id="rId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B97"/>
    <a:srgbClr val="E32060"/>
    <a:srgbClr val="0070C0"/>
    <a:srgbClr val="8CE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7F323-B504-4A5F-A987-0FDEB985D355}"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B5E36-72D0-4F23-A4B7-E18939D05656}" type="slidenum">
              <a:rPr lang="en-GB" smtClean="0"/>
              <a:t>‹#›</a:t>
            </a:fld>
            <a:endParaRPr lang="en-GB"/>
          </a:p>
        </p:txBody>
      </p:sp>
    </p:spTree>
    <p:extLst>
      <p:ext uri="{BB962C8B-B14F-4D97-AF65-F5344CB8AC3E}">
        <p14:creationId xmlns:p14="http://schemas.microsoft.com/office/powerpoint/2010/main" val="14180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a:extLst>
              <a:ext uri="{FF2B5EF4-FFF2-40B4-BE49-F238E27FC236}">
                <a16:creationId xmlns:a16="http://schemas.microsoft.com/office/drawing/2014/main" id="{37F84375-1416-FB46-91B9-56AEFEA464A3}"/>
              </a:ext>
            </a:extLst>
          </p:cNvPr>
          <p:cNvSpPr>
            <a:spLocks noGrp="1" noRot="1" noChangeAspect="1" noChangeArrowheads="1" noTextEdit="1"/>
          </p:cNvSpPr>
          <p:nvPr>
            <p:ph type="sldImg"/>
          </p:nvPr>
        </p:nvSpPr>
        <p:spPr>
          <a:ln/>
        </p:spPr>
      </p:sp>
      <p:sp>
        <p:nvSpPr>
          <p:cNvPr id="29699" name="Placeholder 3">
            <a:extLst>
              <a:ext uri="{FF2B5EF4-FFF2-40B4-BE49-F238E27FC236}">
                <a16:creationId xmlns:a16="http://schemas.microsoft.com/office/drawing/2014/main" id="{512983A7-9039-DA46-BCCF-E51FEC354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77197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A0FE-295B-4292-AC2E-A564317C5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CCBA1A-5783-426D-AD24-342DC9C26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1A8FC3-04A6-4327-9ECE-27E16F858194}"/>
              </a:ext>
            </a:extLst>
          </p:cNvPr>
          <p:cNvSpPr>
            <a:spLocks noGrp="1"/>
          </p:cNvSpPr>
          <p:nvPr>
            <p:ph type="dt" sz="half" idx="10"/>
          </p:nvPr>
        </p:nvSpPr>
        <p:spPr/>
        <p:txBody>
          <a:bodyPr/>
          <a:lstStyle/>
          <a:p>
            <a:fld id="{FF7A8FD7-0497-4707-99DF-F81009401C73}" type="datetime1">
              <a:rPr lang="en-GB" smtClean="0"/>
              <a:t>10/07/2023</a:t>
            </a:fld>
            <a:endParaRPr lang="en-GB"/>
          </a:p>
        </p:txBody>
      </p:sp>
      <p:sp>
        <p:nvSpPr>
          <p:cNvPr id="5" name="Footer Placeholder 4">
            <a:extLst>
              <a:ext uri="{FF2B5EF4-FFF2-40B4-BE49-F238E27FC236}">
                <a16:creationId xmlns:a16="http://schemas.microsoft.com/office/drawing/2014/main" id="{E77A00E4-605D-4381-B90B-AD4EB5DE7AD9}"/>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47800DB5-EECA-4F02-96DA-ED6E0313BB19}"/>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51131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0C08-8A7F-46AC-8B1A-633351CB03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FF97C1-01AB-4050-A234-C14423FA2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B699A-F70D-456D-8BBE-677DFC082A43}"/>
              </a:ext>
            </a:extLst>
          </p:cNvPr>
          <p:cNvSpPr>
            <a:spLocks noGrp="1"/>
          </p:cNvSpPr>
          <p:nvPr>
            <p:ph type="dt" sz="half" idx="10"/>
          </p:nvPr>
        </p:nvSpPr>
        <p:spPr/>
        <p:txBody>
          <a:bodyPr/>
          <a:lstStyle/>
          <a:p>
            <a:fld id="{9FA4B6E5-153E-427F-A293-DF44B3F71D13}" type="datetime1">
              <a:rPr lang="en-GB" smtClean="0"/>
              <a:t>10/07/2023</a:t>
            </a:fld>
            <a:endParaRPr lang="en-GB"/>
          </a:p>
        </p:txBody>
      </p:sp>
      <p:sp>
        <p:nvSpPr>
          <p:cNvPr id="5" name="Footer Placeholder 4">
            <a:extLst>
              <a:ext uri="{FF2B5EF4-FFF2-40B4-BE49-F238E27FC236}">
                <a16:creationId xmlns:a16="http://schemas.microsoft.com/office/drawing/2014/main" id="{E2F2325D-8C2E-40B2-9FA6-338AE14632BA}"/>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F7AFA1AA-E048-4791-963C-E7CF7D2F2AA5}"/>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41271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5872D-9BB1-4128-9F70-689EE7B9C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6C6AD-8412-423C-A2FD-A64BB7747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0A544-7C6B-4720-B5BC-A5225389073E}"/>
              </a:ext>
            </a:extLst>
          </p:cNvPr>
          <p:cNvSpPr>
            <a:spLocks noGrp="1"/>
          </p:cNvSpPr>
          <p:nvPr>
            <p:ph type="dt" sz="half" idx="10"/>
          </p:nvPr>
        </p:nvSpPr>
        <p:spPr/>
        <p:txBody>
          <a:bodyPr/>
          <a:lstStyle/>
          <a:p>
            <a:fld id="{04F5F84C-3457-4F85-AA69-259F21EF6952}" type="datetime1">
              <a:rPr lang="en-GB" smtClean="0"/>
              <a:t>10/07/2023</a:t>
            </a:fld>
            <a:endParaRPr lang="en-GB"/>
          </a:p>
        </p:txBody>
      </p:sp>
      <p:sp>
        <p:nvSpPr>
          <p:cNvPr id="5" name="Footer Placeholder 4">
            <a:extLst>
              <a:ext uri="{FF2B5EF4-FFF2-40B4-BE49-F238E27FC236}">
                <a16:creationId xmlns:a16="http://schemas.microsoft.com/office/drawing/2014/main" id="{624BB607-DC43-422B-AE8F-D5FC09123EAE}"/>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63CA83AD-26AA-40BE-8A74-0A596B9AED20}"/>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00440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3B39-9292-4E89-AE22-44FC1488E374}"/>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70A7B9F4-AB88-4198-A18D-327906D3BCA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F60F0E07-CC60-4660-971B-EDA56CD84252}"/>
              </a:ext>
            </a:extLst>
          </p:cNvPr>
          <p:cNvSpPr>
            <a:spLocks noGrp="1"/>
          </p:cNvSpPr>
          <p:nvPr>
            <p:ph type="ftr" sz="quarter" idx="11"/>
          </p:nvPr>
        </p:nvSpPr>
        <p:spPr>
          <a:xfrm>
            <a:off x="3171638" y="6383010"/>
            <a:ext cx="2088000" cy="365125"/>
          </a:xfrm>
        </p:spPr>
        <p:txBody>
          <a:bodyPr/>
          <a:lstStyle>
            <a:lvl1pPr>
              <a:defRPr b="1">
                <a:solidFill>
                  <a:srgbClr val="002060"/>
                </a:solidFill>
              </a:defRPr>
            </a:lvl1pPr>
          </a:lstStyle>
          <a:p>
            <a:r>
              <a:rPr lang="en-GB" dirty="0"/>
              <a:t>NEAR/TBS/2021/EA-RP/0086</a:t>
            </a:r>
          </a:p>
        </p:txBody>
      </p:sp>
      <p:pic>
        <p:nvPicPr>
          <p:cNvPr id="8" name="Content Placeholder 5" descr="Graphical user interface, text, application, email&#10;&#10;Description automatically generated">
            <a:extLst>
              <a:ext uri="{FF2B5EF4-FFF2-40B4-BE49-F238E27FC236}">
                <a16:creationId xmlns:a16="http://schemas.microsoft.com/office/drawing/2014/main" id="{A8203713-9137-4BB4-B438-CC2A51A717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595" y="6186457"/>
            <a:ext cx="1998750" cy="648000"/>
          </a:xfrm>
          <a:prstGeom prst="rect">
            <a:avLst/>
          </a:prstGeom>
        </p:spPr>
      </p:pic>
      <p:sp>
        <p:nvSpPr>
          <p:cNvPr id="9" name="Text Box 10">
            <a:extLst>
              <a:ext uri="{FF2B5EF4-FFF2-40B4-BE49-F238E27FC236}">
                <a16:creationId xmlns:a16="http://schemas.microsoft.com/office/drawing/2014/main" id="{0488FB44-E5BC-45FF-9969-07232172E542}"/>
              </a:ext>
            </a:extLst>
          </p:cNvPr>
          <p:cNvSpPr txBox="1">
            <a:spLocks/>
          </p:cNvSpPr>
          <p:nvPr userDrawn="1"/>
        </p:nvSpPr>
        <p:spPr>
          <a:xfrm>
            <a:off x="6471883" y="6457573"/>
            <a:ext cx="3024000" cy="2160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1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project is implemented on behalf of the EU by</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container&#10;&#10;Description automatically generated">
            <a:extLst>
              <a:ext uri="{FF2B5EF4-FFF2-40B4-BE49-F238E27FC236}">
                <a16:creationId xmlns:a16="http://schemas.microsoft.com/office/drawing/2014/main" id="{57DF4592-3598-478E-B6E5-A9EB778ED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9774" y="6212420"/>
            <a:ext cx="701837" cy="612000"/>
          </a:xfrm>
          <a:prstGeom prst="rect">
            <a:avLst/>
          </a:prstGeom>
        </p:spPr>
      </p:pic>
      <p:pic>
        <p:nvPicPr>
          <p:cNvPr id="10" name="Picture 9" descr="Blue writing on a white background&#10;&#10;Description automatically generated with low confidence">
            <a:extLst>
              <a:ext uri="{FF2B5EF4-FFF2-40B4-BE49-F238E27FC236}">
                <a16:creationId xmlns:a16="http://schemas.microsoft.com/office/drawing/2014/main" id="{224E295E-B3EF-C3A5-0544-A3B5291CD7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09" y="6243005"/>
            <a:ext cx="2919725" cy="612000"/>
          </a:xfrm>
          <a:prstGeom prst="rect">
            <a:avLst/>
          </a:prstGeom>
        </p:spPr>
      </p:pic>
    </p:spTree>
    <p:extLst>
      <p:ext uri="{BB962C8B-B14F-4D97-AF65-F5344CB8AC3E}">
        <p14:creationId xmlns:p14="http://schemas.microsoft.com/office/powerpoint/2010/main" val="254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68E3-1B5D-4C17-BEFB-526F139A4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05FF59-D958-46DF-AEE0-1EC47E09F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4DD635-85BD-49F0-8ADB-1E0C13AA48CE}"/>
              </a:ext>
            </a:extLst>
          </p:cNvPr>
          <p:cNvSpPr>
            <a:spLocks noGrp="1"/>
          </p:cNvSpPr>
          <p:nvPr>
            <p:ph type="dt" sz="half" idx="10"/>
          </p:nvPr>
        </p:nvSpPr>
        <p:spPr/>
        <p:txBody>
          <a:bodyPr/>
          <a:lstStyle/>
          <a:p>
            <a:fld id="{289E6A21-3081-4F76-A60B-F1549EA4D492}" type="datetime1">
              <a:rPr lang="en-GB" smtClean="0"/>
              <a:t>10/07/2023</a:t>
            </a:fld>
            <a:endParaRPr lang="en-GB"/>
          </a:p>
        </p:txBody>
      </p:sp>
      <p:sp>
        <p:nvSpPr>
          <p:cNvPr id="5" name="Footer Placeholder 4">
            <a:extLst>
              <a:ext uri="{FF2B5EF4-FFF2-40B4-BE49-F238E27FC236}">
                <a16:creationId xmlns:a16="http://schemas.microsoft.com/office/drawing/2014/main" id="{9EF072CB-E1DA-4DF0-93E9-C9F603D20DC7}"/>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D1987065-B25A-4B2D-B5A8-020A7BD6F996}"/>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290325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5E6C-328B-4C71-9F42-3838AFCD28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1B9735-FBDC-47CB-8CB0-06F92A5FB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704FC2-C9F7-4493-B3A6-F8E4F5157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3726DC-678F-4105-9346-2F60FD4B8296}"/>
              </a:ext>
            </a:extLst>
          </p:cNvPr>
          <p:cNvSpPr>
            <a:spLocks noGrp="1"/>
          </p:cNvSpPr>
          <p:nvPr>
            <p:ph type="dt" sz="half" idx="10"/>
          </p:nvPr>
        </p:nvSpPr>
        <p:spPr/>
        <p:txBody>
          <a:bodyPr/>
          <a:lstStyle/>
          <a:p>
            <a:fld id="{1C0A61F0-A300-4EF2-BC10-DA6905B079BD}" type="datetime1">
              <a:rPr lang="en-GB" smtClean="0"/>
              <a:t>10/07/2023</a:t>
            </a:fld>
            <a:endParaRPr lang="en-GB"/>
          </a:p>
        </p:txBody>
      </p:sp>
      <p:sp>
        <p:nvSpPr>
          <p:cNvPr id="6" name="Footer Placeholder 5">
            <a:extLst>
              <a:ext uri="{FF2B5EF4-FFF2-40B4-BE49-F238E27FC236}">
                <a16:creationId xmlns:a16="http://schemas.microsoft.com/office/drawing/2014/main" id="{13090266-F661-452E-ADED-D570D6B9FEEF}"/>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3A5E0BED-8B1D-4CBB-8C67-93333E311FEB}"/>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87250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8C4F-CA68-464E-8E92-90AFC25BE1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58CF85-0964-42A1-9CC5-373BA8D1E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3322DE-E85E-4269-A0B3-55525697C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9B5AC-E68D-4A2E-9E18-13E83820E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FB5BE-6B62-496F-962C-32616B1A2A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417142-6D60-481A-991F-F553B104AD27}"/>
              </a:ext>
            </a:extLst>
          </p:cNvPr>
          <p:cNvSpPr>
            <a:spLocks noGrp="1"/>
          </p:cNvSpPr>
          <p:nvPr>
            <p:ph type="dt" sz="half" idx="10"/>
          </p:nvPr>
        </p:nvSpPr>
        <p:spPr/>
        <p:txBody>
          <a:bodyPr/>
          <a:lstStyle/>
          <a:p>
            <a:fld id="{C11EA09B-3AF8-49EC-BC22-472A1BA43ECA}" type="datetime1">
              <a:rPr lang="en-GB" smtClean="0"/>
              <a:t>10/07/2023</a:t>
            </a:fld>
            <a:endParaRPr lang="en-GB"/>
          </a:p>
        </p:txBody>
      </p:sp>
      <p:sp>
        <p:nvSpPr>
          <p:cNvPr id="8" name="Footer Placeholder 7">
            <a:extLst>
              <a:ext uri="{FF2B5EF4-FFF2-40B4-BE49-F238E27FC236}">
                <a16:creationId xmlns:a16="http://schemas.microsoft.com/office/drawing/2014/main" id="{80C62334-2E11-43B1-A061-D41EC184A0A8}"/>
              </a:ext>
            </a:extLst>
          </p:cNvPr>
          <p:cNvSpPr>
            <a:spLocks noGrp="1"/>
          </p:cNvSpPr>
          <p:nvPr>
            <p:ph type="ftr" sz="quarter" idx="11"/>
          </p:nvPr>
        </p:nvSpPr>
        <p:spPr/>
        <p:txBody>
          <a:bodyPr/>
          <a:lstStyle/>
          <a:p>
            <a:r>
              <a:rPr lang="en-GB"/>
              <a:t>NEAR/TBS/2021/EA-RP/0086</a:t>
            </a:r>
          </a:p>
        </p:txBody>
      </p:sp>
      <p:sp>
        <p:nvSpPr>
          <p:cNvPr id="9" name="Slide Number Placeholder 8">
            <a:extLst>
              <a:ext uri="{FF2B5EF4-FFF2-40B4-BE49-F238E27FC236}">
                <a16:creationId xmlns:a16="http://schemas.microsoft.com/office/drawing/2014/main" id="{2C8D2773-1DE0-477D-9824-3C016E6DBF92}"/>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2253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A310-6340-43F2-8526-6876E674A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847D50-629A-48A2-97C2-C47AB2710E9F}"/>
              </a:ext>
            </a:extLst>
          </p:cNvPr>
          <p:cNvSpPr>
            <a:spLocks noGrp="1"/>
          </p:cNvSpPr>
          <p:nvPr>
            <p:ph type="dt" sz="half" idx="10"/>
          </p:nvPr>
        </p:nvSpPr>
        <p:spPr/>
        <p:txBody>
          <a:bodyPr/>
          <a:lstStyle/>
          <a:p>
            <a:fld id="{95730C80-B5DE-4F57-A69B-24318301B5EF}" type="datetime1">
              <a:rPr lang="en-GB" smtClean="0"/>
              <a:t>10/07/2023</a:t>
            </a:fld>
            <a:endParaRPr lang="en-GB"/>
          </a:p>
        </p:txBody>
      </p:sp>
      <p:sp>
        <p:nvSpPr>
          <p:cNvPr id="4" name="Footer Placeholder 3">
            <a:extLst>
              <a:ext uri="{FF2B5EF4-FFF2-40B4-BE49-F238E27FC236}">
                <a16:creationId xmlns:a16="http://schemas.microsoft.com/office/drawing/2014/main" id="{6CFEAC7B-F286-49D9-A3A3-C9422C91CC3C}"/>
              </a:ext>
            </a:extLst>
          </p:cNvPr>
          <p:cNvSpPr>
            <a:spLocks noGrp="1"/>
          </p:cNvSpPr>
          <p:nvPr>
            <p:ph type="ftr" sz="quarter" idx="11"/>
          </p:nvPr>
        </p:nvSpPr>
        <p:spPr/>
        <p:txBody>
          <a:bodyPr/>
          <a:lstStyle/>
          <a:p>
            <a:r>
              <a:rPr lang="en-GB"/>
              <a:t>NEAR/TBS/2021/EA-RP/0086</a:t>
            </a:r>
          </a:p>
        </p:txBody>
      </p:sp>
      <p:sp>
        <p:nvSpPr>
          <p:cNvPr id="5" name="Slide Number Placeholder 4">
            <a:extLst>
              <a:ext uri="{FF2B5EF4-FFF2-40B4-BE49-F238E27FC236}">
                <a16:creationId xmlns:a16="http://schemas.microsoft.com/office/drawing/2014/main" id="{2057C821-7046-4B9C-8F0C-3A3F15F3238D}"/>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270640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B3556-01E7-4101-B9A2-AAE34294966C}"/>
              </a:ext>
            </a:extLst>
          </p:cNvPr>
          <p:cNvSpPr>
            <a:spLocks noGrp="1"/>
          </p:cNvSpPr>
          <p:nvPr>
            <p:ph type="dt" sz="half" idx="10"/>
          </p:nvPr>
        </p:nvSpPr>
        <p:spPr/>
        <p:txBody>
          <a:bodyPr/>
          <a:lstStyle/>
          <a:p>
            <a:fld id="{F3E729FC-A7E7-4B13-925F-51E06C381E82}" type="datetime1">
              <a:rPr lang="en-GB" smtClean="0"/>
              <a:t>10/07/2023</a:t>
            </a:fld>
            <a:endParaRPr lang="en-GB"/>
          </a:p>
        </p:txBody>
      </p:sp>
      <p:sp>
        <p:nvSpPr>
          <p:cNvPr id="3" name="Footer Placeholder 2">
            <a:extLst>
              <a:ext uri="{FF2B5EF4-FFF2-40B4-BE49-F238E27FC236}">
                <a16:creationId xmlns:a16="http://schemas.microsoft.com/office/drawing/2014/main" id="{FD67C497-F151-4357-956D-C118D178CA16}"/>
              </a:ext>
            </a:extLst>
          </p:cNvPr>
          <p:cNvSpPr>
            <a:spLocks noGrp="1"/>
          </p:cNvSpPr>
          <p:nvPr>
            <p:ph type="ftr" sz="quarter" idx="11"/>
          </p:nvPr>
        </p:nvSpPr>
        <p:spPr/>
        <p:txBody>
          <a:bodyPr/>
          <a:lstStyle/>
          <a:p>
            <a:r>
              <a:rPr lang="en-GB"/>
              <a:t>NEAR/TBS/2021/EA-RP/0086</a:t>
            </a:r>
          </a:p>
        </p:txBody>
      </p:sp>
      <p:sp>
        <p:nvSpPr>
          <p:cNvPr id="4" name="Slide Number Placeholder 3">
            <a:extLst>
              <a:ext uri="{FF2B5EF4-FFF2-40B4-BE49-F238E27FC236}">
                <a16:creationId xmlns:a16="http://schemas.microsoft.com/office/drawing/2014/main" id="{7814F40E-EFBB-48DA-87F8-14FAE29C948D}"/>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425310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FAF6-3601-4CAD-8B7C-E247F211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C8A80-F5D2-456E-AD8D-8A65E3313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D2D646-BBAA-47B1-8D8F-88D98D64B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F2066-AD5E-40BE-952C-79A7685A04CC}"/>
              </a:ext>
            </a:extLst>
          </p:cNvPr>
          <p:cNvSpPr>
            <a:spLocks noGrp="1"/>
          </p:cNvSpPr>
          <p:nvPr>
            <p:ph type="dt" sz="half" idx="10"/>
          </p:nvPr>
        </p:nvSpPr>
        <p:spPr/>
        <p:txBody>
          <a:bodyPr/>
          <a:lstStyle/>
          <a:p>
            <a:fld id="{4C6D5CDE-96BA-41DA-A125-323DC2313160}" type="datetime1">
              <a:rPr lang="en-GB" smtClean="0"/>
              <a:t>10/07/2023</a:t>
            </a:fld>
            <a:endParaRPr lang="en-GB"/>
          </a:p>
        </p:txBody>
      </p:sp>
      <p:sp>
        <p:nvSpPr>
          <p:cNvPr id="6" name="Footer Placeholder 5">
            <a:extLst>
              <a:ext uri="{FF2B5EF4-FFF2-40B4-BE49-F238E27FC236}">
                <a16:creationId xmlns:a16="http://schemas.microsoft.com/office/drawing/2014/main" id="{3D7B8D63-3814-4FE3-BB26-53E354B71EDA}"/>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2221A37D-DB1C-4996-AF63-571A0C7C30AC}"/>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89584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63E0-F86C-4EF6-B6AF-F82C450D2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D37F7-A4E7-41A9-9E59-5D99360C5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8F4D18B-AC7E-465F-B68A-07454A565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A27EA-61EF-458C-AE82-788F6CBD0496}"/>
              </a:ext>
            </a:extLst>
          </p:cNvPr>
          <p:cNvSpPr>
            <a:spLocks noGrp="1"/>
          </p:cNvSpPr>
          <p:nvPr>
            <p:ph type="dt" sz="half" idx="10"/>
          </p:nvPr>
        </p:nvSpPr>
        <p:spPr/>
        <p:txBody>
          <a:bodyPr/>
          <a:lstStyle/>
          <a:p>
            <a:fld id="{87FFF045-FB4E-42AD-A438-2C38E19A5287}" type="datetime1">
              <a:rPr lang="en-GB" smtClean="0"/>
              <a:t>10/07/2023</a:t>
            </a:fld>
            <a:endParaRPr lang="en-GB"/>
          </a:p>
        </p:txBody>
      </p:sp>
      <p:sp>
        <p:nvSpPr>
          <p:cNvPr id="6" name="Footer Placeholder 5">
            <a:extLst>
              <a:ext uri="{FF2B5EF4-FFF2-40B4-BE49-F238E27FC236}">
                <a16:creationId xmlns:a16="http://schemas.microsoft.com/office/drawing/2014/main" id="{69615928-4674-479F-9751-E22541F60EE5}"/>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A2CA139A-90E2-4148-9095-DED25C21CD5F}"/>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15194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7C1EE-49B3-4334-B0BB-9F5E71AC6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A80AD5-E520-464D-908F-FC02FB90F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64EE5-5B21-498E-8522-D806165D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1A373-201D-4E2D-BFF9-BEFF40D26E37}" type="datetime1">
              <a:rPr lang="en-GB" smtClean="0"/>
              <a:t>10/07/2023</a:t>
            </a:fld>
            <a:endParaRPr lang="en-GB"/>
          </a:p>
        </p:txBody>
      </p:sp>
      <p:sp>
        <p:nvSpPr>
          <p:cNvPr id="5" name="Footer Placeholder 4">
            <a:extLst>
              <a:ext uri="{FF2B5EF4-FFF2-40B4-BE49-F238E27FC236}">
                <a16:creationId xmlns:a16="http://schemas.microsoft.com/office/drawing/2014/main" id="{9E03E353-EF8A-42F5-ABCC-4D56CCD4E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NEAR/TBS/2021/EA-RP/0086</a:t>
            </a:r>
          </a:p>
        </p:txBody>
      </p:sp>
      <p:sp>
        <p:nvSpPr>
          <p:cNvPr id="6" name="Slide Number Placeholder 5">
            <a:extLst>
              <a:ext uri="{FF2B5EF4-FFF2-40B4-BE49-F238E27FC236}">
                <a16:creationId xmlns:a16="http://schemas.microsoft.com/office/drawing/2014/main" id="{B4C7C548-C856-4B87-B84C-0707022CD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8AFD-0E36-4673-A91C-9254FB546E62}" type="slidenum">
              <a:rPr lang="en-GB" smtClean="0"/>
              <a:t>‹#›</a:t>
            </a:fld>
            <a:endParaRPr lang="en-GB"/>
          </a:p>
        </p:txBody>
      </p:sp>
    </p:spTree>
    <p:extLst>
      <p:ext uri="{BB962C8B-B14F-4D97-AF65-F5344CB8AC3E}">
        <p14:creationId xmlns:p14="http://schemas.microsoft.com/office/powerpoint/2010/main" val="350408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rustaveli.org.ge/ge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hyperlink" Target="https://rustaveli.org.ge/ge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rustaveli.org.ge/geo" TargetMode="External"/><Relationship Id="rId7"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youtube.com/watch?v=vXZyQ6pcHN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hyperlink" Target="https://rustaveli.org.ge/ge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hyperlink" Target="http://euraxess.ge/" TargetMode="External"/><Relationship Id="rId12"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ec.europa.eu/euraxess" TargetMode="External"/><Relationship Id="rId11" Type="http://schemas.openxmlformats.org/officeDocument/2006/relationships/hyperlink" Target="https://twitter.com/EuraxessG" TargetMode="External"/><Relationship Id="rId5" Type="http://schemas.openxmlformats.org/officeDocument/2006/relationships/image" Target="../media/image10.png"/><Relationship Id="rId10" Type="http://schemas.openxmlformats.org/officeDocument/2006/relationships/image" Target="../media/image22.png"/><Relationship Id="rId4" Type="http://schemas.openxmlformats.org/officeDocument/2006/relationships/hyperlink" Target="https://rustaveli.org.ge/geo" TargetMode="External"/><Relationship Id="rId9" Type="http://schemas.openxmlformats.org/officeDocument/2006/relationships/hyperlink" Target="https://www.facebook.com/EuraxessGeorgi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38B7-C331-4F60-962D-883D2AEBE97F}"/>
              </a:ext>
            </a:extLst>
          </p:cNvPr>
          <p:cNvSpPr>
            <a:spLocks noGrp="1"/>
          </p:cNvSpPr>
          <p:nvPr>
            <p:ph type="ctrTitle"/>
          </p:nvPr>
        </p:nvSpPr>
        <p:spPr>
          <a:xfrm>
            <a:off x="1524000" y="1184046"/>
            <a:ext cx="9144000" cy="2387600"/>
          </a:xfrm>
        </p:spPr>
        <p:txBody>
          <a:bodyPr>
            <a:normAutofit fontScale="90000"/>
          </a:bodyPr>
          <a:lstStyle/>
          <a:p>
            <a:r>
              <a:rPr lang="en-GB" b="1" dirty="0">
                <a:solidFill>
                  <a:srgbClr val="002060"/>
                </a:solidFill>
                <a:latin typeface="Arial" panose="020B0604020202020204" pitchFamily="34" charset="0"/>
                <a:cs typeface="Arial" panose="020B0604020202020204" pitchFamily="34" charset="0"/>
              </a:rPr>
              <a:t>SUPPORT TO GEORGIA’S RESEARCHERS’ MOBILITY</a:t>
            </a:r>
            <a:endParaRPr lang="en-US" b="1" dirty="0">
              <a:solidFill>
                <a:srgbClr val="00206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5D13C7-614E-4E47-8014-2116C99D7B03}"/>
              </a:ext>
            </a:extLst>
          </p:cNvPr>
          <p:cNvSpPr>
            <a:spLocks noGrp="1"/>
          </p:cNvSpPr>
          <p:nvPr>
            <p:ph type="subTitle" idx="1"/>
          </p:nvPr>
        </p:nvSpPr>
        <p:spPr>
          <a:xfrm>
            <a:off x="4380077" y="3953293"/>
            <a:ext cx="6287923" cy="1389584"/>
          </a:xfrm>
        </p:spPr>
        <p:txBody>
          <a:bodyPr>
            <a:normAutofit/>
          </a:bodyPr>
          <a:lstStyle/>
          <a:p>
            <a:r>
              <a:rPr lang="ka-GE" sz="3600" b="1" dirty="0">
                <a:solidFill>
                  <a:srgbClr val="E32060"/>
                </a:solidFill>
                <a:latin typeface="Arial" panose="020B0604020202020204" pitchFamily="34" charset="0"/>
                <a:cs typeface="Arial" panose="020B0604020202020204" pitchFamily="34" charset="0"/>
              </a:rPr>
              <a:t>EURAXESS Georgia</a:t>
            </a:r>
            <a:r>
              <a:rPr lang="en-US" sz="3600" b="1" dirty="0">
                <a:solidFill>
                  <a:srgbClr val="E32060"/>
                </a:solidFill>
                <a:latin typeface="Arial" panose="020B0604020202020204" pitchFamily="34" charset="0"/>
                <a:cs typeface="Arial" panose="020B0604020202020204" pitchFamily="34" charset="0"/>
              </a:rPr>
              <a:t> </a:t>
            </a:r>
          </a:p>
          <a:p>
            <a:r>
              <a:rPr lang="en-US" sz="3600" b="1" dirty="0" smtClean="0">
                <a:solidFill>
                  <a:srgbClr val="0E6B97"/>
                </a:solidFill>
                <a:latin typeface="Arial" panose="020B0604020202020204" pitchFamily="34" charset="0"/>
                <a:cs typeface="Arial" panose="020B0604020202020204" pitchFamily="34" charset="0"/>
              </a:rPr>
              <a:t>For Mobile </a:t>
            </a:r>
            <a:r>
              <a:rPr lang="ka-GE" sz="3600" b="1" dirty="0" smtClean="0">
                <a:solidFill>
                  <a:srgbClr val="0E6B97"/>
                </a:solidFill>
                <a:latin typeface="Arial" panose="020B0604020202020204" pitchFamily="34" charset="0"/>
                <a:cs typeface="Arial" panose="020B0604020202020204" pitchFamily="34" charset="0"/>
              </a:rPr>
              <a:t>R</a:t>
            </a:r>
            <a:r>
              <a:rPr lang="en-US" sz="3600" b="1" dirty="0" err="1" smtClean="0">
                <a:solidFill>
                  <a:srgbClr val="0E6B97"/>
                </a:solidFill>
                <a:latin typeface="Arial" panose="020B0604020202020204" pitchFamily="34" charset="0"/>
                <a:cs typeface="Arial" panose="020B0604020202020204" pitchFamily="34" charset="0"/>
              </a:rPr>
              <a:t>esearchers</a:t>
            </a:r>
            <a:endParaRPr lang="ka-GE" sz="3600" b="1" dirty="0">
              <a:solidFill>
                <a:srgbClr val="0E6B97"/>
              </a:solidFill>
              <a:latin typeface="Arial" panose="020B0604020202020204" pitchFamily="34" charset="0"/>
              <a:cs typeface="Arial" panose="020B0604020202020204" pitchFamily="34" charset="0"/>
            </a:endParaRPr>
          </a:p>
          <a:p>
            <a:endParaRPr lang="en-US" sz="3200" b="1" dirty="0">
              <a:solidFill>
                <a:srgbClr val="E32060"/>
              </a:solidFill>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947173AE-BD43-43F3-9431-0FFB5E45AFFC}"/>
              </a:ext>
            </a:extLst>
          </p:cNvPr>
          <p:cNvSpPr txBox="1">
            <a:spLocks/>
          </p:cNvSpPr>
          <p:nvPr/>
        </p:nvSpPr>
        <p:spPr>
          <a:xfrm>
            <a:off x="1698292" y="5935882"/>
            <a:ext cx="5363571" cy="79599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project is implemented on behalf of the EU by</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Graphical user interface, text, application, email&#10;&#10;Description automatically generated">
            <a:extLst>
              <a:ext uri="{FF2B5EF4-FFF2-40B4-BE49-F238E27FC236}">
                <a16:creationId xmlns:a16="http://schemas.microsoft.com/office/drawing/2014/main" id="{85733A57-3E02-44FE-B00A-142767C5F86B}"/>
              </a:ext>
            </a:extLst>
          </p:cNvPr>
          <p:cNvPicPr/>
          <p:nvPr/>
        </p:nvPicPr>
        <p:blipFill>
          <a:blip r:embed="rId2">
            <a:extLst>
              <a:ext uri="{28A0092B-C50C-407E-A947-70E740481C1C}">
                <a14:useLocalDpi xmlns:a14="http://schemas.microsoft.com/office/drawing/2010/main" val="0"/>
              </a:ext>
            </a:extLst>
          </a:blip>
          <a:stretch>
            <a:fillRect/>
          </a:stretch>
        </p:blipFill>
        <p:spPr>
          <a:xfrm>
            <a:off x="7144603" y="5513696"/>
            <a:ext cx="4217157" cy="1300437"/>
          </a:xfrm>
          <a:prstGeom prst="rect">
            <a:avLst/>
          </a:prstGeom>
        </p:spPr>
      </p:pic>
      <p:pic>
        <p:nvPicPr>
          <p:cNvPr id="5" name="Picture 4">
            <a:extLst>
              <a:ext uri="{FF2B5EF4-FFF2-40B4-BE49-F238E27FC236}">
                <a16:creationId xmlns:a16="http://schemas.microsoft.com/office/drawing/2014/main" id="{DD86ACF2-BF4D-4BE8-9CDF-F89995D8D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855" y="59157"/>
            <a:ext cx="1775234" cy="1548000"/>
          </a:xfrm>
          <a:prstGeom prst="rect">
            <a:avLst/>
          </a:prstGeom>
        </p:spPr>
      </p:pic>
      <p:pic>
        <p:nvPicPr>
          <p:cNvPr id="7" name="Picture 6" descr="Blue writing on a white background&#10;&#10;Description automatically generated with low confidence">
            <a:extLst>
              <a:ext uri="{FF2B5EF4-FFF2-40B4-BE49-F238E27FC236}">
                <a16:creationId xmlns:a16="http://schemas.microsoft.com/office/drawing/2014/main" id="{87CB6D2D-F1C4-2789-AD2F-4E5A9FBFC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 y="10510"/>
            <a:ext cx="8072180" cy="1692000"/>
          </a:xfrm>
          <a:prstGeom prst="rect">
            <a:avLst/>
          </a:prstGeom>
        </p:spPr>
      </p:pic>
      <p:pic>
        <p:nvPicPr>
          <p:cNvPr id="6" name="Picture 5">
            <a:extLst>
              <a:ext uri="{FF2B5EF4-FFF2-40B4-BE49-F238E27FC236}">
                <a16:creationId xmlns:a16="http://schemas.microsoft.com/office/drawing/2014/main" id="{EEC398E4-3174-6A43-882D-329351644B5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98292" y="3645991"/>
            <a:ext cx="2494998" cy="1696886"/>
          </a:xfrm>
          <a:prstGeom prst="rect">
            <a:avLst/>
          </a:prstGeom>
        </p:spPr>
      </p:pic>
    </p:spTree>
    <p:extLst>
      <p:ext uri="{BB962C8B-B14F-4D97-AF65-F5344CB8AC3E}">
        <p14:creationId xmlns:p14="http://schemas.microsoft.com/office/powerpoint/2010/main" val="2669878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68EBB1DD-7C2C-9642-B380-DB1CD1BF2F35}"/>
              </a:ext>
            </a:extLst>
          </p:cNvPr>
          <p:cNvSpPr txBox="1">
            <a:spLocks noChangeArrowheads="1"/>
          </p:cNvSpPr>
          <p:nvPr/>
        </p:nvSpPr>
        <p:spPr bwMode="auto">
          <a:xfrm>
            <a:off x="901148" y="2182398"/>
            <a:ext cx="10827026" cy="584775"/>
          </a:xfrm>
          <a:prstGeom prst="rect">
            <a:avLst/>
          </a:prstGeom>
          <a:solidFill>
            <a:srgbClr val="FFFF99"/>
          </a:solidFill>
          <a:ln>
            <a:noFill/>
          </a:ln>
        </p:spPr>
        <p:txBody>
          <a:bodyPr wrap="square">
            <a:spAutoFit/>
          </a:bodyPr>
          <a:lstStyle>
            <a:lvl1pPr>
              <a:spcBef>
                <a:spcPct val="20000"/>
              </a:spcBef>
              <a:buSzPct val="150000"/>
              <a:buFont typeface="Arial" panose="020B0604020202020204" pitchFamily="34" charset="0"/>
              <a:buBlip>
                <a:blip r:embed="rId2"/>
              </a:buBlip>
              <a:defRPr sz="2000">
                <a:solidFill>
                  <a:srgbClr val="2B679F"/>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rgbClr val="2B679F"/>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2B679F"/>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defRPr/>
            </a:pPr>
            <a:r>
              <a:rPr lang="en-US" altLang="en-US" sz="1600" dirty="0">
                <a:solidFill>
                  <a:schemeClr val="tx1"/>
                </a:solidFill>
                <a:latin typeface="+mn-lt"/>
                <a:cs typeface="Calibri" panose="020F0502020204030204" pitchFamily="34" charset="0"/>
              </a:rPr>
              <a:t>ERA-MORE - a network of Mobility </a:t>
            </a:r>
            <a:r>
              <a:rPr lang="en-US" altLang="en-US" sz="1600" dirty="0" err="1">
                <a:solidFill>
                  <a:schemeClr val="tx1"/>
                </a:solidFill>
                <a:latin typeface="+mn-lt"/>
                <a:cs typeface="Calibri" panose="020F0502020204030204" pitchFamily="34" charset="0"/>
              </a:rPr>
              <a:t>Centres</a:t>
            </a:r>
            <a:r>
              <a:rPr lang="en-US" altLang="en-US" sz="1600" dirty="0">
                <a:solidFill>
                  <a:schemeClr val="tx1"/>
                </a:solidFill>
                <a:latin typeface="+mn-lt"/>
                <a:cs typeface="Calibri" panose="020F0502020204030204" pitchFamily="34" charset="0"/>
              </a:rPr>
              <a:t> (MCs) throughout Europe, provide "proximity assistance to researchers and their families on all issues relating to their mobility (career development, </a:t>
            </a:r>
            <a:r>
              <a:rPr lang="en-US" altLang="en-US" sz="1600" dirty="0" err="1">
                <a:solidFill>
                  <a:schemeClr val="tx1"/>
                </a:solidFill>
                <a:latin typeface="+mn-lt"/>
                <a:cs typeface="Calibri" panose="020F0502020204030204" pitchFamily="34" charset="0"/>
              </a:rPr>
              <a:t>viza</a:t>
            </a:r>
            <a:r>
              <a:rPr lang="en-US" altLang="en-US" sz="1600" dirty="0">
                <a:solidFill>
                  <a:schemeClr val="tx1"/>
                </a:solidFill>
                <a:latin typeface="+mn-lt"/>
                <a:cs typeface="Calibri" panose="020F0502020204030204" pitchFamily="34" charset="0"/>
              </a:rPr>
              <a:t>, social security, tax, financial and family issues)".</a:t>
            </a:r>
            <a:endParaRPr lang="ka-GE" altLang="en-US" sz="1600" dirty="0">
              <a:solidFill>
                <a:schemeClr val="tx1"/>
              </a:solidFill>
              <a:latin typeface="+mn-lt"/>
              <a:cs typeface="Calibri" panose="020F0502020204030204" pitchFamily="34" charset="0"/>
            </a:endParaRPr>
          </a:p>
        </p:txBody>
      </p:sp>
      <p:sp>
        <p:nvSpPr>
          <p:cNvPr id="8" name="TextBox 6">
            <a:extLst>
              <a:ext uri="{FF2B5EF4-FFF2-40B4-BE49-F238E27FC236}">
                <a16:creationId xmlns:a16="http://schemas.microsoft.com/office/drawing/2014/main" id="{4D3D9E07-6A84-D549-BF31-EA733B3CFB95}"/>
              </a:ext>
            </a:extLst>
          </p:cNvPr>
          <p:cNvSpPr txBox="1">
            <a:spLocks noChangeArrowheads="1"/>
          </p:cNvSpPr>
          <p:nvPr/>
        </p:nvSpPr>
        <p:spPr bwMode="auto">
          <a:xfrm>
            <a:off x="925381" y="2881215"/>
            <a:ext cx="10827026" cy="338554"/>
          </a:xfrm>
          <a:prstGeom prst="rect">
            <a:avLst/>
          </a:prstGeom>
          <a:solidFill>
            <a:srgbClr val="89E0FF"/>
          </a:solidFill>
          <a:ln>
            <a:noFill/>
          </a:ln>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r>
              <a:rPr lang="en-US" altLang="en-US" sz="1600" b="1" i="0" dirty="0">
                <a:solidFill>
                  <a:schemeClr val="tx1"/>
                </a:solidFill>
                <a:latin typeface="+mn-lt"/>
              </a:rPr>
              <a:t>2008  Researcher’s Mobility Portal Era-More becomes EURAXESS</a:t>
            </a:r>
            <a:endParaRPr lang="fr-BE" altLang="en-US" sz="1600" i="0" dirty="0">
              <a:solidFill>
                <a:schemeClr val="tx1"/>
              </a:solidFill>
              <a:latin typeface="+mn-lt"/>
            </a:endParaRPr>
          </a:p>
        </p:txBody>
      </p:sp>
      <p:sp>
        <p:nvSpPr>
          <p:cNvPr id="10" name="TextBox 6">
            <a:extLst>
              <a:ext uri="{FF2B5EF4-FFF2-40B4-BE49-F238E27FC236}">
                <a16:creationId xmlns:a16="http://schemas.microsoft.com/office/drawing/2014/main" id="{1AD1B270-1489-F94E-88FB-8B0480B9A6EA}"/>
              </a:ext>
            </a:extLst>
          </p:cNvPr>
          <p:cNvSpPr txBox="1">
            <a:spLocks noChangeArrowheads="1"/>
          </p:cNvSpPr>
          <p:nvPr/>
        </p:nvSpPr>
        <p:spPr bwMode="auto">
          <a:xfrm>
            <a:off x="898877" y="3252869"/>
            <a:ext cx="10827026" cy="830997"/>
          </a:xfrm>
          <a:prstGeom prst="rect">
            <a:avLst/>
          </a:prstGeom>
          <a:solidFill>
            <a:srgbClr val="FFFF99"/>
          </a:solidFill>
          <a:ln>
            <a:noFill/>
          </a:ln>
        </p:spPr>
        <p:txBody>
          <a:bodyPr wrap="square">
            <a:spAutoFit/>
          </a:bodyPr>
          <a:lstStyle>
            <a:lvl1pPr>
              <a:spcBef>
                <a:spcPct val="20000"/>
              </a:spcBef>
              <a:buSzPct val="150000"/>
              <a:buFont typeface="Arial" panose="020B0604020202020204" pitchFamily="34" charset="0"/>
              <a:buBlip>
                <a:blip r:embed="rId2"/>
              </a:buBlip>
              <a:defRPr sz="2000">
                <a:solidFill>
                  <a:srgbClr val="2B679F"/>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rgbClr val="2B679F"/>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2B679F"/>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defRPr/>
            </a:pPr>
            <a:r>
              <a:rPr lang="en-US" sz="1600" dirty="0">
                <a:solidFill>
                  <a:schemeClr val="tx1"/>
                </a:solidFill>
                <a:latin typeface="+mn-lt"/>
                <a:cs typeface="Calibri" panose="020F0502020204030204" pitchFamily="34" charset="0"/>
              </a:rPr>
              <a:t>EURAXESS - Researchers in Motion is to facilitate building a common European </a:t>
            </a:r>
            <a:r>
              <a:rPr lang="en-US" sz="1600" dirty="0" err="1">
                <a:solidFill>
                  <a:schemeClr val="tx1"/>
                </a:solidFill>
                <a:latin typeface="+mn-lt"/>
                <a:cs typeface="Calibri" panose="020F0502020204030204" pitchFamily="34" charset="0"/>
              </a:rPr>
              <a:t>labour</a:t>
            </a:r>
            <a:r>
              <a:rPr lang="en-US" sz="1600" dirty="0">
                <a:solidFill>
                  <a:schemeClr val="tx1"/>
                </a:solidFill>
                <a:latin typeface="+mn-lt"/>
                <a:cs typeface="Calibri" panose="020F0502020204030204" pitchFamily="34" charset="0"/>
              </a:rPr>
              <a:t> market of researchers by providing free information services, and timely and high-quality support to facilitate the relocation and career development of researchers in Europe. The EURAXESS serves as an implementation tool, translating ERA policies into everyday working practice.</a:t>
            </a:r>
            <a:endParaRPr lang="ka-GE" altLang="en-US" sz="1600" dirty="0">
              <a:solidFill>
                <a:schemeClr val="tx1"/>
              </a:solidFill>
              <a:latin typeface="+mn-lt"/>
              <a:cs typeface="Calibri" panose="020F0502020204030204" pitchFamily="34" charset="0"/>
            </a:endParaRPr>
          </a:p>
        </p:txBody>
      </p:sp>
      <p:sp>
        <p:nvSpPr>
          <p:cNvPr id="11" name="TextBox 6">
            <a:extLst>
              <a:ext uri="{FF2B5EF4-FFF2-40B4-BE49-F238E27FC236}">
                <a16:creationId xmlns:a16="http://schemas.microsoft.com/office/drawing/2014/main" id="{D7294C7F-72C3-984A-9A82-16E51A60C3FF}"/>
              </a:ext>
            </a:extLst>
          </p:cNvPr>
          <p:cNvSpPr txBox="1">
            <a:spLocks noChangeArrowheads="1"/>
          </p:cNvSpPr>
          <p:nvPr/>
        </p:nvSpPr>
        <p:spPr bwMode="auto">
          <a:xfrm>
            <a:off x="898877" y="4196478"/>
            <a:ext cx="10827026" cy="338554"/>
          </a:xfrm>
          <a:prstGeom prst="rect">
            <a:avLst/>
          </a:prstGeom>
          <a:solidFill>
            <a:srgbClr val="89E0FF"/>
          </a:solidFill>
          <a:ln>
            <a:noFill/>
          </a:ln>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defRPr/>
            </a:pPr>
            <a:r>
              <a:rPr lang="en-US" altLang="en-US" sz="1600" b="1" i="0" dirty="0">
                <a:solidFill>
                  <a:schemeClr val="tx1"/>
                </a:solidFill>
                <a:latin typeface="+mn-lt"/>
              </a:rPr>
              <a:t>2019  EURAXESS Georgia established</a:t>
            </a:r>
            <a:endParaRPr lang="fr-BE" altLang="en-US" sz="1600" i="0" dirty="0">
              <a:solidFill>
                <a:schemeClr val="tx1"/>
              </a:solidFill>
              <a:latin typeface="+mn-lt"/>
            </a:endParaRPr>
          </a:p>
        </p:txBody>
      </p:sp>
      <p:sp>
        <p:nvSpPr>
          <p:cNvPr id="14" name="TextBox 6">
            <a:extLst>
              <a:ext uri="{FF2B5EF4-FFF2-40B4-BE49-F238E27FC236}">
                <a16:creationId xmlns:a16="http://schemas.microsoft.com/office/drawing/2014/main" id="{7595E806-BB20-1848-A772-B96B1F1E136A}"/>
              </a:ext>
            </a:extLst>
          </p:cNvPr>
          <p:cNvSpPr txBox="1">
            <a:spLocks noChangeArrowheads="1"/>
          </p:cNvSpPr>
          <p:nvPr/>
        </p:nvSpPr>
        <p:spPr bwMode="auto">
          <a:xfrm>
            <a:off x="898877" y="4554880"/>
            <a:ext cx="10827026" cy="584775"/>
          </a:xfrm>
          <a:prstGeom prst="rect">
            <a:avLst/>
          </a:prstGeom>
          <a:solidFill>
            <a:srgbClr val="FFFF99"/>
          </a:solidFill>
          <a:ln>
            <a:noFill/>
          </a:ln>
        </p:spPr>
        <p:txBody>
          <a:bodyPr wrap="square">
            <a:spAutoFit/>
          </a:bodyPr>
          <a:lstStyle>
            <a:lvl1pPr>
              <a:spcBef>
                <a:spcPct val="20000"/>
              </a:spcBef>
              <a:buSzPct val="150000"/>
              <a:buFont typeface="Arial" panose="020B0604020202020204" pitchFamily="34" charset="0"/>
              <a:buBlip>
                <a:blip r:embed="rId2"/>
              </a:buBlip>
              <a:defRPr sz="2000">
                <a:solidFill>
                  <a:srgbClr val="2B679F"/>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rgbClr val="2B679F"/>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2B679F"/>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9pPr>
          </a:lstStyle>
          <a:p>
            <a:pPr>
              <a:spcBef>
                <a:spcPct val="0"/>
              </a:spcBef>
              <a:buSzTx/>
              <a:buNone/>
              <a:defRPr/>
            </a:pPr>
            <a:r>
              <a:rPr lang="en-US" sz="1600" dirty="0">
                <a:solidFill>
                  <a:schemeClr val="tx1"/>
                </a:solidFill>
                <a:latin typeface="+mn-lt"/>
                <a:cs typeface="Calibri" panose="020F0502020204030204" pitchFamily="34" charset="0"/>
              </a:rPr>
              <a:t>EURAXESS Georgia </a:t>
            </a:r>
            <a:r>
              <a:rPr lang="en-US" sz="1600" dirty="0">
                <a:solidFill>
                  <a:schemeClr val="tx1"/>
                </a:solidFill>
                <a:latin typeface="+mn-lt"/>
              </a:rPr>
              <a:t>provides information and assistance by all means of this portal and with support of our national Service Centre to researchers who are coming to work in Georgia, as well as to researchers who are leaving for a foreign country. </a:t>
            </a:r>
            <a:endParaRPr lang="ka-GE" altLang="en-US" sz="1600" dirty="0">
              <a:solidFill>
                <a:schemeClr val="tx1"/>
              </a:solidFill>
              <a:latin typeface="+mn-lt"/>
              <a:cs typeface="Calibri" panose="020F0502020204030204" pitchFamily="34" charset="0"/>
            </a:endParaRPr>
          </a:p>
        </p:txBody>
      </p:sp>
      <p:sp>
        <p:nvSpPr>
          <p:cNvPr id="12" name="TextBox 6">
            <a:extLst>
              <a:ext uri="{FF2B5EF4-FFF2-40B4-BE49-F238E27FC236}">
                <a16:creationId xmlns:a16="http://schemas.microsoft.com/office/drawing/2014/main" id="{9B33FF1D-8867-8D49-8A7C-78064320A19E}"/>
              </a:ext>
            </a:extLst>
          </p:cNvPr>
          <p:cNvSpPr txBox="1">
            <a:spLocks noChangeArrowheads="1"/>
          </p:cNvSpPr>
          <p:nvPr/>
        </p:nvSpPr>
        <p:spPr bwMode="auto">
          <a:xfrm>
            <a:off x="885625" y="5262356"/>
            <a:ext cx="10827026" cy="338554"/>
          </a:xfrm>
          <a:prstGeom prst="rect">
            <a:avLst/>
          </a:prstGeom>
          <a:solidFill>
            <a:srgbClr val="89E0FF"/>
          </a:solidFill>
          <a:ln>
            <a:noFill/>
          </a:ln>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None/>
              <a:defRPr/>
            </a:pPr>
            <a:r>
              <a:rPr lang="en-US" altLang="en-US" sz="1600" b="1" i="0" dirty="0">
                <a:solidFill>
                  <a:schemeClr val="tx1"/>
                </a:solidFill>
                <a:latin typeface="+mn-lt"/>
              </a:rPr>
              <a:t>2020  EURAXESS – ERA talent platform</a:t>
            </a:r>
            <a:endParaRPr lang="fr-BE" altLang="en-US" sz="1600" i="0" dirty="0">
              <a:solidFill>
                <a:schemeClr val="tx2"/>
              </a:solidFill>
            </a:endParaRPr>
          </a:p>
        </p:txBody>
      </p:sp>
      <p:sp>
        <p:nvSpPr>
          <p:cNvPr id="13" name="TextBox 6">
            <a:extLst>
              <a:ext uri="{FF2B5EF4-FFF2-40B4-BE49-F238E27FC236}">
                <a16:creationId xmlns:a16="http://schemas.microsoft.com/office/drawing/2014/main" id="{106C4DA2-4010-E544-BB34-06D3B557993A}"/>
              </a:ext>
            </a:extLst>
          </p:cNvPr>
          <p:cNvSpPr txBox="1">
            <a:spLocks noChangeArrowheads="1"/>
          </p:cNvSpPr>
          <p:nvPr/>
        </p:nvSpPr>
        <p:spPr bwMode="auto">
          <a:xfrm>
            <a:off x="885625" y="5635770"/>
            <a:ext cx="10827026" cy="584775"/>
          </a:xfrm>
          <a:prstGeom prst="rect">
            <a:avLst/>
          </a:prstGeom>
          <a:solidFill>
            <a:srgbClr val="FFFF99"/>
          </a:solidFill>
          <a:ln>
            <a:noFill/>
          </a:ln>
        </p:spPr>
        <p:txBody>
          <a:bodyPr wrap="square">
            <a:spAutoFit/>
          </a:bodyPr>
          <a:lstStyle>
            <a:lvl1pPr>
              <a:spcBef>
                <a:spcPct val="20000"/>
              </a:spcBef>
              <a:buSzPct val="150000"/>
              <a:buFont typeface="Arial" panose="020B0604020202020204" pitchFamily="34" charset="0"/>
              <a:buBlip>
                <a:blip r:embed="rId2"/>
              </a:buBlip>
              <a:defRPr sz="2000">
                <a:solidFill>
                  <a:srgbClr val="2B679F"/>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rgbClr val="2B679F"/>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2B679F"/>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2B679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2B679F"/>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defRPr/>
            </a:pPr>
            <a:r>
              <a:rPr lang="en-US" sz="1600" dirty="0">
                <a:solidFill>
                  <a:schemeClr val="tx1"/>
                </a:solidFill>
                <a:latin typeface="+mn-lt"/>
                <a:cs typeface="Calibri" panose="020F0502020204030204" pitchFamily="34" charset="0"/>
              </a:rPr>
              <a:t>An operational instrument for creation of a talent pipeline and strengthen knowledge circulation </a:t>
            </a:r>
            <a:r>
              <a:rPr lang="en-US" altLang="en-US" sz="1600" dirty="0">
                <a:solidFill>
                  <a:schemeClr val="tx1"/>
                </a:solidFill>
                <a:latin typeface="+mn-lt"/>
                <a:cs typeface="Calibri" panose="020F0502020204030204" pitchFamily="34" charset="0"/>
              </a:rPr>
              <a:t>from </a:t>
            </a:r>
            <a:r>
              <a:rPr lang="en-US" altLang="en-US" sz="1600" b="1" dirty="0">
                <a:solidFill>
                  <a:schemeClr val="tx1"/>
                </a:solidFill>
                <a:latin typeface="+mn-lt"/>
                <a:cs typeface="Calibri" panose="020F0502020204030204" pitchFamily="34" charset="0"/>
              </a:rPr>
              <a:t>Georgia</a:t>
            </a:r>
            <a:r>
              <a:rPr lang="en-US" altLang="en-US" sz="1600" dirty="0">
                <a:solidFill>
                  <a:schemeClr val="tx1"/>
                </a:solidFill>
                <a:latin typeface="+mn-lt"/>
                <a:cs typeface="Calibri" panose="020F0502020204030204" pitchFamily="34" charset="0"/>
              </a:rPr>
              <a:t> to Iceland and from Portugal to Finland.</a:t>
            </a:r>
            <a:endParaRPr lang="ka-GE" altLang="en-US" sz="1600" dirty="0">
              <a:solidFill>
                <a:schemeClr val="tx1"/>
              </a:solidFill>
              <a:latin typeface="+mn-lt"/>
              <a:cs typeface="Calibri" panose="020F0502020204030204" pitchFamily="34" charset="0"/>
            </a:endParaRPr>
          </a:p>
        </p:txBody>
      </p:sp>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a:xfrm>
            <a:off x="2120348" y="365125"/>
            <a:ext cx="8322365" cy="973405"/>
          </a:xfrm>
          <a:solidFill>
            <a:schemeClr val="bg1"/>
          </a:solidFill>
        </p:spPr>
        <p:txBody>
          <a:bodyPr/>
          <a:lstStyle/>
          <a:p>
            <a:pPr algn="ctr"/>
            <a:r>
              <a:rPr lang="ka-GE" b="1" dirty="0">
                <a:solidFill>
                  <a:srgbClr val="0E6B97"/>
                </a:solidFill>
                <a:latin typeface="Arial" panose="020B0604020202020204" pitchFamily="34" charset="0"/>
                <a:cs typeface="Arial" panose="020B0604020202020204" pitchFamily="34" charset="0"/>
              </a:rPr>
              <a:t>EURAXESS</a:t>
            </a:r>
            <a:endParaRPr lang="en-US" b="1" dirty="0">
              <a:solidFill>
                <a:srgbClr val="0E6B97"/>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pic>
        <p:nvPicPr>
          <p:cNvPr id="5" name="Picture 4">
            <a:extLst>
              <a:ext uri="{FF2B5EF4-FFF2-40B4-BE49-F238E27FC236}">
                <a16:creationId xmlns:a16="http://schemas.microsoft.com/office/drawing/2014/main" id="{0BB7F520-EDF6-DD4B-A88B-0D906C43BF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816" y="365125"/>
            <a:ext cx="1431236" cy="973405"/>
          </a:xfrm>
          <a:prstGeom prst="rect">
            <a:avLst/>
          </a:prstGeom>
        </p:spPr>
      </p:pic>
      <p:sp>
        <p:nvSpPr>
          <p:cNvPr id="7" name="TextBox 6">
            <a:extLst>
              <a:ext uri="{FF2B5EF4-FFF2-40B4-BE49-F238E27FC236}">
                <a16:creationId xmlns:a16="http://schemas.microsoft.com/office/drawing/2014/main" id="{946F0CE2-4E3A-EA46-ADB3-77C2D59046CE}"/>
              </a:ext>
            </a:extLst>
          </p:cNvPr>
          <p:cNvSpPr txBox="1">
            <a:spLocks noChangeArrowheads="1"/>
          </p:cNvSpPr>
          <p:nvPr/>
        </p:nvSpPr>
        <p:spPr bwMode="auto">
          <a:xfrm>
            <a:off x="901148" y="1521994"/>
            <a:ext cx="10827026" cy="601806"/>
          </a:xfrm>
          <a:prstGeom prst="rect">
            <a:avLst/>
          </a:prstGeom>
          <a:solidFill>
            <a:srgbClr val="8CE0FD"/>
          </a:solidFill>
          <a:ln>
            <a:noFill/>
          </a:ln>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ClrTx/>
              <a:buFontTx/>
              <a:buNone/>
              <a:defRPr/>
            </a:pPr>
            <a:r>
              <a:rPr lang="ka-GE" altLang="en-US" sz="1600" b="1" i="0" dirty="0">
                <a:solidFill>
                  <a:schemeClr val="tx1"/>
                </a:solidFill>
                <a:latin typeface="+mn-lt"/>
              </a:rPr>
              <a:t>2000</a:t>
            </a:r>
            <a:r>
              <a:rPr lang="en-US" altLang="en-US" sz="1600" b="1" i="0" dirty="0">
                <a:solidFill>
                  <a:schemeClr val="tx1"/>
                </a:solidFill>
                <a:latin typeface="+mn-lt"/>
              </a:rPr>
              <a:t>  European Research Area (ERA) was launched</a:t>
            </a:r>
            <a:endParaRPr lang="ka-GE" altLang="en-US" sz="1600" b="1" i="0" dirty="0">
              <a:solidFill>
                <a:schemeClr val="tx1"/>
              </a:solidFill>
              <a:latin typeface="+mn-lt"/>
            </a:endParaRPr>
          </a:p>
          <a:p>
            <a:pPr eaLnBrk="1" hangingPunct="1">
              <a:spcBef>
                <a:spcPct val="0"/>
              </a:spcBef>
              <a:spcAft>
                <a:spcPts val="600"/>
              </a:spcAft>
              <a:buClrTx/>
              <a:buFontTx/>
              <a:buNone/>
              <a:defRPr/>
            </a:pPr>
            <a:r>
              <a:rPr lang="ka-GE" altLang="en-US" sz="1600" b="1" i="0" dirty="0">
                <a:solidFill>
                  <a:schemeClr val="tx1"/>
                </a:solidFill>
                <a:latin typeface="+mn-lt"/>
              </a:rPr>
              <a:t>200</a:t>
            </a:r>
            <a:r>
              <a:rPr lang="en-US" altLang="en-US" sz="1600" b="1" i="0" dirty="0">
                <a:solidFill>
                  <a:schemeClr val="tx1"/>
                </a:solidFill>
                <a:latin typeface="+mn-lt"/>
              </a:rPr>
              <a:t>4</a:t>
            </a:r>
            <a:r>
              <a:rPr lang="ka-GE" altLang="en-US" sz="1600" b="1" i="0" dirty="0">
                <a:solidFill>
                  <a:schemeClr val="tx1"/>
                </a:solidFill>
                <a:latin typeface="+mn-lt"/>
              </a:rPr>
              <a:t>  </a:t>
            </a:r>
            <a:r>
              <a:rPr lang="en-US" altLang="en-US" sz="1600" b="1" i="0" dirty="0">
                <a:solidFill>
                  <a:schemeClr val="tx1"/>
                </a:solidFill>
                <a:latin typeface="+mn-lt"/>
              </a:rPr>
              <a:t>ERA-MORE</a:t>
            </a:r>
            <a:r>
              <a:rPr lang="ka-GE" altLang="en-US" sz="1600" b="1" i="0" dirty="0">
                <a:solidFill>
                  <a:schemeClr val="tx1"/>
                </a:solidFill>
                <a:latin typeface="+mn-lt"/>
              </a:rPr>
              <a:t> </a:t>
            </a:r>
            <a:r>
              <a:rPr lang="en-US" altLang="en-US" sz="1600" b="1" i="0" dirty="0">
                <a:solidFill>
                  <a:schemeClr val="tx1"/>
                </a:solidFill>
                <a:latin typeface="+mn-lt"/>
              </a:rPr>
              <a:t> initiative launched</a:t>
            </a:r>
            <a:endParaRPr lang="fr-BE" altLang="en-US" sz="1600" i="0" dirty="0">
              <a:solidFill>
                <a:schemeClr val="tx1"/>
              </a:solidFill>
              <a:latin typeface="+mn-lt"/>
            </a:endParaRPr>
          </a:p>
        </p:txBody>
      </p:sp>
      <p:pic>
        <p:nvPicPr>
          <p:cNvPr id="15" name="Picture 2" descr="შოთა რუსთაველის საქართველოს ეროვნული &lt;/br&gt; სამეცნიერო ფონდი">
            <a:hlinkClick r:id="rId4" tooltip="შოთა რუსთაველის საქართველოს ეროვნული &lt;/br&gt; სამეცნიერო ფონდი"/>
            <a:extLst>
              <a:ext uri="{FF2B5EF4-FFF2-40B4-BE49-F238E27FC236}">
                <a16:creationId xmlns:a16="http://schemas.microsoft.com/office/drawing/2014/main" id="{2C2D5719-D9AD-1E45-988C-A0D387663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243" y="172608"/>
            <a:ext cx="1228213" cy="12384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E3270E4-B02A-6E4E-B4B5-D0FD315D1E18}"/>
              </a:ext>
            </a:extLst>
          </p:cNvPr>
          <p:cNvSpPr txBox="1"/>
          <p:nvPr/>
        </p:nvSpPr>
        <p:spPr>
          <a:xfrm rot="16200000">
            <a:off x="11267092" y="653332"/>
            <a:ext cx="1376211" cy="276999"/>
          </a:xfrm>
          <a:prstGeom prst="rect">
            <a:avLst/>
          </a:prstGeom>
          <a:noFill/>
        </p:spPr>
        <p:txBody>
          <a:bodyPr wrap="none" rtlCol="0">
            <a:spAutoFit/>
          </a:bodyPr>
          <a:lstStyle/>
          <a:p>
            <a:r>
              <a:rPr lang="en-US" sz="1200" dirty="0">
                <a:solidFill>
                  <a:srgbClr val="0E6B97"/>
                </a:solidFill>
              </a:rPr>
              <a:t>©</a:t>
            </a:r>
            <a:r>
              <a:rPr lang="en-US" sz="1200" dirty="0" err="1">
                <a:solidFill>
                  <a:srgbClr val="0E6B97"/>
                </a:solidFill>
              </a:rPr>
              <a:t>Euraxess</a:t>
            </a:r>
            <a:r>
              <a:rPr lang="en-US" sz="1200" dirty="0">
                <a:solidFill>
                  <a:srgbClr val="0E6B97"/>
                </a:solidFill>
              </a:rPr>
              <a:t> Georgia</a:t>
            </a:r>
          </a:p>
        </p:txBody>
      </p:sp>
    </p:spTree>
    <p:extLst>
      <p:ext uri="{BB962C8B-B14F-4D97-AF65-F5344CB8AC3E}">
        <p14:creationId xmlns:p14="http://schemas.microsoft.com/office/powerpoint/2010/main" val="20052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4">
            <a:extLst>
              <a:ext uri="{FF2B5EF4-FFF2-40B4-BE49-F238E27FC236}">
                <a16:creationId xmlns:a16="http://schemas.microsoft.com/office/drawing/2014/main" id="{E734B009-296C-2F4C-8A9C-DF5DEDB37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7" y="1635064"/>
            <a:ext cx="6065401" cy="330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a:xfrm>
            <a:off x="2054086" y="365125"/>
            <a:ext cx="8468139" cy="973405"/>
          </a:xfrm>
          <a:solidFill>
            <a:schemeClr val="bg1"/>
          </a:solidFill>
        </p:spPr>
        <p:txBody>
          <a:bodyPr>
            <a:normAutofit fontScale="90000"/>
          </a:bodyPr>
          <a:lstStyle/>
          <a:p>
            <a:pPr algn="ctr"/>
            <a:r>
              <a:rPr lang="ka-GE" b="1" dirty="0">
                <a:solidFill>
                  <a:srgbClr val="0E6B97"/>
                </a:solidFill>
                <a:latin typeface="Arial" panose="020B0604020202020204" pitchFamily="34" charset="0"/>
                <a:cs typeface="Arial" panose="020B0604020202020204" pitchFamily="34" charset="0"/>
              </a:rPr>
              <a:t>EURAXESS </a:t>
            </a:r>
            <a:r>
              <a:rPr lang="en-US" b="1" dirty="0">
                <a:solidFill>
                  <a:srgbClr val="0E6B97"/>
                </a:solidFill>
                <a:latin typeface="Arial" panose="020B0604020202020204" pitchFamily="34" charset="0"/>
                <a:cs typeface="Arial" panose="020B0604020202020204" pitchFamily="34" charset="0"/>
              </a:rPr>
              <a:t>– ERA Talent Platform</a:t>
            </a: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pic>
        <p:nvPicPr>
          <p:cNvPr id="5" name="Picture 4">
            <a:extLst>
              <a:ext uri="{FF2B5EF4-FFF2-40B4-BE49-F238E27FC236}">
                <a16:creationId xmlns:a16="http://schemas.microsoft.com/office/drawing/2014/main" id="{0BB7F520-EDF6-DD4B-A88B-0D906C43BF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816" y="365125"/>
            <a:ext cx="1431236" cy="973405"/>
          </a:xfrm>
          <a:prstGeom prst="rect">
            <a:avLst/>
          </a:prstGeom>
        </p:spPr>
      </p:pic>
      <p:pic>
        <p:nvPicPr>
          <p:cNvPr id="15" name="Picture 2" descr="შოთა რუსთაველის საქართველოს ეროვნული &lt;/br&gt; სამეცნიერო ფონდი">
            <a:hlinkClick r:id="rId4" tooltip="შოთა რუსთაველის საქართველოს ეროვნული &lt;/br&gt; სამეცნიერო ფონდი"/>
            <a:extLst>
              <a:ext uri="{FF2B5EF4-FFF2-40B4-BE49-F238E27FC236}">
                <a16:creationId xmlns:a16="http://schemas.microsoft.com/office/drawing/2014/main" id="{2C2D5719-D9AD-1E45-988C-A0D387663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243" y="172608"/>
            <a:ext cx="1228213" cy="1238448"/>
          </a:xfrm>
          <a:prstGeom prst="rect">
            <a:avLst/>
          </a:prstGeom>
          <a:noFill/>
          <a:extLst>
            <a:ext uri="{909E8E84-426E-40DD-AFC4-6F175D3DCCD1}">
              <a14:hiddenFill xmlns:a14="http://schemas.microsoft.com/office/drawing/2010/main">
                <a:solidFill>
                  <a:srgbClr val="FFFFFF"/>
                </a:solidFill>
              </a14:hiddenFill>
            </a:ext>
          </a:extLst>
        </p:spPr>
      </p:pic>
      <p:pic>
        <p:nvPicPr>
          <p:cNvPr id="23" name="Content Placeholder 7">
            <a:extLst>
              <a:ext uri="{FF2B5EF4-FFF2-40B4-BE49-F238E27FC236}">
                <a16:creationId xmlns:a16="http://schemas.microsoft.com/office/drawing/2014/main" id="{9C163D6E-3AEB-5343-9338-41E67C1ADE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009207" y="1635064"/>
            <a:ext cx="8713979" cy="4362189"/>
          </a:xfrm>
          <a:prstGeom prst="rect">
            <a:avLst/>
          </a:prstGeom>
        </p:spPr>
      </p:pic>
      <p:sp>
        <p:nvSpPr>
          <p:cNvPr id="3" name="TextBox 2">
            <a:extLst>
              <a:ext uri="{FF2B5EF4-FFF2-40B4-BE49-F238E27FC236}">
                <a16:creationId xmlns:a16="http://schemas.microsoft.com/office/drawing/2014/main" id="{86EFD99E-B789-144B-9E1C-1859C98F7486}"/>
              </a:ext>
            </a:extLst>
          </p:cNvPr>
          <p:cNvSpPr txBox="1"/>
          <p:nvPr/>
        </p:nvSpPr>
        <p:spPr>
          <a:xfrm rot="16200000">
            <a:off x="11267092" y="653332"/>
            <a:ext cx="1376211" cy="276999"/>
          </a:xfrm>
          <a:prstGeom prst="rect">
            <a:avLst/>
          </a:prstGeom>
          <a:noFill/>
        </p:spPr>
        <p:txBody>
          <a:bodyPr wrap="none" rtlCol="0">
            <a:spAutoFit/>
          </a:bodyPr>
          <a:lstStyle/>
          <a:p>
            <a:r>
              <a:rPr lang="en-US" sz="1200" dirty="0">
                <a:solidFill>
                  <a:srgbClr val="0E6B97"/>
                </a:solidFill>
              </a:rPr>
              <a:t>©</a:t>
            </a:r>
            <a:r>
              <a:rPr lang="en-US" sz="1200" dirty="0" err="1">
                <a:solidFill>
                  <a:srgbClr val="0E6B97"/>
                </a:solidFill>
              </a:rPr>
              <a:t>Euraxess</a:t>
            </a:r>
            <a:r>
              <a:rPr lang="en-US" sz="1200" dirty="0">
                <a:solidFill>
                  <a:srgbClr val="0E6B97"/>
                </a:solidFill>
              </a:rPr>
              <a:t> Georgia</a:t>
            </a:r>
          </a:p>
        </p:txBody>
      </p:sp>
    </p:spTree>
    <p:extLst>
      <p:ext uri="{BB962C8B-B14F-4D97-AF65-F5344CB8AC3E}">
        <p14:creationId xmlns:p14="http://schemas.microsoft.com/office/powerpoint/2010/main" val="33922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a:xfrm>
            <a:off x="2054086" y="365125"/>
            <a:ext cx="8468139" cy="973405"/>
          </a:xfrm>
          <a:solidFill>
            <a:schemeClr val="bg1"/>
          </a:solidFill>
        </p:spPr>
        <p:txBody>
          <a:bodyPr>
            <a:normAutofit/>
          </a:bodyPr>
          <a:lstStyle/>
          <a:p>
            <a:pPr algn="ctr"/>
            <a:r>
              <a:rPr lang="ka-GE" b="1" dirty="0">
                <a:solidFill>
                  <a:srgbClr val="0E6B97"/>
                </a:solidFill>
                <a:latin typeface="Arial" panose="020B0604020202020204" pitchFamily="34" charset="0"/>
                <a:cs typeface="Arial" panose="020B0604020202020204" pitchFamily="34" charset="0"/>
              </a:rPr>
              <a:t>EURAXESS</a:t>
            </a:r>
            <a:r>
              <a:rPr lang="en-US" dirty="0">
                <a:solidFill>
                  <a:srgbClr val="0E6B97"/>
                </a:solidFill>
              </a:rPr>
              <a:t>  Georgia Network</a:t>
            </a:r>
            <a:endParaRPr lang="en-US" b="1" dirty="0">
              <a:solidFill>
                <a:srgbClr val="0E6B97"/>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pic>
        <p:nvPicPr>
          <p:cNvPr id="5" name="Picture 4">
            <a:extLst>
              <a:ext uri="{FF2B5EF4-FFF2-40B4-BE49-F238E27FC236}">
                <a16:creationId xmlns:a16="http://schemas.microsoft.com/office/drawing/2014/main" id="{0BB7F520-EDF6-DD4B-A88B-0D906C43BFC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0816" y="365125"/>
            <a:ext cx="1431236" cy="973405"/>
          </a:xfrm>
          <a:prstGeom prst="rect">
            <a:avLst/>
          </a:prstGeom>
        </p:spPr>
      </p:pic>
      <p:pic>
        <p:nvPicPr>
          <p:cNvPr id="15" name="Picture 2" descr="შოთა რუსთაველის საქართველოს ეროვნული &lt;/br&gt; სამეცნიერო ფონდი">
            <a:hlinkClick r:id="rId3" tooltip="შოთა რუსთაველის საქართველოს ეროვნული &lt;/br&gt; სამეცნიერო ფონდი"/>
            <a:extLst>
              <a:ext uri="{FF2B5EF4-FFF2-40B4-BE49-F238E27FC236}">
                <a16:creationId xmlns:a16="http://schemas.microsoft.com/office/drawing/2014/main" id="{2C2D5719-D9AD-1E45-988C-A0D387663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3" y="172608"/>
            <a:ext cx="1228213" cy="12384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
            <a:extLst>
              <a:ext uri="{FF2B5EF4-FFF2-40B4-BE49-F238E27FC236}">
                <a16:creationId xmlns:a16="http://schemas.microsoft.com/office/drawing/2014/main" id="{0A91EB8E-83D8-1044-91E3-2933F5C0DEE2}"/>
              </a:ext>
            </a:extLst>
          </p:cNvPr>
          <p:cNvSpPr txBox="1">
            <a:spLocks noChangeArrowheads="1"/>
          </p:cNvSpPr>
          <p:nvPr/>
        </p:nvSpPr>
        <p:spPr bwMode="auto">
          <a:xfrm>
            <a:off x="760413" y="1731963"/>
            <a:ext cx="4492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70C0"/>
                </a:solidFill>
              </a:rPr>
              <a:t>Bridge Head Organization</a:t>
            </a:r>
          </a:p>
          <a:p>
            <a:r>
              <a:rPr lang="en-US" altLang="en-US" sz="1600"/>
              <a:t>Shota Rustaveli national Foundation of Georgia</a:t>
            </a:r>
          </a:p>
        </p:txBody>
      </p:sp>
      <p:sp>
        <p:nvSpPr>
          <p:cNvPr id="13" name="TextBox 17">
            <a:extLst>
              <a:ext uri="{FF2B5EF4-FFF2-40B4-BE49-F238E27FC236}">
                <a16:creationId xmlns:a16="http://schemas.microsoft.com/office/drawing/2014/main" id="{AE2D3270-0924-A44C-B36C-19BEDAD7BA1D}"/>
              </a:ext>
            </a:extLst>
          </p:cNvPr>
          <p:cNvSpPr txBox="1">
            <a:spLocks noChangeArrowheads="1"/>
          </p:cNvSpPr>
          <p:nvPr/>
        </p:nvSpPr>
        <p:spPr bwMode="auto">
          <a:xfrm>
            <a:off x="755650" y="2428875"/>
            <a:ext cx="4492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70C0"/>
                </a:solidFill>
              </a:rPr>
              <a:t>EURAXESS Service Centre</a:t>
            </a:r>
          </a:p>
          <a:p>
            <a:r>
              <a:rPr lang="en-US" altLang="en-US" sz="1600"/>
              <a:t>Shota Rustaveli national Foundation of Georgia</a:t>
            </a:r>
          </a:p>
        </p:txBody>
      </p:sp>
      <p:sp>
        <p:nvSpPr>
          <p:cNvPr id="14" name="TextBox 18">
            <a:extLst>
              <a:ext uri="{FF2B5EF4-FFF2-40B4-BE49-F238E27FC236}">
                <a16:creationId xmlns:a16="http://schemas.microsoft.com/office/drawing/2014/main" id="{F5BF2A8F-E8DF-B240-8D6A-C55DC4C9060E}"/>
              </a:ext>
            </a:extLst>
          </p:cNvPr>
          <p:cNvSpPr txBox="1">
            <a:spLocks noChangeArrowheads="1"/>
          </p:cNvSpPr>
          <p:nvPr/>
        </p:nvSpPr>
        <p:spPr bwMode="auto">
          <a:xfrm>
            <a:off x="755650" y="3122613"/>
            <a:ext cx="32273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70C0"/>
                </a:solidFill>
              </a:rPr>
              <a:t>EURAXESS Contact Points</a:t>
            </a:r>
          </a:p>
          <a:p>
            <a:r>
              <a:rPr lang="en-US" altLang="en-US" sz="1600" dirty="0"/>
              <a:t>6 Research Intensive Universities</a:t>
            </a:r>
          </a:p>
        </p:txBody>
      </p:sp>
      <p:sp>
        <p:nvSpPr>
          <p:cNvPr id="16" name="TextBox 4">
            <a:extLst>
              <a:ext uri="{FF2B5EF4-FFF2-40B4-BE49-F238E27FC236}">
                <a16:creationId xmlns:a16="http://schemas.microsoft.com/office/drawing/2014/main" id="{A35B69BF-05AE-9445-86B3-155A038B8C92}"/>
              </a:ext>
            </a:extLst>
          </p:cNvPr>
          <p:cNvSpPr txBox="1">
            <a:spLocks noChangeArrowheads="1"/>
          </p:cNvSpPr>
          <p:nvPr/>
        </p:nvSpPr>
        <p:spPr bwMode="auto">
          <a:xfrm>
            <a:off x="735044" y="3930322"/>
            <a:ext cx="5228434"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0070C0"/>
                </a:solidFill>
              </a:rPr>
              <a:t>@ </a:t>
            </a:r>
            <a:r>
              <a:rPr lang="en-US" altLang="en-US" sz="1800" dirty="0" err="1">
                <a:solidFill>
                  <a:srgbClr val="0070C0"/>
                </a:solidFill>
              </a:rPr>
              <a:t>Ivane</a:t>
            </a:r>
            <a:r>
              <a:rPr lang="en-US" altLang="en-US" sz="1800" dirty="0">
                <a:solidFill>
                  <a:srgbClr val="0070C0"/>
                </a:solidFill>
              </a:rPr>
              <a:t> </a:t>
            </a:r>
            <a:r>
              <a:rPr lang="en-US" altLang="en-US" sz="1800" dirty="0" err="1">
                <a:solidFill>
                  <a:srgbClr val="0070C0"/>
                </a:solidFill>
              </a:rPr>
              <a:t>Javakhishvili</a:t>
            </a:r>
            <a:r>
              <a:rPr lang="en-US" altLang="en-US" sz="1800" dirty="0">
                <a:solidFill>
                  <a:srgbClr val="0070C0"/>
                </a:solidFill>
              </a:rPr>
              <a:t> Tbilisi State University  </a:t>
            </a:r>
          </a:p>
          <a:p>
            <a:r>
              <a:rPr lang="en-US" altLang="en-US" sz="1800" dirty="0">
                <a:solidFill>
                  <a:srgbClr val="0070C0"/>
                </a:solidFill>
              </a:rPr>
              <a:t>@ Ilia State University  </a:t>
            </a:r>
          </a:p>
          <a:p>
            <a:r>
              <a:rPr lang="en-US" altLang="en-US" sz="1800" dirty="0">
                <a:solidFill>
                  <a:srgbClr val="0070C0"/>
                </a:solidFill>
              </a:rPr>
              <a:t>@ Georgian Technical University  </a:t>
            </a:r>
          </a:p>
          <a:p>
            <a:r>
              <a:rPr lang="en-US" altLang="en-US" sz="1800" dirty="0">
                <a:solidFill>
                  <a:srgbClr val="0070C0"/>
                </a:solidFill>
              </a:rPr>
              <a:t>@ Agricultural University of Georgia  </a:t>
            </a:r>
          </a:p>
          <a:p>
            <a:r>
              <a:rPr lang="en-US" altLang="en-US" sz="1800" dirty="0">
                <a:solidFill>
                  <a:srgbClr val="0070C0"/>
                </a:solidFill>
              </a:rPr>
              <a:t>@ Batumi Shota Rustaveli State University </a:t>
            </a:r>
          </a:p>
          <a:p>
            <a:r>
              <a:rPr lang="en-US" altLang="en-US" sz="1800" dirty="0">
                <a:solidFill>
                  <a:srgbClr val="0070C0"/>
                </a:solidFill>
              </a:rPr>
              <a:t>@ Tbilisi State Medical University </a:t>
            </a:r>
          </a:p>
        </p:txBody>
      </p:sp>
      <p:sp>
        <p:nvSpPr>
          <p:cNvPr id="3" name="TextBox 2">
            <a:extLst>
              <a:ext uri="{FF2B5EF4-FFF2-40B4-BE49-F238E27FC236}">
                <a16:creationId xmlns:a16="http://schemas.microsoft.com/office/drawing/2014/main" id="{915E7C15-BB78-1544-884E-FD524550DE5E}"/>
              </a:ext>
            </a:extLst>
          </p:cNvPr>
          <p:cNvSpPr txBox="1"/>
          <p:nvPr/>
        </p:nvSpPr>
        <p:spPr>
          <a:xfrm>
            <a:off x="5963478" y="1828800"/>
            <a:ext cx="5892978" cy="1754326"/>
          </a:xfrm>
          <a:prstGeom prst="rect">
            <a:avLst/>
          </a:prstGeom>
          <a:solidFill>
            <a:srgbClr val="8CE0FD"/>
          </a:solidFill>
        </p:spPr>
        <p:txBody>
          <a:bodyPr wrap="square" rtlCol="0">
            <a:spAutoFit/>
          </a:bodyPr>
          <a:lstStyle/>
          <a:p>
            <a:r>
              <a:rPr lang="en-US" b="1" dirty="0"/>
              <a:t>Partnership with Member States &amp; Research Organizations</a:t>
            </a:r>
          </a:p>
          <a:p>
            <a:pPr marL="285750" indent="-285750">
              <a:buFont typeface="Arial" panose="020B0604020202020204" pitchFamily="34" charset="0"/>
              <a:buChar char="•"/>
            </a:pPr>
            <a:r>
              <a:rPr lang="en-US" dirty="0"/>
              <a:t>Researchers Competence Framework</a:t>
            </a:r>
          </a:p>
          <a:p>
            <a:pPr marL="285750" indent="-285750">
              <a:buFont typeface="Arial" panose="020B0604020202020204" pitchFamily="34" charset="0"/>
              <a:buChar char="•"/>
            </a:pPr>
            <a:r>
              <a:rPr lang="en-US" dirty="0"/>
              <a:t>Mobility Scheme to support exchange between industry and academia</a:t>
            </a:r>
          </a:p>
          <a:p>
            <a:pPr marL="285750" indent="-285750">
              <a:buFont typeface="Arial" panose="020B0604020202020204" pitchFamily="34" charset="0"/>
              <a:buChar char="•"/>
            </a:pPr>
            <a:r>
              <a:rPr lang="en-US" dirty="0"/>
              <a:t>Targeted Training under Horizon Europe</a:t>
            </a:r>
          </a:p>
          <a:p>
            <a:pPr marL="285750" indent="-285750">
              <a:buFont typeface="Arial" panose="020B0604020202020204" pitchFamily="34" charset="0"/>
              <a:buChar char="•"/>
            </a:pPr>
            <a:r>
              <a:rPr lang="en-US" dirty="0"/>
              <a:t>A one-stop Portal</a:t>
            </a:r>
          </a:p>
        </p:txBody>
      </p:sp>
      <p:pic>
        <p:nvPicPr>
          <p:cNvPr id="22" name="Picture 1035" descr="Euraxess services logo">
            <a:extLst>
              <a:ext uri="{FF2B5EF4-FFF2-40B4-BE49-F238E27FC236}">
                <a16:creationId xmlns:a16="http://schemas.microsoft.com/office/drawing/2014/main" id="{A75CD826-BE9A-C749-8919-AA6034EBE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478" y="4414041"/>
            <a:ext cx="1499500" cy="10430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3" name="Content Placeholder 3">
            <a:extLst>
              <a:ext uri="{FF2B5EF4-FFF2-40B4-BE49-F238E27FC236}">
                <a16:creationId xmlns:a16="http://schemas.microsoft.com/office/drawing/2014/main" id="{7A5923BB-E29F-2A4A-B2A4-B4ECDA1A9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5829" y="4414041"/>
            <a:ext cx="1523629" cy="1059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4" name="Picture 1036" descr="Euraxess rights logo">
            <a:extLst>
              <a:ext uri="{FF2B5EF4-FFF2-40B4-BE49-F238E27FC236}">
                <a16:creationId xmlns:a16="http://schemas.microsoft.com/office/drawing/2014/main" id="{F67B520E-B71D-D347-A223-39E3FB11855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032309" y="4414041"/>
            <a:ext cx="1523628" cy="1059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5" name="Picture 1037" descr="Euraxess Links logo">
            <a:extLst>
              <a:ext uri="{FF2B5EF4-FFF2-40B4-BE49-F238E27FC236}">
                <a16:creationId xmlns:a16="http://schemas.microsoft.com/office/drawing/2014/main" id="{506AC14B-3F93-DA4E-8D26-869D7295E40F}"/>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77573" y="4400075"/>
            <a:ext cx="1543705" cy="10737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6CED3A-619A-574D-9758-689176025EF0}"/>
              </a:ext>
            </a:extLst>
          </p:cNvPr>
          <p:cNvSpPr txBox="1"/>
          <p:nvPr/>
        </p:nvSpPr>
        <p:spPr>
          <a:xfrm>
            <a:off x="7042978" y="3565917"/>
            <a:ext cx="3388235" cy="276999"/>
          </a:xfrm>
          <a:prstGeom prst="rect">
            <a:avLst/>
          </a:prstGeom>
          <a:noFill/>
        </p:spPr>
        <p:txBody>
          <a:bodyPr wrap="none" rtlCol="0">
            <a:spAutoFit/>
          </a:bodyPr>
          <a:lstStyle/>
          <a:p>
            <a:r>
              <a:rPr lang="en-US" sz="1200" dirty="0">
                <a:hlinkClick r:id="rId9"/>
              </a:rPr>
              <a:t>https://www.youtube.com/watch?v=vXZyQ6pcHN0</a:t>
            </a:r>
            <a:r>
              <a:rPr lang="en-US" sz="1200" dirty="0"/>
              <a:t> </a:t>
            </a:r>
          </a:p>
        </p:txBody>
      </p:sp>
      <p:sp>
        <p:nvSpPr>
          <p:cNvPr id="17" name="TextBox 16">
            <a:extLst>
              <a:ext uri="{FF2B5EF4-FFF2-40B4-BE49-F238E27FC236}">
                <a16:creationId xmlns:a16="http://schemas.microsoft.com/office/drawing/2014/main" id="{237D5025-0923-BF43-A395-C62DC595A2CB}"/>
              </a:ext>
            </a:extLst>
          </p:cNvPr>
          <p:cNvSpPr txBox="1"/>
          <p:nvPr/>
        </p:nvSpPr>
        <p:spPr>
          <a:xfrm rot="16200000">
            <a:off x="11267092" y="653332"/>
            <a:ext cx="1376211" cy="276999"/>
          </a:xfrm>
          <a:prstGeom prst="rect">
            <a:avLst/>
          </a:prstGeom>
          <a:noFill/>
        </p:spPr>
        <p:txBody>
          <a:bodyPr wrap="none" rtlCol="0">
            <a:spAutoFit/>
          </a:bodyPr>
          <a:lstStyle/>
          <a:p>
            <a:r>
              <a:rPr lang="en-US" sz="1200" dirty="0">
                <a:solidFill>
                  <a:srgbClr val="0E6B97"/>
                </a:solidFill>
              </a:rPr>
              <a:t>©</a:t>
            </a:r>
            <a:r>
              <a:rPr lang="en-US" sz="1200" dirty="0" err="1">
                <a:solidFill>
                  <a:srgbClr val="0E6B97"/>
                </a:solidFill>
              </a:rPr>
              <a:t>Euraxess</a:t>
            </a:r>
            <a:r>
              <a:rPr lang="en-US" sz="1200" dirty="0">
                <a:solidFill>
                  <a:srgbClr val="0E6B97"/>
                </a:solidFill>
              </a:rPr>
              <a:t> Georgia</a:t>
            </a:r>
          </a:p>
        </p:txBody>
      </p:sp>
    </p:spTree>
    <p:extLst>
      <p:ext uri="{BB962C8B-B14F-4D97-AF65-F5344CB8AC3E}">
        <p14:creationId xmlns:p14="http://schemas.microsoft.com/office/powerpoint/2010/main" val="16506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360"/>
                                          </p:val>
                                        </p:tav>
                                        <p:tav tm="100000">
                                          <p:val>
                                            <p:fltVal val="0"/>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 calcmode="lin" valueType="num">
                                      <p:cBhvr>
                                        <p:cTn id="25" dur="500" fill="hold"/>
                                        <p:tgtEl>
                                          <p:spTgt spid="24"/>
                                        </p:tgtEl>
                                        <p:attrNameLst>
                                          <p:attrName>style.rotation</p:attrName>
                                        </p:attrNameLst>
                                      </p:cBhvr>
                                      <p:tavLst>
                                        <p:tav tm="0">
                                          <p:val>
                                            <p:fltVal val="360"/>
                                          </p:val>
                                        </p:tav>
                                        <p:tav tm="100000">
                                          <p:val>
                                            <p:fltVal val="0"/>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360"/>
                                          </p:val>
                                        </p:tav>
                                        <p:tav tm="100000">
                                          <p:val>
                                            <p:fltVal val="0"/>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96C097-E7F7-5C47-B331-53129A61A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666" y="1438032"/>
            <a:ext cx="6539900" cy="4365111"/>
          </a:xfrm>
          <a:prstGeom prst="rect">
            <a:avLst/>
          </a:prstGeom>
        </p:spPr>
      </p:pic>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a:xfrm>
            <a:off x="2054086" y="365125"/>
            <a:ext cx="8468139" cy="973405"/>
          </a:xfrm>
          <a:solidFill>
            <a:schemeClr val="bg1"/>
          </a:solidFill>
        </p:spPr>
        <p:txBody>
          <a:bodyPr>
            <a:normAutofit/>
          </a:bodyPr>
          <a:lstStyle/>
          <a:p>
            <a:pPr algn="ctr"/>
            <a:r>
              <a:rPr lang="ka-GE" b="1" dirty="0">
                <a:solidFill>
                  <a:srgbClr val="0E6B97"/>
                </a:solidFill>
                <a:latin typeface="Arial" panose="020B0604020202020204" pitchFamily="34" charset="0"/>
                <a:cs typeface="Arial" panose="020B0604020202020204" pitchFamily="34" charset="0"/>
              </a:rPr>
              <a:t>EURAXESS </a:t>
            </a:r>
            <a:r>
              <a:rPr lang="en-US" b="1" dirty="0">
                <a:solidFill>
                  <a:srgbClr val="0E6B97"/>
                </a:solidFill>
                <a:latin typeface="Arial" panose="020B0604020202020204" pitchFamily="34" charset="0"/>
                <a:cs typeface="Arial" panose="020B0604020202020204" pitchFamily="34" charset="0"/>
              </a:rPr>
              <a:t>– Gateway to ERA</a:t>
            </a: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pic>
        <p:nvPicPr>
          <p:cNvPr id="5" name="Picture 4">
            <a:extLst>
              <a:ext uri="{FF2B5EF4-FFF2-40B4-BE49-F238E27FC236}">
                <a16:creationId xmlns:a16="http://schemas.microsoft.com/office/drawing/2014/main" id="{0BB7F520-EDF6-DD4B-A88B-0D906C43BF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816" y="365125"/>
            <a:ext cx="1431236" cy="973405"/>
          </a:xfrm>
          <a:prstGeom prst="rect">
            <a:avLst/>
          </a:prstGeom>
        </p:spPr>
      </p:pic>
      <p:pic>
        <p:nvPicPr>
          <p:cNvPr id="15" name="Picture 2" descr="შოთა რუსთაველის საქართველოს ეროვნული &lt;/br&gt; სამეცნიერო ფონდი">
            <a:hlinkClick r:id="rId4" tooltip="შოთა რუსთაველის საქართველოს ეროვნული &lt;/br&gt; სამეცნიერო ფონდი"/>
            <a:extLst>
              <a:ext uri="{FF2B5EF4-FFF2-40B4-BE49-F238E27FC236}">
                <a16:creationId xmlns:a16="http://schemas.microsoft.com/office/drawing/2014/main" id="{2C2D5719-D9AD-1E45-988C-A0D387663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243" y="172608"/>
            <a:ext cx="1228213" cy="1238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EFD99E-B789-144B-9E1C-1859C98F7486}"/>
              </a:ext>
            </a:extLst>
          </p:cNvPr>
          <p:cNvSpPr txBox="1"/>
          <p:nvPr/>
        </p:nvSpPr>
        <p:spPr>
          <a:xfrm rot="16200000">
            <a:off x="11267092" y="653332"/>
            <a:ext cx="1376211" cy="276999"/>
          </a:xfrm>
          <a:prstGeom prst="rect">
            <a:avLst/>
          </a:prstGeom>
          <a:noFill/>
        </p:spPr>
        <p:txBody>
          <a:bodyPr wrap="none" rtlCol="0">
            <a:spAutoFit/>
          </a:bodyPr>
          <a:lstStyle/>
          <a:p>
            <a:r>
              <a:rPr lang="en-US" sz="1200" dirty="0">
                <a:solidFill>
                  <a:srgbClr val="0E6B97"/>
                </a:solidFill>
              </a:rPr>
              <a:t>©</a:t>
            </a:r>
            <a:r>
              <a:rPr lang="en-US" sz="1200" dirty="0" err="1">
                <a:solidFill>
                  <a:srgbClr val="0E6B97"/>
                </a:solidFill>
              </a:rPr>
              <a:t>Euraxess</a:t>
            </a:r>
            <a:r>
              <a:rPr lang="en-US" sz="1200" dirty="0">
                <a:solidFill>
                  <a:srgbClr val="0E6B97"/>
                </a:solidFill>
              </a:rPr>
              <a:t> Georgia</a:t>
            </a:r>
          </a:p>
        </p:txBody>
      </p:sp>
      <p:pic>
        <p:nvPicPr>
          <p:cNvPr id="9" name="Picture 7">
            <a:extLst>
              <a:ext uri="{FF2B5EF4-FFF2-40B4-BE49-F238E27FC236}">
                <a16:creationId xmlns:a16="http://schemas.microsoft.com/office/drawing/2014/main" id="{2396ABE9-37AB-0A42-B368-E25ED9F2AE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2" y="47077"/>
            <a:ext cx="12104761" cy="575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E87E161-778E-134B-B1F4-39E982780CF9}"/>
              </a:ext>
            </a:extLst>
          </p:cNvPr>
          <p:cNvSpPr txBox="1"/>
          <p:nvPr/>
        </p:nvSpPr>
        <p:spPr>
          <a:xfrm>
            <a:off x="874643" y="4991201"/>
            <a:ext cx="4611552" cy="769441"/>
          </a:xfrm>
          <a:prstGeom prst="rect">
            <a:avLst/>
          </a:prstGeom>
          <a:solidFill>
            <a:srgbClr val="FFFFCC"/>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riblet"/>
          </a:sp3d>
        </p:spPr>
        <p:txBody>
          <a:bodyPr wrap="square">
            <a:spAutoFit/>
          </a:bodyPr>
          <a:lstStyle/>
          <a:p>
            <a:pPr marL="182880" algn="ctr">
              <a:spcBef>
                <a:spcPts val="0"/>
              </a:spcBef>
              <a:spcAft>
                <a:spcPts val="0"/>
              </a:spcAft>
              <a:defRPr/>
            </a:pPr>
            <a:endParaRPr lang="en-US" sz="800" b="1" dirty="0">
              <a:solidFill>
                <a:srgbClr val="0070C0"/>
              </a:solidFill>
            </a:endParaRPr>
          </a:p>
          <a:p>
            <a:pPr marL="182880" algn="ctr">
              <a:spcBef>
                <a:spcPts val="0"/>
              </a:spcBef>
              <a:spcAft>
                <a:spcPts val="0"/>
              </a:spcAft>
              <a:defRPr/>
            </a:pPr>
            <a:r>
              <a:rPr lang="en-US" sz="2800" b="1" dirty="0">
                <a:solidFill>
                  <a:srgbClr val="0070C0"/>
                </a:solidFill>
              </a:rPr>
              <a:t>https://www.euraxess.ge    </a:t>
            </a:r>
          </a:p>
          <a:p>
            <a:pPr marL="182880" algn="ctr">
              <a:spcBef>
                <a:spcPts val="0"/>
              </a:spcBef>
              <a:spcAft>
                <a:spcPts val="0"/>
              </a:spcAft>
              <a:defRPr/>
            </a:pPr>
            <a:r>
              <a:rPr lang="en-US" sz="800" b="1" dirty="0">
                <a:solidFill>
                  <a:srgbClr val="0070C0"/>
                </a:solidFill>
              </a:rPr>
              <a:t> </a:t>
            </a:r>
          </a:p>
        </p:txBody>
      </p:sp>
      <p:pic>
        <p:nvPicPr>
          <p:cNvPr id="11" name="Content Placeholder 5">
            <a:extLst>
              <a:ext uri="{FF2B5EF4-FFF2-40B4-BE49-F238E27FC236}">
                <a16:creationId xmlns:a16="http://schemas.microsoft.com/office/drawing/2014/main" id="{07DF2C8E-59C5-0E45-9491-58FE68F90BE5}"/>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5486195" y="2639438"/>
            <a:ext cx="6666048" cy="3143132"/>
          </a:xfrm>
        </p:spPr>
      </p:pic>
    </p:spTree>
    <p:extLst>
      <p:ext uri="{BB962C8B-B14F-4D97-AF65-F5344CB8AC3E}">
        <p14:creationId xmlns:p14="http://schemas.microsoft.com/office/powerpoint/2010/main" val="30533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 Email Vector Logo. G Mail New Logo in Multicolor Flat ..."/>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65725" y="2960754"/>
            <a:ext cx="1698940" cy="16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a:xfrm>
            <a:off x="2054086" y="365125"/>
            <a:ext cx="8468139" cy="973405"/>
          </a:xfrm>
          <a:solidFill>
            <a:schemeClr val="bg1"/>
          </a:solidFill>
        </p:spPr>
        <p:txBody>
          <a:bodyPr>
            <a:normAutofit/>
          </a:bodyPr>
          <a:lstStyle/>
          <a:p>
            <a:pPr algn="ctr"/>
            <a:r>
              <a:rPr lang="ka-GE" b="1" dirty="0">
                <a:solidFill>
                  <a:srgbClr val="0E6B97"/>
                </a:solidFill>
                <a:latin typeface="Arial" panose="020B0604020202020204" pitchFamily="34" charset="0"/>
                <a:cs typeface="Arial" panose="020B0604020202020204" pitchFamily="34" charset="0"/>
              </a:rPr>
              <a:t>EURAXESS </a:t>
            </a:r>
            <a:r>
              <a:rPr lang="en-US" b="1" dirty="0">
                <a:solidFill>
                  <a:srgbClr val="0E6B97"/>
                </a:solidFill>
                <a:latin typeface="Arial" panose="020B0604020202020204" pitchFamily="34" charset="0"/>
                <a:cs typeface="Arial" panose="020B0604020202020204" pitchFamily="34" charset="0"/>
              </a:rPr>
              <a:t>Georgia Links</a:t>
            </a: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pic>
        <p:nvPicPr>
          <p:cNvPr id="5" name="Picture 4">
            <a:extLst>
              <a:ext uri="{FF2B5EF4-FFF2-40B4-BE49-F238E27FC236}">
                <a16:creationId xmlns:a16="http://schemas.microsoft.com/office/drawing/2014/main" id="{0BB7F520-EDF6-DD4B-A88B-0D906C43BF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816" y="365125"/>
            <a:ext cx="1431236" cy="973405"/>
          </a:xfrm>
          <a:prstGeom prst="rect">
            <a:avLst/>
          </a:prstGeom>
        </p:spPr>
      </p:pic>
      <p:pic>
        <p:nvPicPr>
          <p:cNvPr id="15" name="Picture 2" descr="შოთა რუსთაველის საქართველოს ეროვნული &lt;/br&gt; სამეცნიერო ფონდი">
            <a:hlinkClick r:id="rId4" tooltip="შოთა რუსთაველის საქართველოს ეროვნული &lt;/br&gt; სამეცნიერო ფონდი"/>
            <a:extLst>
              <a:ext uri="{FF2B5EF4-FFF2-40B4-BE49-F238E27FC236}">
                <a16:creationId xmlns:a16="http://schemas.microsoft.com/office/drawing/2014/main" id="{2C2D5719-D9AD-1E45-988C-A0D387663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243" y="172608"/>
            <a:ext cx="1228213" cy="1238448"/>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812DE603-6B58-024D-B45D-45932029AAC5}"/>
              </a:ext>
            </a:extLst>
          </p:cNvPr>
          <p:cNvSpPr>
            <a:spLocks noGrp="1" noChangeArrowheads="1"/>
          </p:cNvSpPr>
          <p:nvPr>
            <p:ph idx="1"/>
          </p:nvPr>
        </p:nvSpPr>
        <p:spPr>
          <a:xfrm>
            <a:off x="4011784" y="3747744"/>
            <a:ext cx="3802917" cy="813103"/>
          </a:xfrm>
        </p:spPr>
        <p:txBody>
          <a:bodyPr>
            <a:noAutofit/>
          </a:bodyPr>
          <a:lstStyle/>
          <a:p>
            <a:pPr marL="0" indent="0">
              <a:buClr>
                <a:srgbClr val="0E6B97"/>
              </a:buClr>
              <a:buNone/>
            </a:pPr>
            <a:r>
              <a:rPr lang="en-GB" altLang="en-US" sz="1800" b="1" u="sng" dirty="0">
                <a:solidFill>
                  <a:srgbClr val="0070C0"/>
                </a:solidFill>
                <a:ea typeface="ＭＳ Ｐゴシック" panose="020B0600070205080204" pitchFamily="34" charset="-128"/>
                <a:hlinkClick r:id="rId6"/>
              </a:rPr>
              <a:t>http://ec.europa.eu/euraxess</a:t>
            </a:r>
            <a:endParaRPr lang="en-GB" altLang="en-US" sz="1800" b="1" dirty="0">
              <a:ea typeface="ＭＳ Ｐゴシック" panose="020B0600070205080204" pitchFamily="34" charset="-128"/>
            </a:endParaRPr>
          </a:p>
          <a:p>
            <a:pPr marL="0" indent="0">
              <a:buClr>
                <a:srgbClr val="0E6B97"/>
              </a:buClr>
              <a:buNone/>
            </a:pPr>
            <a:r>
              <a:rPr lang="en-GB" altLang="en-US" sz="1800" b="1" u="sng" dirty="0">
                <a:solidFill>
                  <a:srgbClr val="0070C0"/>
                </a:solidFill>
                <a:ea typeface="ＭＳ Ｐゴシック" panose="020B0600070205080204" pitchFamily="34" charset="-128"/>
                <a:hlinkClick r:id="rId7"/>
              </a:rPr>
              <a:t>http://euraxess.</a:t>
            </a:r>
            <a:r>
              <a:rPr lang="en-US" altLang="en-US" sz="1800" b="1" u="sng" dirty="0" err="1">
                <a:solidFill>
                  <a:srgbClr val="0070C0"/>
                </a:solidFill>
                <a:ea typeface="ＭＳ Ｐゴシック" panose="020B0600070205080204" pitchFamily="34" charset="-128"/>
                <a:hlinkClick r:id="rId7"/>
              </a:rPr>
              <a:t>ge</a:t>
            </a:r>
            <a:r>
              <a:rPr lang="en-US" altLang="en-US" sz="1800" b="1" u="sng" dirty="0">
                <a:solidFill>
                  <a:srgbClr val="0070C0"/>
                </a:solidFill>
                <a:ea typeface="ＭＳ Ｐゴシック" panose="020B0600070205080204" pitchFamily="34" charset="-128"/>
              </a:rPr>
              <a:t>  </a:t>
            </a:r>
            <a:endParaRPr lang="en-GB" altLang="en-US" sz="1800" b="1" u="sng" dirty="0" smtClean="0">
              <a:solidFill>
                <a:srgbClr val="0070C0"/>
              </a:solidFill>
              <a:ea typeface="ＭＳ Ｐゴシック" panose="020B0600070205080204" pitchFamily="34" charset="-128"/>
            </a:endParaRPr>
          </a:p>
        </p:txBody>
      </p:sp>
      <p:pic>
        <p:nvPicPr>
          <p:cNvPr id="26" name="Picture 2" descr="No photo description available.">
            <a:extLst>
              <a:ext uri="{FF2B5EF4-FFF2-40B4-BE49-F238E27FC236}">
                <a16:creationId xmlns:a16="http://schemas.microsoft.com/office/drawing/2014/main" id="{5FFE4F0F-6199-5A4D-878F-441D1F2565D8}"/>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617978" y="1478545"/>
            <a:ext cx="3198720" cy="31987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3FCDF1-96E5-654C-AD96-041AB662AB75}"/>
              </a:ext>
            </a:extLst>
          </p:cNvPr>
          <p:cNvSpPr txBox="1"/>
          <p:nvPr/>
        </p:nvSpPr>
        <p:spPr>
          <a:xfrm>
            <a:off x="8617978" y="4817280"/>
            <a:ext cx="3082391" cy="1200329"/>
          </a:xfrm>
          <a:prstGeom prst="rect">
            <a:avLst/>
          </a:prstGeom>
          <a:noFill/>
        </p:spPr>
        <p:txBody>
          <a:bodyPr wrap="square" rtlCol="0">
            <a:spAutoFit/>
          </a:bodyPr>
          <a:lstStyle/>
          <a:p>
            <a:pPr algn="ctr"/>
            <a:r>
              <a:rPr lang="en-US" b="1" dirty="0">
                <a:solidFill>
                  <a:srgbClr val="0070C0"/>
                </a:solidFill>
              </a:rPr>
              <a:t>Visit ESC </a:t>
            </a:r>
          </a:p>
          <a:p>
            <a:pPr algn="ctr"/>
            <a:r>
              <a:rPr lang="en-US" b="1" dirty="0">
                <a:solidFill>
                  <a:srgbClr val="0070C0"/>
                </a:solidFill>
              </a:rPr>
              <a:t>@ Shota Rustaveli </a:t>
            </a:r>
          </a:p>
          <a:p>
            <a:pPr algn="ctr"/>
            <a:r>
              <a:rPr lang="en-US" b="1" dirty="0">
                <a:solidFill>
                  <a:srgbClr val="0070C0"/>
                </a:solidFill>
              </a:rPr>
              <a:t>National Science Foundation</a:t>
            </a:r>
          </a:p>
          <a:p>
            <a:pPr algn="ctr"/>
            <a:r>
              <a:rPr lang="en-US" b="1" dirty="0">
                <a:solidFill>
                  <a:srgbClr val="0070C0"/>
                </a:solidFill>
              </a:rPr>
              <a:t>Of GEORGIA</a:t>
            </a:r>
          </a:p>
        </p:txBody>
      </p:sp>
      <p:sp>
        <p:nvSpPr>
          <p:cNvPr id="9" name="TextBox 8">
            <a:extLst>
              <a:ext uri="{FF2B5EF4-FFF2-40B4-BE49-F238E27FC236}">
                <a16:creationId xmlns:a16="http://schemas.microsoft.com/office/drawing/2014/main" id="{ACB020A1-1D6A-F44A-B5E4-D90B83F71102}"/>
              </a:ext>
            </a:extLst>
          </p:cNvPr>
          <p:cNvSpPr txBox="1"/>
          <p:nvPr/>
        </p:nvSpPr>
        <p:spPr>
          <a:xfrm rot="16200000">
            <a:off x="11267092" y="653332"/>
            <a:ext cx="1376211" cy="276999"/>
          </a:xfrm>
          <a:prstGeom prst="rect">
            <a:avLst/>
          </a:prstGeom>
          <a:noFill/>
        </p:spPr>
        <p:txBody>
          <a:bodyPr wrap="none" rtlCol="0">
            <a:spAutoFit/>
          </a:bodyPr>
          <a:lstStyle/>
          <a:p>
            <a:r>
              <a:rPr lang="en-US" sz="1200" dirty="0">
                <a:solidFill>
                  <a:srgbClr val="0E6B97"/>
                </a:solidFill>
              </a:rPr>
              <a:t>©</a:t>
            </a:r>
            <a:r>
              <a:rPr lang="en-US" sz="1200" dirty="0" err="1">
                <a:solidFill>
                  <a:srgbClr val="0E6B97"/>
                </a:solidFill>
              </a:rPr>
              <a:t>Euraxess</a:t>
            </a:r>
            <a:r>
              <a:rPr lang="en-US" sz="1200" dirty="0">
                <a:solidFill>
                  <a:srgbClr val="0E6B97"/>
                </a:solidFill>
              </a:rPr>
              <a:t> Georgia</a:t>
            </a:r>
          </a:p>
        </p:txBody>
      </p:sp>
      <p:sp>
        <p:nvSpPr>
          <p:cNvPr id="10" name="TextBox 9">
            <a:extLst>
              <a:ext uri="{FF2B5EF4-FFF2-40B4-BE49-F238E27FC236}">
                <a16:creationId xmlns:a16="http://schemas.microsoft.com/office/drawing/2014/main" id="{C38AB450-4577-2F4A-8A4A-3A61BB2972F2}"/>
              </a:ext>
            </a:extLst>
          </p:cNvPr>
          <p:cNvSpPr txBox="1">
            <a:spLocks noChangeArrowheads="1"/>
          </p:cNvSpPr>
          <p:nvPr/>
        </p:nvSpPr>
        <p:spPr bwMode="auto">
          <a:xfrm>
            <a:off x="253880" y="5275103"/>
            <a:ext cx="7892593" cy="369332"/>
          </a:xfrm>
          <a:prstGeom prst="rect">
            <a:avLst/>
          </a:prstGeom>
          <a:solidFill>
            <a:schemeClr val="bg1"/>
          </a:solidFill>
          <a:ln w="38100">
            <a:solidFill>
              <a:schemeClr val="bg1"/>
            </a:solidFill>
            <a:miter lim="800000"/>
            <a:headEnd/>
            <a:tailEnd/>
          </a:ln>
          <a:effectLst>
            <a:outerShdw blurRad="40000" dist="20000" dir="5400000" rotWithShape="0">
              <a:srgbClr val="808080">
                <a:alpha val="37999"/>
              </a:srgbClr>
            </a:outerShdw>
          </a:effectLst>
        </p:spPr>
        <p:txBody>
          <a:bodyPr wrap="square">
            <a:spAutoFit/>
          </a:bodyPr>
          <a:lstStyle/>
          <a:p>
            <a:pPr algn="ctr">
              <a:defRPr/>
            </a:pPr>
            <a:r>
              <a:rPr lang="en-US" sz="1800" dirty="0">
                <a:solidFill>
                  <a:srgbClr val="0E6B97"/>
                </a:solidFill>
                <a:latin typeface="+mj-lt"/>
                <a:ea typeface="Garamond" charset="0"/>
                <a:cs typeface="Garamond" charset="0"/>
              </a:rPr>
              <a:t>#</a:t>
            </a:r>
            <a:r>
              <a:rPr lang="en-US" sz="1800" dirty="0" err="1">
                <a:solidFill>
                  <a:srgbClr val="0E6B97"/>
                </a:solidFill>
                <a:latin typeface="+mj-lt"/>
                <a:ea typeface="Garamond" charset="0"/>
                <a:cs typeface="Garamond" charset="0"/>
              </a:rPr>
              <a:t>euraxessgeorgia</a:t>
            </a:r>
            <a:r>
              <a:rPr lang="en-US" dirty="0">
                <a:solidFill>
                  <a:srgbClr val="0E6B97"/>
                </a:solidFill>
                <a:latin typeface="+mj-lt"/>
                <a:ea typeface="Garamond" charset="0"/>
                <a:cs typeface="Garamond" charset="0"/>
              </a:rPr>
              <a:t>	*      #</a:t>
            </a:r>
            <a:r>
              <a:rPr lang="en-US" dirty="0" err="1">
                <a:solidFill>
                  <a:srgbClr val="0E6B97"/>
                </a:solidFill>
                <a:latin typeface="+mj-lt"/>
                <a:ea typeface="Garamond" charset="0"/>
                <a:cs typeface="Garamond" charset="0"/>
              </a:rPr>
              <a:t>euraxess</a:t>
            </a:r>
            <a:r>
              <a:rPr lang="en-US" dirty="0">
                <a:solidFill>
                  <a:srgbClr val="0E6B97"/>
                </a:solidFill>
                <a:latin typeface="+mj-lt"/>
                <a:ea typeface="Garamond" charset="0"/>
                <a:cs typeface="Garamond" charset="0"/>
              </a:rPr>
              <a:t>     *        </a:t>
            </a:r>
            <a:r>
              <a:rPr lang="en-US" sz="1800" dirty="0">
                <a:solidFill>
                  <a:srgbClr val="0E6B97"/>
                </a:solidFill>
                <a:latin typeface="+mj-lt"/>
                <a:ea typeface="Garamond" charset="0"/>
                <a:cs typeface="Garamond" charset="0"/>
              </a:rPr>
              <a:t>#</a:t>
            </a:r>
            <a:r>
              <a:rPr lang="en-US" dirty="0" err="1">
                <a:solidFill>
                  <a:srgbClr val="0E6B97"/>
                </a:solidFill>
                <a:latin typeface="+mj-lt"/>
                <a:ea typeface="Garamond" charset="0"/>
                <a:cs typeface="Garamond" charset="0"/>
              </a:rPr>
              <a:t>r</a:t>
            </a:r>
            <a:r>
              <a:rPr lang="en-US" sz="1800" dirty="0" err="1">
                <a:solidFill>
                  <a:srgbClr val="0E6B97"/>
                </a:solidFill>
                <a:latin typeface="+mj-lt"/>
                <a:ea typeface="Garamond" charset="0"/>
                <a:cs typeface="Garamond" charset="0"/>
              </a:rPr>
              <a:t>esearchersinmotion</a:t>
            </a:r>
            <a:endParaRPr lang="en-US" sz="1800" dirty="0">
              <a:solidFill>
                <a:srgbClr val="0E6B97"/>
              </a:solidFill>
              <a:latin typeface="+mj-lt"/>
              <a:ea typeface="Garamond" charset="0"/>
              <a:cs typeface="Garamond" charset="0"/>
            </a:endParaRPr>
          </a:p>
        </p:txBody>
      </p:sp>
      <p:pic>
        <p:nvPicPr>
          <p:cNvPr id="11" name="Picture 10">
            <a:hlinkClick r:id="rId9"/>
            <a:extLst>
              <a:ext uri="{FF2B5EF4-FFF2-40B4-BE49-F238E27FC236}">
                <a16:creationId xmlns:a16="http://schemas.microsoft.com/office/drawing/2014/main" id="{9A3C64CA-D18F-434D-8DD0-2BF07B14889A}"/>
              </a:ext>
            </a:extLst>
          </p:cNvPr>
          <p:cNvPicPr>
            <a:picLocks noChangeAspect="1"/>
          </p:cNvPicPr>
          <p:nvPr/>
        </p:nvPicPr>
        <p:blipFill>
          <a:blip r:embed="rId10"/>
          <a:stretch>
            <a:fillRect/>
          </a:stretch>
        </p:blipFill>
        <p:spPr>
          <a:xfrm>
            <a:off x="729219" y="1709480"/>
            <a:ext cx="1399577" cy="533122"/>
          </a:xfrm>
          <a:prstGeom prst="rect">
            <a:avLst/>
          </a:prstGeom>
        </p:spPr>
      </p:pic>
      <p:pic>
        <p:nvPicPr>
          <p:cNvPr id="12" name="Picture 11">
            <a:hlinkClick r:id="rId11"/>
            <a:extLst>
              <a:ext uri="{FF2B5EF4-FFF2-40B4-BE49-F238E27FC236}">
                <a16:creationId xmlns:a16="http://schemas.microsoft.com/office/drawing/2014/main" id="{6B0A3EC2-C76A-4C40-9314-B71CF309C03B}"/>
              </a:ext>
            </a:extLst>
          </p:cNvPr>
          <p:cNvPicPr>
            <a:picLocks noChangeAspect="1"/>
          </p:cNvPicPr>
          <p:nvPr/>
        </p:nvPicPr>
        <p:blipFill>
          <a:blip r:embed="rId12"/>
          <a:stretch>
            <a:fillRect/>
          </a:stretch>
        </p:blipFill>
        <p:spPr>
          <a:xfrm>
            <a:off x="3606543" y="1670945"/>
            <a:ext cx="1362857" cy="696246"/>
          </a:xfrm>
          <a:prstGeom prst="rect">
            <a:avLst/>
          </a:prstGeom>
        </p:spPr>
      </p:pic>
      <p:pic>
        <p:nvPicPr>
          <p:cNvPr id="1028" name="Picture 4" descr="The YouTube logo is made of a red round-rectangular box with a white &quot;play&quot; button inside and the word &quot;YouTube&quot; written in black."/>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179861" y="1844516"/>
            <a:ext cx="1374504" cy="30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0319" y="2338300"/>
            <a:ext cx="1751442" cy="646331"/>
          </a:xfrm>
          <a:prstGeom prst="rect">
            <a:avLst/>
          </a:prstGeom>
          <a:noFill/>
        </p:spPr>
        <p:txBody>
          <a:bodyPr wrap="none" rtlCol="0">
            <a:spAutoFit/>
          </a:bodyPr>
          <a:lstStyle/>
          <a:p>
            <a:pPr algn="ctr"/>
            <a:r>
              <a:rPr lang="en-US" b="1" dirty="0" smtClean="0">
                <a:solidFill>
                  <a:srgbClr val="0070C0"/>
                </a:solidFill>
              </a:rPr>
              <a:t>Facebook.com/</a:t>
            </a:r>
          </a:p>
          <a:p>
            <a:pPr algn="ctr"/>
            <a:r>
              <a:rPr lang="en-US" b="1" dirty="0" err="1" smtClean="0">
                <a:solidFill>
                  <a:srgbClr val="0070C0"/>
                </a:solidFill>
              </a:rPr>
              <a:t>EuraxessGeorgia</a:t>
            </a:r>
            <a:endParaRPr lang="en-US" b="1" dirty="0">
              <a:solidFill>
                <a:srgbClr val="0070C0"/>
              </a:solidFill>
            </a:endParaRPr>
          </a:p>
        </p:txBody>
      </p:sp>
      <p:sp>
        <p:nvSpPr>
          <p:cNvPr id="13" name="TextBox 12"/>
          <p:cNvSpPr txBox="1"/>
          <p:nvPr/>
        </p:nvSpPr>
        <p:spPr>
          <a:xfrm>
            <a:off x="3618470" y="2333575"/>
            <a:ext cx="1364604" cy="369332"/>
          </a:xfrm>
          <a:prstGeom prst="rect">
            <a:avLst/>
          </a:prstGeom>
          <a:noFill/>
        </p:spPr>
        <p:txBody>
          <a:bodyPr wrap="none" rtlCol="0">
            <a:spAutoFit/>
          </a:bodyPr>
          <a:lstStyle/>
          <a:p>
            <a:r>
              <a:rPr lang="en-US" b="1" dirty="0" smtClean="0">
                <a:solidFill>
                  <a:srgbClr val="0070C0"/>
                </a:solidFill>
              </a:rPr>
              <a:t>@</a:t>
            </a:r>
            <a:r>
              <a:rPr lang="en-US" b="1" dirty="0" err="1" smtClean="0">
                <a:solidFill>
                  <a:srgbClr val="0070C0"/>
                </a:solidFill>
              </a:rPr>
              <a:t>euraxessG</a:t>
            </a:r>
            <a:endParaRPr lang="en-US" b="1" dirty="0">
              <a:solidFill>
                <a:srgbClr val="0070C0"/>
              </a:solidFill>
            </a:endParaRPr>
          </a:p>
        </p:txBody>
      </p:sp>
      <p:sp>
        <p:nvSpPr>
          <p:cNvPr id="16" name="TextBox 15"/>
          <p:cNvSpPr txBox="1"/>
          <p:nvPr/>
        </p:nvSpPr>
        <p:spPr>
          <a:xfrm>
            <a:off x="5713726" y="2342119"/>
            <a:ext cx="2385333" cy="646331"/>
          </a:xfrm>
          <a:prstGeom prst="rect">
            <a:avLst/>
          </a:prstGeom>
          <a:noFill/>
        </p:spPr>
        <p:txBody>
          <a:bodyPr wrap="none" rtlCol="0">
            <a:spAutoFit/>
          </a:bodyPr>
          <a:lstStyle/>
          <a:p>
            <a:pPr algn="ctr"/>
            <a:r>
              <a:rPr lang="en-US" b="1" dirty="0" smtClean="0">
                <a:solidFill>
                  <a:srgbClr val="0070C0"/>
                </a:solidFill>
              </a:rPr>
              <a:t>Youtube.com/</a:t>
            </a:r>
          </a:p>
          <a:p>
            <a:pPr algn="ctr"/>
            <a:r>
              <a:rPr lang="en-US" b="1" dirty="0" smtClean="0">
                <a:solidFill>
                  <a:srgbClr val="0070C0"/>
                </a:solidFill>
              </a:rPr>
              <a:t>@Euraxessgeorgia1139</a:t>
            </a:r>
            <a:endParaRPr lang="en-US" b="1" dirty="0">
              <a:solidFill>
                <a:srgbClr val="0070C0"/>
              </a:solidFill>
            </a:endParaRPr>
          </a:p>
        </p:txBody>
      </p:sp>
      <p:sp>
        <p:nvSpPr>
          <p:cNvPr id="19" name="TextBox 18"/>
          <p:cNvSpPr txBox="1"/>
          <p:nvPr/>
        </p:nvSpPr>
        <p:spPr>
          <a:xfrm>
            <a:off x="410816" y="4237646"/>
            <a:ext cx="2692147" cy="369332"/>
          </a:xfrm>
          <a:prstGeom prst="rect">
            <a:avLst/>
          </a:prstGeom>
          <a:noFill/>
        </p:spPr>
        <p:txBody>
          <a:bodyPr wrap="none" rtlCol="0">
            <a:spAutoFit/>
          </a:bodyPr>
          <a:lstStyle/>
          <a:p>
            <a:r>
              <a:rPr lang="en-US" b="1" dirty="0" smtClean="0">
                <a:solidFill>
                  <a:srgbClr val="0070C0"/>
                </a:solidFill>
              </a:rPr>
              <a:t>euraxess@rustaveli.org.ge</a:t>
            </a:r>
            <a:endParaRPr lang="en-US" b="1" dirty="0">
              <a:solidFill>
                <a:srgbClr val="0070C0"/>
              </a:solidFill>
            </a:endParaRPr>
          </a:p>
        </p:txBody>
      </p:sp>
    </p:spTree>
    <p:extLst>
      <p:ext uri="{BB962C8B-B14F-4D97-AF65-F5344CB8AC3E}">
        <p14:creationId xmlns:p14="http://schemas.microsoft.com/office/powerpoint/2010/main" val="4193033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26830-0CC5-4230-AB09-BFD8B75E2330}"/>
              </a:ext>
            </a:extLst>
          </p:cNvPr>
          <p:cNvSpPr txBox="1"/>
          <p:nvPr/>
        </p:nvSpPr>
        <p:spPr>
          <a:xfrm>
            <a:off x="3916418" y="1051659"/>
            <a:ext cx="7489825" cy="2123658"/>
          </a:xfrm>
          <a:prstGeom prst="rect">
            <a:avLst/>
          </a:prstGeom>
          <a:noFill/>
        </p:spPr>
        <p:txBody>
          <a:bodyPr>
            <a:spAutoFit/>
          </a:bodyPr>
          <a:lstStyle/>
          <a:p>
            <a:pPr algn="ctr">
              <a:defRPr/>
            </a:pPr>
            <a:r>
              <a:rPr lang="en-US" sz="4400" b="1" dirty="0">
                <a:solidFill>
                  <a:srgbClr val="2B679F"/>
                </a:solidFill>
                <a:ea typeface="ＭＳ Ｐゴシック" charset="-128"/>
                <a:cs typeface="ＭＳ Ｐゴシック" charset="-128"/>
              </a:rPr>
              <a:t>Thank You </a:t>
            </a:r>
          </a:p>
          <a:p>
            <a:pPr algn="ctr">
              <a:defRPr/>
            </a:pPr>
            <a:r>
              <a:rPr lang="en-US" sz="4400" b="1" dirty="0" smtClean="0">
                <a:solidFill>
                  <a:srgbClr val="E32060"/>
                </a:solidFill>
                <a:latin typeface="Calibri" panose="020F0502020204030204" pitchFamily="34" charset="0"/>
                <a:ea typeface="ＭＳ Ｐゴシック" charset="-128"/>
                <a:cs typeface="Calibri" panose="020F0502020204030204" pitchFamily="34" charset="0"/>
              </a:rPr>
              <a:t>❤</a:t>
            </a:r>
            <a:r>
              <a:rPr lang="en-US" sz="4400" b="1" dirty="0" smtClean="0">
                <a:solidFill>
                  <a:srgbClr val="2B679F"/>
                </a:solidFill>
                <a:latin typeface="Calibri" panose="020F0502020204030204" pitchFamily="34" charset="0"/>
                <a:ea typeface="ＭＳ Ｐゴシック" charset="-128"/>
                <a:cs typeface="Calibri" panose="020F0502020204030204" pitchFamily="34" charset="0"/>
              </a:rPr>
              <a:t> </a:t>
            </a:r>
            <a:r>
              <a:rPr lang="en-US" sz="4400" b="1" dirty="0" smtClean="0">
                <a:solidFill>
                  <a:srgbClr val="2B679F"/>
                </a:solidFill>
                <a:ea typeface="ＭＳ Ｐゴシック" charset="-128"/>
                <a:cs typeface="ＭＳ Ｐゴシック" charset="-128"/>
              </a:rPr>
              <a:t> </a:t>
            </a:r>
            <a:r>
              <a:rPr lang="ka-GE" sz="4400" b="1" dirty="0">
                <a:solidFill>
                  <a:srgbClr val="2B679F"/>
                </a:solidFill>
                <a:ea typeface="ＭＳ Ｐゴシック" charset="-128"/>
                <a:cs typeface="ＭＳ Ｐゴシック" charset="-128"/>
              </a:rPr>
              <a:t>გმადლობთ </a:t>
            </a:r>
            <a:r>
              <a:rPr lang="en-US" sz="4400" b="1" dirty="0" smtClean="0">
                <a:solidFill>
                  <a:srgbClr val="E32060"/>
                </a:solidFill>
                <a:latin typeface="Calibri" panose="020F0502020204030204" pitchFamily="34" charset="0"/>
                <a:ea typeface="ＭＳ Ｐゴシック" charset="-128"/>
                <a:cs typeface="Calibri" panose="020F0502020204030204" pitchFamily="34" charset="0"/>
              </a:rPr>
              <a:t>❤</a:t>
            </a:r>
            <a:r>
              <a:rPr lang="ka-GE" sz="4400" b="1" dirty="0" smtClean="0">
                <a:solidFill>
                  <a:srgbClr val="E32060"/>
                </a:solidFill>
                <a:latin typeface="Calibri" panose="020F0502020204030204" pitchFamily="34" charset="0"/>
                <a:ea typeface="ＭＳ Ｐゴシック" charset="-128"/>
                <a:cs typeface="Calibri" panose="020F0502020204030204" pitchFamily="34" charset="0"/>
              </a:rPr>
              <a:t> </a:t>
            </a:r>
            <a:endParaRPr lang="en-US" sz="4400" b="1" dirty="0">
              <a:solidFill>
                <a:srgbClr val="E32060"/>
              </a:solidFill>
              <a:latin typeface="Calibri" panose="020F0502020204030204" pitchFamily="34" charset="0"/>
              <a:ea typeface="ＭＳ Ｐゴシック" charset="-128"/>
              <a:cs typeface="Calibri" panose="020F0502020204030204" pitchFamily="34" charset="0"/>
            </a:endParaRPr>
          </a:p>
          <a:p>
            <a:pPr algn="ctr">
              <a:defRPr/>
            </a:pPr>
            <a:r>
              <a:rPr lang="en-US" sz="4400" b="1" dirty="0">
                <a:solidFill>
                  <a:srgbClr val="E32060"/>
                </a:solidFill>
                <a:latin typeface="Calibri" panose="020F0502020204030204" pitchFamily="34" charset="0"/>
                <a:ea typeface="ＭＳ Ｐゴシック" charset="-128"/>
                <a:cs typeface="Calibri" panose="020F0502020204030204" pitchFamily="34" charset="0"/>
              </a:rPr>
              <a:t> </a:t>
            </a:r>
            <a:r>
              <a:rPr lang="en-US" sz="4400" b="1" dirty="0" err="1">
                <a:solidFill>
                  <a:srgbClr val="2B679F"/>
                </a:solidFill>
                <a:ea typeface="ＭＳ Ｐゴシック" charset="-128"/>
                <a:cs typeface="ＭＳ Ｐゴシック" charset="-128"/>
              </a:rPr>
              <a:t>иҭабуп</a:t>
            </a:r>
            <a:r>
              <a:rPr lang="en-US" sz="4400" b="1" dirty="0">
                <a:solidFill>
                  <a:srgbClr val="2B679F"/>
                </a:solidFill>
                <a:ea typeface="ＭＳ Ｐゴシック" charset="-128"/>
                <a:cs typeface="ＭＳ Ｐゴシック" charset="-128"/>
              </a:rPr>
              <a:t> </a:t>
            </a:r>
            <a:endParaRPr lang="en-US" sz="4400" b="1" dirty="0">
              <a:solidFill>
                <a:srgbClr val="00B050"/>
              </a:solidFill>
              <a:ea typeface="ＭＳ Ｐゴシック" charset="-128"/>
              <a:cs typeface="ＭＳ Ｐゴシック" charset="-128"/>
            </a:endParaRPr>
          </a:p>
        </p:txBody>
      </p:sp>
      <p:pic>
        <p:nvPicPr>
          <p:cNvPr id="28676" name="Picture 2">
            <a:extLst>
              <a:ext uri="{FF2B5EF4-FFF2-40B4-BE49-F238E27FC236}">
                <a16:creationId xmlns:a16="http://schemas.microsoft.com/office/drawing/2014/main" id="{6EC31000-9553-6542-AFEE-C4EFAF914C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179" y="429891"/>
            <a:ext cx="3584172" cy="358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a:extLst>
              <a:ext uri="{FF2B5EF4-FFF2-40B4-BE49-F238E27FC236}">
                <a16:creationId xmlns:a16="http://schemas.microsoft.com/office/drawing/2014/main" id="{95A85D9A-59A6-694D-8DB6-22046CE899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7380" y="4014061"/>
            <a:ext cx="4706159" cy="156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017735"/>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E65143-389C-40B6-8896-A05A2F161780}" vid="{0613FAF5-051F-4D1B-A196-9417799CF6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slide_master_format</Template>
  <TotalTime>280</TotalTime>
  <Words>388</Words>
  <Application>Microsoft Office PowerPoint</Application>
  <PresentationFormat>Widescreen</PresentationFormat>
  <Paragraphs>65</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ＭＳ Ｐゴシック</vt:lpstr>
      <vt:lpstr>Arial</vt:lpstr>
      <vt:lpstr>Calibri</vt:lpstr>
      <vt:lpstr>Calibri Light</vt:lpstr>
      <vt:lpstr>Garamond</vt:lpstr>
      <vt:lpstr>Sylfaen</vt:lpstr>
      <vt:lpstr>Verdana</vt:lpstr>
      <vt:lpstr>Office Theme</vt:lpstr>
      <vt:lpstr>SUPPORT TO GEORGIA’S RESEARCHERS’ MOBILITY</vt:lpstr>
      <vt:lpstr>EURAXESS</vt:lpstr>
      <vt:lpstr>EURAXESS – ERA Talent Platform</vt:lpstr>
      <vt:lpstr>EURAXESS  Georgia Network</vt:lpstr>
      <vt:lpstr>EURAXESS – Gateway to ERA</vt:lpstr>
      <vt:lpstr>EURAXESS Georgia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GEORGIA’S RESEARCHERS’ MOBILITY</dc:title>
  <dc:creator>Microsoft account</dc:creator>
  <cp:lastModifiedBy>Ketevan Gabitashvili</cp:lastModifiedBy>
  <cp:revision>33</cp:revision>
  <dcterms:created xsi:type="dcterms:W3CDTF">2023-02-27T13:05:41Z</dcterms:created>
  <dcterms:modified xsi:type="dcterms:W3CDTF">2023-07-10T06:45:37Z</dcterms:modified>
</cp:coreProperties>
</file>