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39"/>
  </p:notesMasterIdLst>
  <p:handoutMasterIdLst>
    <p:handoutMasterId r:id="rId40"/>
  </p:handoutMasterIdLst>
  <p:sldIdLst>
    <p:sldId id="316" r:id="rId6"/>
    <p:sldId id="318" r:id="rId7"/>
    <p:sldId id="300" r:id="rId8"/>
    <p:sldId id="319" r:id="rId9"/>
    <p:sldId id="317" r:id="rId10"/>
    <p:sldId id="320" r:id="rId11"/>
    <p:sldId id="342" r:id="rId12"/>
    <p:sldId id="334" r:id="rId13"/>
    <p:sldId id="341" r:id="rId14"/>
    <p:sldId id="348" r:id="rId15"/>
    <p:sldId id="321" r:id="rId16"/>
    <p:sldId id="322" r:id="rId17"/>
    <p:sldId id="301" r:id="rId18"/>
    <p:sldId id="323" r:id="rId19"/>
    <p:sldId id="326" r:id="rId20"/>
    <p:sldId id="327" r:id="rId21"/>
    <p:sldId id="328" r:id="rId22"/>
    <p:sldId id="343" r:id="rId23"/>
    <p:sldId id="345" r:id="rId24"/>
    <p:sldId id="346" r:id="rId25"/>
    <p:sldId id="302" r:id="rId26"/>
    <p:sldId id="329" r:id="rId27"/>
    <p:sldId id="344" r:id="rId28"/>
    <p:sldId id="331" r:id="rId29"/>
    <p:sldId id="332" r:id="rId30"/>
    <p:sldId id="335" r:id="rId31"/>
    <p:sldId id="336" r:id="rId32"/>
    <p:sldId id="339" r:id="rId33"/>
    <p:sldId id="349" r:id="rId34"/>
    <p:sldId id="338" r:id="rId35"/>
    <p:sldId id="347" r:id="rId36"/>
    <p:sldId id="340" r:id="rId37"/>
    <p:sldId id="275"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92"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31680"/>
    <a:srgbClr val="004494"/>
    <a:srgbClr val="034EA2"/>
    <a:srgbClr val="9BD4F0"/>
    <a:srgbClr val="0356B1"/>
    <a:srgbClr val="024EA2"/>
    <a:srgbClr val="024B9C"/>
    <a:srgbClr val="035D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autoAdjust="0"/>
    <p:restoredTop sz="94660"/>
  </p:normalViewPr>
  <p:slideViewPr>
    <p:cSldViewPr snapToGrid="0">
      <p:cViewPr varScale="1">
        <p:scale>
          <a:sx n="122" d="100"/>
          <a:sy n="122" d="100"/>
        </p:scale>
        <p:origin x="240" y="296"/>
      </p:cViewPr>
      <p:guideLst>
        <p:guide orient="horz" pos="2092"/>
        <p:guide pos="3840"/>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handoutMaster" Target="handoutMasters/handout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A939EFE-0303-44F6-9A16-FD3B5E015DB1}" type="datetimeFigureOut">
              <a:rPr lang="en-GB" smtClean="0"/>
              <a:t>25/10/2022</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4F04766-77AF-4EBE-9704-229FD5F6AD6A}" type="slidenum">
              <a:rPr lang="en-GB" smtClean="0"/>
              <a:t>‹#›</a:t>
            </a:fld>
            <a:endParaRPr lang="en-GB"/>
          </a:p>
        </p:txBody>
      </p:sp>
    </p:spTree>
    <p:extLst>
      <p:ext uri="{BB962C8B-B14F-4D97-AF65-F5344CB8AC3E}">
        <p14:creationId xmlns:p14="http://schemas.microsoft.com/office/powerpoint/2010/main" val="37889881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B926D1-0013-4A80-B64E-9D824EE65210}" type="datetimeFigureOut">
              <a:rPr lang="en-GB" smtClean="0"/>
              <a:t>25/10/2022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CF2995-AB43-4B7C-B8CD-9DC7C3692A9C}" type="slidenum">
              <a:rPr lang="en-GB" smtClean="0"/>
              <a:t>‹#›</a:t>
            </a:fld>
            <a:endParaRPr lang="en-GB"/>
          </a:p>
        </p:txBody>
      </p:sp>
    </p:spTree>
    <p:extLst>
      <p:ext uri="{BB962C8B-B14F-4D97-AF65-F5344CB8AC3E}">
        <p14:creationId xmlns:p14="http://schemas.microsoft.com/office/powerpoint/2010/main" val="146078466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59CF2995-AB43-4B7C-B8CD-9DC7C3692A9C}" type="slidenum">
              <a:rPr lang="en-GB" smtClean="0"/>
              <a:t>29</a:t>
            </a:fld>
            <a:endParaRPr lang="en-GB"/>
          </a:p>
        </p:txBody>
      </p:sp>
    </p:spTree>
    <p:extLst>
      <p:ext uri="{BB962C8B-B14F-4D97-AF65-F5344CB8AC3E}">
        <p14:creationId xmlns:p14="http://schemas.microsoft.com/office/powerpoint/2010/main" val="39236030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7.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png"/><Relationship Id="rId1" Type="http://schemas.openxmlformats.org/officeDocument/2006/relationships/slideMaster" Target="../slideMasters/slideMaster1.xml"/><Relationship Id="rId4" Type="http://schemas.openxmlformats.org/officeDocument/2006/relationships/image" Target="../media/image20.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66" y="0"/>
            <a:ext cx="12192000" cy="6858000"/>
          </a:xfrm>
          <a:prstGeom prst="rect">
            <a:avLst/>
          </a:prstGeom>
        </p:spPr>
      </p:pic>
      <p:pic>
        <p:nvPicPr>
          <p:cNvPr id="20" name="Picture 1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33893" y="-101625"/>
            <a:ext cx="1763200" cy="1763200"/>
          </a:xfrm>
          <a:prstGeom prst="rect">
            <a:avLst/>
          </a:prstGeom>
        </p:spPr>
      </p:pic>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grpSp>
        <p:nvGrpSpPr>
          <p:cNvPr id="15" name="Group 14"/>
          <p:cNvGrpSpPr/>
          <p:nvPr userDrawn="1"/>
        </p:nvGrpSpPr>
        <p:grpSpPr>
          <a:xfrm>
            <a:off x="5673072" y="6361871"/>
            <a:ext cx="846055" cy="496129"/>
            <a:chOff x="5673072" y="4897884"/>
            <a:chExt cx="846055" cy="496129"/>
          </a:xfrm>
        </p:grpSpPr>
        <p:sp>
          <p:nvSpPr>
            <p:cNvPr id="18" name="Rectangle 17"/>
            <p:cNvSpPr/>
            <p:nvPr userDrawn="1"/>
          </p:nvSpPr>
          <p:spPr>
            <a:xfrm>
              <a:off x="5724681" y="4926090"/>
              <a:ext cx="723886" cy="467923"/>
            </a:xfrm>
            <a:prstGeom prst="rect">
              <a:avLst/>
            </a:prstGeom>
            <a:solidFill>
              <a:srgbClr val="009EE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sp>
          <p:nvSpPr>
            <p:cNvPr id="14" name="TextBox 13"/>
            <p:cNvSpPr txBox="1"/>
            <p:nvPr userDrawn="1"/>
          </p:nvSpPr>
          <p:spPr>
            <a:xfrm>
              <a:off x="5673072" y="4897884"/>
              <a:ext cx="846055" cy="378565"/>
            </a:xfrm>
            <a:prstGeom prst="rect">
              <a:avLst/>
            </a:prstGeom>
            <a:noFill/>
          </p:spPr>
          <p:txBody>
            <a:bodyPr wrap="square" rtlCol="0">
              <a:spAutoFit/>
            </a:bodyPr>
            <a:lstStyle/>
            <a:p>
              <a:r>
                <a:rPr lang="fr-BE" sz="930" b="0" i="1" dirty="0" err="1">
                  <a:solidFill>
                    <a:schemeClr val="bg1"/>
                  </a:solidFill>
                  <a:latin typeface="EC Square Sans Pro Light" panose="020B0506000000020004" pitchFamily="34" charset="0"/>
                </a:rPr>
                <a:t>Research</a:t>
              </a:r>
              <a:r>
                <a:rPr lang="fr-BE" sz="930" b="0" i="1" dirty="0">
                  <a:solidFill>
                    <a:schemeClr val="bg1"/>
                  </a:solidFill>
                  <a:latin typeface="EC Square Sans Pro Light" panose="020B0506000000020004" pitchFamily="34" charset="0"/>
                </a:rPr>
                <a:t> and Innovation </a:t>
              </a:r>
              <a:endParaRPr lang="en-GB" sz="930" b="0" i="1" dirty="0" err="1">
                <a:solidFill>
                  <a:schemeClr val="bg1"/>
                </a:solidFill>
                <a:latin typeface="EC Square Sans Pro Light" panose="020B0506000000020004" pitchFamily="34" charset="0"/>
              </a:endParaRPr>
            </a:p>
          </p:txBody>
        </p:sp>
      </p:gr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04250" y="4224797"/>
            <a:ext cx="1001297" cy="1328882"/>
          </a:xfrm>
          <a:prstGeom prst="rect">
            <a:avLst/>
          </a:prstGeom>
        </p:spPr>
      </p:pic>
      <p:sp>
        <p:nvSpPr>
          <p:cNvPr id="17" name="Text Placeholder 3"/>
          <p:cNvSpPr>
            <a:spLocks noGrp="1"/>
          </p:cNvSpPr>
          <p:nvPr>
            <p:ph type="body" sz="quarter" idx="10" hasCustomPrompt="1"/>
          </p:nvPr>
        </p:nvSpPr>
        <p:spPr>
          <a:xfrm>
            <a:off x="8184423" y="5111579"/>
            <a:ext cx="3186584" cy="216000"/>
          </a:xfrm>
          <a:prstGeom prst="rect">
            <a:avLst/>
          </a:prstGeom>
        </p:spPr>
        <p:txBody>
          <a:bodyPr/>
          <a:lstStyle>
            <a:lvl1pPr marL="0" indent="0">
              <a:buNone/>
              <a:defRPr sz="1200" b="0" i="0" cap="none" baseline="0">
                <a:solidFill>
                  <a:schemeClr val="tx1"/>
                </a:solidFill>
              </a:defRPr>
            </a:lvl1pPr>
            <a:lvl5pPr>
              <a:defRPr/>
            </a:lvl5pPr>
          </a:lstStyle>
          <a:p>
            <a:pPr lvl="0"/>
            <a:r>
              <a:rPr lang="fr-BE" dirty="0"/>
              <a:t>Name of the </a:t>
            </a:r>
            <a:r>
              <a:rPr lang="fr-BE" dirty="0" err="1"/>
              <a:t>Event</a:t>
            </a:r>
            <a:endParaRPr lang="en-GB" dirty="0"/>
          </a:p>
        </p:txBody>
      </p:sp>
      <p:sp>
        <p:nvSpPr>
          <p:cNvPr id="23" name="Text Placeholder 3"/>
          <p:cNvSpPr>
            <a:spLocks noGrp="1"/>
          </p:cNvSpPr>
          <p:nvPr>
            <p:ph type="body" sz="quarter" idx="13" hasCustomPrompt="1"/>
          </p:nvPr>
        </p:nvSpPr>
        <p:spPr>
          <a:xfrm>
            <a:off x="8184423" y="4887597"/>
            <a:ext cx="3186584" cy="216000"/>
          </a:xfrm>
          <a:prstGeom prst="rect">
            <a:avLst/>
          </a:prstGeom>
        </p:spPr>
        <p:txBody>
          <a:bodyPr/>
          <a:lstStyle>
            <a:lvl1pPr marL="0" indent="0">
              <a:buNone/>
              <a:defRPr sz="1200" b="1" i="0" cap="all" baseline="0">
                <a:solidFill>
                  <a:schemeClr val="tx1"/>
                </a:solidFill>
              </a:defRPr>
            </a:lvl1pPr>
            <a:lvl5pPr>
              <a:defRPr/>
            </a:lvl5pPr>
          </a:lstStyle>
          <a:p>
            <a:pPr lvl="0"/>
            <a:r>
              <a:rPr lang="fr-BE" dirty="0"/>
              <a:t>Speaker Name</a:t>
            </a:r>
            <a:endParaRPr lang="en-GB" dirty="0"/>
          </a:p>
        </p:txBody>
      </p:sp>
      <p:sp>
        <p:nvSpPr>
          <p:cNvPr id="25" name="Text Placeholder 3"/>
          <p:cNvSpPr>
            <a:spLocks noGrp="1"/>
          </p:cNvSpPr>
          <p:nvPr>
            <p:ph type="body" sz="quarter" idx="14" hasCustomPrompt="1"/>
          </p:nvPr>
        </p:nvSpPr>
        <p:spPr>
          <a:xfrm>
            <a:off x="8184423" y="5333115"/>
            <a:ext cx="3186584" cy="216000"/>
          </a:xfrm>
          <a:prstGeom prst="rect">
            <a:avLst/>
          </a:prstGeom>
        </p:spPr>
        <p:txBody>
          <a:bodyPr/>
          <a:lstStyle>
            <a:lvl1pPr marL="0" indent="0">
              <a:buNone/>
              <a:defRPr sz="1200" b="0" i="0" cap="none" baseline="0">
                <a:solidFill>
                  <a:schemeClr val="tx1"/>
                </a:solidFill>
              </a:defRPr>
            </a:lvl1pPr>
            <a:lvl5pPr>
              <a:defRPr/>
            </a:lvl5pPr>
          </a:lstStyle>
          <a:p>
            <a:pPr lvl="0"/>
            <a:r>
              <a:rPr lang="fr-BE" dirty="0"/>
              <a:t>Date of the </a:t>
            </a:r>
            <a:r>
              <a:rPr lang="fr-BE" dirty="0" err="1"/>
              <a:t>Event</a:t>
            </a:r>
            <a:endParaRPr lang="en-GB" dirty="0"/>
          </a:p>
        </p:txBody>
      </p:sp>
      <p:sp>
        <p:nvSpPr>
          <p:cNvPr id="19" name="Title 1"/>
          <p:cNvSpPr txBox="1">
            <a:spLocks/>
          </p:cNvSpPr>
          <p:nvPr userDrawn="1"/>
        </p:nvSpPr>
        <p:spPr>
          <a:xfrm>
            <a:off x="8201800" y="3023302"/>
            <a:ext cx="3255743" cy="779392"/>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1900" b="0" kern="1200" baseline="0">
                <a:solidFill>
                  <a:schemeClr val="bg1"/>
                </a:solidFill>
                <a:latin typeface="+mn-lt"/>
                <a:ea typeface="+mj-ea"/>
                <a:cs typeface="+mj-cs"/>
              </a:defRPr>
            </a:lvl1pPr>
          </a:lstStyle>
          <a:p>
            <a:r>
              <a:rPr lang="en-US" b="1" dirty="0">
                <a:solidFill>
                  <a:schemeClr val="tx2"/>
                </a:solidFill>
              </a:rPr>
              <a:t>THE EU</a:t>
            </a:r>
            <a:br>
              <a:rPr lang="en-US" b="1" dirty="0">
                <a:solidFill>
                  <a:schemeClr val="tx2"/>
                </a:solidFill>
              </a:rPr>
            </a:br>
            <a:r>
              <a:rPr lang="en-US" b="1" dirty="0">
                <a:solidFill>
                  <a:schemeClr val="tx2"/>
                </a:solidFill>
              </a:rPr>
              <a:t>RESEARCH &amp; INNOVATION</a:t>
            </a:r>
          </a:p>
          <a:p>
            <a:pPr marL="0" marR="0" lvl="0" indent="0" algn="ctr" defTabSz="914400" rtl="0" eaLnBrk="1" fontAlgn="auto" latinLnBrk="0" hangingPunct="1">
              <a:lnSpc>
                <a:spcPct val="90000"/>
              </a:lnSpc>
              <a:spcBef>
                <a:spcPct val="0"/>
              </a:spcBef>
              <a:spcAft>
                <a:spcPts val="0"/>
              </a:spcAft>
              <a:buClrTx/>
              <a:buSzTx/>
              <a:buFontTx/>
              <a:buNone/>
              <a:tabLst/>
              <a:defRPr/>
            </a:pPr>
            <a:r>
              <a:rPr lang="en-US" sz="1900" b="1" spc="80" baseline="0" dirty="0">
                <a:solidFill>
                  <a:schemeClr val="tx2"/>
                </a:solidFill>
              </a:rPr>
              <a:t>PROGRAMME</a:t>
            </a:r>
            <a:endParaRPr lang="en-GB" sz="1900" spc="80" baseline="0" dirty="0">
              <a:solidFill>
                <a:schemeClr val="tx2"/>
              </a:solidFill>
            </a:endParaRPr>
          </a:p>
        </p:txBody>
      </p:sp>
      <p:sp>
        <p:nvSpPr>
          <p:cNvPr id="21" name="Title 1"/>
          <p:cNvSpPr txBox="1">
            <a:spLocks/>
          </p:cNvSpPr>
          <p:nvPr userDrawn="1"/>
        </p:nvSpPr>
        <p:spPr>
          <a:xfrm>
            <a:off x="8288595" y="3888150"/>
            <a:ext cx="3082412" cy="254774"/>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1900" b="0" kern="1200" baseline="0">
                <a:solidFill>
                  <a:schemeClr val="bg1"/>
                </a:solidFill>
                <a:latin typeface="+mn-lt"/>
                <a:ea typeface="+mj-ea"/>
                <a:cs typeface="+mj-cs"/>
              </a:defRPr>
            </a:lvl1pPr>
          </a:lstStyle>
          <a:p>
            <a:r>
              <a:rPr lang="en-US" b="0" spc="70" baseline="0" dirty="0"/>
              <a:t>2021 – 2027</a:t>
            </a:r>
            <a:endParaRPr lang="en-GB" b="0" spc="70" baseline="0" dirty="0"/>
          </a:p>
        </p:txBody>
      </p:sp>
      <p:cxnSp>
        <p:nvCxnSpPr>
          <p:cNvPr id="27" name="Straight Connector 26"/>
          <p:cNvCxnSpPr/>
          <p:nvPr userDrawn="1"/>
        </p:nvCxnSpPr>
        <p:spPr>
          <a:xfrm>
            <a:off x="8232291" y="4224797"/>
            <a:ext cx="3240000"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a:xfrm>
            <a:off x="8201800" y="2886814"/>
            <a:ext cx="3240000"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21833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838200" y="468000"/>
            <a:ext cx="10515600" cy="473104"/>
          </a:xfrm>
          <a:prstGeom prst="rect">
            <a:avLst/>
          </a:prstGeom>
        </p:spPr>
        <p:txBody>
          <a:bodyPr vert="horz" lIns="91440" tIns="45720" rIns="91440" bIns="0" rtlCol="0" anchor="b" anchorCtr="0">
            <a:noAutofit/>
          </a:bodyPr>
          <a:lstStyle>
            <a:lvl1pPr>
              <a:defRPr sz="3600" b="1">
                <a:solidFill>
                  <a:schemeClr val="accent2"/>
                </a:solidFill>
              </a:defRPr>
            </a:lvl1pPr>
          </a:lstStyle>
          <a:p>
            <a:r>
              <a:rPr lang="en-US" dirty="0"/>
              <a:t>Click to edit Master title style</a:t>
            </a:r>
            <a:endParaRPr lang="en-GB"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33852" y="6044693"/>
            <a:ext cx="1716200" cy="451718"/>
          </a:xfrm>
          <a:prstGeom prst="rect">
            <a:avLst/>
          </a:prstGeom>
        </p:spPr>
      </p:pic>
      <p:sp>
        <p:nvSpPr>
          <p:cNvPr id="6" name="Slide Number Placeholder 5"/>
          <p:cNvSpPr>
            <a:spLocks noGrp="1"/>
          </p:cNvSpPr>
          <p:nvPr>
            <p:ph type="sldNum" sz="quarter" idx="12"/>
          </p:nvPr>
        </p:nvSpPr>
        <p:spPr>
          <a:xfrm>
            <a:off x="838200" y="6131286"/>
            <a:ext cx="2743200" cy="365125"/>
          </a:xfrm>
        </p:spPr>
        <p:txBody>
          <a:bodyPr>
            <a:noAutofit/>
          </a:bodyPr>
          <a:lstStyle/>
          <a:p>
            <a:fld id="{F46C79FD-C571-418B-AB0F-5EE936C85276}" type="slidenum">
              <a:rPr lang="en-GB" smtClean="0"/>
              <a:t>‹#›</a:t>
            </a:fld>
            <a:endParaRPr lang="en-GB"/>
          </a:p>
        </p:txBody>
      </p:sp>
      <p:cxnSp>
        <p:nvCxnSpPr>
          <p:cNvPr id="17" name="Straight Connector 16"/>
          <p:cNvCxnSpPr/>
          <p:nvPr userDrawn="1"/>
        </p:nvCxnSpPr>
        <p:spPr>
          <a:xfrm>
            <a:off x="3340410" y="4264474"/>
            <a:ext cx="18390" cy="1270874"/>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13" name="Picture Placeholder 15"/>
          <p:cNvSpPr>
            <a:spLocks noGrp="1"/>
          </p:cNvSpPr>
          <p:nvPr>
            <p:ph type="pic" sz="quarter" idx="11"/>
          </p:nvPr>
        </p:nvSpPr>
        <p:spPr>
          <a:xfrm>
            <a:off x="838200" y="1634669"/>
            <a:ext cx="2304000" cy="2304000"/>
          </a:xfrm>
          <a:prstGeom prst="ellipse">
            <a:avLst/>
          </a:prstGeom>
          <a:solidFill>
            <a:schemeClr val="bg2"/>
          </a:solidFill>
          <a:ln>
            <a:noFill/>
          </a:ln>
          <a:effectLst>
            <a:softEdge rad="0"/>
          </a:effectLst>
        </p:spPr>
      </p:sp>
      <p:sp>
        <p:nvSpPr>
          <p:cNvPr id="14" name="Picture Placeholder 19"/>
          <p:cNvSpPr>
            <a:spLocks noGrp="1"/>
          </p:cNvSpPr>
          <p:nvPr>
            <p:ph type="pic" sz="quarter" idx="17"/>
          </p:nvPr>
        </p:nvSpPr>
        <p:spPr>
          <a:xfrm>
            <a:off x="3575400" y="1634669"/>
            <a:ext cx="2304000" cy="2304000"/>
          </a:xfrm>
          <a:prstGeom prst="ellipse">
            <a:avLst/>
          </a:prstGeom>
          <a:solidFill>
            <a:schemeClr val="bg2"/>
          </a:solidFill>
          <a:ln>
            <a:noFill/>
          </a:ln>
        </p:spPr>
      </p:sp>
      <p:sp>
        <p:nvSpPr>
          <p:cNvPr id="15" name="Picture Placeholder 20"/>
          <p:cNvSpPr>
            <a:spLocks noGrp="1"/>
          </p:cNvSpPr>
          <p:nvPr>
            <p:ph type="pic" sz="quarter" idx="13"/>
          </p:nvPr>
        </p:nvSpPr>
        <p:spPr>
          <a:xfrm>
            <a:off x="6312600" y="1634669"/>
            <a:ext cx="2304000" cy="2304000"/>
          </a:xfrm>
          <a:prstGeom prst="ellipse">
            <a:avLst/>
          </a:prstGeom>
          <a:solidFill>
            <a:schemeClr val="bg2"/>
          </a:solidFill>
          <a:ln>
            <a:noFill/>
          </a:ln>
        </p:spPr>
      </p:sp>
      <p:sp>
        <p:nvSpPr>
          <p:cNvPr id="16" name="Picture Placeholder 21"/>
          <p:cNvSpPr>
            <a:spLocks noGrp="1"/>
          </p:cNvSpPr>
          <p:nvPr>
            <p:ph type="pic" sz="quarter" idx="14"/>
          </p:nvPr>
        </p:nvSpPr>
        <p:spPr>
          <a:xfrm>
            <a:off x="9049800" y="1634669"/>
            <a:ext cx="2304000" cy="2304000"/>
          </a:xfrm>
          <a:prstGeom prst="ellipse">
            <a:avLst/>
          </a:prstGeom>
          <a:solidFill>
            <a:schemeClr val="bg2"/>
          </a:solidFill>
          <a:ln>
            <a:noFill/>
          </a:ln>
        </p:spPr>
      </p:sp>
      <p:sp>
        <p:nvSpPr>
          <p:cNvPr id="24" name="Content Placeholder 25"/>
          <p:cNvSpPr>
            <a:spLocks noGrp="1"/>
          </p:cNvSpPr>
          <p:nvPr>
            <p:ph sz="quarter" idx="20"/>
          </p:nvPr>
        </p:nvSpPr>
        <p:spPr>
          <a:xfrm>
            <a:off x="9049800" y="4260554"/>
            <a:ext cx="2304000" cy="1249363"/>
          </a:xfrm>
        </p:spPr>
        <p:txBody>
          <a:bodyPr/>
          <a:lstStyle>
            <a:lvl1pPr marL="0" indent="0">
              <a:buNone/>
              <a:defRPr sz="2000"/>
            </a:lvl1pPr>
          </a:lstStyle>
          <a:p>
            <a:endParaRPr lang="en-GB" dirty="0"/>
          </a:p>
        </p:txBody>
      </p:sp>
      <p:sp>
        <p:nvSpPr>
          <p:cNvPr id="35" name="Content Placeholder 25"/>
          <p:cNvSpPr>
            <a:spLocks noGrp="1"/>
          </p:cNvSpPr>
          <p:nvPr>
            <p:ph sz="quarter" idx="21"/>
          </p:nvPr>
        </p:nvSpPr>
        <p:spPr>
          <a:xfrm>
            <a:off x="6312600" y="4270487"/>
            <a:ext cx="2304000" cy="1249363"/>
          </a:xfrm>
        </p:spPr>
        <p:txBody>
          <a:bodyPr/>
          <a:lstStyle>
            <a:lvl1pPr marL="0" indent="0">
              <a:buNone/>
              <a:defRPr sz="2000"/>
            </a:lvl1pPr>
          </a:lstStyle>
          <a:p>
            <a:endParaRPr lang="en-GB" dirty="0"/>
          </a:p>
        </p:txBody>
      </p:sp>
      <p:sp>
        <p:nvSpPr>
          <p:cNvPr id="36" name="Content Placeholder 25"/>
          <p:cNvSpPr>
            <a:spLocks noGrp="1"/>
          </p:cNvSpPr>
          <p:nvPr>
            <p:ph sz="quarter" idx="22"/>
          </p:nvPr>
        </p:nvSpPr>
        <p:spPr>
          <a:xfrm>
            <a:off x="3575400" y="4260553"/>
            <a:ext cx="2304000" cy="1249363"/>
          </a:xfrm>
        </p:spPr>
        <p:txBody>
          <a:bodyPr/>
          <a:lstStyle>
            <a:lvl1pPr marL="0" indent="0">
              <a:buNone/>
              <a:defRPr sz="2000"/>
            </a:lvl1pPr>
          </a:lstStyle>
          <a:p>
            <a:endParaRPr lang="en-GB" dirty="0"/>
          </a:p>
        </p:txBody>
      </p:sp>
      <p:sp>
        <p:nvSpPr>
          <p:cNvPr id="37" name="Content Placeholder 25"/>
          <p:cNvSpPr>
            <a:spLocks noGrp="1"/>
          </p:cNvSpPr>
          <p:nvPr>
            <p:ph sz="quarter" idx="23"/>
          </p:nvPr>
        </p:nvSpPr>
        <p:spPr>
          <a:xfrm>
            <a:off x="819624" y="4260552"/>
            <a:ext cx="2304000" cy="1249363"/>
          </a:xfrm>
        </p:spPr>
        <p:txBody>
          <a:bodyPr/>
          <a:lstStyle>
            <a:lvl1pPr marL="0" indent="0">
              <a:buNone/>
              <a:defRPr sz="2000"/>
            </a:lvl1pPr>
          </a:lstStyle>
          <a:p>
            <a:endParaRPr lang="en-GB" dirty="0"/>
          </a:p>
        </p:txBody>
      </p:sp>
      <p:cxnSp>
        <p:nvCxnSpPr>
          <p:cNvPr id="38" name="Straight Connector 37"/>
          <p:cNvCxnSpPr/>
          <p:nvPr userDrawn="1"/>
        </p:nvCxnSpPr>
        <p:spPr>
          <a:xfrm>
            <a:off x="6096000" y="4264474"/>
            <a:ext cx="18390" cy="1270874"/>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8851590" y="4254539"/>
            <a:ext cx="18390" cy="1270874"/>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111305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dirty="0"/>
              <a:t>Enter your testimonial here</a:t>
            </a:r>
            <a:endParaRPr lang="en-GB" dirty="0"/>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dirty="0"/>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pic>
        <p:nvPicPr>
          <p:cNvPr id="18" name="Picture 17"/>
          <p:cNvPicPr>
            <a:picLocks noChangeAspect="1"/>
          </p:cNvPicPr>
          <p:nvPr userDrawn="1"/>
        </p:nvPicPr>
        <p:blipFill rotWithShape="1">
          <a:blip r:embed="rId4">
            <a:extLst>
              <a:ext uri="{28A0092B-C50C-407E-A947-70E740481C1C}">
                <a14:useLocalDpi xmlns:a14="http://schemas.microsoft.com/office/drawing/2010/main" val="0"/>
              </a:ext>
            </a:extLst>
          </a:blip>
          <a:srcRect l="29644" t="6053" r="30725" b="6244"/>
          <a:stretch/>
        </p:blipFill>
        <p:spPr>
          <a:xfrm>
            <a:off x="429491" y="4461163"/>
            <a:ext cx="1233054" cy="2161309"/>
          </a:xfrm>
          <a:prstGeom prst="rect">
            <a:avLst/>
          </a:prstGeom>
        </p:spPr>
      </p:pic>
    </p:spTree>
    <p:extLst>
      <p:ext uri="{BB962C8B-B14F-4D97-AF65-F5344CB8AC3E}">
        <p14:creationId xmlns:p14="http://schemas.microsoft.com/office/powerpoint/2010/main" val="36944698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dirty="0"/>
              <a:t>Enter your testimonial here</a:t>
            </a:r>
            <a:endParaRPr lang="en-GB" dirty="0"/>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dirty="0"/>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pic>
        <p:nvPicPr>
          <p:cNvPr id="22" name="Picture 2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84916" y="4542732"/>
            <a:ext cx="972867" cy="2167279"/>
          </a:xfrm>
          <a:prstGeom prst="rect">
            <a:avLst/>
          </a:prstGeom>
        </p:spPr>
      </p:pic>
    </p:spTree>
    <p:extLst>
      <p:ext uri="{BB962C8B-B14F-4D97-AF65-F5344CB8AC3E}">
        <p14:creationId xmlns:p14="http://schemas.microsoft.com/office/powerpoint/2010/main" val="354205738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dirty="0"/>
              <a:t>Enter your testimonial here</a:t>
            </a:r>
            <a:endParaRPr lang="en-GB" dirty="0"/>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dirty="0"/>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08040" y="4593727"/>
            <a:ext cx="2050083" cy="1927550"/>
          </a:xfrm>
          <a:prstGeom prst="rect">
            <a:avLst/>
          </a:prstGeom>
        </p:spPr>
      </p:pic>
    </p:spTree>
    <p:extLst>
      <p:ext uri="{BB962C8B-B14F-4D97-AF65-F5344CB8AC3E}">
        <p14:creationId xmlns:p14="http://schemas.microsoft.com/office/powerpoint/2010/main" val="102145404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dirty="0"/>
              <a:t>Enter your testimonial here</a:t>
            </a:r>
            <a:endParaRPr lang="en-GB" dirty="0"/>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dirty="0"/>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86100" y="4639713"/>
            <a:ext cx="969978" cy="1856698"/>
          </a:xfrm>
          <a:prstGeom prst="rect">
            <a:avLst/>
          </a:prstGeom>
        </p:spPr>
      </p:pic>
    </p:spTree>
    <p:extLst>
      <p:ext uri="{BB962C8B-B14F-4D97-AF65-F5344CB8AC3E}">
        <p14:creationId xmlns:p14="http://schemas.microsoft.com/office/powerpoint/2010/main" val="235390770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dirty="0"/>
              <a:t>Enter your testimonial here</a:t>
            </a:r>
            <a:endParaRPr lang="en-GB" dirty="0"/>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dirty="0"/>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33770" y="4278124"/>
            <a:ext cx="1540612" cy="2218286"/>
          </a:xfrm>
          <a:prstGeom prst="rect">
            <a:avLst/>
          </a:prstGeom>
        </p:spPr>
      </p:pic>
    </p:spTree>
    <p:extLst>
      <p:ext uri="{BB962C8B-B14F-4D97-AF65-F5344CB8AC3E}">
        <p14:creationId xmlns:p14="http://schemas.microsoft.com/office/powerpoint/2010/main" val="312152218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2" name="Rectangle 1"/>
          <p:cNvSpPr/>
          <p:nvPr userDrawn="1"/>
        </p:nvSpPr>
        <p:spPr>
          <a:xfrm>
            <a:off x="-636"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4" name="Rectangle 13"/>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 name="Group 17"/>
          <p:cNvGrpSpPr/>
          <p:nvPr userDrawn="1"/>
        </p:nvGrpSpPr>
        <p:grpSpPr>
          <a:xfrm>
            <a:off x="1849706" y="609539"/>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22" name="Group 21"/>
          <p:cNvGrpSpPr/>
          <p:nvPr userDrawn="1"/>
        </p:nvGrpSpPr>
        <p:grpSpPr>
          <a:xfrm rot="10800000">
            <a:off x="9516557" y="5222468"/>
            <a:ext cx="914400" cy="914400"/>
            <a:chOff x="1849706" y="609539"/>
            <a:chExt cx="914400" cy="914400"/>
          </a:xfrm>
        </p:grpSpPr>
        <p:sp>
          <p:nvSpPr>
            <p:cNvPr id="23" name="Oval 22"/>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5" name="Picture 2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849706" y="1523939"/>
            <a:ext cx="8581250" cy="2841196"/>
          </a:xfrm>
        </p:spPr>
        <p:txBody>
          <a:bodyPr wrap="square" anchor="ctr" anchorCtr="0">
            <a:noAutofit/>
          </a:bodyPr>
          <a:lstStyle>
            <a:lvl1pPr algn="l">
              <a:defRPr sz="2800" b="0" baseline="0">
                <a:solidFill>
                  <a:schemeClr val="accent2"/>
                </a:solidFill>
                <a:latin typeface="+mn-lt"/>
              </a:defRPr>
            </a:lvl1pPr>
          </a:lstStyle>
          <a:p>
            <a:r>
              <a:rPr lang="en-US" dirty="0"/>
              <a:t>Insert your quote here</a:t>
            </a:r>
            <a:endParaRPr lang="en-GB" dirty="0"/>
          </a:p>
        </p:txBody>
      </p:sp>
      <p:sp>
        <p:nvSpPr>
          <p:cNvPr id="12" name="Subtitle 2"/>
          <p:cNvSpPr>
            <a:spLocks noGrp="1"/>
          </p:cNvSpPr>
          <p:nvPr>
            <p:ph type="subTitle" idx="1" hasCustomPrompt="1"/>
          </p:nvPr>
        </p:nvSpPr>
        <p:spPr>
          <a:xfrm>
            <a:off x="1850819" y="4645214"/>
            <a:ext cx="8622192" cy="294935"/>
          </a:xfrm>
        </p:spPr>
        <p:txBody>
          <a:bodyPr wrap="none" tIns="0" bIns="0">
            <a:noAutofit/>
          </a:bodyPr>
          <a:lstStyle>
            <a:lvl1pPr marL="0" indent="0" algn="l">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850808" y="4945651"/>
            <a:ext cx="8621874" cy="283576"/>
          </a:xfrm>
        </p:spPr>
        <p:txBody>
          <a:bodyPr wrap="none" tIns="0" bIns="0">
            <a:noAutofit/>
          </a:bodyPr>
          <a:lstStyle>
            <a:lvl1pPr marL="0" indent="0" algn="l">
              <a:buFontTx/>
              <a:buNone/>
              <a:defRPr sz="1800" i="1">
                <a:solidFill>
                  <a:schemeClr val="tx2"/>
                </a:solidFill>
              </a:defRPr>
            </a:lvl1pPr>
          </a:lstStyle>
          <a:p>
            <a:pPr lvl="0"/>
            <a:r>
              <a:rPr lang="en-US" dirty="0"/>
              <a:t>Profession</a:t>
            </a:r>
          </a:p>
        </p:txBody>
      </p:sp>
    </p:spTree>
    <p:extLst>
      <p:ext uri="{BB962C8B-B14F-4D97-AF65-F5344CB8AC3E}">
        <p14:creationId xmlns:p14="http://schemas.microsoft.com/office/powerpoint/2010/main" val="396611320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cxnSp>
        <p:nvCxnSpPr>
          <p:cNvPr id="24" name="Straight Connector 23"/>
          <p:cNvCxnSpPr/>
          <p:nvPr userDrawn="1"/>
        </p:nvCxnSpPr>
        <p:spPr>
          <a:xfrm>
            <a:off x="1905580" y="5205607"/>
            <a:ext cx="98602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1885951" y="876300"/>
            <a:ext cx="98602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81374" y="1304763"/>
            <a:ext cx="1276929" cy="1011400"/>
          </a:xfrm>
          <a:prstGeom prst="rect">
            <a:avLst/>
          </a:prstGeom>
        </p:spPr>
      </p:pic>
      <p:pic>
        <p:nvPicPr>
          <p:cNvPr id="17" name="Picture 6" descr="LOGO CE-EN-quadri.eps"/>
          <p:cNvPicPr>
            <a:picLocks noChangeAspect="1"/>
          </p:cNvPicPr>
          <p:nvPr userDrawn="1"/>
        </p:nvPicPr>
        <p:blipFill>
          <a:blip r:embed="rId3" cstate="print"/>
          <a:srcRect/>
          <a:stretch>
            <a:fillRect/>
          </a:stretch>
        </p:blipFill>
        <p:spPr bwMode="auto">
          <a:xfrm>
            <a:off x="4943872" y="548680"/>
            <a:ext cx="2304256" cy="1600050"/>
          </a:xfrm>
          <a:prstGeom prst="rect">
            <a:avLst/>
          </a:prstGeom>
          <a:noFill/>
          <a:ln w="9525">
            <a:noFill/>
            <a:miter lim="800000"/>
            <a:headEnd/>
            <a:tailEnd/>
          </a:ln>
        </p:spPr>
      </p:pic>
      <p:sp>
        <p:nvSpPr>
          <p:cNvPr id="7" name="Subtitle 2"/>
          <p:cNvSpPr txBox="1">
            <a:spLocks/>
          </p:cNvSpPr>
          <p:nvPr/>
        </p:nvSpPr>
        <p:spPr>
          <a:xfrm>
            <a:off x="2455643" y="5916080"/>
            <a:ext cx="8730171" cy="474727"/>
          </a:xfrm>
          <a:prstGeom prst="rect">
            <a:avLst/>
          </a:prstGeom>
        </p:spPr>
        <p:txBody>
          <a:bodyPr wrap="square" lIns="0" tIns="72000" rIns="0" bIns="72000" numCol="1" anchor="t" anchorCtr="0">
            <a:noAutofit/>
          </a:bodyPr>
          <a:lstStyle>
            <a:lvl1pPr marL="342900" indent="-342900" algn="l" rtl="0" eaLnBrk="1" fontAlgn="base" hangingPunct="1">
              <a:spcBef>
                <a:spcPct val="20000"/>
              </a:spcBef>
              <a:spcAft>
                <a:spcPct val="0"/>
              </a:spcAft>
              <a:buClr>
                <a:schemeClr val="bg1"/>
              </a:buClr>
              <a:buChar char="•"/>
              <a:defRPr sz="800" i="0">
                <a:solidFill>
                  <a:schemeClr val="accent2">
                    <a:lumMod val="50000"/>
                  </a:schemeClr>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chemeClr val="accent2">
                    <a:lumMod val="50000"/>
                  </a:schemeClr>
                </a:solidFill>
                <a:latin typeface="+mn-lt"/>
              </a:defRPr>
            </a:lvl2pPr>
            <a:lvl3pPr marL="1143000" indent="-228600" algn="l" rtl="0" eaLnBrk="1" fontAlgn="base" hangingPunct="1">
              <a:spcBef>
                <a:spcPct val="20000"/>
              </a:spcBef>
              <a:spcAft>
                <a:spcPct val="0"/>
              </a:spcAft>
              <a:defRPr sz="1400">
                <a:solidFill>
                  <a:schemeClr val="accent2">
                    <a:lumMod val="50000"/>
                  </a:schemeClr>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0" indent="0" algn="just">
              <a:buNone/>
            </a:pPr>
            <a:r>
              <a:rPr lang="en-US" sz="700" b="1" kern="0" dirty="0">
                <a:solidFill>
                  <a:schemeClr val="tx1"/>
                </a:solidFill>
              </a:rPr>
              <a:t>© European Union 2021</a:t>
            </a:r>
          </a:p>
          <a:p>
            <a:pPr marL="0" indent="0" algn="just">
              <a:buNone/>
            </a:pPr>
            <a:r>
              <a:rPr lang="en-US" sz="600" b="0" kern="0" dirty="0">
                <a:solidFill>
                  <a:schemeClr val="tx1"/>
                </a:solidFill>
              </a:rPr>
              <a:t>Unless otherwise noted the reuse of this presentation is </a:t>
            </a:r>
            <a:r>
              <a:rPr lang="en-US" sz="600" b="0" kern="0" dirty="0" err="1">
                <a:solidFill>
                  <a:schemeClr val="tx1"/>
                </a:solidFill>
              </a:rPr>
              <a:t>authorised</a:t>
            </a:r>
            <a:r>
              <a:rPr lang="en-US" sz="600" b="0" kern="0" dirty="0">
                <a:solidFill>
                  <a:schemeClr val="tx1"/>
                </a:solidFill>
              </a:rPr>
              <a:t> under the </a:t>
            </a:r>
            <a:r>
              <a:rPr lang="en-US" sz="600" b="0" u="sng" kern="0" dirty="0">
                <a:solidFill>
                  <a:schemeClr val="tx1"/>
                </a:solidFill>
              </a:rPr>
              <a:t>CC BY 4.0</a:t>
            </a:r>
            <a:r>
              <a:rPr lang="en-US" sz="600" b="1" kern="0" dirty="0">
                <a:solidFill>
                  <a:schemeClr val="tx1"/>
                </a:solidFill>
              </a:rPr>
              <a:t>  </a:t>
            </a:r>
            <a:r>
              <a:rPr lang="en-US" sz="600" b="0" kern="0" dirty="0">
                <a:solidFill>
                  <a:schemeClr val="tx1"/>
                </a:solidFill>
              </a:rPr>
              <a:t>license. For any use or reproduction of elements that are not owned by the EU, permission may need to be sought directly from the respective right holders.</a:t>
            </a:r>
          </a:p>
          <a:p>
            <a:pPr marL="0" indent="0" algn="just">
              <a:buNone/>
            </a:pPr>
            <a:r>
              <a:rPr lang="en-GB" sz="600" kern="0" dirty="0">
                <a:solidFill>
                  <a:schemeClr val="tx1"/>
                </a:solidFill>
              </a:rPr>
              <a:t>Image credits: © </a:t>
            </a:r>
            <a:r>
              <a:rPr lang="en-GB" sz="600" kern="0" dirty="0" err="1">
                <a:solidFill>
                  <a:schemeClr val="tx1"/>
                </a:solidFill>
              </a:rPr>
              <a:t>ivector</a:t>
            </a:r>
            <a:r>
              <a:rPr lang="en-GB" sz="600" kern="0" dirty="0">
                <a:solidFill>
                  <a:schemeClr val="tx1"/>
                </a:solidFill>
              </a:rPr>
              <a:t> #235536634, #249868181, #251163013, #266009682, #273480523, #362422833, #241215668, #244690530, #245719946, #251163053, #252508849, 2020. Source: Stock.Adobe.com. </a:t>
            </a:r>
            <a:r>
              <a:rPr lang="en-US" sz="600" kern="0" dirty="0">
                <a:solidFill>
                  <a:schemeClr val="tx1"/>
                </a:solidFill>
              </a:rPr>
              <a:t>Icons © </a:t>
            </a:r>
            <a:r>
              <a:rPr lang="en-US" sz="600" kern="0" dirty="0" err="1">
                <a:solidFill>
                  <a:schemeClr val="tx1"/>
                </a:solidFill>
              </a:rPr>
              <a:t>Flaticon</a:t>
            </a:r>
            <a:r>
              <a:rPr lang="en-US" sz="600" kern="0" dirty="0">
                <a:solidFill>
                  <a:schemeClr val="tx1"/>
                </a:solidFill>
              </a:rPr>
              <a:t> – all rights reserved.</a:t>
            </a:r>
            <a:endParaRPr lang="en-GB" sz="600" kern="0" dirty="0">
              <a:solidFill>
                <a:schemeClr val="tx1"/>
              </a:solidFill>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73875" y="5994432"/>
            <a:ext cx="939572" cy="314888"/>
          </a:xfrm>
          <a:prstGeom prst="rect">
            <a:avLst/>
          </a:prstGeom>
        </p:spPr>
      </p:pic>
    </p:spTree>
    <p:extLst>
      <p:ext uri="{BB962C8B-B14F-4D97-AF65-F5344CB8AC3E}">
        <p14:creationId xmlns:p14="http://schemas.microsoft.com/office/powerpoint/2010/main" val="378869909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838200" y="468000"/>
            <a:ext cx="10515600" cy="600164"/>
          </a:xfrm>
          <a:prstGeom prst="rect">
            <a:avLst/>
          </a:prstGeom>
        </p:spPr>
        <p:txBody>
          <a:bodyPr vert="horz" wrap="square" lIns="91440" tIns="45720" rIns="91440" bIns="0" rtlCol="0" anchor="t" anchorCtr="0">
            <a:noAutofit/>
          </a:bodyPr>
          <a:lstStyle>
            <a:lvl1pPr>
              <a:lnSpc>
                <a:spcPct val="100000"/>
              </a:lnSpc>
              <a:defRPr sz="3600" b="1">
                <a:solidFill>
                  <a:schemeClr val="accent2"/>
                </a:solidFill>
              </a:defRPr>
            </a:lvl1pPr>
          </a:lstStyle>
          <a:p>
            <a:r>
              <a:rPr lang="en-US" dirty="0"/>
              <a:t>Click to edit Master title style</a:t>
            </a:r>
            <a:endParaRPr lang="en-GB"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33852" y="6044693"/>
            <a:ext cx="1716200" cy="451718"/>
          </a:xfrm>
          <a:prstGeom prst="rect">
            <a:avLst/>
          </a:prstGeom>
        </p:spPr>
      </p:pic>
      <p:sp>
        <p:nvSpPr>
          <p:cNvPr id="6" name="Slide Number Placeholder 5"/>
          <p:cNvSpPr>
            <a:spLocks noGrp="1"/>
          </p:cNvSpPr>
          <p:nvPr>
            <p:ph type="sldNum" sz="quarter" idx="12"/>
          </p:nvPr>
        </p:nvSpPr>
        <p:spPr>
          <a:xfrm>
            <a:off x="838200" y="6131286"/>
            <a:ext cx="2743200" cy="365125"/>
          </a:xfrm>
        </p:spPr>
        <p:txBody>
          <a:bodyPr>
            <a:noAutofit/>
          </a:bodyPr>
          <a:lstStyle/>
          <a:p>
            <a:fld id="{F46C79FD-C571-418B-AB0F-5EE936C85276}" type="slidenum">
              <a:rPr lang="en-GB" smtClean="0"/>
              <a:t>‹#›</a:t>
            </a:fld>
            <a:endParaRPr lang="en-GB"/>
          </a:p>
        </p:txBody>
      </p:sp>
    </p:spTree>
    <p:extLst>
      <p:ext uri="{BB962C8B-B14F-4D97-AF65-F5344CB8AC3E}">
        <p14:creationId xmlns:p14="http://schemas.microsoft.com/office/powerpoint/2010/main" val="29039382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85" y="0"/>
            <a:ext cx="1218963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11"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a:t>Click to edit Master </a:t>
            </a:r>
            <a:br>
              <a:rPr lang="en-US" dirty="0"/>
            </a:br>
            <a:r>
              <a:rPr lang="en-US" dirty="0"/>
              <a:t>title style</a:t>
            </a:r>
            <a:endParaRPr lang="en-GB" dirty="0"/>
          </a:p>
        </p:txBody>
      </p:sp>
      <p:sp>
        <p:nvSpPr>
          <p:cNvPr id="14"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cxnSp>
        <p:nvCxnSpPr>
          <p:cNvPr id="3" name="Straight Connector 2"/>
          <p:cNvCxnSpPr/>
          <p:nvPr userDrawn="1"/>
        </p:nvCxnSpPr>
        <p:spPr>
          <a:xfrm>
            <a:off x="1077013" y="1122363"/>
            <a:ext cx="10156296" cy="344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52829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85" y="1523"/>
            <a:ext cx="12189629" cy="6854953"/>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11"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a:t>Click to edit Master </a:t>
            </a:r>
            <a:br>
              <a:rPr lang="en-US" dirty="0"/>
            </a:br>
            <a:r>
              <a:rPr lang="en-US" dirty="0"/>
              <a:t>title style</a:t>
            </a:r>
            <a:endParaRPr lang="en-GB" dirty="0"/>
          </a:p>
        </p:txBody>
      </p:sp>
      <p:sp>
        <p:nvSpPr>
          <p:cNvPr id="14"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cxnSp>
        <p:nvCxnSpPr>
          <p:cNvPr id="3" name="Straight Connector 2"/>
          <p:cNvCxnSpPr/>
          <p:nvPr userDrawn="1"/>
        </p:nvCxnSpPr>
        <p:spPr>
          <a:xfrm>
            <a:off x="1077013" y="1122363"/>
            <a:ext cx="10156296" cy="344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660766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7"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a:t>Click to edit Master </a:t>
            </a:r>
            <a:br>
              <a:rPr lang="en-US" dirty="0"/>
            </a:br>
            <a:r>
              <a:rPr lang="en-US" dirty="0"/>
              <a:t>title style</a:t>
            </a:r>
            <a:endParaRPr lang="en-GB" dirty="0"/>
          </a:p>
        </p:txBody>
      </p:sp>
      <p:sp>
        <p:nvSpPr>
          <p:cNvPr id="8"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cxnSp>
        <p:nvCxnSpPr>
          <p:cNvPr id="10" name="Straight Connector 9"/>
          <p:cNvCxnSpPr/>
          <p:nvPr userDrawn="1"/>
        </p:nvCxnSpPr>
        <p:spPr>
          <a:xfrm>
            <a:off x="1077013" y="1122363"/>
            <a:ext cx="10156296" cy="344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156950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85" y="0"/>
            <a:ext cx="1218963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7"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a:t>Click to edit Master </a:t>
            </a:r>
            <a:br>
              <a:rPr lang="en-US" dirty="0"/>
            </a:br>
            <a:r>
              <a:rPr lang="en-US" dirty="0"/>
              <a:t>title style</a:t>
            </a:r>
            <a:endParaRPr lang="en-GB" dirty="0"/>
          </a:p>
        </p:txBody>
      </p:sp>
      <p:sp>
        <p:nvSpPr>
          <p:cNvPr id="8"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cxnSp>
        <p:nvCxnSpPr>
          <p:cNvPr id="10" name="Straight Connector 9"/>
          <p:cNvCxnSpPr/>
          <p:nvPr userDrawn="1"/>
        </p:nvCxnSpPr>
        <p:spPr>
          <a:xfrm>
            <a:off x="1077013" y="1122363"/>
            <a:ext cx="10156296" cy="344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728001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7"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a:t>Click to edit Master </a:t>
            </a:r>
            <a:br>
              <a:rPr lang="en-US" dirty="0"/>
            </a:br>
            <a:r>
              <a:rPr lang="en-US" dirty="0"/>
              <a:t>title style</a:t>
            </a:r>
            <a:endParaRPr lang="en-GB" dirty="0"/>
          </a:p>
        </p:txBody>
      </p:sp>
      <p:sp>
        <p:nvSpPr>
          <p:cNvPr id="8"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cxnSp>
        <p:nvCxnSpPr>
          <p:cNvPr id="10" name="Straight Connector 9"/>
          <p:cNvCxnSpPr/>
          <p:nvPr userDrawn="1"/>
        </p:nvCxnSpPr>
        <p:spPr>
          <a:xfrm>
            <a:off x="1077013" y="1122363"/>
            <a:ext cx="8190973" cy="2779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103038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85" y="0"/>
            <a:ext cx="1218963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7"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a:t>Click to edit Master </a:t>
            </a:r>
            <a:br>
              <a:rPr lang="en-US" dirty="0"/>
            </a:br>
            <a:r>
              <a:rPr lang="en-US" dirty="0"/>
              <a:t>title style</a:t>
            </a:r>
            <a:endParaRPr lang="en-GB" dirty="0"/>
          </a:p>
        </p:txBody>
      </p:sp>
      <p:sp>
        <p:nvSpPr>
          <p:cNvPr id="8"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cxnSp>
        <p:nvCxnSpPr>
          <p:cNvPr id="10" name="Straight Connector 9"/>
          <p:cNvCxnSpPr/>
          <p:nvPr userDrawn="1"/>
        </p:nvCxnSpPr>
        <p:spPr>
          <a:xfrm>
            <a:off x="1077013" y="1122363"/>
            <a:ext cx="6997604" cy="2374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93463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Text Placeholder 7"/>
          <p:cNvSpPr>
            <a:spLocks noGrp="1"/>
          </p:cNvSpPr>
          <p:nvPr>
            <p:ph type="body" sz="quarter" idx="17"/>
          </p:nvPr>
        </p:nvSpPr>
        <p:spPr>
          <a:xfrm>
            <a:off x="866930" y="1368000"/>
            <a:ext cx="10486869" cy="4103410"/>
          </a:xfrm>
        </p:spPr>
        <p:txBody>
          <a:bodyPr/>
          <a:lstStyle>
            <a:lvl1pPr marL="0" indent="0" algn="l">
              <a:buNone/>
              <a:defRPr sz="2000">
                <a:solidFill>
                  <a:schemeClr val="tx1"/>
                </a:solidFill>
              </a:defRPr>
            </a:lvl1pPr>
          </a:lstStyle>
          <a:p>
            <a:endParaRPr lang="en-GB" dirty="0"/>
          </a:p>
        </p:txBody>
      </p:sp>
      <p:sp>
        <p:nvSpPr>
          <p:cNvPr id="7" name="Title Placeholder 1"/>
          <p:cNvSpPr>
            <a:spLocks noGrp="1"/>
          </p:cNvSpPr>
          <p:nvPr>
            <p:ph type="title"/>
          </p:nvPr>
        </p:nvSpPr>
        <p:spPr>
          <a:xfrm>
            <a:off x="838200" y="468000"/>
            <a:ext cx="10515600" cy="473104"/>
          </a:xfrm>
          <a:prstGeom prst="rect">
            <a:avLst/>
          </a:prstGeom>
        </p:spPr>
        <p:txBody>
          <a:bodyPr vert="horz" lIns="91440" tIns="45720" rIns="91440" bIns="0" rtlCol="0" anchor="b" anchorCtr="0">
            <a:noAutofit/>
          </a:bodyPr>
          <a:lstStyle>
            <a:lvl1pPr>
              <a:defRPr sz="3600" b="1">
                <a:solidFill>
                  <a:schemeClr val="accent2"/>
                </a:solidFill>
              </a:defRPr>
            </a:lvl1pPr>
          </a:lstStyle>
          <a:p>
            <a:r>
              <a:rPr lang="en-US" dirty="0"/>
              <a:t>Click to edit Master title style</a:t>
            </a:r>
            <a:endParaRPr lang="en-GB"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33852" y="6044693"/>
            <a:ext cx="1716200" cy="451718"/>
          </a:xfrm>
          <a:prstGeom prst="rect">
            <a:avLst/>
          </a:prstGeom>
        </p:spPr>
      </p:pic>
      <p:sp>
        <p:nvSpPr>
          <p:cNvPr id="6" name="Slide Number Placeholder 5"/>
          <p:cNvSpPr>
            <a:spLocks noGrp="1"/>
          </p:cNvSpPr>
          <p:nvPr>
            <p:ph type="sldNum" sz="quarter" idx="12"/>
          </p:nvPr>
        </p:nvSpPr>
        <p:spPr>
          <a:xfrm>
            <a:off x="838200" y="6131286"/>
            <a:ext cx="2743200" cy="365125"/>
          </a:xfrm>
        </p:spPr>
        <p:txBody>
          <a:bodyPr>
            <a:noAutofit/>
          </a:bodyPr>
          <a:lstStyle/>
          <a:p>
            <a:fld id="{F46C79FD-C571-418B-AB0F-5EE936C85276}" type="slidenum">
              <a:rPr lang="en-GB" smtClean="0"/>
              <a:t>‹#›</a:t>
            </a:fld>
            <a:endParaRPr lang="en-GB"/>
          </a:p>
        </p:txBody>
      </p:sp>
    </p:spTree>
    <p:extLst>
      <p:ext uri="{BB962C8B-B14F-4D97-AF65-F5344CB8AC3E}">
        <p14:creationId xmlns:p14="http://schemas.microsoft.com/office/powerpoint/2010/main" val="30423415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Picture Placeholder 5"/>
          <p:cNvSpPr>
            <a:spLocks noGrp="1"/>
          </p:cNvSpPr>
          <p:nvPr>
            <p:ph type="pic" sz="quarter" idx="14"/>
          </p:nvPr>
        </p:nvSpPr>
        <p:spPr>
          <a:xfrm>
            <a:off x="8225498" y="1800000"/>
            <a:ext cx="3096000" cy="1656000"/>
          </a:xfrm>
          <a:solidFill>
            <a:schemeClr val="bg2"/>
          </a:solidFill>
          <a:ln>
            <a:noFill/>
          </a:ln>
        </p:spPr>
      </p:sp>
      <p:sp>
        <p:nvSpPr>
          <p:cNvPr id="7" name="Title Placeholder 1"/>
          <p:cNvSpPr>
            <a:spLocks noGrp="1"/>
          </p:cNvSpPr>
          <p:nvPr>
            <p:ph type="title"/>
          </p:nvPr>
        </p:nvSpPr>
        <p:spPr>
          <a:xfrm>
            <a:off x="838200" y="468000"/>
            <a:ext cx="10515600" cy="473104"/>
          </a:xfrm>
          <a:prstGeom prst="rect">
            <a:avLst/>
          </a:prstGeom>
        </p:spPr>
        <p:txBody>
          <a:bodyPr vert="horz" lIns="91440" tIns="45720" rIns="91440" bIns="0" rtlCol="0" anchor="b" anchorCtr="0">
            <a:noAutofit/>
          </a:bodyPr>
          <a:lstStyle>
            <a:lvl1pPr>
              <a:defRPr sz="3600" b="1">
                <a:solidFill>
                  <a:schemeClr val="accent2"/>
                </a:solidFill>
              </a:defRPr>
            </a:lvl1pPr>
          </a:lstStyle>
          <a:p>
            <a:r>
              <a:rPr lang="en-US" dirty="0"/>
              <a:t>Click to edit Master title style</a:t>
            </a:r>
            <a:endParaRPr lang="en-GB"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33852" y="6044693"/>
            <a:ext cx="1716200" cy="451718"/>
          </a:xfrm>
          <a:prstGeom prst="rect">
            <a:avLst/>
          </a:prstGeom>
        </p:spPr>
      </p:pic>
      <p:sp>
        <p:nvSpPr>
          <p:cNvPr id="6" name="Slide Number Placeholder 5"/>
          <p:cNvSpPr>
            <a:spLocks noGrp="1"/>
          </p:cNvSpPr>
          <p:nvPr>
            <p:ph type="sldNum" sz="quarter" idx="12"/>
          </p:nvPr>
        </p:nvSpPr>
        <p:spPr>
          <a:xfrm>
            <a:off x="838200" y="6131286"/>
            <a:ext cx="2743200" cy="365125"/>
          </a:xfrm>
        </p:spPr>
        <p:txBody>
          <a:bodyPr>
            <a:noAutofit/>
          </a:bodyPr>
          <a:lstStyle/>
          <a:p>
            <a:fld id="{F46C79FD-C571-418B-AB0F-5EE936C85276}" type="slidenum">
              <a:rPr lang="en-GB" smtClean="0"/>
              <a:t>‹#›</a:t>
            </a:fld>
            <a:endParaRPr lang="en-GB"/>
          </a:p>
        </p:txBody>
      </p:sp>
      <p:sp>
        <p:nvSpPr>
          <p:cNvPr id="10" name="Text Placeholder 7"/>
          <p:cNvSpPr>
            <a:spLocks noGrp="1"/>
          </p:cNvSpPr>
          <p:nvPr>
            <p:ph type="body" sz="quarter" idx="16"/>
          </p:nvPr>
        </p:nvSpPr>
        <p:spPr>
          <a:xfrm>
            <a:off x="937527" y="3746161"/>
            <a:ext cx="3142086" cy="1664689"/>
          </a:xfrm>
        </p:spPr>
        <p:txBody>
          <a:bodyPr/>
          <a:lstStyle>
            <a:lvl1pPr marL="0" indent="0" algn="ctr">
              <a:buNone/>
              <a:defRPr sz="2000"/>
            </a:lvl1pPr>
          </a:lstStyle>
          <a:p>
            <a:endParaRPr lang="en-GB" dirty="0"/>
          </a:p>
        </p:txBody>
      </p:sp>
      <p:cxnSp>
        <p:nvCxnSpPr>
          <p:cNvPr id="17" name="Straight Connector 16"/>
          <p:cNvCxnSpPr/>
          <p:nvPr userDrawn="1"/>
        </p:nvCxnSpPr>
        <p:spPr>
          <a:xfrm>
            <a:off x="4321135" y="3732507"/>
            <a:ext cx="0" cy="1692000"/>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7948575" y="3732507"/>
            <a:ext cx="0" cy="1692000"/>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1" name="Picture Placeholder 5"/>
          <p:cNvSpPr>
            <a:spLocks noGrp="1"/>
          </p:cNvSpPr>
          <p:nvPr>
            <p:ph type="pic" sz="quarter" idx="19"/>
          </p:nvPr>
        </p:nvSpPr>
        <p:spPr>
          <a:xfrm>
            <a:off x="4548000" y="1800000"/>
            <a:ext cx="3096000" cy="1656000"/>
          </a:xfrm>
          <a:solidFill>
            <a:schemeClr val="bg2"/>
          </a:solidFill>
          <a:ln>
            <a:noFill/>
          </a:ln>
        </p:spPr>
      </p:sp>
      <p:sp>
        <p:nvSpPr>
          <p:cNvPr id="22" name="Picture Placeholder 5"/>
          <p:cNvSpPr>
            <a:spLocks noGrp="1"/>
          </p:cNvSpPr>
          <p:nvPr>
            <p:ph type="pic" sz="quarter" idx="20"/>
          </p:nvPr>
        </p:nvSpPr>
        <p:spPr>
          <a:xfrm>
            <a:off x="937527" y="1800000"/>
            <a:ext cx="3096000" cy="1656000"/>
          </a:xfrm>
          <a:solidFill>
            <a:schemeClr val="bg2"/>
          </a:solidFill>
          <a:ln>
            <a:noFill/>
          </a:ln>
        </p:spPr>
      </p:sp>
      <p:sp>
        <p:nvSpPr>
          <p:cNvPr id="25" name="Text Placeholder 7"/>
          <p:cNvSpPr>
            <a:spLocks noGrp="1"/>
          </p:cNvSpPr>
          <p:nvPr>
            <p:ph type="body" sz="quarter" idx="21"/>
          </p:nvPr>
        </p:nvSpPr>
        <p:spPr>
          <a:xfrm>
            <a:off x="4501914" y="3746161"/>
            <a:ext cx="3142086" cy="1664689"/>
          </a:xfrm>
        </p:spPr>
        <p:txBody>
          <a:bodyPr/>
          <a:lstStyle>
            <a:lvl1pPr marL="0" indent="0" algn="ctr">
              <a:buNone/>
              <a:defRPr sz="2000"/>
            </a:lvl1pPr>
          </a:lstStyle>
          <a:p>
            <a:endParaRPr lang="en-GB" dirty="0"/>
          </a:p>
        </p:txBody>
      </p:sp>
      <p:sp>
        <p:nvSpPr>
          <p:cNvPr id="26" name="Text Placeholder 7"/>
          <p:cNvSpPr>
            <a:spLocks noGrp="1"/>
          </p:cNvSpPr>
          <p:nvPr>
            <p:ph type="body" sz="quarter" idx="22"/>
          </p:nvPr>
        </p:nvSpPr>
        <p:spPr>
          <a:xfrm>
            <a:off x="8202455" y="3746161"/>
            <a:ext cx="3142086" cy="1664689"/>
          </a:xfrm>
        </p:spPr>
        <p:txBody>
          <a:bodyPr/>
          <a:lstStyle>
            <a:lvl1pPr marL="0" indent="0" algn="ctr">
              <a:buNone/>
              <a:defRPr sz="2000"/>
            </a:lvl1pPr>
          </a:lstStyle>
          <a:p>
            <a:endParaRPr lang="en-GB" dirty="0"/>
          </a:p>
        </p:txBody>
      </p:sp>
    </p:spTree>
    <p:extLst>
      <p:ext uri="{BB962C8B-B14F-4D97-AF65-F5344CB8AC3E}">
        <p14:creationId xmlns:p14="http://schemas.microsoft.com/office/powerpoint/2010/main" val="21852195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
        <p:nvSpPr>
          <p:cNvPr id="3" name="Text Placeholder 2"/>
          <p:cNvSpPr>
            <a:spLocks noGrp="1"/>
          </p:cNvSpPr>
          <p:nvPr>
            <p:ph type="body" idx="1"/>
          </p:nvPr>
        </p:nvSpPr>
        <p:spPr>
          <a:xfrm>
            <a:off x="838200" y="1825625"/>
            <a:ext cx="10515600" cy="3881904"/>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838200" y="6131286"/>
            <a:ext cx="2743200" cy="365125"/>
          </a:xfrm>
          <a:prstGeom prst="rect">
            <a:avLst/>
          </a:prstGeom>
        </p:spPr>
        <p:txBody>
          <a:bodyPr vert="horz" lIns="91440" tIns="45720" rIns="91440" bIns="45720" rtlCol="0" anchor="ctr">
            <a:noAutofit/>
          </a:bodyPr>
          <a:lstStyle>
            <a:lvl1pPr algn="l">
              <a:defRPr sz="1200">
                <a:solidFill>
                  <a:schemeClr val="tx1">
                    <a:tint val="75000"/>
                  </a:schemeClr>
                </a:solidFill>
              </a:defRPr>
            </a:lvl1pPr>
          </a:lstStyle>
          <a:p>
            <a:fld id="{F46C79FD-C571-418B-AB0F-5EE936C85276}" type="slidenum">
              <a:rPr lang="en-GB" smtClean="0"/>
              <a:pPr/>
              <a:t>‹#›</a:t>
            </a:fld>
            <a:endParaRPr lang="en-GB" dirty="0"/>
          </a:p>
        </p:txBody>
      </p:sp>
    </p:spTree>
    <p:extLst>
      <p:ext uri="{BB962C8B-B14F-4D97-AF65-F5344CB8AC3E}">
        <p14:creationId xmlns:p14="http://schemas.microsoft.com/office/powerpoint/2010/main" val="459720850"/>
      </p:ext>
    </p:extLst>
  </p:cSld>
  <p:clrMap bg1="lt1" tx1="dk1" bg2="lt2" tx2="dk2" accent1="accent1" accent2="accent2" accent3="accent3" accent4="accent4" accent5="accent5" accent6="accent6" hlink="hlink" folHlink="folHlink"/>
  <p:sldLayoutIdLst>
    <p:sldLayoutId id="2147483656" r:id="rId1"/>
    <p:sldLayoutId id="2147483679" r:id="rId2"/>
    <p:sldLayoutId id="2147483678" r:id="rId3"/>
    <p:sldLayoutId id="2147483680" r:id="rId4"/>
    <p:sldLayoutId id="2147483681" r:id="rId5"/>
    <p:sldLayoutId id="2147483682" r:id="rId6"/>
    <p:sldLayoutId id="2147483683" r:id="rId7"/>
    <p:sldLayoutId id="2147483650" r:id="rId8"/>
    <p:sldLayoutId id="2147483689" r:id="rId9"/>
    <p:sldLayoutId id="2147483690" r:id="rId10"/>
    <p:sldLayoutId id="2147483672" r:id="rId11"/>
    <p:sldLayoutId id="2147483684" r:id="rId12"/>
    <p:sldLayoutId id="2147483685" r:id="rId13"/>
    <p:sldLayoutId id="2147483686" r:id="rId14"/>
    <p:sldLayoutId id="2147483687" r:id="rId15"/>
    <p:sldLayoutId id="2147483688" r:id="rId16"/>
    <p:sldLayoutId id="2147483649" r:id="rId17"/>
    <p:sldLayoutId id="2147483691" r:id="rId18"/>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hf sldNum="0" hdr="0" ftr="0" dt="0"/>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hyperlink" Target="https://ec.europa.eu/info/funding-tenders/opportunities/docs/2021-2027/horizon/temp-form/af/af_he-ria-ia_en.pdf" TargetMode="External"/><Relationship Id="rId2" Type="http://schemas.openxmlformats.org/officeDocument/2006/relationships/image" Target="../media/image28.png"/><Relationship Id="rId1" Type="http://schemas.openxmlformats.org/officeDocument/2006/relationships/slideLayout" Target="../slideLayouts/slideLayout8.xml"/><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8.xml"/><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8.xml"/><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png"/><Relationship Id="rId1" Type="http://schemas.openxmlformats.org/officeDocument/2006/relationships/slideLayout" Target="../slideLayouts/slideLayout18.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8.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5.png"/></Relationships>
</file>

<file path=ppt/slides/_rels/slide2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55.png"/><Relationship Id="rId5" Type="http://schemas.openxmlformats.org/officeDocument/2006/relationships/image" Target="../media/image54.png"/><Relationship Id="rId10" Type="http://schemas.openxmlformats.org/officeDocument/2006/relationships/image" Target="../media/image31.png"/><Relationship Id="rId4" Type="http://schemas.openxmlformats.org/officeDocument/2006/relationships/image" Target="../media/image53.png"/><Relationship Id="rId9" Type="http://schemas.openxmlformats.org/officeDocument/2006/relationships/image" Target="../media/image5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hyperlink" Target="https://ec.europa.eu/info/funding-tenders/opportunities/portal/screen/work-as-an-expert" TargetMode="External"/><Relationship Id="rId1" Type="http://schemas.openxmlformats.org/officeDocument/2006/relationships/slideLayout" Target="../slideLayouts/slideLayout8.xml"/><Relationship Id="rId4" Type="http://schemas.openxmlformats.org/officeDocument/2006/relationships/image" Target="../media/image60.png"/></Relationships>
</file>

<file path=ppt/slides/_rels/slide3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hyperlink" Target="https://app.sli.do/event/h8eseiw4" TargetMode="External"/><Relationship Id="rId1" Type="http://schemas.openxmlformats.org/officeDocument/2006/relationships/slideLayout" Target="../slideLayouts/slideLayout11.xml"/><Relationship Id="rId5" Type="http://schemas.openxmlformats.org/officeDocument/2006/relationships/image" Target="../media/image63.png"/><Relationship Id="rId4" Type="http://schemas.openxmlformats.org/officeDocument/2006/relationships/image" Target="../media/image62.png"/></Relationships>
</file>

<file path=ppt/slides/_rels/slide33.xml.rels><?xml version="1.0" encoding="UTF-8" standalone="yes"?>
<Relationships xmlns="http://schemas.openxmlformats.org/package/2006/relationships"><Relationship Id="rId2" Type="http://schemas.openxmlformats.org/officeDocument/2006/relationships/hyperlink" Target="http://ec.europa.eu/horizon-europe" TargetMode="Externa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ec.europa.eu/info/funding-tenders/opportunities/docs/2021-2027/horizon/guidance/programme-guide_horizon_en.pdf" TargetMode="External"/><Relationship Id="rId1" Type="http://schemas.openxmlformats.org/officeDocument/2006/relationships/slideLayout" Target="../slideLayouts/slideLayout8.xml"/><Relationship Id="rId5" Type="http://schemas.openxmlformats.org/officeDocument/2006/relationships/image" Target="../media/image26.png"/><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How to prepare a successful proposal in Horizon Europe</a:t>
            </a:r>
            <a:endParaRPr lang="en-GB" dirty="0"/>
          </a:p>
        </p:txBody>
      </p:sp>
      <p:sp>
        <p:nvSpPr>
          <p:cNvPr id="3" name="Text Placeholder 2"/>
          <p:cNvSpPr>
            <a:spLocks noGrp="1"/>
          </p:cNvSpPr>
          <p:nvPr>
            <p:ph type="body" sz="quarter" idx="13"/>
          </p:nvPr>
        </p:nvSpPr>
        <p:spPr>
          <a:xfrm>
            <a:off x="8184423" y="4497710"/>
            <a:ext cx="3186584" cy="548743"/>
          </a:xfrm>
        </p:spPr>
        <p:txBody>
          <a:bodyPr/>
          <a:lstStyle/>
          <a:p>
            <a:pPr>
              <a:spcAft>
                <a:spcPts val="600"/>
              </a:spcAft>
            </a:pPr>
            <a:r>
              <a:rPr lang="en-GB" dirty="0"/>
              <a:t>Isabel Vergara</a:t>
            </a:r>
          </a:p>
          <a:p>
            <a:r>
              <a:rPr lang="en-GB" dirty="0" err="1"/>
              <a:t>Bénédicte</a:t>
            </a:r>
            <a:r>
              <a:rPr lang="en-GB" dirty="0"/>
              <a:t> </a:t>
            </a:r>
            <a:r>
              <a:rPr lang="en-GB" dirty="0" err="1"/>
              <a:t>Charbonnel</a:t>
            </a:r>
            <a:endParaRPr lang="en-GB" dirty="0"/>
          </a:p>
          <a:p>
            <a:endParaRPr lang="en-GB" dirty="0"/>
          </a:p>
        </p:txBody>
      </p:sp>
      <p:sp>
        <p:nvSpPr>
          <p:cNvPr id="4" name="Text Placeholder 3"/>
          <p:cNvSpPr>
            <a:spLocks noGrp="1"/>
          </p:cNvSpPr>
          <p:nvPr>
            <p:ph type="body" sz="quarter" idx="14"/>
          </p:nvPr>
        </p:nvSpPr>
        <p:spPr>
          <a:xfrm>
            <a:off x="8184423" y="5591908"/>
            <a:ext cx="3186584" cy="216000"/>
          </a:xfrm>
        </p:spPr>
        <p:txBody>
          <a:bodyPr/>
          <a:lstStyle/>
          <a:p>
            <a:r>
              <a:rPr lang="en-GB" dirty="0"/>
              <a:t>24 March 2021</a:t>
            </a:r>
          </a:p>
        </p:txBody>
      </p:sp>
    </p:spTree>
    <p:extLst>
      <p:ext uri="{BB962C8B-B14F-4D97-AF65-F5344CB8AC3E}">
        <p14:creationId xmlns:p14="http://schemas.microsoft.com/office/powerpoint/2010/main" val="65043243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7"/>
          </p:nvPr>
        </p:nvSpPr>
        <p:spPr>
          <a:xfrm>
            <a:off x="3152929" y="5931977"/>
            <a:ext cx="4766119" cy="701735"/>
          </a:xfrm>
        </p:spPr>
        <p:txBody>
          <a:bodyPr/>
          <a:lstStyle/>
          <a:p>
            <a:pPr algn="ctr"/>
            <a:r>
              <a:rPr lang="en-US" dirty="0"/>
              <a:t>Other funding rates may be set out in the specific call conditions</a:t>
            </a:r>
            <a:endParaRPr lang="fr-BE" dirty="0"/>
          </a:p>
        </p:txBody>
      </p:sp>
      <p:sp>
        <p:nvSpPr>
          <p:cNvPr id="3" name="Title 2"/>
          <p:cNvSpPr>
            <a:spLocks noGrp="1"/>
          </p:cNvSpPr>
          <p:nvPr>
            <p:ph type="title"/>
          </p:nvPr>
        </p:nvSpPr>
        <p:spPr>
          <a:xfrm>
            <a:off x="1702198" y="468000"/>
            <a:ext cx="9651601" cy="473104"/>
          </a:xfrm>
        </p:spPr>
        <p:txBody>
          <a:bodyPr/>
          <a:lstStyle/>
          <a:p>
            <a:r>
              <a:rPr lang="en-GB" dirty="0"/>
              <a:t>Maximum funding rates</a:t>
            </a:r>
            <a:endParaRPr lang="fr-BE" dirty="0"/>
          </a:p>
        </p:txBody>
      </p:sp>
      <p:graphicFrame>
        <p:nvGraphicFramePr>
          <p:cNvPr id="4" name="Table 3"/>
          <p:cNvGraphicFramePr>
            <a:graphicFrameLocks noGrp="1"/>
          </p:cNvGraphicFramePr>
          <p:nvPr>
            <p:extLst>
              <p:ext uri="{D42A27DB-BD31-4B8C-83A1-F6EECF244321}">
                <p14:modId xmlns:p14="http://schemas.microsoft.com/office/powerpoint/2010/main" val="3209544865"/>
              </p:ext>
            </p:extLst>
          </p:nvPr>
        </p:nvGraphicFramePr>
        <p:xfrm>
          <a:off x="1251775" y="1373391"/>
          <a:ext cx="9436353" cy="4272949"/>
        </p:xfrm>
        <a:graphic>
          <a:graphicData uri="http://schemas.openxmlformats.org/drawingml/2006/table">
            <a:tbl>
              <a:tblPr firstRow="1" bandRow="1">
                <a:tableStyleId>{6E25E649-3F16-4E02-A733-19D2CDBF48F0}</a:tableStyleId>
              </a:tblPr>
              <a:tblGrid>
                <a:gridCol w="4541245">
                  <a:extLst>
                    <a:ext uri="{9D8B030D-6E8A-4147-A177-3AD203B41FA5}">
                      <a16:colId xmlns:a16="http://schemas.microsoft.com/office/drawing/2014/main" val="2101753071"/>
                    </a:ext>
                  </a:extLst>
                </a:gridCol>
                <a:gridCol w="4895108">
                  <a:extLst>
                    <a:ext uri="{9D8B030D-6E8A-4147-A177-3AD203B41FA5}">
                      <a16:colId xmlns:a16="http://schemas.microsoft.com/office/drawing/2014/main" val="3059620274"/>
                    </a:ext>
                  </a:extLst>
                </a:gridCol>
              </a:tblGrid>
              <a:tr h="370840">
                <a:tc>
                  <a:txBody>
                    <a:bodyPr/>
                    <a:lstStyle/>
                    <a:p>
                      <a:r>
                        <a:rPr lang="en-GB" dirty="0"/>
                        <a:t>Type of Action</a:t>
                      </a:r>
                      <a:endParaRPr lang="fr-BE" dirty="0"/>
                    </a:p>
                  </a:txBody>
                  <a:tcPr/>
                </a:tc>
                <a:tc>
                  <a:txBody>
                    <a:bodyPr/>
                    <a:lstStyle/>
                    <a:p>
                      <a:r>
                        <a:rPr lang="en-GB" dirty="0"/>
                        <a:t>Funding rate</a:t>
                      </a:r>
                      <a:endParaRPr lang="fr-BE" dirty="0"/>
                    </a:p>
                  </a:txBody>
                  <a:tcPr/>
                </a:tc>
                <a:extLst>
                  <a:ext uri="{0D108BD9-81ED-4DB2-BD59-A6C34878D82A}">
                    <a16:rowId xmlns:a16="http://schemas.microsoft.com/office/drawing/2014/main" val="2725300837"/>
                  </a:ext>
                </a:extLst>
              </a:tr>
              <a:tr h="370840">
                <a:tc>
                  <a:txBody>
                    <a:bodyPr/>
                    <a:lstStyle/>
                    <a:p>
                      <a:r>
                        <a:rPr lang="fr-BE" dirty="0" err="1"/>
                        <a:t>Research</a:t>
                      </a:r>
                      <a:r>
                        <a:rPr lang="fr-BE" dirty="0"/>
                        <a:t> and innovation action</a:t>
                      </a:r>
                    </a:p>
                  </a:txBody>
                  <a:tcPr/>
                </a:tc>
                <a:tc>
                  <a:txBody>
                    <a:bodyPr/>
                    <a:lstStyle/>
                    <a:p>
                      <a:r>
                        <a:rPr lang="en-GB" dirty="0"/>
                        <a:t>100%</a:t>
                      </a:r>
                      <a:endParaRPr lang="fr-BE" dirty="0"/>
                    </a:p>
                  </a:txBody>
                  <a:tcPr/>
                </a:tc>
                <a:extLst>
                  <a:ext uri="{0D108BD9-81ED-4DB2-BD59-A6C34878D82A}">
                    <a16:rowId xmlns:a16="http://schemas.microsoft.com/office/drawing/2014/main" val="2995655736"/>
                  </a:ext>
                </a:extLst>
              </a:tr>
              <a:tr h="370840">
                <a:tc>
                  <a:txBody>
                    <a:bodyPr/>
                    <a:lstStyle/>
                    <a:p>
                      <a:r>
                        <a:rPr lang="en-US" dirty="0"/>
                        <a:t>Innovation action</a:t>
                      </a:r>
                      <a:endParaRPr lang="fr-BE" dirty="0"/>
                    </a:p>
                  </a:txBody>
                  <a:tcPr/>
                </a:tc>
                <a:tc>
                  <a:txBody>
                    <a:bodyPr/>
                    <a:lstStyle/>
                    <a:p>
                      <a:r>
                        <a:rPr lang="en-US" dirty="0"/>
                        <a:t>70% (except for non-profit legal entities, where a rate of up to 100% applies)</a:t>
                      </a:r>
                    </a:p>
                  </a:txBody>
                  <a:tcPr/>
                </a:tc>
                <a:extLst>
                  <a:ext uri="{0D108BD9-81ED-4DB2-BD59-A6C34878D82A}">
                    <a16:rowId xmlns:a16="http://schemas.microsoft.com/office/drawing/2014/main" val="1887949481"/>
                  </a:ext>
                </a:extLst>
              </a:tr>
              <a:tr h="370840">
                <a:tc>
                  <a:txBody>
                    <a:bodyPr/>
                    <a:lstStyle/>
                    <a:p>
                      <a:r>
                        <a:rPr lang="en-US" dirty="0"/>
                        <a:t>Coordination and support action</a:t>
                      </a:r>
                      <a:endParaRPr lang="fr-BE" dirty="0"/>
                    </a:p>
                  </a:txBody>
                  <a:tcPr/>
                </a:tc>
                <a:tc>
                  <a:txBody>
                    <a:bodyPr/>
                    <a:lstStyle/>
                    <a:p>
                      <a:r>
                        <a:rPr lang="en-GB" dirty="0"/>
                        <a:t>100%</a:t>
                      </a:r>
                      <a:endParaRPr lang="fr-BE" dirty="0"/>
                    </a:p>
                  </a:txBody>
                  <a:tcPr/>
                </a:tc>
                <a:extLst>
                  <a:ext uri="{0D108BD9-81ED-4DB2-BD59-A6C34878D82A}">
                    <a16:rowId xmlns:a16="http://schemas.microsoft.com/office/drawing/2014/main" val="2956169595"/>
                  </a:ext>
                </a:extLst>
              </a:tr>
              <a:tr h="370840">
                <a:tc>
                  <a:txBody>
                    <a:bodyPr/>
                    <a:lstStyle/>
                    <a:p>
                      <a:r>
                        <a:rPr lang="en-US" dirty="0"/>
                        <a:t>Programme co-fund action</a:t>
                      </a:r>
                    </a:p>
                  </a:txBody>
                  <a:tcPr/>
                </a:tc>
                <a:tc>
                  <a:txBody>
                    <a:bodyPr/>
                    <a:lstStyle/>
                    <a:p>
                      <a:r>
                        <a:rPr lang="en-US" dirty="0"/>
                        <a:t>Between 30% and 70%</a:t>
                      </a:r>
                    </a:p>
                  </a:txBody>
                  <a:tcPr/>
                </a:tc>
                <a:extLst>
                  <a:ext uri="{0D108BD9-81ED-4DB2-BD59-A6C34878D82A}">
                    <a16:rowId xmlns:a16="http://schemas.microsoft.com/office/drawing/2014/main" val="347335760"/>
                  </a:ext>
                </a:extLst>
              </a:tr>
              <a:tr h="370840">
                <a:tc>
                  <a:txBody>
                    <a:bodyPr/>
                    <a:lstStyle/>
                    <a:p>
                      <a:r>
                        <a:rPr lang="en-US" dirty="0"/>
                        <a:t>Innovation and market deployment</a:t>
                      </a:r>
                      <a:endParaRPr lang="fr-BE"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70% (except for non-profit legal entities, where a rate of up to 100% applies)</a:t>
                      </a:r>
                      <a:endParaRPr lang="fr-BE" dirty="0"/>
                    </a:p>
                  </a:txBody>
                  <a:tcPr/>
                </a:tc>
                <a:extLst>
                  <a:ext uri="{0D108BD9-81ED-4DB2-BD59-A6C34878D82A}">
                    <a16:rowId xmlns:a16="http://schemas.microsoft.com/office/drawing/2014/main" val="2799626887"/>
                  </a:ext>
                </a:extLst>
              </a:tr>
              <a:tr h="370840">
                <a:tc>
                  <a:txBody>
                    <a:bodyPr/>
                    <a:lstStyle/>
                    <a:p>
                      <a:r>
                        <a:rPr lang="en-US" dirty="0"/>
                        <a:t>Training and mobility action</a:t>
                      </a:r>
                      <a:endParaRPr lang="fr-BE"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100%</a:t>
                      </a:r>
                      <a:endParaRPr lang="fr-BE" dirty="0"/>
                    </a:p>
                  </a:txBody>
                  <a:tcPr/>
                </a:tc>
                <a:extLst>
                  <a:ext uri="{0D108BD9-81ED-4DB2-BD59-A6C34878D82A}">
                    <a16:rowId xmlns:a16="http://schemas.microsoft.com/office/drawing/2014/main" val="4148333267"/>
                  </a:ext>
                </a:extLst>
              </a:tr>
              <a:tr h="407069">
                <a:tc>
                  <a:txBody>
                    <a:bodyPr/>
                    <a:lstStyle/>
                    <a:p>
                      <a:r>
                        <a:rPr lang="en-US" dirty="0"/>
                        <a:t>Pre-commercial procurement action</a:t>
                      </a:r>
                      <a:endParaRPr lang="fr-BE" dirty="0"/>
                    </a:p>
                  </a:txBody>
                  <a:tcPr/>
                </a:tc>
                <a:tc>
                  <a:txBody>
                    <a:bodyPr/>
                    <a:lstStyle/>
                    <a:p>
                      <a:r>
                        <a:rPr lang="en-US" dirty="0"/>
                        <a:t>100%</a:t>
                      </a:r>
                      <a:endParaRPr lang="fr-BE" dirty="0"/>
                    </a:p>
                  </a:txBody>
                  <a:tcPr/>
                </a:tc>
                <a:extLst>
                  <a:ext uri="{0D108BD9-81ED-4DB2-BD59-A6C34878D82A}">
                    <a16:rowId xmlns:a16="http://schemas.microsoft.com/office/drawing/2014/main" val="2161890492"/>
                  </a:ext>
                </a:extLst>
              </a:tr>
              <a:tr h="731520">
                <a:tc>
                  <a:txBody>
                    <a:bodyPr/>
                    <a:lstStyle/>
                    <a:p>
                      <a:r>
                        <a:rPr lang="en-US" dirty="0"/>
                        <a:t>Public procurement of innovative solutions action</a:t>
                      </a:r>
                      <a:endParaRPr lang="fr-BE" dirty="0"/>
                    </a:p>
                  </a:txBody>
                  <a:tcPr/>
                </a:tc>
                <a:tc>
                  <a:txBody>
                    <a:bodyPr/>
                    <a:lstStyle/>
                    <a:p>
                      <a:r>
                        <a:rPr lang="en-US" dirty="0"/>
                        <a:t>50%</a:t>
                      </a:r>
                      <a:endParaRPr lang="fr-BE" dirty="0"/>
                    </a:p>
                  </a:txBody>
                  <a:tcPr/>
                </a:tc>
                <a:extLst>
                  <a:ext uri="{0D108BD9-81ED-4DB2-BD59-A6C34878D82A}">
                    <a16:rowId xmlns:a16="http://schemas.microsoft.com/office/drawing/2014/main" val="2575887553"/>
                  </a:ext>
                </a:extLst>
              </a:tr>
            </a:tbl>
          </a:graphicData>
        </a:graphic>
      </p:graphicFrame>
      <p:grpSp>
        <p:nvGrpSpPr>
          <p:cNvPr id="5" name="Group 4"/>
          <p:cNvGrpSpPr/>
          <p:nvPr/>
        </p:nvGrpSpPr>
        <p:grpSpPr>
          <a:xfrm>
            <a:off x="749491" y="272552"/>
            <a:ext cx="864000" cy="864000"/>
            <a:chOff x="4409515" y="2641504"/>
            <a:chExt cx="864000" cy="864000"/>
          </a:xfrm>
        </p:grpSpPr>
        <p:sp>
          <p:nvSpPr>
            <p:cNvPr id="6" name="Oval 5"/>
            <p:cNvSpPr/>
            <p:nvPr/>
          </p:nvSpPr>
          <p:spPr>
            <a:xfrm>
              <a:off x="4409515" y="2641504"/>
              <a:ext cx="864000" cy="86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98223" y="2700771"/>
              <a:ext cx="745467" cy="745467"/>
            </a:xfrm>
            <a:prstGeom prst="rect">
              <a:avLst/>
            </a:prstGeom>
          </p:spPr>
        </p:pic>
      </p:grpSp>
    </p:spTree>
    <p:extLst>
      <p:ext uri="{BB962C8B-B14F-4D97-AF65-F5344CB8AC3E}">
        <p14:creationId xmlns:p14="http://schemas.microsoft.com/office/powerpoint/2010/main" val="374268910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3664" y="482860"/>
            <a:ext cx="9470136" cy="564543"/>
          </a:xfrm>
        </p:spPr>
        <p:txBody>
          <a:bodyPr/>
          <a:lstStyle/>
          <a:p>
            <a:r>
              <a:rPr lang="en-GB" sz="3600" dirty="0"/>
              <a:t>Application form (proposal template)</a:t>
            </a:r>
          </a:p>
        </p:txBody>
      </p:sp>
      <p:sp>
        <p:nvSpPr>
          <p:cNvPr id="6" name="Text Placeholder 2"/>
          <p:cNvSpPr txBox="1">
            <a:spLocks/>
          </p:cNvSpPr>
          <p:nvPr/>
        </p:nvSpPr>
        <p:spPr>
          <a:xfrm>
            <a:off x="838200" y="1368000"/>
            <a:ext cx="10515600" cy="4822488"/>
          </a:xfrm>
          <a:prstGeom prst="rect">
            <a:avLst/>
          </a:prstGeom>
        </p:spPr>
        <p:txBody>
          <a:bodyPr vert="horz" lIns="9144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endParaRPr lang="fr-BE" sz="2000" b="0" dirty="0">
              <a:solidFill>
                <a:schemeClr val="tx1"/>
              </a:solidFill>
            </a:endParaRPr>
          </a:p>
        </p:txBody>
      </p:sp>
      <p:grpSp>
        <p:nvGrpSpPr>
          <p:cNvPr id="4" name="Group 3"/>
          <p:cNvGrpSpPr/>
          <p:nvPr/>
        </p:nvGrpSpPr>
        <p:grpSpPr>
          <a:xfrm>
            <a:off x="838200" y="333131"/>
            <a:ext cx="864000" cy="864000"/>
            <a:chOff x="10070085" y="4807760"/>
            <a:chExt cx="864000" cy="864000"/>
          </a:xfrm>
        </p:grpSpPr>
        <p:sp>
          <p:nvSpPr>
            <p:cNvPr id="5" name="Oval 4"/>
            <p:cNvSpPr/>
            <p:nvPr/>
          </p:nvSpPr>
          <p:spPr>
            <a:xfrm>
              <a:off x="10070085" y="4807760"/>
              <a:ext cx="864000" cy="864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04320" y="4841995"/>
              <a:ext cx="795530" cy="795530"/>
            </a:xfrm>
            <a:prstGeom prst="rect">
              <a:avLst/>
            </a:prstGeom>
          </p:spPr>
        </p:pic>
      </p:grpSp>
      <p:sp>
        <p:nvSpPr>
          <p:cNvPr id="8" name="Text Placeholder 2"/>
          <p:cNvSpPr txBox="1">
            <a:spLocks/>
          </p:cNvSpPr>
          <p:nvPr/>
        </p:nvSpPr>
        <p:spPr>
          <a:xfrm>
            <a:off x="872435" y="1637742"/>
            <a:ext cx="10515600" cy="3736515"/>
          </a:xfrm>
          <a:prstGeom prst="rect">
            <a:avLst/>
          </a:prstGeom>
          <a:ln w="28575">
            <a:solidFill>
              <a:schemeClr val="accent4"/>
            </a:solidFill>
            <a:prstDash val="sysDot"/>
          </a:ln>
        </p:spPr>
        <p:txBody>
          <a:bodyPr vert="horz" lIns="91440" tIns="10800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r>
              <a:rPr lang="en-GB" sz="2000" dirty="0">
                <a:solidFill>
                  <a:schemeClr val="tx2"/>
                </a:solidFill>
              </a:rPr>
              <a:t>Same structure </a:t>
            </a:r>
          </a:p>
          <a:p>
            <a:pPr lvl="1"/>
            <a:endParaRPr lang="en-US" sz="2000" b="0" dirty="0">
              <a:solidFill>
                <a:schemeClr val="tx1"/>
              </a:solidFill>
            </a:endParaRPr>
          </a:p>
          <a:p>
            <a:pPr lvl="1"/>
            <a:r>
              <a:rPr lang="en-US" sz="2000" b="0" dirty="0">
                <a:solidFill>
                  <a:schemeClr val="tx1"/>
                </a:solidFill>
              </a:rPr>
              <a:t>The proposal contains two parts: </a:t>
            </a:r>
          </a:p>
          <a:p>
            <a:pPr lvl="1"/>
            <a:endParaRPr lang="en-US" sz="2000" b="0" dirty="0">
              <a:solidFill>
                <a:schemeClr val="tx1"/>
              </a:solidFill>
            </a:endParaRPr>
          </a:p>
          <a:p>
            <a:pPr marL="342900" lvl="1" indent="-342900">
              <a:buClr>
                <a:schemeClr val="accent2"/>
              </a:buClr>
              <a:buFont typeface="Arial" panose="020B0604020202020204" pitchFamily="34" charset="0"/>
              <a:buChar char="●"/>
            </a:pPr>
            <a:r>
              <a:rPr lang="en-US" sz="2000" dirty="0"/>
              <a:t>Part A</a:t>
            </a:r>
            <a:r>
              <a:rPr lang="en-US" sz="2000" b="0" dirty="0">
                <a:solidFill>
                  <a:schemeClr val="tx1"/>
                </a:solidFill>
              </a:rPr>
              <a:t>  (web-based forms) is generated by the IT system. It is based on the information entered by the participants through the submission system in the Funding &amp; Tenders Portal. </a:t>
            </a:r>
          </a:p>
          <a:p>
            <a:pPr marL="342900" lvl="1" indent="-342900">
              <a:buClr>
                <a:schemeClr val="accent2"/>
              </a:buClr>
              <a:buFont typeface="Arial" panose="020B0604020202020204" pitchFamily="34" charset="0"/>
              <a:buChar char="●"/>
            </a:pPr>
            <a:r>
              <a:rPr lang="en-US" sz="2000" dirty="0"/>
              <a:t>Part B</a:t>
            </a:r>
            <a:r>
              <a:rPr lang="en-US" sz="2000" b="0" dirty="0">
                <a:solidFill>
                  <a:schemeClr val="tx1"/>
                </a:solidFill>
              </a:rPr>
              <a:t> is the narrative part that includes three sections that each correspond to an evaluation criterion. Part B needs to be uploaded as a PDF document following the templates downloaded by the applicants in the submission system for the specific call or topic. </a:t>
            </a:r>
            <a:endParaRPr lang="fr-BE" sz="2000" b="0" dirty="0">
              <a:solidFill>
                <a:schemeClr val="tx1"/>
              </a:solidFill>
            </a:endParaRPr>
          </a:p>
        </p:txBody>
      </p:sp>
      <p:pic>
        <p:nvPicPr>
          <p:cNvPr id="9" name="Picture 8">
            <a:hlinkClick r:id="rId3"/>
          </p:cNvPr>
          <p:cNvPicPr>
            <a:picLocks noChangeAspect="1"/>
          </p:cNvPicPr>
          <p:nvPr/>
        </p:nvPicPr>
        <p:blipFill>
          <a:blip r:embed="rId4"/>
          <a:stretch>
            <a:fillRect/>
          </a:stretch>
        </p:blipFill>
        <p:spPr>
          <a:xfrm>
            <a:off x="9604485" y="1047403"/>
            <a:ext cx="1226698" cy="1713769"/>
          </a:xfrm>
          <a:prstGeom prst="rect">
            <a:avLst/>
          </a:prstGeom>
          <a:solidFill>
            <a:schemeClr val="accent2"/>
          </a:solidFill>
        </p:spPr>
      </p:pic>
    </p:spTree>
    <p:extLst>
      <p:ext uri="{BB962C8B-B14F-4D97-AF65-F5344CB8AC3E}">
        <p14:creationId xmlns:p14="http://schemas.microsoft.com/office/powerpoint/2010/main" val="6189775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p:cNvSpPr txBox="1">
            <a:spLocks/>
          </p:cNvSpPr>
          <p:nvPr/>
        </p:nvSpPr>
        <p:spPr>
          <a:xfrm>
            <a:off x="925903" y="2511473"/>
            <a:ext cx="3240000" cy="3560143"/>
          </a:xfrm>
          <a:prstGeom prst="rect">
            <a:avLst/>
          </a:prstGeom>
        </p:spPr>
        <p:txBody>
          <a:bodyPr vert="horz" lIns="9000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r>
              <a:rPr lang="en-GB" sz="2000" cap="all" dirty="0"/>
              <a:t>New fields in part A</a:t>
            </a:r>
          </a:p>
          <a:p>
            <a:pPr marL="342900" lvl="1" indent="-342900">
              <a:spcBef>
                <a:spcPts val="1200"/>
              </a:spcBef>
              <a:buClr>
                <a:schemeClr val="accent2"/>
              </a:buClr>
              <a:buFont typeface="Arial" panose="020B0604020202020204" pitchFamily="34" charset="0"/>
              <a:buChar char="●"/>
            </a:pPr>
            <a:r>
              <a:rPr lang="en-US" sz="2000" b="0" dirty="0">
                <a:solidFill>
                  <a:schemeClr val="tx1"/>
                </a:solidFill>
              </a:rPr>
              <a:t>Researchers table – needed to follow up researchers careers (HE indicator)</a:t>
            </a:r>
          </a:p>
          <a:p>
            <a:pPr marL="342900" lvl="1" indent="-342900">
              <a:spcBef>
                <a:spcPts val="1200"/>
              </a:spcBef>
              <a:buClr>
                <a:schemeClr val="accent2"/>
              </a:buClr>
              <a:buFont typeface="Arial" panose="020B0604020202020204" pitchFamily="34" charset="0"/>
              <a:buChar char="●"/>
            </a:pPr>
            <a:r>
              <a:rPr lang="en-US" sz="2000" b="0" dirty="0">
                <a:solidFill>
                  <a:schemeClr val="tx1"/>
                </a:solidFill>
              </a:rPr>
              <a:t>Role of participating </a:t>
            </a:r>
            <a:r>
              <a:rPr lang="en-US" sz="2000" b="0" dirty="0" err="1">
                <a:solidFill>
                  <a:schemeClr val="tx1"/>
                </a:solidFill>
              </a:rPr>
              <a:t>organisation</a:t>
            </a:r>
            <a:r>
              <a:rPr lang="en-US" sz="2000" b="0" dirty="0">
                <a:solidFill>
                  <a:schemeClr val="tx1"/>
                </a:solidFill>
              </a:rPr>
              <a:t> </a:t>
            </a:r>
          </a:p>
          <a:p>
            <a:pPr marL="342900" lvl="1" indent="-342900">
              <a:spcBef>
                <a:spcPts val="1200"/>
              </a:spcBef>
              <a:buClr>
                <a:schemeClr val="accent2"/>
              </a:buClr>
              <a:buFont typeface="Arial" panose="020B0604020202020204" pitchFamily="34" charset="0"/>
              <a:buChar char="●"/>
            </a:pPr>
            <a:r>
              <a:rPr lang="en-US" sz="2000" b="0" dirty="0">
                <a:solidFill>
                  <a:schemeClr val="tx1"/>
                </a:solidFill>
              </a:rPr>
              <a:t>Self-declaration on gender equality plan</a:t>
            </a:r>
          </a:p>
        </p:txBody>
      </p:sp>
      <p:sp>
        <p:nvSpPr>
          <p:cNvPr id="5" name="Text Placeholder 2"/>
          <p:cNvSpPr txBox="1">
            <a:spLocks/>
          </p:cNvSpPr>
          <p:nvPr/>
        </p:nvSpPr>
        <p:spPr>
          <a:xfrm>
            <a:off x="4563703" y="2511473"/>
            <a:ext cx="3240000" cy="3980767"/>
          </a:xfrm>
          <a:prstGeom prst="rect">
            <a:avLst/>
          </a:prstGeom>
        </p:spPr>
        <p:txBody>
          <a:bodyPr vert="horz" lIns="9000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r>
              <a:rPr lang="en-GB" sz="2000" cap="all" dirty="0"/>
              <a:t>Fields moved from part B to part A</a:t>
            </a:r>
          </a:p>
          <a:p>
            <a:pPr marL="342900" lvl="1" indent="-342900">
              <a:spcBef>
                <a:spcPts val="1200"/>
              </a:spcBef>
              <a:buClr>
                <a:schemeClr val="accent2"/>
              </a:buClr>
              <a:buFont typeface="Arial" panose="020B0604020202020204" pitchFamily="34" charset="0"/>
              <a:buChar char="●"/>
            </a:pPr>
            <a:r>
              <a:rPr lang="en-US" sz="2000" b="0" dirty="0">
                <a:solidFill>
                  <a:schemeClr val="tx1"/>
                </a:solidFill>
              </a:rPr>
              <a:t>Ethics self-assessment</a:t>
            </a:r>
          </a:p>
          <a:p>
            <a:pPr marL="342900" lvl="1" indent="-342900">
              <a:spcBef>
                <a:spcPts val="1200"/>
              </a:spcBef>
              <a:buClr>
                <a:schemeClr val="accent2"/>
              </a:buClr>
              <a:buFont typeface="Arial" panose="020B0604020202020204" pitchFamily="34" charset="0"/>
              <a:buChar char="●"/>
            </a:pPr>
            <a:r>
              <a:rPr lang="en-US" sz="2000" b="0" dirty="0">
                <a:solidFill>
                  <a:schemeClr val="tx1"/>
                </a:solidFill>
              </a:rPr>
              <a:t>Security questionnaire (</a:t>
            </a:r>
            <a:r>
              <a:rPr lang="en-US" sz="2000" dirty="0">
                <a:solidFill>
                  <a:schemeClr val="tx1"/>
                </a:solidFill>
              </a:rPr>
              <a:t>NEW!</a:t>
            </a:r>
            <a:r>
              <a:rPr lang="en-US" sz="2000" b="0" dirty="0">
                <a:solidFill>
                  <a:schemeClr val="tx1"/>
                </a:solidFill>
              </a:rPr>
              <a:t> in all HE proposals)</a:t>
            </a:r>
          </a:p>
          <a:p>
            <a:pPr marL="342900" lvl="1" indent="-342900">
              <a:spcBef>
                <a:spcPts val="1200"/>
              </a:spcBef>
              <a:buClr>
                <a:schemeClr val="accent2"/>
              </a:buClr>
              <a:buFont typeface="Arial" panose="020B0604020202020204" pitchFamily="34" charset="0"/>
              <a:buChar char="●"/>
            </a:pPr>
            <a:r>
              <a:rPr lang="en-US" sz="2000" b="0" dirty="0">
                <a:solidFill>
                  <a:schemeClr val="tx1"/>
                </a:solidFill>
              </a:rPr>
              <a:t>Information on participants’ previous activities related to the call</a:t>
            </a:r>
          </a:p>
        </p:txBody>
      </p:sp>
      <p:sp>
        <p:nvSpPr>
          <p:cNvPr id="6" name="Text Placeholder 2"/>
          <p:cNvSpPr txBox="1">
            <a:spLocks/>
          </p:cNvSpPr>
          <p:nvPr/>
        </p:nvSpPr>
        <p:spPr>
          <a:xfrm>
            <a:off x="8177808" y="2511473"/>
            <a:ext cx="3240000" cy="4099639"/>
          </a:xfrm>
          <a:prstGeom prst="rect">
            <a:avLst/>
          </a:prstGeom>
        </p:spPr>
        <p:txBody>
          <a:bodyPr vert="horz" lIns="9000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r>
              <a:rPr lang="en-GB" sz="2000" cap="all" dirty="0"/>
              <a:t>New in part B</a:t>
            </a:r>
          </a:p>
          <a:p>
            <a:pPr marL="342900" lvl="1" indent="-342900">
              <a:spcBef>
                <a:spcPts val="1200"/>
              </a:spcBef>
              <a:buClr>
                <a:schemeClr val="accent2"/>
              </a:buClr>
              <a:buFont typeface="Arial" panose="020B0604020202020204" pitchFamily="34" charset="0"/>
              <a:buChar char="●"/>
            </a:pPr>
            <a:r>
              <a:rPr lang="en-US" sz="2000" b="0" dirty="0">
                <a:solidFill>
                  <a:schemeClr val="tx1"/>
                </a:solidFill>
              </a:rPr>
              <a:t>Glossary of terms.</a:t>
            </a:r>
          </a:p>
          <a:p>
            <a:pPr marL="342900" lvl="1" indent="-342900">
              <a:spcBef>
                <a:spcPts val="1200"/>
              </a:spcBef>
              <a:buClr>
                <a:schemeClr val="accent2"/>
              </a:buClr>
              <a:buFont typeface="Arial" panose="020B0604020202020204" pitchFamily="34" charset="0"/>
              <a:buChar char="●"/>
            </a:pPr>
            <a:r>
              <a:rPr lang="en-US" sz="2000" b="0" dirty="0">
                <a:solidFill>
                  <a:schemeClr val="tx1"/>
                </a:solidFill>
              </a:rPr>
              <a:t>Consistency on the use of terminology is ensured in all project phases (from WP to proposal and reporting)</a:t>
            </a:r>
          </a:p>
          <a:p>
            <a:pPr marL="342900" lvl="1" indent="-342900">
              <a:spcBef>
                <a:spcPts val="1200"/>
              </a:spcBef>
              <a:buClr>
                <a:schemeClr val="accent2"/>
              </a:buClr>
              <a:buFont typeface="Arial" panose="020B0604020202020204" pitchFamily="34" charset="0"/>
              <a:buChar char="●"/>
            </a:pPr>
            <a:r>
              <a:rPr lang="en-US" sz="2000" b="0" dirty="0">
                <a:solidFill>
                  <a:schemeClr val="tx1"/>
                </a:solidFill>
              </a:rPr>
              <a:t>Extensive explanations on what exactly should be included in each section. </a:t>
            </a:r>
            <a:endParaRPr lang="fr-BE" sz="2000" b="0" dirty="0">
              <a:solidFill>
                <a:schemeClr val="tx1"/>
              </a:solidFill>
            </a:endParaRPr>
          </a:p>
        </p:txBody>
      </p:sp>
      <p:cxnSp>
        <p:nvCxnSpPr>
          <p:cNvPr id="7" name="Straight Connector 6"/>
          <p:cNvCxnSpPr/>
          <p:nvPr/>
        </p:nvCxnSpPr>
        <p:spPr>
          <a:xfrm>
            <a:off x="4382030" y="2511473"/>
            <a:ext cx="7090" cy="3834463"/>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899315" y="2511473"/>
            <a:ext cx="19389" cy="3834463"/>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66387" y="653829"/>
            <a:ext cx="6130204" cy="400110"/>
          </a:xfrm>
          <a:prstGeom prst="rect">
            <a:avLst/>
          </a:prstGeom>
        </p:spPr>
        <p:txBody>
          <a:bodyPr wrap="none">
            <a:spAutoFit/>
          </a:bodyPr>
          <a:lstStyle/>
          <a:p>
            <a:pPr lvl="1"/>
            <a:r>
              <a:rPr lang="en-GB" sz="2000" b="1" dirty="0">
                <a:solidFill>
                  <a:schemeClr val="tx2"/>
                </a:solidFill>
              </a:rPr>
              <a:t>New features in the Horizon Europe proposal</a:t>
            </a:r>
          </a:p>
        </p:txBody>
      </p:sp>
      <p:grpSp>
        <p:nvGrpSpPr>
          <p:cNvPr id="16" name="Group 15"/>
          <p:cNvGrpSpPr/>
          <p:nvPr/>
        </p:nvGrpSpPr>
        <p:grpSpPr>
          <a:xfrm>
            <a:off x="5751703" y="1263387"/>
            <a:ext cx="864000" cy="864000"/>
            <a:chOff x="6673743" y="3724632"/>
            <a:chExt cx="864000" cy="864000"/>
          </a:xfrm>
        </p:grpSpPr>
        <p:sp>
          <p:nvSpPr>
            <p:cNvPr id="17" name="Oval 16"/>
            <p:cNvSpPr/>
            <p:nvPr/>
          </p:nvSpPr>
          <p:spPr>
            <a:xfrm>
              <a:off x="6673743" y="3724632"/>
              <a:ext cx="864000" cy="864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9502" y="3758867"/>
              <a:ext cx="792482" cy="795530"/>
            </a:xfrm>
            <a:prstGeom prst="rect">
              <a:avLst/>
            </a:prstGeom>
          </p:spPr>
        </p:pic>
      </p:grpSp>
      <p:grpSp>
        <p:nvGrpSpPr>
          <p:cNvPr id="19" name="Group 18"/>
          <p:cNvGrpSpPr/>
          <p:nvPr/>
        </p:nvGrpSpPr>
        <p:grpSpPr>
          <a:xfrm>
            <a:off x="9365808" y="1263387"/>
            <a:ext cx="864000" cy="864000"/>
            <a:chOff x="6673743" y="1558376"/>
            <a:chExt cx="864000" cy="864000"/>
          </a:xfrm>
        </p:grpSpPr>
        <p:sp>
          <p:nvSpPr>
            <p:cNvPr id="20" name="Oval 19"/>
            <p:cNvSpPr/>
            <p:nvPr/>
          </p:nvSpPr>
          <p:spPr>
            <a:xfrm>
              <a:off x="6673743" y="1558376"/>
              <a:ext cx="864000" cy="864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7978" y="1592611"/>
              <a:ext cx="795530" cy="795530"/>
            </a:xfrm>
            <a:prstGeom prst="rect">
              <a:avLst/>
            </a:prstGeom>
          </p:spPr>
        </p:pic>
      </p:grpSp>
      <p:grpSp>
        <p:nvGrpSpPr>
          <p:cNvPr id="22" name="Group 21"/>
          <p:cNvGrpSpPr/>
          <p:nvPr/>
        </p:nvGrpSpPr>
        <p:grpSpPr>
          <a:xfrm>
            <a:off x="2113903" y="1263387"/>
            <a:ext cx="864000" cy="864000"/>
            <a:chOff x="3277401" y="1558376"/>
            <a:chExt cx="864000" cy="864000"/>
          </a:xfrm>
        </p:grpSpPr>
        <p:sp>
          <p:nvSpPr>
            <p:cNvPr id="23" name="Oval 22"/>
            <p:cNvSpPr/>
            <p:nvPr/>
          </p:nvSpPr>
          <p:spPr>
            <a:xfrm>
              <a:off x="3277401" y="1558376"/>
              <a:ext cx="864000" cy="86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11636" y="1586530"/>
              <a:ext cx="795530" cy="795530"/>
            </a:xfrm>
            <a:prstGeom prst="rect">
              <a:avLst/>
            </a:prstGeom>
          </p:spPr>
        </p:pic>
      </p:grpSp>
    </p:spTree>
    <p:extLst>
      <p:ext uri="{BB962C8B-B14F-4D97-AF65-F5344CB8AC3E}">
        <p14:creationId xmlns:p14="http://schemas.microsoft.com/office/powerpoint/2010/main" val="4062390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What is new in the evaluation process?</a:t>
            </a:r>
            <a:endParaRPr lang="en-GB" dirty="0"/>
          </a:p>
        </p:txBody>
      </p:sp>
      <p:sp>
        <p:nvSpPr>
          <p:cNvPr id="3" name="Subtitle 2"/>
          <p:cNvSpPr>
            <a:spLocks noGrp="1"/>
          </p:cNvSpPr>
          <p:nvPr>
            <p:ph type="subTitle" idx="1"/>
          </p:nvPr>
        </p:nvSpPr>
        <p:spPr/>
        <p:txBody>
          <a:bodyPr/>
          <a:lstStyle/>
          <a:p>
            <a:r>
              <a:rPr lang="en-GB" dirty="0"/>
              <a:t>Horizon Europe</a:t>
            </a:r>
          </a:p>
        </p:txBody>
      </p:sp>
    </p:spTree>
    <p:extLst>
      <p:ext uri="{BB962C8B-B14F-4D97-AF65-F5344CB8AC3E}">
        <p14:creationId xmlns:p14="http://schemas.microsoft.com/office/powerpoint/2010/main" val="7758353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7958" y="482860"/>
            <a:ext cx="9615841" cy="564543"/>
          </a:xfrm>
        </p:spPr>
        <p:txBody>
          <a:bodyPr/>
          <a:lstStyle/>
          <a:p>
            <a:r>
              <a:rPr lang="en-GB" sz="3600" dirty="0"/>
              <a:t>Evaluation (award) criteria</a:t>
            </a:r>
          </a:p>
        </p:txBody>
      </p:sp>
      <p:sp>
        <p:nvSpPr>
          <p:cNvPr id="6" name="Text Placeholder 2"/>
          <p:cNvSpPr txBox="1">
            <a:spLocks/>
          </p:cNvSpPr>
          <p:nvPr/>
        </p:nvSpPr>
        <p:spPr>
          <a:xfrm>
            <a:off x="873959" y="3032648"/>
            <a:ext cx="10515600" cy="3688192"/>
          </a:xfrm>
          <a:prstGeom prst="rect">
            <a:avLst/>
          </a:prstGeom>
        </p:spPr>
        <p:txBody>
          <a:bodyPr vert="horz" lIns="9144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endParaRPr lang="en-US" sz="2000" b="0" dirty="0">
              <a:solidFill>
                <a:schemeClr val="tx1"/>
              </a:solidFill>
            </a:endParaRPr>
          </a:p>
          <a:p>
            <a:pPr lvl="1"/>
            <a:r>
              <a:rPr lang="en-US" sz="2000" dirty="0">
                <a:solidFill>
                  <a:schemeClr val="tx2"/>
                </a:solidFill>
              </a:rPr>
              <a:t>Adapted following lessons learnt</a:t>
            </a:r>
          </a:p>
          <a:p>
            <a:pPr lvl="1"/>
            <a:endParaRPr lang="en-US" sz="2000" b="0" dirty="0">
              <a:solidFill>
                <a:schemeClr val="tx1"/>
              </a:solidFill>
            </a:endParaRPr>
          </a:p>
          <a:p>
            <a:pPr marL="342900" lvl="1" indent="-342900">
              <a:buClr>
                <a:schemeClr val="accent2"/>
              </a:buClr>
              <a:buFont typeface="Arial" panose="020B0604020202020204" pitchFamily="34" charset="0"/>
              <a:buChar char="●"/>
            </a:pPr>
            <a:r>
              <a:rPr lang="en-US" sz="2000" b="0" dirty="0">
                <a:solidFill>
                  <a:schemeClr val="tx1"/>
                </a:solidFill>
              </a:rPr>
              <a:t>The number of ‘</a:t>
            </a:r>
            <a:r>
              <a:rPr lang="en-US" sz="2000" dirty="0"/>
              <a:t>aspects to be taken into account</a:t>
            </a:r>
            <a:r>
              <a:rPr lang="en-US" sz="2000" b="0" dirty="0">
                <a:solidFill>
                  <a:schemeClr val="tx1"/>
                </a:solidFill>
              </a:rPr>
              <a:t>’ have been </a:t>
            </a:r>
            <a:r>
              <a:rPr lang="en-US" sz="2000" dirty="0"/>
              <a:t>reduced</a:t>
            </a:r>
            <a:r>
              <a:rPr lang="en-US" sz="2000" b="0" dirty="0">
                <a:solidFill>
                  <a:schemeClr val="tx1"/>
                </a:solidFill>
              </a:rPr>
              <a:t>, ensuring that the same aspect is not assessed twice</a:t>
            </a:r>
          </a:p>
          <a:p>
            <a:pPr marL="342900" lvl="1" indent="-342900">
              <a:buClr>
                <a:schemeClr val="accent2"/>
              </a:buClr>
              <a:buFont typeface="Arial" panose="020B0604020202020204" pitchFamily="34" charset="0"/>
              <a:buChar char="●"/>
            </a:pPr>
            <a:r>
              <a:rPr lang="en-US" sz="2000" dirty="0"/>
              <a:t>Open Science </a:t>
            </a:r>
            <a:r>
              <a:rPr lang="en-US" sz="2000" b="0" dirty="0">
                <a:solidFill>
                  <a:schemeClr val="tx1"/>
                </a:solidFill>
              </a:rPr>
              <a:t>practices assessed as part of the scientific methodology in the excellence criterion </a:t>
            </a:r>
          </a:p>
          <a:p>
            <a:pPr marL="342900" lvl="1" indent="-342900">
              <a:buClr>
                <a:schemeClr val="accent2"/>
              </a:buClr>
              <a:buFont typeface="Arial" panose="020B0604020202020204" pitchFamily="34" charset="0"/>
              <a:buChar char="●"/>
            </a:pPr>
            <a:r>
              <a:rPr lang="en-US" sz="2000" dirty="0"/>
              <a:t>New approach to impact</a:t>
            </a:r>
            <a:r>
              <a:rPr lang="en-US" sz="2000" b="0" dirty="0">
                <a:solidFill>
                  <a:schemeClr val="tx1"/>
                </a:solidFill>
              </a:rPr>
              <a:t>: Key Impacts Pathways (KIPs)</a:t>
            </a:r>
          </a:p>
          <a:p>
            <a:pPr marL="342900" lvl="1" indent="-342900">
              <a:buClr>
                <a:schemeClr val="accent2"/>
              </a:buClr>
              <a:buFont typeface="Arial" panose="020B0604020202020204" pitchFamily="34" charset="0"/>
              <a:buChar char="●"/>
            </a:pPr>
            <a:r>
              <a:rPr lang="en-US" sz="2000" b="0" dirty="0">
                <a:solidFill>
                  <a:schemeClr val="tx1"/>
                </a:solidFill>
              </a:rPr>
              <a:t>The assessment of the </a:t>
            </a:r>
            <a:r>
              <a:rPr lang="en-US" sz="2000" dirty="0"/>
              <a:t>quality of applicants</a:t>
            </a:r>
            <a:r>
              <a:rPr lang="en-US" sz="2000" b="0" dirty="0">
                <a:solidFill>
                  <a:schemeClr val="tx1"/>
                </a:solidFill>
              </a:rPr>
              <a:t> is assessed under ‘implementation’, rather than as a separate binary assessment of operational capacity</a:t>
            </a:r>
          </a:p>
          <a:p>
            <a:pPr marL="342900" lvl="1" indent="-342900">
              <a:buClr>
                <a:schemeClr val="accent2"/>
              </a:buClr>
              <a:buFont typeface="Arial" panose="020B0604020202020204" pitchFamily="34" charset="0"/>
              <a:buChar char="●"/>
            </a:pPr>
            <a:r>
              <a:rPr lang="en-US" sz="2000" b="0" dirty="0">
                <a:solidFill>
                  <a:schemeClr val="tx1"/>
                </a:solidFill>
              </a:rPr>
              <a:t>Assessment of </a:t>
            </a:r>
            <a:r>
              <a:rPr lang="en-US" sz="2000" dirty="0"/>
              <a:t>management structures </a:t>
            </a:r>
            <a:r>
              <a:rPr lang="en-US" sz="2000" b="0" dirty="0">
                <a:solidFill>
                  <a:schemeClr val="tx1"/>
                </a:solidFill>
              </a:rPr>
              <a:t>has been removed.</a:t>
            </a:r>
          </a:p>
        </p:txBody>
      </p:sp>
      <p:grpSp>
        <p:nvGrpSpPr>
          <p:cNvPr id="4" name="Group 3"/>
          <p:cNvGrpSpPr/>
          <p:nvPr/>
        </p:nvGrpSpPr>
        <p:grpSpPr>
          <a:xfrm>
            <a:off x="838200" y="333131"/>
            <a:ext cx="864000" cy="864000"/>
            <a:chOff x="1069009" y="3735593"/>
            <a:chExt cx="864000" cy="864000"/>
          </a:xfrm>
        </p:grpSpPr>
        <p:sp>
          <p:nvSpPr>
            <p:cNvPr id="5" name="Oval 4"/>
            <p:cNvSpPr/>
            <p:nvPr/>
          </p:nvSpPr>
          <p:spPr>
            <a:xfrm>
              <a:off x="1069009" y="3735593"/>
              <a:ext cx="864000" cy="86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4768" y="3769828"/>
              <a:ext cx="792482" cy="795530"/>
            </a:xfrm>
            <a:prstGeom prst="rect">
              <a:avLst/>
            </a:prstGeom>
          </p:spPr>
        </p:pic>
      </p:grpSp>
      <p:sp>
        <p:nvSpPr>
          <p:cNvPr id="8" name="Text Placeholder 2"/>
          <p:cNvSpPr txBox="1">
            <a:spLocks/>
          </p:cNvSpPr>
          <p:nvPr/>
        </p:nvSpPr>
        <p:spPr>
          <a:xfrm>
            <a:off x="873959" y="1460289"/>
            <a:ext cx="10515600" cy="1572359"/>
          </a:xfrm>
          <a:prstGeom prst="rect">
            <a:avLst/>
          </a:prstGeom>
          <a:ln w="28575">
            <a:solidFill>
              <a:schemeClr val="accent4"/>
            </a:solidFill>
            <a:prstDash val="sysDot"/>
          </a:ln>
        </p:spPr>
        <p:txBody>
          <a:bodyPr vert="horz" lIns="91440" tIns="10800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r>
              <a:rPr lang="en-GB" sz="2000" dirty="0">
                <a:solidFill>
                  <a:schemeClr val="tx2"/>
                </a:solidFill>
              </a:rPr>
              <a:t>Same criteria as in H2020</a:t>
            </a:r>
          </a:p>
          <a:p>
            <a:pPr lvl="1"/>
            <a:endParaRPr lang="en-GB" sz="2000" dirty="0">
              <a:solidFill>
                <a:schemeClr val="tx2"/>
              </a:solidFill>
            </a:endParaRPr>
          </a:p>
          <a:p>
            <a:pPr lvl="1"/>
            <a:r>
              <a:rPr lang="en-US" sz="2000" b="0" dirty="0">
                <a:solidFill>
                  <a:schemeClr val="tx1"/>
                </a:solidFill>
              </a:rPr>
              <a:t>Same three award criteria: ‘</a:t>
            </a:r>
            <a:r>
              <a:rPr lang="en-US" sz="2000" dirty="0"/>
              <a:t>Excellence</a:t>
            </a:r>
            <a:r>
              <a:rPr lang="en-US" sz="2000" b="0" dirty="0">
                <a:solidFill>
                  <a:schemeClr val="tx1"/>
                </a:solidFill>
              </a:rPr>
              <a:t>’, ‘</a:t>
            </a:r>
            <a:r>
              <a:rPr lang="en-US" sz="2000" dirty="0"/>
              <a:t>Impact</a:t>
            </a:r>
            <a:r>
              <a:rPr lang="en-US" sz="2000" b="0" dirty="0">
                <a:solidFill>
                  <a:schemeClr val="tx1"/>
                </a:solidFill>
              </a:rPr>
              <a:t>’ and ‘</a:t>
            </a:r>
            <a:r>
              <a:rPr lang="en-US" sz="2000" dirty="0"/>
              <a:t>Quality and efficiency of the implementation</a:t>
            </a:r>
            <a:r>
              <a:rPr lang="en-US" sz="2000" b="0" dirty="0">
                <a:solidFill>
                  <a:schemeClr val="tx1"/>
                </a:solidFill>
              </a:rPr>
              <a:t>’. Excellence only for ERC.</a:t>
            </a:r>
          </a:p>
        </p:txBody>
      </p:sp>
    </p:spTree>
    <p:extLst>
      <p:ext uri="{BB962C8B-B14F-4D97-AF65-F5344CB8AC3E}">
        <p14:creationId xmlns:p14="http://schemas.microsoft.com/office/powerpoint/2010/main" val="277683487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0000" y="468000"/>
            <a:ext cx="9639689" cy="473104"/>
          </a:xfrm>
        </p:spPr>
        <p:txBody>
          <a:bodyPr anchor="t" anchorCtr="0">
            <a:noAutofit/>
          </a:bodyPr>
          <a:lstStyle/>
          <a:p>
            <a:r>
              <a:rPr lang="en-GB" dirty="0"/>
              <a:t>Evaluation criteria (RIAs and IAs)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8000" y="288000"/>
            <a:ext cx="972000" cy="972000"/>
          </a:xfrm>
          <a:prstGeom prst="rect">
            <a:avLst/>
          </a:prstGeom>
        </p:spPr>
      </p:pic>
      <p:sp>
        <p:nvSpPr>
          <p:cNvPr id="11" name="TextBox 10"/>
          <p:cNvSpPr txBox="1"/>
          <p:nvPr/>
        </p:nvSpPr>
        <p:spPr>
          <a:xfrm>
            <a:off x="8485632" y="1450218"/>
            <a:ext cx="2857968" cy="4647426"/>
          </a:xfrm>
          <a:prstGeom prst="rect">
            <a:avLst/>
          </a:prstGeom>
          <a:solidFill>
            <a:schemeClr val="accent5"/>
          </a:solidFill>
          <a:ln>
            <a:noFill/>
          </a:ln>
        </p:spPr>
        <p:txBody>
          <a:bodyPr wrap="square" rtlCol="0">
            <a:spAutoFit/>
          </a:bodyPr>
          <a:lstStyle/>
          <a:p>
            <a:pPr algn="ctr">
              <a:defRPr/>
            </a:pPr>
            <a:r>
              <a:rPr lang="en-GB" b="1" cap="all" dirty="0">
                <a:solidFill>
                  <a:schemeClr val="accent2"/>
                </a:solidFill>
              </a:rPr>
              <a:t>Quality and efficiency of the implementation</a:t>
            </a:r>
          </a:p>
          <a:p>
            <a:pPr algn="ctr">
              <a:defRPr/>
            </a:pPr>
            <a:endParaRPr lang="en-GB" b="1" cap="all" dirty="0">
              <a:solidFill>
                <a:schemeClr val="accent2"/>
              </a:solidFill>
            </a:endParaRPr>
          </a:p>
          <a:p>
            <a:pPr marL="285750" indent="-285750">
              <a:buFont typeface="Wingdings" panose="05000000000000000000" pitchFamily="2" charset="2"/>
              <a:buChar char="ü"/>
              <a:defRPr/>
            </a:pPr>
            <a:r>
              <a:rPr lang="en-US" sz="1600" dirty="0">
                <a:solidFill>
                  <a:srgbClr val="FFFFFF"/>
                </a:solidFill>
              </a:rPr>
              <a:t>Quality and effectiveness of the </a:t>
            </a:r>
            <a:r>
              <a:rPr lang="en-US" sz="1600" b="1" dirty="0">
                <a:solidFill>
                  <a:schemeClr val="accent2"/>
                </a:solidFill>
              </a:rPr>
              <a:t>work plan</a:t>
            </a:r>
            <a:r>
              <a:rPr lang="en-US" sz="1600" dirty="0">
                <a:solidFill>
                  <a:srgbClr val="FFFFFF"/>
                </a:solidFill>
              </a:rPr>
              <a:t>, assessment of risks, and appropriateness of the effort assigned to work packages, and the resources overall.</a:t>
            </a:r>
          </a:p>
          <a:p>
            <a:pPr marL="285750" indent="-285750">
              <a:buFont typeface="Wingdings" panose="05000000000000000000" pitchFamily="2" charset="2"/>
              <a:buChar char="ü"/>
              <a:defRPr/>
            </a:pPr>
            <a:endParaRPr lang="en-US" sz="1600" dirty="0">
              <a:solidFill>
                <a:srgbClr val="FFFFFF"/>
              </a:solidFill>
            </a:endParaRPr>
          </a:p>
          <a:p>
            <a:pPr marL="285750" indent="-285750">
              <a:buFont typeface="Wingdings" panose="05000000000000000000" pitchFamily="2" charset="2"/>
              <a:buChar char="ü"/>
              <a:defRPr/>
            </a:pPr>
            <a:r>
              <a:rPr lang="en-US" sz="1600" dirty="0">
                <a:solidFill>
                  <a:srgbClr val="FFFFFF"/>
                </a:solidFill>
              </a:rPr>
              <a:t>Capacity and</a:t>
            </a:r>
            <a:r>
              <a:rPr lang="en-US" sz="1600" b="1" dirty="0">
                <a:solidFill>
                  <a:schemeClr val="accent2"/>
                </a:solidFill>
              </a:rPr>
              <a:t> </a:t>
            </a:r>
            <a:r>
              <a:rPr lang="en-US" sz="1600" dirty="0">
                <a:solidFill>
                  <a:srgbClr val="FFFFFF"/>
                </a:solidFill>
              </a:rPr>
              <a:t>role of each </a:t>
            </a:r>
            <a:r>
              <a:rPr lang="en-US" sz="1600" b="1" dirty="0">
                <a:solidFill>
                  <a:schemeClr val="accent2"/>
                </a:solidFill>
              </a:rPr>
              <a:t>participant</a:t>
            </a:r>
            <a:r>
              <a:rPr lang="en-US" sz="1600" dirty="0">
                <a:solidFill>
                  <a:srgbClr val="FFFFFF"/>
                </a:solidFill>
              </a:rPr>
              <a:t>, and extent to which the </a:t>
            </a:r>
            <a:r>
              <a:rPr lang="en-US" sz="1600" b="1" dirty="0">
                <a:solidFill>
                  <a:schemeClr val="accent2"/>
                </a:solidFill>
              </a:rPr>
              <a:t>consortium</a:t>
            </a:r>
            <a:r>
              <a:rPr lang="en-US" sz="1600" dirty="0">
                <a:solidFill>
                  <a:srgbClr val="FFFFFF"/>
                </a:solidFill>
              </a:rPr>
              <a:t> as a whole brings together the necessary expertise.</a:t>
            </a:r>
          </a:p>
          <a:p>
            <a:pPr algn="ctr">
              <a:defRPr/>
            </a:pPr>
            <a:endParaRPr lang="en-GB" sz="1600" dirty="0">
              <a:solidFill>
                <a:srgbClr val="FFFFFF"/>
              </a:solidFill>
            </a:endParaRPr>
          </a:p>
        </p:txBody>
      </p:sp>
      <p:sp>
        <p:nvSpPr>
          <p:cNvPr id="12" name="TextBox 11"/>
          <p:cNvSpPr txBox="1"/>
          <p:nvPr/>
        </p:nvSpPr>
        <p:spPr>
          <a:xfrm>
            <a:off x="828000" y="1455498"/>
            <a:ext cx="4054946" cy="4585871"/>
          </a:xfrm>
          <a:prstGeom prst="rect">
            <a:avLst/>
          </a:prstGeom>
          <a:solidFill>
            <a:schemeClr val="accent5"/>
          </a:solidFill>
          <a:ln>
            <a:noFill/>
          </a:ln>
        </p:spPr>
        <p:txBody>
          <a:bodyPr wrap="square" rtlCol="0">
            <a:spAutoFit/>
          </a:bodyPr>
          <a:lstStyle/>
          <a:p>
            <a:pPr algn="ctr">
              <a:defRPr/>
            </a:pPr>
            <a:r>
              <a:rPr lang="en-GB" b="1" cap="all" dirty="0">
                <a:solidFill>
                  <a:schemeClr val="accent2"/>
                </a:solidFill>
              </a:rPr>
              <a:t>Excellence</a:t>
            </a:r>
          </a:p>
          <a:p>
            <a:pPr algn="ctr">
              <a:defRPr/>
            </a:pPr>
            <a:endParaRPr lang="en-GB" b="1" cap="all" dirty="0">
              <a:solidFill>
                <a:schemeClr val="bg1"/>
              </a:solidFill>
            </a:endParaRPr>
          </a:p>
          <a:p>
            <a:pPr marL="285750" indent="-285750">
              <a:buFont typeface="Wingdings" panose="05000000000000000000" pitchFamily="2" charset="2"/>
              <a:buChar char="ü"/>
              <a:defRPr/>
            </a:pPr>
            <a:r>
              <a:rPr lang="en-US" sz="1600" dirty="0">
                <a:solidFill>
                  <a:schemeClr val="bg1"/>
                </a:solidFill>
              </a:rPr>
              <a:t>Clarity and pertinence of the </a:t>
            </a:r>
            <a:r>
              <a:rPr lang="en-US" sz="1600" b="1" dirty="0">
                <a:solidFill>
                  <a:schemeClr val="accent2"/>
                </a:solidFill>
              </a:rPr>
              <a:t>project’s objectives</a:t>
            </a:r>
            <a:r>
              <a:rPr lang="en-US" sz="1600" dirty="0">
                <a:solidFill>
                  <a:schemeClr val="bg1"/>
                </a:solidFill>
              </a:rPr>
              <a:t>, and the extent to which the proposed work is ambitious, and goes beyond the state-of-the-art.</a:t>
            </a:r>
          </a:p>
          <a:p>
            <a:pPr marL="285750" indent="-285750">
              <a:buFont typeface="Wingdings" panose="05000000000000000000" pitchFamily="2" charset="2"/>
              <a:buChar char="ü"/>
              <a:defRPr/>
            </a:pPr>
            <a:endParaRPr lang="en-US" sz="1600" dirty="0">
              <a:solidFill>
                <a:schemeClr val="bg1"/>
              </a:solidFill>
            </a:endParaRPr>
          </a:p>
          <a:p>
            <a:pPr marL="285750" indent="-285750">
              <a:buFont typeface="Wingdings" panose="05000000000000000000" pitchFamily="2" charset="2"/>
              <a:buChar char="ü"/>
              <a:defRPr/>
            </a:pPr>
            <a:r>
              <a:rPr lang="en-US" sz="1600" dirty="0">
                <a:solidFill>
                  <a:schemeClr val="bg1"/>
                </a:solidFill>
              </a:rPr>
              <a:t>Soundness of the proposed </a:t>
            </a:r>
            <a:r>
              <a:rPr lang="en-US" sz="1600" b="1" dirty="0">
                <a:solidFill>
                  <a:schemeClr val="accent2"/>
                </a:solidFill>
              </a:rPr>
              <a:t>methodology</a:t>
            </a:r>
            <a:r>
              <a:rPr lang="en-US" sz="1600" dirty="0">
                <a:solidFill>
                  <a:schemeClr val="bg1"/>
                </a:solidFill>
              </a:rPr>
              <a:t>, including the underlying concepts, models, assumptions, inter-disciplinary approaches, appropriate consideration of the </a:t>
            </a:r>
            <a:r>
              <a:rPr lang="en-US" sz="1600" b="1" dirty="0">
                <a:solidFill>
                  <a:schemeClr val="accent2"/>
                </a:solidFill>
              </a:rPr>
              <a:t>gender dimension </a:t>
            </a:r>
            <a:r>
              <a:rPr lang="en-US" sz="1600" dirty="0">
                <a:solidFill>
                  <a:schemeClr val="bg1"/>
                </a:solidFill>
              </a:rPr>
              <a:t>in research and innovation content, and the quality of </a:t>
            </a:r>
            <a:r>
              <a:rPr lang="en-US" sz="1600" b="1" dirty="0">
                <a:solidFill>
                  <a:schemeClr val="accent2"/>
                </a:solidFill>
              </a:rPr>
              <a:t>open science practices </a:t>
            </a:r>
            <a:r>
              <a:rPr lang="en-US" sz="1600" dirty="0">
                <a:solidFill>
                  <a:schemeClr val="bg1"/>
                </a:solidFill>
              </a:rPr>
              <a:t>including sharing and management of research outputs and engagement of citizens, civil society and end users where appropriate.</a:t>
            </a:r>
            <a:endParaRPr lang="en-GB" sz="1600" dirty="0">
              <a:solidFill>
                <a:schemeClr val="bg1"/>
              </a:solidFill>
            </a:endParaRPr>
          </a:p>
        </p:txBody>
      </p:sp>
      <p:sp>
        <p:nvSpPr>
          <p:cNvPr id="13" name="TextBox 12"/>
          <p:cNvSpPr txBox="1"/>
          <p:nvPr/>
        </p:nvSpPr>
        <p:spPr>
          <a:xfrm>
            <a:off x="5084064" y="1451820"/>
            <a:ext cx="3200450" cy="4585871"/>
          </a:xfrm>
          <a:prstGeom prst="rect">
            <a:avLst/>
          </a:prstGeom>
          <a:solidFill>
            <a:schemeClr val="accent5"/>
          </a:solidFill>
          <a:ln>
            <a:noFill/>
          </a:ln>
        </p:spPr>
        <p:txBody>
          <a:bodyPr wrap="square" rtlCol="0">
            <a:spAutoFit/>
          </a:bodyPr>
          <a:lstStyle/>
          <a:p>
            <a:pPr algn="ctr">
              <a:defRPr/>
            </a:pPr>
            <a:r>
              <a:rPr lang="en-GB" b="1" cap="all" dirty="0">
                <a:solidFill>
                  <a:schemeClr val="accent2"/>
                </a:solidFill>
              </a:rPr>
              <a:t>IMPACT</a:t>
            </a:r>
          </a:p>
          <a:p>
            <a:pPr algn="ctr">
              <a:defRPr/>
            </a:pPr>
            <a:endParaRPr lang="en-GB" b="1" cap="all" dirty="0">
              <a:solidFill>
                <a:schemeClr val="bg1"/>
              </a:solidFill>
            </a:endParaRPr>
          </a:p>
          <a:p>
            <a:pPr marL="285750" indent="-285750">
              <a:buFont typeface="Wingdings" panose="05000000000000000000" pitchFamily="2" charset="2"/>
              <a:buChar char="ü"/>
              <a:defRPr/>
            </a:pPr>
            <a:r>
              <a:rPr lang="en-US" sz="1600" dirty="0">
                <a:solidFill>
                  <a:schemeClr val="bg1"/>
                </a:solidFill>
              </a:rPr>
              <a:t>Credibility of the </a:t>
            </a:r>
            <a:r>
              <a:rPr lang="en-US" sz="1600" b="1" dirty="0">
                <a:solidFill>
                  <a:schemeClr val="accent2"/>
                </a:solidFill>
              </a:rPr>
              <a:t>pathways</a:t>
            </a:r>
            <a:r>
              <a:rPr lang="en-US" sz="1600" dirty="0">
                <a:solidFill>
                  <a:schemeClr val="bg1"/>
                </a:solidFill>
              </a:rPr>
              <a:t> to achieve the expected </a:t>
            </a:r>
            <a:r>
              <a:rPr lang="en-US" sz="1600" b="1" dirty="0">
                <a:solidFill>
                  <a:schemeClr val="accent2"/>
                </a:solidFill>
              </a:rPr>
              <a:t>outcomes and impacts </a:t>
            </a:r>
            <a:r>
              <a:rPr lang="en-US" sz="1600" dirty="0">
                <a:solidFill>
                  <a:schemeClr val="bg1"/>
                </a:solidFill>
              </a:rPr>
              <a:t>specified in the work programme, and the likely scale and significance of the contributions due to the project.</a:t>
            </a:r>
          </a:p>
          <a:p>
            <a:pPr marL="285750" indent="-285750">
              <a:buFont typeface="Wingdings" panose="05000000000000000000" pitchFamily="2" charset="2"/>
              <a:buChar char="ü"/>
              <a:defRPr/>
            </a:pPr>
            <a:endParaRPr lang="en-US" sz="1600" dirty="0">
              <a:solidFill>
                <a:schemeClr val="bg1"/>
              </a:solidFill>
            </a:endParaRPr>
          </a:p>
          <a:p>
            <a:pPr marL="285750" indent="-285750">
              <a:buFont typeface="Wingdings" panose="05000000000000000000" pitchFamily="2" charset="2"/>
              <a:buChar char="ü"/>
              <a:defRPr/>
            </a:pPr>
            <a:r>
              <a:rPr lang="en-US" sz="1600" dirty="0">
                <a:solidFill>
                  <a:schemeClr val="bg1"/>
                </a:solidFill>
              </a:rPr>
              <a:t>Suitability and quality of the </a:t>
            </a:r>
            <a:r>
              <a:rPr lang="en-US" sz="1600" b="1" dirty="0">
                <a:solidFill>
                  <a:schemeClr val="accent2"/>
                </a:solidFill>
              </a:rPr>
              <a:t>measures to maximize expected outcomes and impacts</a:t>
            </a:r>
            <a:r>
              <a:rPr lang="en-US" sz="1600" dirty="0">
                <a:solidFill>
                  <a:schemeClr val="bg1"/>
                </a:solidFill>
              </a:rPr>
              <a:t>, as set out in the dissemination and exploitation plan, including communication activities.</a:t>
            </a:r>
            <a:endParaRPr lang="en-GB" dirty="0">
              <a:solidFill>
                <a:schemeClr val="bg1"/>
              </a:solidFill>
            </a:endParaRPr>
          </a:p>
        </p:txBody>
      </p:sp>
      <p:sp>
        <p:nvSpPr>
          <p:cNvPr id="3" name="TextBox 2"/>
          <p:cNvSpPr txBox="1"/>
          <p:nvPr/>
        </p:nvSpPr>
        <p:spPr>
          <a:xfrm>
            <a:off x="1460649" y="6278764"/>
            <a:ext cx="8144949" cy="276999"/>
          </a:xfrm>
          <a:prstGeom prst="rect">
            <a:avLst/>
          </a:prstGeom>
          <a:noFill/>
        </p:spPr>
        <p:txBody>
          <a:bodyPr wrap="square" rtlCol="0">
            <a:spAutoFit/>
          </a:bodyPr>
          <a:lstStyle/>
          <a:p>
            <a:r>
              <a:rPr lang="en-GB" sz="1200" i="1" dirty="0"/>
              <a:t>Proposals aspects are assessed to the extent that the proposed work is within the scope of the work programme topic</a:t>
            </a:r>
            <a:endParaRPr lang="fr-BE" sz="1200" dirty="0"/>
          </a:p>
        </p:txBody>
      </p:sp>
    </p:spTree>
    <p:extLst>
      <p:ext uri="{BB962C8B-B14F-4D97-AF65-F5344CB8AC3E}">
        <p14:creationId xmlns:p14="http://schemas.microsoft.com/office/powerpoint/2010/main" val="164994520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Arrow 3"/>
          <p:cNvSpPr/>
          <p:nvPr/>
        </p:nvSpPr>
        <p:spPr>
          <a:xfrm>
            <a:off x="838200" y="2377143"/>
            <a:ext cx="10863020" cy="813330"/>
          </a:xfrm>
          <a:prstGeom prs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Placeholder 2"/>
          <p:cNvSpPr txBox="1">
            <a:spLocks/>
          </p:cNvSpPr>
          <p:nvPr/>
        </p:nvSpPr>
        <p:spPr>
          <a:xfrm>
            <a:off x="838200" y="3955792"/>
            <a:ext cx="2520000" cy="2009580"/>
          </a:xfrm>
          <a:prstGeom prst="rect">
            <a:avLst/>
          </a:prstGeom>
        </p:spPr>
        <p:txBody>
          <a:bodyPr vert="horz" lIns="9000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spcBef>
                <a:spcPts val="600"/>
              </a:spcBef>
              <a:spcAft>
                <a:spcPts val="600"/>
              </a:spcAft>
              <a:buClr>
                <a:srgbClr val="FBC400"/>
              </a:buClr>
              <a:defRPr/>
            </a:pPr>
            <a:r>
              <a:rPr lang="en-US" sz="1400" b="0" dirty="0">
                <a:solidFill>
                  <a:srgbClr val="878685">
                    <a:lumMod val="50000"/>
                  </a:srgbClr>
                </a:solidFill>
              </a:rPr>
              <a:t>Experts assess proposals </a:t>
            </a:r>
            <a:r>
              <a:rPr lang="en-US" sz="1400" dirty="0">
                <a:solidFill>
                  <a:schemeClr val="accent2"/>
                </a:solidFill>
              </a:rPr>
              <a:t>individually</a:t>
            </a:r>
            <a:r>
              <a:rPr lang="en-US" sz="1400" b="0" dirty="0">
                <a:solidFill>
                  <a:srgbClr val="878685">
                    <a:lumMod val="50000"/>
                  </a:srgbClr>
                </a:solidFill>
              </a:rPr>
              <a:t>. Minimum of three experts per proposal (but often more than three). </a:t>
            </a:r>
          </a:p>
        </p:txBody>
      </p:sp>
      <p:sp>
        <p:nvSpPr>
          <p:cNvPr id="13" name="Text Placeholder 2"/>
          <p:cNvSpPr txBox="1">
            <a:spLocks/>
          </p:cNvSpPr>
          <p:nvPr/>
        </p:nvSpPr>
        <p:spPr>
          <a:xfrm>
            <a:off x="3503400" y="3955791"/>
            <a:ext cx="2520000" cy="2336521"/>
          </a:xfrm>
          <a:prstGeom prst="rect">
            <a:avLst/>
          </a:prstGeom>
        </p:spPr>
        <p:txBody>
          <a:bodyPr vert="horz" lIns="9000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en-GB" sz="1400" b="0" spc="-50" dirty="0">
                <a:solidFill>
                  <a:schemeClr val="tx1"/>
                </a:solidFill>
              </a:rPr>
              <a:t>All individual experts discuss together </a:t>
            </a:r>
            <a:r>
              <a:rPr lang="en-US" sz="1400" b="0" spc="-50" dirty="0">
                <a:solidFill>
                  <a:schemeClr val="tx1"/>
                </a:solidFill>
              </a:rPr>
              <a:t>to agree on a </a:t>
            </a:r>
            <a:r>
              <a:rPr lang="en-US" sz="1400" dirty="0">
                <a:solidFill>
                  <a:schemeClr val="accent2"/>
                </a:solidFill>
              </a:rPr>
              <a:t>common position</a:t>
            </a:r>
            <a:r>
              <a:rPr lang="en-US" sz="1400" b="0" spc="-50" dirty="0">
                <a:solidFill>
                  <a:schemeClr val="tx1"/>
                </a:solidFill>
              </a:rPr>
              <a:t>, including comments and scores for each proposal. </a:t>
            </a:r>
            <a:endParaRPr lang="en-GB" sz="1400" b="0" spc="-50" dirty="0">
              <a:solidFill>
                <a:schemeClr val="tx1"/>
              </a:solidFill>
            </a:endParaRPr>
          </a:p>
        </p:txBody>
      </p:sp>
      <p:sp>
        <p:nvSpPr>
          <p:cNvPr id="15" name="Text Placeholder 2"/>
          <p:cNvSpPr txBox="1">
            <a:spLocks/>
          </p:cNvSpPr>
          <p:nvPr/>
        </p:nvSpPr>
        <p:spPr>
          <a:xfrm>
            <a:off x="6168600" y="3955791"/>
            <a:ext cx="2520000" cy="2765049"/>
          </a:xfrm>
          <a:prstGeom prst="rect">
            <a:avLst/>
          </a:prstGeom>
        </p:spPr>
        <p:txBody>
          <a:bodyPr vert="horz" lIns="9000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600"/>
              </a:spcBef>
              <a:spcAft>
                <a:spcPts val="600"/>
              </a:spcAft>
              <a:defRPr/>
            </a:pPr>
            <a:r>
              <a:rPr lang="en-US" sz="1400" b="0" dirty="0">
                <a:solidFill>
                  <a:schemeClr val="tx1"/>
                </a:solidFill>
              </a:rPr>
              <a:t>The panel of experts reach an </a:t>
            </a:r>
            <a:r>
              <a:rPr lang="en-US" sz="1400" dirty="0">
                <a:solidFill>
                  <a:schemeClr val="accent2"/>
                </a:solidFill>
              </a:rPr>
              <a:t>agreement</a:t>
            </a:r>
            <a:r>
              <a:rPr lang="en-US" sz="1400" b="0" dirty="0">
                <a:solidFill>
                  <a:schemeClr val="tx1"/>
                </a:solidFill>
              </a:rPr>
              <a:t> on the scores and comments for all proposals within a call, checking </a:t>
            </a:r>
            <a:r>
              <a:rPr lang="en-US" sz="1400" dirty="0">
                <a:solidFill>
                  <a:schemeClr val="accent2"/>
                </a:solidFill>
              </a:rPr>
              <a:t>consistency across the evaluations</a:t>
            </a:r>
            <a:r>
              <a:rPr lang="en-US" sz="1400" b="0" dirty="0">
                <a:solidFill>
                  <a:schemeClr val="tx1"/>
                </a:solidFill>
              </a:rPr>
              <a:t>.</a:t>
            </a:r>
          </a:p>
          <a:p>
            <a:pPr>
              <a:spcBef>
                <a:spcPts val="600"/>
              </a:spcBef>
              <a:spcAft>
                <a:spcPts val="600"/>
              </a:spcAft>
              <a:defRPr/>
            </a:pPr>
            <a:r>
              <a:rPr lang="en-US" sz="1400" b="0" dirty="0">
                <a:solidFill>
                  <a:schemeClr val="tx1"/>
                </a:solidFill>
              </a:rPr>
              <a:t>if necessary, resolve cases where evaluators were unable to agree.</a:t>
            </a:r>
          </a:p>
          <a:p>
            <a:pPr>
              <a:spcBef>
                <a:spcPts val="600"/>
              </a:spcBef>
              <a:spcAft>
                <a:spcPts val="600"/>
              </a:spcAft>
              <a:defRPr/>
            </a:pPr>
            <a:r>
              <a:rPr lang="en-US" sz="1400" b="0" dirty="0">
                <a:solidFill>
                  <a:schemeClr val="tx1"/>
                </a:solidFill>
              </a:rPr>
              <a:t>Rank the proposals with the same score</a:t>
            </a:r>
            <a:endParaRPr lang="en-GB" sz="1400" b="0" dirty="0">
              <a:solidFill>
                <a:schemeClr val="tx1"/>
              </a:solidFill>
            </a:endParaRPr>
          </a:p>
        </p:txBody>
      </p:sp>
      <p:sp>
        <p:nvSpPr>
          <p:cNvPr id="20" name="Oval 19"/>
          <p:cNvSpPr/>
          <p:nvPr/>
        </p:nvSpPr>
        <p:spPr>
          <a:xfrm>
            <a:off x="1228068" y="1791716"/>
            <a:ext cx="2073600" cy="2073600"/>
          </a:xfrm>
          <a:prstGeom prst="ellipse">
            <a:avLst/>
          </a:prstGeom>
          <a:solidFill>
            <a:schemeClr val="accent4"/>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GB" b="1" dirty="0"/>
              <a:t>Individual evaluation</a:t>
            </a:r>
          </a:p>
        </p:txBody>
      </p:sp>
      <p:sp>
        <p:nvSpPr>
          <p:cNvPr id="22" name="Oval 21"/>
          <p:cNvSpPr/>
          <p:nvPr/>
        </p:nvSpPr>
        <p:spPr>
          <a:xfrm>
            <a:off x="3814908" y="1791715"/>
            <a:ext cx="2072140" cy="2073600"/>
          </a:xfrm>
          <a:prstGeom prst="ellipse">
            <a:avLst/>
          </a:prstGeom>
          <a:solidFill>
            <a:schemeClr val="accent1"/>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GB" b="1" dirty="0"/>
              <a:t>Consensus group</a:t>
            </a:r>
          </a:p>
        </p:txBody>
      </p:sp>
      <p:sp>
        <p:nvSpPr>
          <p:cNvPr id="23" name="Oval 22"/>
          <p:cNvSpPr/>
          <p:nvPr/>
        </p:nvSpPr>
        <p:spPr>
          <a:xfrm>
            <a:off x="6545878" y="1791715"/>
            <a:ext cx="2073600" cy="2073600"/>
          </a:xfrm>
          <a:prstGeom prst="ellipse">
            <a:avLst/>
          </a:prstGeom>
          <a:solidFill>
            <a:schemeClr val="accent2"/>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GB" b="1" dirty="0"/>
              <a:t>Panel review</a:t>
            </a:r>
          </a:p>
        </p:txBody>
      </p:sp>
      <p:sp>
        <p:nvSpPr>
          <p:cNvPr id="24" name="Oval 23"/>
          <p:cNvSpPr/>
          <p:nvPr/>
        </p:nvSpPr>
        <p:spPr>
          <a:xfrm>
            <a:off x="9051351" y="1791715"/>
            <a:ext cx="2073600" cy="2073600"/>
          </a:xfrm>
          <a:prstGeom prst="ellipse">
            <a:avLst/>
          </a:prstGeom>
          <a:solidFill>
            <a:schemeClr val="tx2"/>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GB" b="1" dirty="0"/>
              <a:t>Finalisation</a:t>
            </a:r>
          </a:p>
        </p:txBody>
      </p:sp>
      <p:sp>
        <p:nvSpPr>
          <p:cNvPr id="25" name="Text Placeholder 2"/>
          <p:cNvSpPr txBox="1">
            <a:spLocks/>
          </p:cNvSpPr>
          <p:nvPr/>
        </p:nvSpPr>
        <p:spPr>
          <a:xfrm>
            <a:off x="8833801" y="3955791"/>
            <a:ext cx="2520000" cy="2336521"/>
          </a:xfrm>
          <a:prstGeom prst="rect">
            <a:avLst/>
          </a:prstGeom>
        </p:spPr>
        <p:txBody>
          <a:bodyPr vert="horz" lIns="9000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spcBef>
                <a:spcPts val="1800"/>
              </a:spcBef>
              <a:spcAft>
                <a:spcPts val="1200"/>
              </a:spcAft>
              <a:defRPr/>
            </a:pPr>
            <a:r>
              <a:rPr lang="en-US" sz="1400" b="0" dirty="0">
                <a:solidFill>
                  <a:schemeClr val="tx1"/>
                </a:solidFill>
              </a:rPr>
              <a:t>The Commission/Agency reviews the results of the experts’ evaluation and puts together the </a:t>
            </a:r>
            <a:r>
              <a:rPr lang="en-US" sz="1400" dirty="0">
                <a:solidFill>
                  <a:schemeClr val="accent2"/>
                </a:solidFill>
              </a:rPr>
              <a:t>final ranking list</a:t>
            </a:r>
            <a:r>
              <a:rPr lang="en-US" sz="1400" b="0" dirty="0">
                <a:solidFill>
                  <a:schemeClr val="tx1"/>
                </a:solidFill>
              </a:rPr>
              <a:t>.</a:t>
            </a:r>
            <a:endParaRPr lang="en-GB" sz="1400" b="0" dirty="0">
              <a:solidFill>
                <a:schemeClr val="tx1"/>
              </a:solidFill>
            </a:endParaRPr>
          </a:p>
        </p:txBody>
      </p:sp>
      <p:cxnSp>
        <p:nvCxnSpPr>
          <p:cNvPr id="12" name="Straight Connector 11"/>
          <p:cNvCxnSpPr/>
          <p:nvPr/>
        </p:nvCxnSpPr>
        <p:spPr>
          <a:xfrm>
            <a:off x="3426903" y="4005666"/>
            <a:ext cx="0" cy="1872000"/>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105443" y="4005666"/>
            <a:ext cx="0" cy="1872000"/>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8778523" y="4005666"/>
            <a:ext cx="0" cy="1872000"/>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0" name="Title 1"/>
          <p:cNvSpPr>
            <a:spLocks noGrp="1"/>
          </p:cNvSpPr>
          <p:nvPr>
            <p:ph type="title"/>
          </p:nvPr>
        </p:nvSpPr>
        <p:spPr>
          <a:xfrm>
            <a:off x="1737958" y="482860"/>
            <a:ext cx="9615841" cy="564543"/>
          </a:xfrm>
        </p:spPr>
        <p:txBody>
          <a:bodyPr/>
          <a:lstStyle/>
          <a:p>
            <a:r>
              <a:rPr lang="en-GB" sz="3600" dirty="0"/>
              <a:t>Standard evaluation process</a:t>
            </a:r>
          </a:p>
        </p:txBody>
      </p:sp>
      <p:grpSp>
        <p:nvGrpSpPr>
          <p:cNvPr id="31" name="Group 30"/>
          <p:cNvGrpSpPr/>
          <p:nvPr/>
        </p:nvGrpSpPr>
        <p:grpSpPr>
          <a:xfrm>
            <a:off x="838200" y="333131"/>
            <a:ext cx="864000" cy="864000"/>
            <a:chOff x="1069009" y="3735593"/>
            <a:chExt cx="864000" cy="864000"/>
          </a:xfrm>
        </p:grpSpPr>
        <p:sp>
          <p:nvSpPr>
            <p:cNvPr id="32" name="Oval 31"/>
            <p:cNvSpPr/>
            <p:nvPr/>
          </p:nvSpPr>
          <p:spPr>
            <a:xfrm>
              <a:off x="1069009" y="3735593"/>
              <a:ext cx="864000" cy="86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3" name="Picture 3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4768" y="3769828"/>
              <a:ext cx="792482" cy="795530"/>
            </a:xfrm>
            <a:prstGeom prst="rect">
              <a:avLst/>
            </a:prstGeom>
          </p:spPr>
        </p:pic>
      </p:grpSp>
      <p:sp>
        <p:nvSpPr>
          <p:cNvPr id="34" name="Text Placeholder 2"/>
          <p:cNvSpPr txBox="1">
            <a:spLocks/>
          </p:cNvSpPr>
          <p:nvPr/>
        </p:nvSpPr>
        <p:spPr>
          <a:xfrm>
            <a:off x="649224" y="1460289"/>
            <a:ext cx="11183112" cy="5260551"/>
          </a:xfrm>
          <a:prstGeom prst="rect">
            <a:avLst/>
          </a:prstGeom>
          <a:ln w="28575">
            <a:solidFill>
              <a:schemeClr val="accent4"/>
            </a:solidFill>
            <a:prstDash val="sysDot"/>
          </a:ln>
        </p:spPr>
        <p:txBody>
          <a:bodyPr vert="horz" lIns="91440" tIns="10800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endParaRPr lang="en-US" sz="2000" b="0" dirty="0">
              <a:solidFill>
                <a:schemeClr val="tx1"/>
              </a:solidFill>
            </a:endParaRPr>
          </a:p>
        </p:txBody>
      </p:sp>
    </p:spTree>
    <p:extLst>
      <p:ext uri="{BB962C8B-B14F-4D97-AF65-F5344CB8AC3E}">
        <p14:creationId xmlns:p14="http://schemas.microsoft.com/office/powerpoint/2010/main" val="133556208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txBox="1">
            <a:spLocks/>
          </p:cNvSpPr>
          <p:nvPr/>
        </p:nvSpPr>
        <p:spPr>
          <a:xfrm>
            <a:off x="1175952" y="3927469"/>
            <a:ext cx="9403677" cy="2407318"/>
          </a:xfrm>
          <a:prstGeom prst="rect">
            <a:avLst/>
          </a:prstGeom>
        </p:spPr>
        <p:txBody>
          <a:bodyPr vert="horz" lIns="9000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spcBef>
                <a:spcPts val="600"/>
              </a:spcBef>
              <a:spcAft>
                <a:spcPts val="600"/>
              </a:spcAft>
              <a:buClr>
                <a:srgbClr val="FBC400"/>
              </a:buClr>
              <a:defRPr/>
            </a:pPr>
            <a:r>
              <a:rPr lang="en-US" dirty="0">
                <a:solidFill>
                  <a:schemeClr val="accent2"/>
                </a:solidFill>
              </a:rPr>
              <a:t>Right-to-react (Rebuttal)</a:t>
            </a:r>
          </a:p>
          <a:p>
            <a:pPr marL="342900" lvl="1" indent="-342900">
              <a:spcBef>
                <a:spcPts val="600"/>
              </a:spcBef>
              <a:spcAft>
                <a:spcPts val="600"/>
              </a:spcAft>
              <a:buClr>
                <a:schemeClr val="accent2"/>
              </a:buClr>
              <a:buFont typeface="Arial" panose="020B0604020202020204" pitchFamily="34" charset="0"/>
              <a:buChar char="●"/>
              <a:defRPr/>
            </a:pPr>
            <a:r>
              <a:rPr lang="en-US" b="0" dirty="0">
                <a:solidFill>
                  <a:schemeClr val="tx1"/>
                </a:solidFill>
              </a:rPr>
              <a:t>Objective is to increase transparency, to correct any factual or major misunderstandings by experts at an early stage, and provide more detailed feedback to applicants.</a:t>
            </a:r>
          </a:p>
          <a:p>
            <a:pPr marL="342900" lvl="1" indent="-342900">
              <a:spcBef>
                <a:spcPts val="600"/>
              </a:spcBef>
              <a:spcAft>
                <a:spcPts val="600"/>
              </a:spcAft>
              <a:buClr>
                <a:schemeClr val="accent2"/>
              </a:buClr>
              <a:buFont typeface="Arial" panose="020B0604020202020204" pitchFamily="34" charset="0"/>
              <a:buChar char="●"/>
              <a:defRPr/>
            </a:pPr>
            <a:r>
              <a:rPr lang="en-US" b="0" dirty="0">
                <a:solidFill>
                  <a:schemeClr val="tx1"/>
                </a:solidFill>
              </a:rPr>
              <a:t>Applicants will send their reactions to draft experts comments </a:t>
            </a:r>
          </a:p>
          <a:p>
            <a:pPr marL="342900" lvl="1" indent="-342900">
              <a:spcBef>
                <a:spcPts val="600"/>
              </a:spcBef>
              <a:spcAft>
                <a:spcPts val="600"/>
              </a:spcAft>
              <a:buClr>
                <a:schemeClr val="accent2"/>
              </a:buClr>
              <a:buFont typeface="Arial" panose="020B0604020202020204" pitchFamily="34" charset="0"/>
              <a:buChar char="●"/>
              <a:defRPr/>
            </a:pPr>
            <a:r>
              <a:rPr lang="en-US" b="0" dirty="0">
                <a:solidFill>
                  <a:schemeClr val="tx1"/>
                </a:solidFill>
              </a:rPr>
              <a:t>Experts will take applicants’ reaction into account before </a:t>
            </a:r>
            <a:r>
              <a:rPr lang="en-US" b="0" dirty="0" err="1">
                <a:solidFill>
                  <a:schemeClr val="tx1"/>
                </a:solidFill>
              </a:rPr>
              <a:t>finalising</a:t>
            </a:r>
            <a:r>
              <a:rPr lang="en-US" b="0" dirty="0">
                <a:solidFill>
                  <a:schemeClr val="tx1"/>
                </a:solidFill>
              </a:rPr>
              <a:t> their final assessment.</a:t>
            </a:r>
          </a:p>
        </p:txBody>
      </p:sp>
      <p:sp>
        <p:nvSpPr>
          <p:cNvPr id="19" name="Rectangle 18"/>
          <p:cNvSpPr/>
          <p:nvPr/>
        </p:nvSpPr>
        <p:spPr>
          <a:xfrm>
            <a:off x="366387" y="653829"/>
            <a:ext cx="6486071" cy="400110"/>
          </a:xfrm>
          <a:prstGeom prst="rect">
            <a:avLst/>
          </a:prstGeom>
        </p:spPr>
        <p:txBody>
          <a:bodyPr wrap="none">
            <a:spAutoFit/>
          </a:bodyPr>
          <a:lstStyle/>
          <a:p>
            <a:pPr lvl="1"/>
            <a:r>
              <a:rPr lang="en-GB" sz="2000" b="1" dirty="0">
                <a:solidFill>
                  <a:schemeClr val="tx2"/>
                </a:solidFill>
              </a:rPr>
              <a:t>Piloting new processes based on lessons learnt</a:t>
            </a:r>
          </a:p>
        </p:txBody>
      </p:sp>
      <p:grpSp>
        <p:nvGrpSpPr>
          <p:cNvPr id="8" name="Group 7"/>
          <p:cNvGrpSpPr/>
          <p:nvPr/>
        </p:nvGrpSpPr>
        <p:grpSpPr>
          <a:xfrm>
            <a:off x="2195891" y="1454407"/>
            <a:ext cx="7048693" cy="2219035"/>
            <a:chOff x="685800" y="1462531"/>
            <a:chExt cx="6662876" cy="2097574"/>
          </a:xfrm>
        </p:grpSpPr>
        <p:grpSp>
          <p:nvGrpSpPr>
            <p:cNvPr id="5" name="Group 4"/>
            <p:cNvGrpSpPr/>
            <p:nvPr/>
          </p:nvGrpSpPr>
          <p:grpSpPr>
            <a:xfrm>
              <a:off x="685800" y="1462531"/>
              <a:ext cx="6662876" cy="1270800"/>
              <a:chOff x="838200" y="1791714"/>
              <a:chExt cx="10863020" cy="2071886"/>
            </a:xfrm>
          </p:grpSpPr>
          <p:sp>
            <p:nvSpPr>
              <p:cNvPr id="4" name="Right Arrow 3"/>
              <p:cNvSpPr/>
              <p:nvPr/>
            </p:nvSpPr>
            <p:spPr>
              <a:xfrm>
                <a:off x="838200" y="2377143"/>
                <a:ext cx="10863020" cy="813330"/>
              </a:xfrm>
              <a:prstGeom prs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p:cNvSpPr/>
              <p:nvPr/>
            </p:nvSpPr>
            <p:spPr>
              <a:xfrm>
                <a:off x="1162199" y="1791714"/>
                <a:ext cx="2071887" cy="2071886"/>
              </a:xfrm>
              <a:prstGeom prst="ellipse">
                <a:avLst/>
              </a:prstGeom>
              <a:solidFill>
                <a:schemeClr val="accent4"/>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GB" sz="900" b="1" dirty="0"/>
                  <a:t>Individual evaluation</a:t>
                </a:r>
              </a:p>
            </p:txBody>
          </p:sp>
          <p:sp>
            <p:nvSpPr>
              <p:cNvPr id="22" name="Oval 21"/>
              <p:cNvSpPr/>
              <p:nvPr/>
            </p:nvSpPr>
            <p:spPr>
              <a:xfrm>
                <a:off x="3749040" y="1791714"/>
                <a:ext cx="2072140" cy="2071886"/>
              </a:xfrm>
              <a:prstGeom prst="ellipse">
                <a:avLst/>
              </a:prstGeom>
              <a:solidFill>
                <a:schemeClr val="accent1"/>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GB" sz="1000" b="1" dirty="0"/>
                  <a:t>Consensus group</a:t>
                </a:r>
              </a:p>
            </p:txBody>
          </p:sp>
          <p:sp>
            <p:nvSpPr>
              <p:cNvPr id="23" name="Oval 22"/>
              <p:cNvSpPr/>
              <p:nvPr/>
            </p:nvSpPr>
            <p:spPr>
              <a:xfrm>
                <a:off x="6512522" y="1791714"/>
                <a:ext cx="2071887" cy="2071886"/>
              </a:xfrm>
              <a:prstGeom prst="ellipse">
                <a:avLst/>
              </a:prstGeom>
              <a:solidFill>
                <a:schemeClr val="accent2"/>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GB" sz="1000" b="1" dirty="0"/>
                  <a:t>Panel review</a:t>
                </a:r>
              </a:p>
            </p:txBody>
          </p:sp>
          <p:sp>
            <p:nvSpPr>
              <p:cNvPr id="24" name="Oval 23"/>
              <p:cNvSpPr/>
              <p:nvPr/>
            </p:nvSpPr>
            <p:spPr>
              <a:xfrm>
                <a:off x="9036018" y="1791714"/>
                <a:ext cx="2071887" cy="2071886"/>
              </a:xfrm>
              <a:prstGeom prst="ellipse">
                <a:avLst/>
              </a:prstGeom>
              <a:solidFill>
                <a:schemeClr val="tx2"/>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GB" sz="1000" b="1" dirty="0"/>
                  <a:t>Finalisation</a:t>
                </a:r>
              </a:p>
            </p:txBody>
          </p:sp>
        </p:grpSp>
        <p:sp>
          <p:nvSpPr>
            <p:cNvPr id="26" name="Right Arrow 25"/>
            <p:cNvSpPr/>
            <p:nvPr/>
          </p:nvSpPr>
          <p:spPr>
            <a:xfrm rot="2626342">
              <a:off x="1425297" y="2673116"/>
              <a:ext cx="444019" cy="312123"/>
            </a:xfrm>
            <a:prstGeom prs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p:cNvSpPr/>
            <p:nvPr/>
          </p:nvSpPr>
          <p:spPr>
            <a:xfrm>
              <a:off x="1811921" y="2562901"/>
              <a:ext cx="997204" cy="997204"/>
            </a:xfrm>
            <a:prstGeom prst="ellipse">
              <a:avLst/>
            </a:prstGeom>
            <a:solidFill>
              <a:schemeClr val="accent4"/>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GB" sz="800" b="1" dirty="0"/>
                <a:t>Reaction</a:t>
              </a:r>
            </a:p>
          </p:txBody>
        </p:sp>
        <p:sp>
          <p:nvSpPr>
            <p:cNvPr id="29" name="Right Arrow 28"/>
            <p:cNvSpPr/>
            <p:nvPr/>
          </p:nvSpPr>
          <p:spPr>
            <a:xfrm rot="18973658" flipV="1">
              <a:off x="2767035" y="2676783"/>
              <a:ext cx="444019" cy="312123"/>
            </a:xfrm>
            <a:prstGeom prs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34005842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2"/>
          <p:cNvSpPr txBox="1">
            <a:spLocks/>
          </p:cNvSpPr>
          <p:nvPr/>
        </p:nvSpPr>
        <p:spPr>
          <a:xfrm>
            <a:off x="832104" y="1623644"/>
            <a:ext cx="11018520" cy="3217395"/>
          </a:xfrm>
          <a:prstGeom prst="rect">
            <a:avLst/>
          </a:prstGeom>
          <a:solidFill>
            <a:schemeClr val="bg1"/>
          </a:solidFill>
        </p:spPr>
        <p:txBody>
          <a:bodyPr vert="horz" lIns="9000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600"/>
              </a:spcBef>
              <a:spcAft>
                <a:spcPts val="600"/>
              </a:spcAft>
              <a:defRPr/>
            </a:pPr>
            <a:r>
              <a:rPr lang="en-US" dirty="0">
                <a:solidFill>
                  <a:schemeClr val="accent2"/>
                </a:solidFill>
              </a:rPr>
              <a:t>	Blind evaluation (in 1</a:t>
            </a:r>
            <a:r>
              <a:rPr lang="en-US" baseline="30000" dirty="0">
                <a:solidFill>
                  <a:schemeClr val="accent2"/>
                </a:solidFill>
              </a:rPr>
              <a:t>st</a:t>
            </a:r>
            <a:r>
              <a:rPr lang="en-US" dirty="0">
                <a:solidFill>
                  <a:schemeClr val="accent2"/>
                </a:solidFill>
              </a:rPr>
              <a:t> stage)</a:t>
            </a:r>
          </a:p>
          <a:p>
            <a:pPr>
              <a:spcBef>
                <a:spcPts val="600"/>
              </a:spcBef>
              <a:spcAft>
                <a:spcPts val="600"/>
              </a:spcAft>
              <a:defRPr/>
            </a:pPr>
            <a:endParaRPr lang="en-US" dirty="0">
              <a:solidFill>
                <a:schemeClr val="accent2"/>
              </a:solidFill>
            </a:endParaRPr>
          </a:p>
          <a:p>
            <a:pPr marL="342900" lvl="1" indent="-342900">
              <a:spcBef>
                <a:spcPts val="600"/>
              </a:spcBef>
              <a:spcAft>
                <a:spcPts val="600"/>
              </a:spcAft>
              <a:buClr>
                <a:schemeClr val="accent2"/>
              </a:buClr>
              <a:buFont typeface="Arial" panose="020B0604020202020204" pitchFamily="34" charset="0"/>
              <a:buChar char="●"/>
              <a:defRPr/>
            </a:pPr>
            <a:r>
              <a:rPr lang="en-US" b="0" dirty="0">
                <a:solidFill>
                  <a:schemeClr val="tx1"/>
                </a:solidFill>
              </a:rPr>
              <a:t>There is no evidence that the current proposal evaluation system is systematically biased. </a:t>
            </a:r>
          </a:p>
          <a:p>
            <a:pPr marL="342900" lvl="1" indent="-342900">
              <a:spcBef>
                <a:spcPts val="600"/>
              </a:spcBef>
              <a:spcAft>
                <a:spcPts val="600"/>
              </a:spcAft>
              <a:buClr>
                <a:schemeClr val="accent2"/>
              </a:buClr>
              <a:buFont typeface="Arial" panose="020B0604020202020204" pitchFamily="34" charset="0"/>
              <a:buChar char="●"/>
              <a:defRPr/>
            </a:pPr>
            <a:r>
              <a:rPr lang="en-US" b="0" dirty="0">
                <a:solidFill>
                  <a:schemeClr val="tx1"/>
                </a:solidFill>
              </a:rPr>
              <a:t>There are understandable concerns that evaluation experts may be swayed – perhaps unconsciously – in </a:t>
            </a:r>
            <a:r>
              <a:rPr lang="en-US" b="0" dirty="0" err="1">
                <a:solidFill>
                  <a:schemeClr val="tx1"/>
                </a:solidFill>
              </a:rPr>
              <a:t>favour</a:t>
            </a:r>
            <a:r>
              <a:rPr lang="en-US" b="0" dirty="0">
                <a:solidFill>
                  <a:schemeClr val="tx1"/>
                </a:solidFill>
              </a:rPr>
              <a:t> of proposals from well-known </a:t>
            </a:r>
            <a:r>
              <a:rPr lang="en-US" b="0" dirty="0" err="1">
                <a:solidFill>
                  <a:schemeClr val="tx1"/>
                </a:solidFill>
              </a:rPr>
              <a:t>organisations</a:t>
            </a:r>
            <a:r>
              <a:rPr lang="en-US" b="0" dirty="0">
                <a:solidFill>
                  <a:schemeClr val="tx1"/>
                </a:solidFill>
              </a:rPr>
              <a:t> in countries with better performing R&amp;I systems. </a:t>
            </a:r>
          </a:p>
          <a:p>
            <a:pPr marL="342900" lvl="1" indent="-342900">
              <a:spcBef>
                <a:spcPts val="600"/>
              </a:spcBef>
              <a:spcAft>
                <a:spcPts val="600"/>
              </a:spcAft>
              <a:buClr>
                <a:schemeClr val="accent2"/>
              </a:buClr>
              <a:buFont typeface="Arial" panose="020B0604020202020204" pitchFamily="34" charset="0"/>
              <a:buChar char="●"/>
              <a:defRPr/>
            </a:pPr>
            <a:r>
              <a:rPr lang="en-US" b="0" dirty="0">
                <a:solidFill>
                  <a:schemeClr val="tx1"/>
                </a:solidFill>
              </a:rPr>
              <a:t>‘Blind’ evaluation is a way to remove any real or perceived effect of such reputational bias.</a:t>
            </a:r>
          </a:p>
          <a:p>
            <a:pPr marL="342900" lvl="1" indent="-342900">
              <a:spcBef>
                <a:spcPts val="600"/>
              </a:spcBef>
              <a:spcAft>
                <a:spcPts val="600"/>
              </a:spcAft>
              <a:buClr>
                <a:schemeClr val="accent2"/>
              </a:buClr>
              <a:buFont typeface="Arial" panose="020B0604020202020204" pitchFamily="34" charset="0"/>
              <a:buChar char="●"/>
              <a:defRPr/>
            </a:pPr>
            <a:r>
              <a:rPr lang="en-US" b="0" dirty="0">
                <a:solidFill>
                  <a:schemeClr val="tx1"/>
                </a:solidFill>
              </a:rPr>
              <a:t>Experts evaluate without knowing the identity of participants. </a:t>
            </a:r>
          </a:p>
          <a:p>
            <a:pPr marL="342900" lvl="1" indent="-342900">
              <a:spcBef>
                <a:spcPts val="600"/>
              </a:spcBef>
              <a:spcAft>
                <a:spcPts val="600"/>
              </a:spcAft>
              <a:buClr>
                <a:schemeClr val="accent2"/>
              </a:buClr>
              <a:buFont typeface="Arial" panose="020B0604020202020204" pitchFamily="34" charset="0"/>
              <a:buChar char="●"/>
              <a:defRPr/>
            </a:pPr>
            <a:r>
              <a:rPr lang="en-US" b="0" dirty="0">
                <a:solidFill>
                  <a:schemeClr val="tx1"/>
                </a:solidFill>
              </a:rPr>
              <a:t>The work programme will include an additional admissibility criterion: applicants can not be disclosed in the narrative part of the proposal.</a:t>
            </a:r>
          </a:p>
        </p:txBody>
      </p:sp>
      <p:sp>
        <p:nvSpPr>
          <p:cNvPr id="19" name="Rectangle 18"/>
          <p:cNvSpPr/>
          <p:nvPr/>
        </p:nvSpPr>
        <p:spPr>
          <a:xfrm>
            <a:off x="366387" y="653829"/>
            <a:ext cx="6486071" cy="400110"/>
          </a:xfrm>
          <a:prstGeom prst="rect">
            <a:avLst/>
          </a:prstGeom>
        </p:spPr>
        <p:txBody>
          <a:bodyPr wrap="none">
            <a:spAutoFit/>
          </a:bodyPr>
          <a:lstStyle/>
          <a:p>
            <a:pPr lvl="1"/>
            <a:r>
              <a:rPr lang="en-GB" sz="2000" b="1" dirty="0">
                <a:solidFill>
                  <a:schemeClr val="tx2"/>
                </a:solidFill>
              </a:rPr>
              <a:t>Piloting new processes based on lessons learnt</a:t>
            </a:r>
          </a:p>
        </p:txBody>
      </p:sp>
      <p:grpSp>
        <p:nvGrpSpPr>
          <p:cNvPr id="16" name="Group 15"/>
          <p:cNvGrpSpPr/>
          <p:nvPr/>
        </p:nvGrpSpPr>
        <p:grpSpPr>
          <a:xfrm>
            <a:off x="704088" y="1414149"/>
            <a:ext cx="864000" cy="864000"/>
            <a:chOff x="6673743" y="2690721"/>
            <a:chExt cx="864000" cy="864000"/>
          </a:xfrm>
        </p:grpSpPr>
        <p:sp>
          <p:nvSpPr>
            <p:cNvPr id="17" name="Oval 16"/>
            <p:cNvSpPr/>
            <p:nvPr/>
          </p:nvSpPr>
          <p:spPr>
            <a:xfrm>
              <a:off x="6673743" y="2690721"/>
              <a:ext cx="864000" cy="86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7978" y="2726480"/>
              <a:ext cx="795530" cy="792482"/>
            </a:xfrm>
            <a:prstGeom prst="rect">
              <a:avLst/>
            </a:prstGeom>
          </p:spPr>
        </p:pic>
      </p:grpSp>
      <p:sp>
        <p:nvSpPr>
          <p:cNvPr id="21" name="Text Placeholder 2"/>
          <p:cNvSpPr txBox="1">
            <a:spLocks/>
          </p:cNvSpPr>
          <p:nvPr/>
        </p:nvSpPr>
        <p:spPr>
          <a:xfrm>
            <a:off x="838200" y="2451884"/>
            <a:ext cx="11012424" cy="2897355"/>
          </a:xfrm>
          <a:prstGeom prst="rect">
            <a:avLst/>
          </a:prstGeom>
          <a:ln w="28575">
            <a:solidFill>
              <a:schemeClr val="accent4"/>
            </a:solidFill>
            <a:prstDash val="sysDot"/>
          </a:ln>
        </p:spPr>
        <p:txBody>
          <a:bodyPr vert="horz" lIns="91440" tIns="14400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39963">
              <a:spcAft>
                <a:spcPts val="1200"/>
              </a:spcAft>
              <a:buClr>
                <a:schemeClr val="tx1"/>
              </a:buClr>
            </a:pPr>
            <a:endParaRPr lang="en-GB" dirty="0">
              <a:solidFill>
                <a:srgbClr val="404A52"/>
              </a:solidFill>
            </a:endParaRPr>
          </a:p>
        </p:txBody>
      </p:sp>
    </p:spTree>
    <p:extLst>
      <p:ext uri="{BB962C8B-B14F-4D97-AF65-F5344CB8AC3E}">
        <p14:creationId xmlns:p14="http://schemas.microsoft.com/office/powerpoint/2010/main" val="338240048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7958" y="482860"/>
            <a:ext cx="9615841" cy="564543"/>
          </a:xfrm>
        </p:spPr>
        <p:txBody>
          <a:bodyPr/>
          <a:lstStyle/>
          <a:p>
            <a:r>
              <a:rPr lang="en-GB" sz="3600" dirty="0"/>
              <a:t>Ethics review</a:t>
            </a:r>
          </a:p>
        </p:txBody>
      </p:sp>
      <p:sp>
        <p:nvSpPr>
          <p:cNvPr id="6" name="Text Placeholder 2"/>
          <p:cNvSpPr txBox="1">
            <a:spLocks/>
          </p:cNvSpPr>
          <p:nvPr/>
        </p:nvSpPr>
        <p:spPr>
          <a:xfrm>
            <a:off x="838199" y="4754879"/>
            <a:ext cx="10515600" cy="1649080"/>
          </a:xfrm>
          <a:prstGeom prst="rect">
            <a:avLst/>
          </a:prstGeom>
        </p:spPr>
        <p:txBody>
          <a:bodyPr vert="horz" lIns="9144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endParaRPr lang="en-US" sz="2000" b="0" dirty="0">
              <a:solidFill>
                <a:schemeClr val="tx1"/>
              </a:solidFill>
            </a:endParaRPr>
          </a:p>
          <a:p>
            <a:pPr lvl="1"/>
            <a:r>
              <a:rPr lang="en-US" sz="2000" dirty="0">
                <a:solidFill>
                  <a:schemeClr val="tx2"/>
                </a:solidFill>
              </a:rPr>
              <a:t>Adapted following lessons learnt</a:t>
            </a:r>
          </a:p>
          <a:p>
            <a:pPr lvl="1"/>
            <a:endParaRPr lang="en-US" sz="2000" b="0" dirty="0">
              <a:solidFill>
                <a:schemeClr val="tx1"/>
              </a:solidFill>
            </a:endParaRPr>
          </a:p>
          <a:p>
            <a:pPr marL="342900" lvl="1" indent="-342900">
              <a:buClr>
                <a:schemeClr val="accent2"/>
              </a:buClr>
              <a:buFont typeface="Arial" panose="020B0604020202020204" pitchFamily="34" charset="0"/>
              <a:buChar char="●"/>
            </a:pPr>
            <a:r>
              <a:rPr lang="en-US" sz="2000" b="0" dirty="0">
                <a:solidFill>
                  <a:schemeClr val="tx1"/>
                </a:solidFill>
              </a:rPr>
              <a:t>Focus mainly on complex/serious cases </a:t>
            </a:r>
          </a:p>
          <a:p>
            <a:pPr marL="342900" lvl="1" indent="-342900">
              <a:buClr>
                <a:schemeClr val="accent2"/>
              </a:buClr>
              <a:buFont typeface="Arial" panose="020B0604020202020204" pitchFamily="34" charset="0"/>
              <a:buChar char="●"/>
            </a:pPr>
            <a:r>
              <a:rPr lang="en-US" sz="2000" b="0" dirty="0">
                <a:solidFill>
                  <a:schemeClr val="tx1"/>
                </a:solidFill>
              </a:rPr>
              <a:t>Reduce number of ethics requirements in funded projects.</a:t>
            </a:r>
          </a:p>
        </p:txBody>
      </p:sp>
      <p:sp>
        <p:nvSpPr>
          <p:cNvPr id="8" name="Text Placeholder 2"/>
          <p:cNvSpPr txBox="1">
            <a:spLocks/>
          </p:cNvSpPr>
          <p:nvPr/>
        </p:nvSpPr>
        <p:spPr>
          <a:xfrm>
            <a:off x="873959" y="1460288"/>
            <a:ext cx="10515600" cy="3541480"/>
          </a:xfrm>
          <a:prstGeom prst="rect">
            <a:avLst/>
          </a:prstGeom>
          <a:ln w="28575">
            <a:solidFill>
              <a:schemeClr val="accent4"/>
            </a:solidFill>
            <a:prstDash val="sysDot"/>
          </a:ln>
        </p:spPr>
        <p:txBody>
          <a:bodyPr vert="horz" lIns="91440" tIns="10800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r>
              <a:rPr lang="en-GB" sz="2000" dirty="0">
                <a:solidFill>
                  <a:schemeClr val="tx2"/>
                </a:solidFill>
              </a:rPr>
              <a:t>Same criteria as in H2020</a:t>
            </a:r>
          </a:p>
          <a:p>
            <a:pPr lvl="1"/>
            <a:endParaRPr lang="en-GB" sz="2000" dirty="0">
              <a:solidFill>
                <a:schemeClr val="tx2"/>
              </a:solidFill>
            </a:endParaRPr>
          </a:p>
          <a:p>
            <a:pPr lvl="1"/>
            <a:r>
              <a:rPr lang="en-US" sz="2000" b="0" dirty="0">
                <a:solidFill>
                  <a:schemeClr val="tx1"/>
                </a:solidFill>
              </a:rPr>
              <a:t>For all activities funded, ethics is an </a:t>
            </a:r>
            <a:r>
              <a:rPr lang="en-US" sz="2000" dirty="0"/>
              <a:t>integral part </a:t>
            </a:r>
            <a:r>
              <a:rPr lang="en-US" sz="2000" b="0" dirty="0">
                <a:solidFill>
                  <a:schemeClr val="tx1"/>
                </a:solidFill>
              </a:rPr>
              <a:t>of research from beginning to end, and </a:t>
            </a:r>
            <a:r>
              <a:rPr lang="en-US" sz="2000" dirty="0"/>
              <a:t>ethical compliance </a:t>
            </a:r>
            <a:r>
              <a:rPr lang="en-US" sz="2000" b="0" dirty="0">
                <a:solidFill>
                  <a:schemeClr val="tx1"/>
                </a:solidFill>
              </a:rPr>
              <a:t>is essential to achieve real research excellence. An ethics review process is carried out systematically in all Horizon Europe proposals, based on a </a:t>
            </a:r>
            <a:r>
              <a:rPr lang="en-US" sz="2000" dirty="0"/>
              <a:t>self-assessment </a:t>
            </a:r>
            <a:r>
              <a:rPr lang="en-US" sz="2000" b="0" dirty="0">
                <a:solidFill>
                  <a:schemeClr val="tx1"/>
                </a:solidFill>
              </a:rPr>
              <a:t>included in the proposal.</a:t>
            </a:r>
          </a:p>
          <a:p>
            <a:pPr lvl="1"/>
            <a:endParaRPr lang="en-US" sz="2000" b="0" dirty="0">
              <a:solidFill>
                <a:schemeClr val="tx1"/>
              </a:solidFill>
            </a:endParaRPr>
          </a:p>
          <a:p>
            <a:pPr lvl="1"/>
            <a:r>
              <a:rPr lang="en-US" sz="2000" b="0" dirty="0">
                <a:solidFill>
                  <a:schemeClr val="tx1"/>
                </a:solidFill>
              </a:rPr>
              <a:t>Ethical research conduct implies the application of fundamental ethical principles and legislation in all possible domains of research. This includes the adherence to the highest standards of </a:t>
            </a:r>
            <a:r>
              <a:rPr lang="en-US" sz="2000" dirty="0"/>
              <a:t>research integrity </a:t>
            </a:r>
            <a:r>
              <a:rPr lang="en-US" sz="2000" b="0" dirty="0">
                <a:solidFill>
                  <a:schemeClr val="tx1"/>
                </a:solidFill>
              </a:rPr>
              <a:t>as described in the </a:t>
            </a:r>
            <a:r>
              <a:rPr lang="en-US" sz="2000" dirty="0"/>
              <a:t>European Code of Conduct for Research Integrity</a:t>
            </a:r>
            <a:r>
              <a:rPr lang="en-US" sz="2000" b="0" dirty="0">
                <a:solidFill>
                  <a:schemeClr val="tx1"/>
                </a:solidFill>
              </a:rPr>
              <a:t>.</a:t>
            </a:r>
          </a:p>
        </p:txBody>
      </p:sp>
      <p:grpSp>
        <p:nvGrpSpPr>
          <p:cNvPr id="9" name="Group 8"/>
          <p:cNvGrpSpPr/>
          <p:nvPr/>
        </p:nvGrpSpPr>
        <p:grpSpPr>
          <a:xfrm>
            <a:off x="873958" y="333131"/>
            <a:ext cx="864000" cy="864000"/>
            <a:chOff x="6673743" y="2690721"/>
            <a:chExt cx="864000" cy="864000"/>
          </a:xfrm>
        </p:grpSpPr>
        <p:sp>
          <p:nvSpPr>
            <p:cNvPr id="10" name="Oval 9"/>
            <p:cNvSpPr/>
            <p:nvPr/>
          </p:nvSpPr>
          <p:spPr>
            <a:xfrm>
              <a:off x="6673743" y="2690721"/>
              <a:ext cx="864000" cy="86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7978" y="2726480"/>
              <a:ext cx="795530" cy="792482"/>
            </a:xfrm>
            <a:prstGeom prst="rect">
              <a:avLst/>
            </a:prstGeom>
          </p:spPr>
        </p:pic>
      </p:grpSp>
    </p:spTree>
    <p:extLst>
      <p:ext uri="{BB962C8B-B14F-4D97-AF65-F5344CB8AC3E}">
        <p14:creationId xmlns:p14="http://schemas.microsoft.com/office/powerpoint/2010/main" val="259647938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7"/>
          </p:nvPr>
        </p:nvSpPr>
        <p:spPr>
          <a:xfrm>
            <a:off x="852565" y="1052116"/>
            <a:ext cx="10486869" cy="4103410"/>
          </a:xfrm>
        </p:spPr>
        <p:txBody>
          <a:bodyPr/>
          <a:lstStyle/>
          <a:p>
            <a:r>
              <a:rPr lang="en-US" dirty="0"/>
              <a:t>Horizon Europe supports research and innovation through Work Programmes, which set out funding opportunities for research and innovation activities. </a:t>
            </a:r>
            <a:endParaRPr lang="fr-BE" dirty="0"/>
          </a:p>
        </p:txBody>
      </p:sp>
      <p:sp>
        <p:nvSpPr>
          <p:cNvPr id="3" name="Title 2"/>
          <p:cNvSpPr>
            <a:spLocks noGrp="1"/>
          </p:cNvSpPr>
          <p:nvPr>
            <p:ph type="title"/>
          </p:nvPr>
        </p:nvSpPr>
        <p:spPr/>
        <p:txBody>
          <a:bodyPr/>
          <a:lstStyle/>
          <a:p>
            <a:r>
              <a:rPr lang="en-GB" dirty="0"/>
              <a:t>About Horizon Europe</a:t>
            </a:r>
            <a:endParaRPr lang="fr-BE" dirty="0"/>
          </a:p>
        </p:txBody>
      </p:sp>
      <p:sp>
        <p:nvSpPr>
          <p:cNvPr id="6" name="Rectangle 5"/>
          <p:cNvSpPr/>
          <p:nvPr/>
        </p:nvSpPr>
        <p:spPr>
          <a:xfrm>
            <a:off x="8055033" y="6192982"/>
            <a:ext cx="1645920" cy="523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2"/>
          <a:stretch>
            <a:fillRect/>
          </a:stretch>
        </p:blipFill>
        <p:spPr>
          <a:xfrm>
            <a:off x="838200" y="1782357"/>
            <a:ext cx="10356748" cy="4934327"/>
          </a:xfrm>
          <a:prstGeom prst="rect">
            <a:avLst/>
          </a:prstGeom>
        </p:spPr>
      </p:pic>
    </p:spTree>
    <p:extLst>
      <p:ext uri="{BB962C8B-B14F-4D97-AF65-F5344CB8AC3E}">
        <p14:creationId xmlns:p14="http://schemas.microsoft.com/office/powerpoint/2010/main" val="77658524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7958" y="457193"/>
            <a:ext cx="9615841" cy="564543"/>
          </a:xfrm>
        </p:spPr>
        <p:txBody>
          <a:bodyPr/>
          <a:lstStyle/>
          <a:p>
            <a:r>
              <a:rPr lang="en-GB" sz="3600" dirty="0"/>
              <a:t>Security scrutiny</a:t>
            </a:r>
          </a:p>
        </p:txBody>
      </p:sp>
      <p:sp>
        <p:nvSpPr>
          <p:cNvPr id="6" name="Text Placeholder 2"/>
          <p:cNvSpPr txBox="1">
            <a:spLocks/>
          </p:cNvSpPr>
          <p:nvPr/>
        </p:nvSpPr>
        <p:spPr>
          <a:xfrm>
            <a:off x="1340033" y="5051899"/>
            <a:ext cx="9583452" cy="1006056"/>
          </a:xfrm>
          <a:prstGeom prst="rect">
            <a:avLst/>
          </a:prstGeom>
          <a:solidFill>
            <a:schemeClr val="accent5"/>
          </a:solidFill>
        </p:spPr>
        <p:txBody>
          <a:bodyPr vert="horz" lIns="9144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lvl="1" indent="-342900">
              <a:buClr>
                <a:schemeClr val="accent2"/>
              </a:buClr>
              <a:buFont typeface="Arial" panose="020B0604020202020204" pitchFamily="34" charset="0"/>
              <a:buChar char="●"/>
            </a:pPr>
            <a:endParaRPr lang="en-US" sz="2000" b="0" dirty="0">
              <a:solidFill>
                <a:schemeClr val="tx1"/>
              </a:solidFill>
            </a:endParaRPr>
          </a:p>
          <a:p>
            <a:pPr lvl="1">
              <a:buClr>
                <a:schemeClr val="accent2"/>
              </a:buClr>
            </a:pPr>
            <a:r>
              <a:rPr lang="en-US" sz="2000" b="0" dirty="0">
                <a:solidFill>
                  <a:schemeClr val="tx1"/>
                </a:solidFill>
              </a:rPr>
              <a:t>The checks based on the self-assessment may trigger an in-depth security scrutiny.</a:t>
            </a:r>
          </a:p>
        </p:txBody>
      </p:sp>
      <p:sp>
        <p:nvSpPr>
          <p:cNvPr id="8" name="Text Placeholder 2"/>
          <p:cNvSpPr txBox="1">
            <a:spLocks/>
          </p:cNvSpPr>
          <p:nvPr/>
        </p:nvSpPr>
        <p:spPr>
          <a:xfrm>
            <a:off x="873959" y="1460287"/>
            <a:ext cx="10515600" cy="3302789"/>
          </a:xfrm>
          <a:prstGeom prst="rect">
            <a:avLst/>
          </a:prstGeom>
          <a:ln w="28575">
            <a:solidFill>
              <a:schemeClr val="accent4"/>
            </a:solidFill>
            <a:prstDash val="sysDot"/>
          </a:ln>
        </p:spPr>
        <p:txBody>
          <a:bodyPr vert="horz" lIns="91440" tIns="10800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r>
              <a:rPr lang="en-GB" sz="2000" dirty="0">
                <a:solidFill>
                  <a:schemeClr val="tx2"/>
                </a:solidFill>
              </a:rPr>
              <a:t>New in Horizon Europe</a:t>
            </a:r>
          </a:p>
          <a:p>
            <a:pPr lvl="1"/>
            <a:endParaRPr lang="en-GB" sz="2000" dirty="0">
              <a:solidFill>
                <a:schemeClr val="tx2"/>
              </a:solidFill>
            </a:endParaRPr>
          </a:p>
          <a:p>
            <a:pPr lvl="1"/>
            <a:r>
              <a:rPr lang="en-US" sz="2000" b="0" dirty="0">
                <a:solidFill>
                  <a:schemeClr val="tx1"/>
                </a:solidFill>
              </a:rPr>
              <a:t>Security issues will be checked </a:t>
            </a:r>
            <a:r>
              <a:rPr lang="en-US" sz="2000" dirty="0"/>
              <a:t>systematically</a:t>
            </a:r>
            <a:r>
              <a:rPr lang="en-US" sz="2000" b="0" dirty="0">
                <a:solidFill>
                  <a:schemeClr val="tx1"/>
                </a:solidFill>
              </a:rPr>
              <a:t> in all Horizon Europe proposals (in H2020 only proposals submitted to topics flagged as ‘security-sensitive’ were checked). The checks are based on a </a:t>
            </a:r>
            <a:r>
              <a:rPr lang="en-US" sz="2000" dirty="0"/>
              <a:t>self-assessment </a:t>
            </a:r>
            <a:r>
              <a:rPr lang="en-US" sz="2000" b="0" dirty="0">
                <a:solidFill>
                  <a:schemeClr val="tx1"/>
                </a:solidFill>
              </a:rPr>
              <a:t>included in the proposal. The focus is on:</a:t>
            </a:r>
          </a:p>
          <a:p>
            <a:pPr lvl="1"/>
            <a:endParaRPr lang="en-US" sz="2000" b="0" dirty="0">
              <a:solidFill>
                <a:schemeClr val="tx1"/>
              </a:solidFill>
            </a:endParaRPr>
          </a:p>
          <a:p>
            <a:pPr marL="342900" lvl="1" indent="-342900">
              <a:buClr>
                <a:schemeClr val="accent2"/>
              </a:buClr>
              <a:buFont typeface="Arial" panose="020B0604020202020204" pitchFamily="34" charset="0"/>
              <a:buChar char="●"/>
            </a:pPr>
            <a:r>
              <a:rPr lang="en-US" sz="2000" b="0" dirty="0">
                <a:solidFill>
                  <a:schemeClr val="tx1"/>
                </a:solidFill>
              </a:rPr>
              <a:t>Whether the proposal uses or generates </a:t>
            </a:r>
            <a:r>
              <a:rPr lang="en-US" sz="2000" dirty="0"/>
              <a:t>EU classified information </a:t>
            </a:r>
          </a:p>
          <a:p>
            <a:pPr marL="342900" lvl="1" indent="-342900">
              <a:buClr>
                <a:schemeClr val="accent2"/>
              </a:buClr>
              <a:buFont typeface="Arial" panose="020B0604020202020204" pitchFamily="34" charset="0"/>
              <a:buChar char="●"/>
            </a:pPr>
            <a:r>
              <a:rPr lang="en-US" sz="2000" b="0" dirty="0">
                <a:solidFill>
                  <a:schemeClr val="tx1"/>
                </a:solidFill>
              </a:rPr>
              <a:t>Potential of </a:t>
            </a:r>
            <a:r>
              <a:rPr lang="en-US" sz="2000" dirty="0"/>
              <a:t>misuse</a:t>
            </a:r>
            <a:r>
              <a:rPr lang="en-US" sz="2000" b="0" dirty="0">
                <a:solidFill>
                  <a:schemeClr val="tx1"/>
                </a:solidFill>
              </a:rPr>
              <a:t> of results (that could be channeled into crime or terrorism)</a:t>
            </a:r>
          </a:p>
          <a:p>
            <a:pPr marL="342900" lvl="1" indent="-342900">
              <a:buClr>
                <a:schemeClr val="accent2"/>
              </a:buClr>
              <a:buFont typeface="Arial" panose="020B0604020202020204" pitchFamily="34" charset="0"/>
              <a:buChar char="●"/>
            </a:pPr>
            <a:r>
              <a:rPr lang="en-US" sz="2000" b="0" dirty="0">
                <a:solidFill>
                  <a:schemeClr val="tx1"/>
                </a:solidFill>
              </a:rPr>
              <a:t>Whether activities involve information or materials subject to </a:t>
            </a:r>
            <a:r>
              <a:rPr lang="en-US" sz="2000" dirty="0"/>
              <a:t>national security restrictions</a:t>
            </a:r>
          </a:p>
        </p:txBody>
      </p:sp>
      <p:grpSp>
        <p:nvGrpSpPr>
          <p:cNvPr id="5" name="Group 4"/>
          <p:cNvGrpSpPr/>
          <p:nvPr/>
        </p:nvGrpSpPr>
        <p:grpSpPr>
          <a:xfrm>
            <a:off x="873959" y="307464"/>
            <a:ext cx="864000" cy="864000"/>
            <a:chOff x="3774146" y="692189"/>
            <a:chExt cx="6311686" cy="6114123"/>
          </a:xfrm>
        </p:grpSpPr>
        <p:grpSp>
          <p:nvGrpSpPr>
            <p:cNvPr id="15" name="Group 14"/>
            <p:cNvGrpSpPr/>
            <p:nvPr/>
          </p:nvGrpSpPr>
          <p:grpSpPr>
            <a:xfrm>
              <a:off x="3774146" y="692189"/>
              <a:ext cx="6311686" cy="6114123"/>
              <a:chOff x="4465351" y="3720675"/>
              <a:chExt cx="891918" cy="864000"/>
            </a:xfrm>
          </p:grpSpPr>
          <p:sp>
            <p:nvSpPr>
              <p:cNvPr id="16" name="Oval 15"/>
              <p:cNvSpPr/>
              <p:nvPr/>
            </p:nvSpPr>
            <p:spPr>
              <a:xfrm>
                <a:off x="4465351" y="3720675"/>
                <a:ext cx="864000" cy="864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64787" y="3734868"/>
                <a:ext cx="792482" cy="795530"/>
              </a:xfrm>
              <a:prstGeom prst="rect">
                <a:avLst/>
              </a:prstGeom>
            </p:spPr>
          </p:pic>
        </p:grpSp>
        <p:pic>
          <p:nvPicPr>
            <p:cNvPr id="3" name="Picture 2"/>
            <p:cNvPicPr>
              <a:picLocks noChangeAspect="1"/>
            </p:cNvPicPr>
            <p:nvPr/>
          </p:nvPicPr>
          <p:blipFill>
            <a:blip r:embed="rId3"/>
            <a:stretch>
              <a:fillRect/>
            </a:stretch>
          </p:blipFill>
          <p:spPr>
            <a:xfrm>
              <a:off x="8317992" y="2430399"/>
              <a:ext cx="914400" cy="2838450"/>
            </a:xfrm>
            <a:prstGeom prst="rect">
              <a:avLst/>
            </a:prstGeom>
          </p:spPr>
        </p:pic>
        <p:pic>
          <p:nvPicPr>
            <p:cNvPr id="4" name="Picture 3"/>
            <p:cNvPicPr>
              <a:picLocks noChangeAspect="1"/>
            </p:cNvPicPr>
            <p:nvPr/>
          </p:nvPicPr>
          <p:blipFill>
            <a:blip r:embed="rId4"/>
            <a:stretch>
              <a:fillRect/>
            </a:stretch>
          </p:blipFill>
          <p:spPr>
            <a:xfrm>
              <a:off x="5550326" y="3098389"/>
              <a:ext cx="2705100" cy="2209800"/>
            </a:xfrm>
            <a:prstGeom prst="rect">
              <a:avLst/>
            </a:prstGeom>
          </p:spPr>
        </p:pic>
      </p:grpSp>
    </p:spTree>
    <p:extLst>
      <p:ext uri="{BB962C8B-B14F-4D97-AF65-F5344CB8AC3E}">
        <p14:creationId xmlns:p14="http://schemas.microsoft.com/office/powerpoint/2010/main" val="17253775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Points to consider when writing a proposal in HE</a:t>
            </a:r>
          </a:p>
        </p:txBody>
      </p:sp>
      <p:sp>
        <p:nvSpPr>
          <p:cNvPr id="3" name="Subtitle 2"/>
          <p:cNvSpPr>
            <a:spLocks noGrp="1"/>
          </p:cNvSpPr>
          <p:nvPr>
            <p:ph type="subTitle" idx="1"/>
          </p:nvPr>
        </p:nvSpPr>
        <p:spPr/>
        <p:txBody>
          <a:bodyPr/>
          <a:lstStyle/>
          <a:p>
            <a:r>
              <a:rPr lang="en-GB" dirty="0"/>
              <a:t>Horizon Europe</a:t>
            </a:r>
          </a:p>
        </p:txBody>
      </p:sp>
    </p:spTree>
    <p:extLst>
      <p:ext uri="{BB962C8B-B14F-4D97-AF65-F5344CB8AC3E}">
        <p14:creationId xmlns:p14="http://schemas.microsoft.com/office/powerpoint/2010/main" val="151037624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5717" y="3586783"/>
            <a:ext cx="789103" cy="789103"/>
          </a:xfrm>
          <a:prstGeom prst="rect">
            <a:avLst/>
          </a:prstGeom>
        </p:spPr>
      </p:pic>
      <p:pic>
        <p:nvPicPr>
          <p:cNvPr id="26" name="Picture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5717" y="5148972"/>
            <a:ext cx="789103" cy="789103"/>
          </a:xfrm>
          <a:prstGeom prst="rect">
            <a:avLst/>
          </a:prstGeom>
        </p:spPr>
      </p:pic>
      <p:sp>
        <p:nvSpPr>
          <p:cNvPr id="41" name="Rectangle 40"/>
          <p:cNvSpPr/>
          <p:nvPr/>
        </p:nvSpPr>
        <p:spPr>
          <a:xfrm>
            <a:off x="1562048" y="2236461"/>
            <a:ext cx="9346742" cy="432000"/>
          </a:xfrm>
          <a:prstGeom prst="rect">
            <a:avLst/>
          </a:prstGeom>
          <a:solidFill>
            <a:schemeClr val="bg1"/>
          </a:solidFill>
          <a:ln w="28575" cmpd="sng">
            <a:no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defTabSz="457200" fontAlgn="auto">
              <a:spcBef>
                <a:spcPts val="0"/>
              </a:spcBef>
              <a:spcAft>
                <a:spcPts val="0"/>
              </a:spcAft>
            </a:pPr>
            <a:r>
              <a:rPr lang="en-GB" b="1" dirty="0">
                <a:solidFill>
                  <a:schemeClr val="tx1"/>
                </a:solidFill>
              </a:rPr>
              <a:t>You need to demonstrate that your idea is ambitious and goes beyond the state of the art</a:t>
            </a:r>
          </a:p>
        </p:txBody>
      </p:sp>
      <p:sp>
        <p:nvSpPr>
          <p:cNvPr id="42" name="Rectangle 41"/>
          <p:cNvSpPr/>
          <p:nvPr/>
        </p:nvSpPr>
        <p:spPr>
          <a:xfrm>
            <a:off x="1562048" y="3667887"/>
            <a:ext cx="9831375" cy="660211"/>
          </a:xfrm>
          <a:prstGeom prst="rect">
            <a:avLst/>
          </a:prstGeom>
          <a:solidFill>
            <a:schemeClr val="bg1"/>
          </a:solidFill>
          <a:ln w="28575" cmpd="sng">
            <a:no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defTabSz="457200" fontAlgn="auto">
              <a:spcBef>
                <a:spcPts val="0"/>
              </a:spcBef>
              <a:spcAft>
                <a:spcPts val="0"/>
              </a:spcAft>
            </a:pPr>
            <a:r>
              <a:rPr lang="en-US" b="1" dirty="0">
                <a:solidFill>
                  <a:schemeClr val="tx1"/>
                </a:solidFill>
              </a:rPr>
              <a:t>You should show how your project could contribute to the outcomes and impacts described in the work programme (the pathway to impact)</a:t>
            </a:r>
            <a:endParaRPr lang="en-GB" b="1" dirty="0">
              <a:solidFill>
                <a:schemeClr val="tx1"/>
              </a:solidFill>
            </a:endParaRPr>
          </a:p>
        </p:txBody>
      </p:sp>
      <p:sp>
        <p:nvSpPr>
          <p:cNvPr id="44" name="Rectangle 43"/>
          <p:cNvSpPr/>
          <p:nvPr/>
        </p:nvSpPr>
        <p:spPr>
          <a:xfrm>
            <a:off x="1562048" y="4611811"/>
            <a:ext cx="10114839" cy="432000"/>
          </a:xfrm>
          <a:prstGeom prst="rect">
            <a:avLst/>
          </a:prstGeom>
          <a:solidFill>
            <a:schemeClr val="bg1"/>
          </a:solidFill>
          <a:ln w="28575" cmpd="sng">
            <a:no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defTabSz="457200" fontAlgn="auto">
              <a:spcBef>
                <a:spcPts val="0"/>
              </a:spcBef>
              <a:spcAft>
                <a:spcPts val="0"/>
              </a:spcAft>
            </a:pPr>
            <a:r>
              <a:rPr lang="en-US" b="1" dirty="0">
                <a:solidFill>
                  <a:schemeClr val="tx1"/>
                </a:solidFill>
              </a:rPr>
              <a:t>You should describe the planned measures to </a:t>
            </a:r>
            <a:r>
              <a:rPr lang="en-US" b="1" dirty="0" err="1">
                <a:solidFill>
                  <a:schemeClr val="tx1"/>
                </a:solidFill>
              </a:rPr>
              <a:t>maximise</a:t>
            </a:r>
            <a:r>
              <a:rPr lang="en-US" b="1" dirty="0">
                <a:solidFill>
                  <a:schemeClr val="tx1"/>
                </a:solidFill>
              </a:rPr>
              <a:t> the impact of your project (‘plan for the dissemination and exploitation including communication activities’)</a:t>
            </a:r>
            <a:endParaRPr lang="en-GB" b="1" dirty="0">
              <a:solidFill>
                <a:schemeClr val="tx1"/>
              </a:solidFill>
            </a:endParaRPr>
          </a:p>
        </p:txBody>
      </p:sp>
      <p:sp>
        <p:nvSpPr>
          <p:cNvPr id="46" name="Rectangle 45"/>
          <p:cNvSpPr/>
          <p:nvPr/>
        </p:nvSpPr>
        <p:spPr>
          <a:xfrm>
            <a:off x="1562048" y="5327523"/>
            <a:ext cx="9346743" cy="432000"/>
          </a:xfrm>
          <a:prstGeom prst="rect">
            <a:avLst/>
          </a:prstGeom>
          <a:solidFill>
            <a:schemeClr val="bg1"/>
          </a:solidFill>
          <a:ln w="28575" cmpd="sng">
            <a:no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defTabSz="457200" fontAlgn="auto">
              <a:spcBef>
                <a:spcPts val="0"/>
              </a:spcBef>
              <a:spcAft>
                <a:spcPts val="0"/>
              </a:spcAft>
            </a:pPr>
            <a:r>
              <a:rPr lang="en-GB" b="1" dirty="0">
                <a:solidFill>
                  <a:schemeClr val="tx1"/>
                </a:solidFill>
              </a:rPr>
              <a:t>You should demonstrate the quality of your work plan, resources and participants</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371" y="3624587"/>
            <a:ext cx="721476" cy="724251"/>
          </a:xfrm>
          <a:prstGeom prst="rect">
            <a:avLst/>
          </a:prstGeom>
        </p:spPr>
      </p:pic>
      <p:sp>
        <p:nvSpPr>
          <p:cNvPr id="2" name="Title 1"/>
          <p:cNvSpPr>
            <a:spLocks noGrp="1"/>
          </p:cNvSpPr>
          <p:nvPr>
            <p:ph type="title"/>
          </p:nvPr>
        </p:nvSpPr>
        <p:spPr>
          <a:xfrm>
            <a:off x="852844" y="495183"/>
            <a:ext cx="10515600" cy="600164"/>
          </a:xfrm>
        </p:spPr>
        <p:txBody>
          <a:bodyPr/>
          <a:lstStyle/>
          <a:p>
            <a:r>
              <a:rPr lang="en-GB" dirty="0"/>
              <a:t>Key principles</a:t>
            </a:r>
            <a:endParaRPr lang="fr-BE" dirty="0"/>
          </a:p>
        </p:txBody>
      </p:sp>
      <p:grpSp>
        <p:nvGrpSpPr>
          <p:cNvPr id="33" name="Group 32"/>
          <p:cNvGrpSpPr/>
          <p:nvPr/>
        </p:nvGrpSpPr>
        <p:grpSpPr>
          <a:xfrm>
            <a:off x="832278" y="2149819"/>
            <a:ext cx="655980" cy="655980"/>
            <a:chOff x="8934066" y="2641504"/>
            <a:chExt cx="864000" cy="864000"/>
          </a:xfrm>
        </p:grpSpPr>
        <p:sp>
          <p:nvSpPr>
            <p:cNvPr id="34" name="Oval 33"/>
            <p:cNvSpPr/>
            <p:nvPr/>
          </p:nvSpPr>
          <p:spPr>
            <a:xfrm>
              <a:off x="8934066" y="2641504"/>
              <a:ext cx="864000" cy="86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5" name="Picture 3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48688" y="2656126"/>
              <a:ext cx="834757" cy="834757"/>
            </a:xfrm>
            <a:prstGeom prst="rect">
              <a:avLst/>
            </a:prstGeom>
          </p:spPr>
        </p:pic>
      </p:grpSp>
      <p:sp>
        <p:nvSpPr>
          <p:cNvPr id="6" name="TextBox 5"/>
          <p:cNvSpPr txBox="1"/>
          <p:nvPr/>
        </p:nvSpPr>
        <p:spPr>
          <a:xfrm>
            <a:off x="1562048" y="1583416"/>
            <a:ext cx="9346743" cy="369332"/>
          </a:xfrm>
          <a:prstGeom prst="rect">
            <a:avLst/>
          </a:prstGeom>
          <a:noFill/>
        </p:spPr>
        <p:txBody>
          <a:bodyPr wrap="square" rtlCol="0">
            <a:spAutoFit/>
          </a:bodyPr>
          <a:lstStyle/>
          <a:p>
            <a:r>
              <a:rPr lang="en-US" dirty="0"/>
              <a:t> </a:t>
            </a:r>
            <a:r>
              <a:rPr lang="en-US" b="1" dirty="0"/>
              <a:t>Your proposed work must be within the scope of a work programme topic</a:t>
            </a:r>
            <a:endParaRPr lang="fr-BE" b="1" dirty="0"/>
          </a:p>
        </p:txBody>
      </p:sp>
      <p:grpSp>
        <p:nvGrpSpPr>
          <p:cNvPr id="37" name="Group 36"/>
          <p:cNvGrpSpPr/>
          <p:nvPr/>
        </p:nvGrpSpPr>
        <p:grpSpPr>
          <a:xfrm>
            <a:off x="826683" y="1430589"/>
            <a:ext cx="667171" cy="667171"/>
            <a:chOff x="8937971" y="1558376"/>
            <a:chExt cx="864000" cy="864000"/>
          </a:xfrm>
        </p:grpSpPr>
        <p:sp>
          <p:nvSpPr>
            <p:cNvPr id="38" name="Oval 37"/>
            <p:cNvSpPr/>
            <p:nvPr/>
          </p:nvSpPr>
          <p:spPr>
            <a:xfrm>
              <a:off x="8937971" y="1558376"/>
              <a:ext cx="864000" cy="864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9" name="Picture 3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72206" y="1592611"/>
              <a:ext cx="795530" cy="795530"/>
            </a:xfrm>
            <a:prstGeom prst="rect">
              <a:avLst/>
            </a:prstGeom>
          </p:spPr>
        </p:pic>
      </p:grpSp>
      <p:grpSp>
        <p:nvGrpSpPr>
          <p:cNvPr id="40" name="Group 39"/>
          <p:cNvGrpSpPr/>
          <p:nvPr/>
        </p:nvGrpSpPr>
        <p:grpSpPr>
          <a:xfrm>
            <a:off x="821835" y="2857858"/>
            <a:ext cx="676866" cy="676866"/>
            <a:chOff x="3277401" y="1558376"/>
            <a:chExt cx="864000" cy="864000"/>
          </a:xfrm>
        </p:grpSpPr>
        <p:sp>
          <p:nvSpPr>
            <p:cNvPr id="53" name="Oval 52"/>
            <p:cNvSpPr/>
            <p:nvPr/>
          </p:nvSpPr>
          <p:spPr>
            <a:xfrm>
              <a:off x="3277401" y="1558376"/>
              <a:ext cx="864000" cy="86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4" name="Picture 5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311636" y="1586530"/>
              <a:ext cx="795530" cy="795530"/>
            </a:xfrm>
            <a:prstGeom prst="rect">
              <a:avLst/>
            </a:prstGeom>
          </p:spPr>
        </p:pic>
      </p:grpSp>
      <p:sp>
        <p:nvSpPr>
          <p:cNvPr id="55" name="Rectangle 54"/>
          <p:cNvSpPr/>
          <p:nvPr/>
        </p:nvSpPr>
        <p:spPr>
          <a:xfrm>
            <a:off x="1562048" y="2952174"/>
            <a:ext cx="9831375" cy="432000"/>
          </a:xfrm>
          <a:prstGeom prst="rect">
            <a:avLst/>
          </a:prstGeom>
          <a:solidFill>
            <a:schemeClr val="bg1"/>
          </a:solidFill>
          <a:ln w="28575" cmpd="sng">
            <a:no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defTabSz="457200" fontAlgn="auto">
              <a:spcBef>
                <a:spcPts val="0"/>
              </a:spcBef>
              <a:spcAft>
                <a:spcPts val="0"/>
              </a:spcAft>
            </a:pPr>
            <a:r>
              <a:rPr lang="en-GB" b="1" dirty="0">
                <a:solidFill>
                  <a:schemeClr val="tx1"/>
                </a:solidFill>
              </a:rPr>
              <a:t>Your scientific methodology must take into account </a:t>
            </a:r>
            <a:r>
              <a:rPr lang="en-US" b="1" dirty="0">
                <a:solidFill>
                  <a:schemeClr val="tx1"/>
                </a:solidFill>
              </a:rPr>
              <a:t>interdisciplinary, gender dimension and open science practices. </a:t>
            </a:r>
            <a:endParaRPr lang="en-GB" b="1" dirty="0">
              <a:solidFill>
                <a:schemeClr val="tx1"/>
              </a:solidFill>
            </a:endParaRPr>
          </a:p>
        </p:txBody>
      </p:sp>
      <p:grpSp>
        <p:nvGrpSpPr>
          <p:cNvPr id="56" name="Group 55"/>
          <p:cNvGrpSpPr/>
          <p:nvPr/>
        </p:nvGrpSpPr>
        <p:grpSpPr>
          <a:xfrm>
            <a:off x="825784" y="4427945"/>
            <a:ext cx="668968" cy="668968"/>
            <a:chOff x="8939436" y="4807760"/>
            <a:chExt cx="864000" cy="864000"/>
          </a:xfrm>
        </p:grpSpPr>
        <p:sp>
          <p:nvSpPr>
            <p:cNvPr id="57" name="Oval 56"/>
            <p:cNvSpPr/>
            <p:nvPr/>
          </p:nvSpPr>
          <p:spPr>
            <a:xfrm>
              <a:off x="8939436" y="4807760"/>
              <a:ext cx="864000" cy="86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8" name="Picture 5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973671" y="4841995"/>
              <a:ext cx="795530" cy="795530"/>
            </a:xfrm>
            <a:prstGeom prst="rect">
              <a:avLst/>
            </a:prstGeom>
          </p:spPr>
        </p:pic>
      </p:grpSp>
      <p:sp>
        <p:nvSpPr>
          <p:cNvPr id="5" name="Oval 4"/>
          <p:cNvSpPr/>
          <p:nvPr/>
        </p:nvSpPr>
        <p:spPr>
          <a:xfrm>
            <a:off x="9126748" y="415702"/>
            <a:ext cx="2475781" cy="7591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Updated slide (June 2021)</a:t>
            </a:r>
            <a:endParaRPr lang="fr-BE" dirty="0"/>
          </a:p>
        </p:txBody>
      </p:sp>
    </p:spTree>
    <p:extLst>
      <p:ext uri="{BB962C8B-B14F-4D97-AF65-F5344CB8AC3E}">
        <p14:creationId xmlns:p14="http://schemas.microsoft.com/office/powerpoint/2010/main" val="7734700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Policy and horizontal considerations</a:t>
            </a:r>
            <a:endParaRPr lang="fr-BE" dirty="0"/>
          </a:p>
        </p:txBody>
      </p:sp>
      <p:sp>
        <p:nvSpPr>
          <p:cNvPr id="4" name="Title 1"/>
          <p:cNvSpPr txBox="1">
            <a:spLocks/>
          </p:cNvSpPr>
          <p:nvPr/>
        </p:nvSpPr>
        <p:spPr>
          <a:xfrm>
            <a:off x="1638678" y="1694625"/>
            <a:ext cx="4341498" cy="473104"/>
          </a:xfrm>
          <a:prstGeom prst="rect">
            <a:avLst/>
          </a:prstGeom>
        </p:spPr>
        <p:txBody>
          <a:bodyPr vert="horz" lIns="91440" tIns="45720" rIns="91440" bIns="0" rtlCol="0" anchor="t" anchorCtr="0">
            <a:normAutofit fontScale="97500"/>
          </a:bodyPr>
          <a:lstStyle>
            <a:lvl1pPr algn="l" defTabSz="914400" rtl="0" eaLnBrk="1" latinLnBrk="0" hangingPunct="1">
              <a:lnSpc>
                <a:spcPct val="90000"/>
              </a:lnSpc>
              <a:spcBef>
                <a:spcPct val="0"/>
              </a:spcBef>
              <a:buNone/>
              <a:defRPr sz="3600" b="1" kern="1200">
                <a:solidFill>
                  <a:schemeClr val="accent2"/>
                </a:solidFill>
                <a:latin typeface="+mj-lt"/>
                <a:ea typeface="+mj-ea"/>
                <a:cs typeface="+mj-cs"/>
              </a:defRPr>
            </a:lvl1pPr>
          </a:lstStyle>
          <a:p>
            <a:pPr>
              <a:lnSpc>
                <a:spcPct val="100000"/>
              </a:lnSpc>
            </a:pPr>
            <a:r>
              <a:rPr lang="en-GB" sz="1800" dirty="0">
                <a:solidFill>
                  <a:schemeClr val="tx1"/>
                </a:solidFill>
                <a:latin typeface="+mn-lt"/>
                <a:ea typeface="+mn-ea"/>
                <a:cs typeface="+mn-cs"/>
              </a:rPr>
              <a:t>Open Science across the programme</a:t>
            </a:r>
          </a:p>
        </p:txBody>
      </p:sp>
      <p:grpSp>
        <p:nvGrpSpPr>
          <p:cNvPr id="5" name="Group 4"/>
          <p:cNvGrpSpPr/>
          <p:nvPr/>
        </p:nvGrpSpPr>
        <p:grpSpPr>
          <a:xfrm>
            <a:off x="701796" y="1543568"/>
            <a:ext cx="666000" cy="666000"/>
            <a:chOff x="4465351" y="3720675"/>
            <a:chExt cx="891918" cy="864000"/>
          </a:xfrm>
        </p:grpSpPr>
        <p:sp>
          <p:nvSpPr>
            <p:cNvPr id="6" name="Oval 5"/>
            <p:cNvSpPr/>
            <p:nvPr/>
          </p:nvSpPr>
          <p:spPr>
            <a:xfrm>
              <a:off x="4465351" y="3720675"/>
              <a:ext cx="864000" cy="864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64787" y="3734868"/>
              <a:ext cx="792482" cy="795530"/>
            </a:xfrm>
            <a:prstGeom prst="rect">
              <a:avLst/>
            </a:prstGeom>
          </p:spPr>
        </p:pic>
      </p:grpSp>
      <p:sp>
        <p:nvSpPr>
          <p:cNvPr id="8" name="Title 1"/>
          <p:cNvSpPr txBox="1">
            <a:spLocks/>
          </p:cNvSpPr>
          <p:nvPr/>
        </p:nvSpPr>
        <p:spPr>
          <a:xfrm>
            <a:off x="1638678" y="2541818"/>
            <a:ext cx="4341498" cy="473104"/>
          </a:xfrm>
          <a:prstGeom prst="rect">
            <a:avLst/>
          </a:prstGeom>
        </p:spPr>
        <p:txBody>
          <a:bodyPr vert="horz" lIns="91440" tIns="45720" rIns="91440" bIns="0" rtlCol="0" anchor="t" anchorCtr="0">
            <a:normAutofit fontScale="97500"/>
          </a:bodyPr>
          <a:lstStyle>
            <a:lvl1pPr algn="l" defTabSz="914400" rtl="0" eaLnBrk="1" latinLnBrk="0" hangingPunct="1">
              <a:lnSpc>
                <a:spcPct val="90000"/>
              </a:lnSpc>
              <a:spcBef>
                <a:spcPct val="0"/>
              </a:spcBef>
              <a:buNone/>
              <a:defRPr sz="3600" b="1" kern="1200">
                <a:solidFill>
                  <a:schemeClr val="accent2"/>
                </a:solidFill>
                <a:latin typeface="+mj-lt"/>
                <a:ea typeface="+mj-ea"/>
                <a:cs typeface="+mj-cs"/>
              </a:defRPr>
            </a:lvl1pPr>
          </a:lstStyle>
          <a:p>
            <a:pPr>
              <a:lnSpc>
                <a:spcPct val="100000"/>
              </a:lnSpc>
            </a:pPr>
            <a:r>
              <a:rPr lang="en-GB" sz="1800" dirty="0">
                <a:solidFill>
                  <a:schemeClr val="tx1"/>
                </a:solidFill>
                <a:latin typeface="+mn-lt"/>
                <a:ea typeface="+mn-ea"/>
                <a:cs typeface="+mn-cs"/>
              </a:rPr>
              <a:t>Gender dimension in R&amp;I content</a:t>
            </a:r>
          </a:p>
        </p:txBody>
      </p:sp>
      <p:sp>
        <p:nvSpPr>
          <p:cNvPr id="10" name="Title 1"/>
          <p:cNvSpPr txBox="1">
            <a:spLocks/>
          </p:cNvSpPr>
          <p:nvPr/>
        </p:nvSpPr>
        <p:spPr>
          <a:xfrm>
            <a:off x="1638678" y="3389011"/>
            <a:ext cx="4524378" cy="473104"/>
          </a:xfrm>
          <a:prstGeom prst="rect">
            <a:avLst/>
          </a:prstGeom>
        </p:spPr>
        <p:txBody>
          <a:bodyPr vert="horz" lIns="91440" tIns="45720" rIns="91440" bIns="0" rtlCol="0" anchor="t" anchorCtr="0">
            <a:normAutofit fontScale="97500"/>
          </a:bodyPr>
          <a:lstStyle>
            <a:lvl1pPr algn="l" defTabSz="914400" rtl="0" eaLnBrk="1" latinLnBrk="0" hangingPunct="1">
              <a:lnSpc>
                <a:spcPct val="90000"/>
              </a:lnSpc>
              <a:spcBef>
                <a:spcPct val="0"/>
              </a:spcBef>
              <a:buNone/>
              <a:defRPr sz="3600" b="1" kern="1200">
                <a:solidFill>
                  <a:schemeClr val="accent2"/>
                </a:solidFill>
                <a:latin typeface="+mj-lt"/>
                <a:ea typeface="+mj-ea"/>
                <a:cs typeface="+mj-cs"/>
              </a:defRPr>
            </a:lvl1pPr>
          </a:lstStyle>
          <a:p>
            <a:r>
              <a:rPr lang="en-US" sz="1800" dirty="0">
                <a:solidFill>
                  <a:schemeClr val="tx1"/>
                </a:solidFill>
                <a:latin typeface="+mn-lt"/>
                <a:ea typeface="+mn-ea"/>
                <a:cs typeface="+mn-cs"/>
              </a:rPr>
              <a:t>Pathway to impact</a:t>
            </a:r>
            <a:endParaRPr lang="en-GB" sz="1800" dirty="0">
              <a:solidFill>
                <a:schemeClr val="tx1"/>
              </a:solidFill>
              <a:latin typeface="+mn-lt"/>
              <a:ea typeface="+mn-ea"/>
              <a:cs typeface="+mn-cs"/>
            </a:endParaRPr>
          </a:p>
        </p:txBody>
      </p:sp>
      <p:grpSp>
        <p:nvGrpSpPr>
          <p:cNvPr id="11" name="Group 10"/>
          <p:cNvGrpSpPr/>
          <p:nvPr/>
        </p:nvGrpSpPr>
        <p:grpSpPr>
          <a:xfrm>
            <a:off x="701796" y="3221218"/>
            <a:ext cx="666000" cy="666000"/>
            <a:chOff x="1069009" y="3735593"/>
            <a:chExt cx="864000" cy="864000"/>
          </a:xfrm>
        </p:grpSpPr>
        <p:sp>
          <p:nvSpPr>
            <p:cNvPr id="12" name="Oval 11"/>
            <p:cNvSpPr/>
            <p:nvPr/>
          </p:nvSpPr>
          <p:spPr>
            <a:xfrm>
              <a:off x="1069009" y="3735593"/>
              <a:ext cx="864000" cy="86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4768" y="3769828"/>
              <a:ext cx="792482" cy="795530"/>
            </a:xfrm>
            <a:prstGeom prst="rect">
              <a:avLst/>
            </a:prstGeom>
          </p:spPr>
        </p:pic>
      </p:grpSp>
      <p:sp>
        <p:nvSpPr>
          <p:cNvPr id="14" name="Title 1"/>
          <p:cNvSpPr txBox="1">
            <a:spLocks/>
          </p:cNvSpPr>
          <p:nvPr/>
        </p:nvSpPr>
        <p:spPr>
          <a:xfrm>
            <a:off x="1638678" y="4236204"/>
            <a:ext cx="4524378" cy="473104"/>
          </a:xfrm>
          <a:prstGeom prst="rect">
            <a:avLst/>
          </a:prstGeom>
        </p:spPr>
        <p:txBody>
          <a:bodyPr vert="horz" lIns="91440" tIns="45720" rIns="91440" bIns="0" rtlCol="0" anchor="t" anchorCtr="0">
            <a:normAutofit fontScale="97500"/>
          </a:bodyPr>
          <a:lstStyle>
            <a:lvl1pPr algn="l" defTabSz="914400" rtl="0" eaLnBrk="1" latinLnBrk="0" hangingPunct="1">
              <a:lnSpc>
                <a:spcPct val="90000"/>
              </a:lnSpc>
              <a:spcBef>
                <a:spcPct val="0"/>
              </a:spcBef>
              <a:buNone/>
              <a:defRPr sz="3600" b="1" kern="1200">
                <a:solidFill>
                  <a:schemeClr val="accent2"/>
                </a:solidFill>
                <a:latin typeface="+mj-lt"/>
                <a:ea typeface="+mj-ea"/>
                <a:cs typeface="+mj-cs"/>
              </a:defRPr>
            </a:lvl1pPr>
          </a:lstStyle>
          <a:p>
            <a:r>
              <a:rPr lang="en-GB" sz="1800" dirty="0">
                <a:solidFill>
                  <a:schemeClr val="tx1"/>
                </a:solidFill>
                <a:latin typeface="+mn-lt"/>
                <a:ea typeface="+mn-ea"/>
                <a:cs typeface="+mn-cs"/>
              </a:rPr>
              <a:t>Measures to maximise impact</a:t>
            </a:r>
          </a:p>
        </p:txBody>
      </p:sp>
      <p:grpSp>
        <p:nvGrpSpPr>
          <p:cNvPr id="15" name="Group 14"/>
          <p:cNvGrpSpPr/>
          <p:nvPr/>
        </p:nvGrpSpPr>
        <p:grpSpPr>
          <a:xfrm>
            <a:off x="701796" y="4060043"/>
            <a:ext cx="666000" cy="666000"/>
            <a:chOff x="8939436" y="4807760"/>
            <a:chExt cx="864000" cy="864000"/>
          </a:xfrm>
        </p:grpSpPr>
        <p:sp>
          <p:nvSpPr>
            <p:cNvPr id="16" name="Oval 15"/>
            <p:cNvSpPr/>
            <p:nvPr/>
          </p:nvSpPr>
          <p:spPr>
            <a:xfrm>
              <a:off x="8939436" y="4807760"/>
              <a:ext cx="864000" cy="86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73671" y="4841995"/>
              <a:ext cx="795530" cy="795530"/>
            </a:xfrm>
            <a:prstGeom prst="rect">
              <a:avLst/>
            </a:prstGeom>
          </p:spPr>
        </p:pic>
      </p:grpSp>
      <p:sp>
        <p:nvSpPr>
          <p:cNvPr id="20" name="Title 1"/>
          <p:cNvSpPr txBox="1">
            <a:spLocks/>
          </p:cNvSpPr>
          <p:nvPr/>
        </p:nvSpPr>
        <p:spPr>
          <a:xfrm>
            <a:off x="1638678" y="4995315"/>
            <a:ext cx="4341498" cy="473104"/>
          </a:xfrm>
          <a:prstGeom prst="rect">
            <a:avLst/>
          </a:prstGeom>
        </p:spPr>
        <p:txBody>
          <a:bodyPr vert="horz" lIns="91440" tIns="45720" rIns="91440" bIns="0" rtlCol="0" anchor="t" anchorCtr="0">
            <a:normAutofit fontScale="97500"/>
          </a:bodyPr>
          <a:lstStyle>
            <a:lvl1pPr algn="l" defTabSz="914400" rtl="0" eaLnBrk="1" latinLnBrk="0" hangingPunct="1">
              <a:lnSpc>
                <a:spcPct val="90000"/>
              </a:lnSpc>
              <a:spcBef>
                <a:spcPct val="0"/>
              </a:spcBef>
              <a:buNone/>
              <a:defRPr sz="3600" b="1" kern="1200">
                <a:solidFill>
                  <a:schemeClr val="accent2"/>
                </a:solidFill>
                <a:latin typeface="+mj-lt"/>
                <a:ea typeface="+mj-ea"/>
                <a:cs typeface="+mj-cs"/>
              </a:defRPr>
            </a:lvl1pPr>
          </a:lstStyle>
          <a:p>
            <a:pPr>
              <a:lnSpc>
                <a:spcPct val="100000"/>
              </a:lnSpc>
            </a:pPr>
            <a:r>
              <a:rPr lang="en-GB" sz="1800" dirty="0">
                <a:solidFill>
                  <a:schemeClr val="tx1"/>
                </a:solidFill>
                <a:latin typeface="+mn-lt"/>
                <a:ea typeface="+mn-ea"/>
                <a:cs typeface="+mn-cs"/>
              </a:rPr>
              <a:t>Artificial intelligence</a:t>
            </a:r>
          </a:p>
        </p:txBody>
      </p:sp>
      <p:grpSp>
        <p:nvGrpSpPr>
          <p:cNvPr id="21" name="Group 20"/>
          <p:cNvGrpSpPr/>
          <p:nvPr/>
        </p:nvGrpSpPr>
        <p:grpSpPr>
          <a:xfrm>
            <a:off x="680949" y="4898868"/>
            <a:ext cx="666000" cy="666000"/>
            <a:chOff x="10070085" y="2641504"/>
            <a:chExt cx="864000" cy="864000"/>
          </a:xfrm>
        </p:grpSpPr>
        <p:sp>
          <p:nvSpPr>
            <p:cNvPr id="22" name="Oval 21"/>
            <p:cNvSpPr/>
            <p:nvPr/>
          </p:nvSpPr>
          <p:spPr>
            <a:xfrm>
              <a:off x="10070085" y="2641504"/>
              <a:ext cx="864000" cy="864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3" name="Picture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04320" y="2675739"/>
              <a:ext cx="795530" cy="795530"/>
            </a:xfrm>
            <a:prstGeom prst="rect">
              <a:avLst/>
            </a:prstGeom>
          </p:spPr>
        </p:pic>
      </p:grpSp>
      <p:grpSp>
        <p:nvGrpSpPr>
          <p:cNvPr id="24" name="Group 23"/>
          <p:cNvGrpSpPr/>
          <p:nvPr/>
        </p:nvGrpSpPr>
        <p:grpSpPr>
          <a:xfrm>
            <a:off x="701796" y="2382393"/>
            <a:ext cx="666000" cy="666000"/>
            <a:chOff x="8937971" y="3722100"/>
            <a:chExt cx="864000" cy="864000"/>
          </a:xfrm>
        </p:grpSpPr>
        <p:sp>
          <p:nvSpPr>
            <p:cNvPr id="25" name="Oval 24"/>
            <p:cNvSpPr/>
            <p:nvPr/>
          </p:nvSpPr>
          <p:spPr>
            <a:xfrm>
              <a:off x="8937971" y="3722100"/>
              <a:ext cx="864000" cy="864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6" name="Picture 2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72206" y="3756335"/>
              <a:ext cx="795530" cy="795530"/>
            </a:xfrm>
            <a:prstGeom prst="rect">
              <a:avLst/>
            </a:prstGeom>
          </p:spPr>
        </p:pic>
      </p:grpSp>
      <p:sp>
        <p:nvSpPr>
          <p:cNvPr id="70" name="Text Placeholder 2"/>
          <p:cNvSpPr txBox="1">
            <a:spLocks/>
          </p:cNvSpPr>
          <p:nvPr/>
        </p:nvSpPr>
        <p:spPr>
          <a:xfrm>
            <a:off x="6684264" y="2054771"/>
            <a:ext cx="4873752" cy="3141584"/>
          </a:xfrm>
          <a:prstGeom prst="rect">
            <a:avLst/>
          </a:prstGeom>
          <a:ln w="28575">
            <a:solidFill>
              <a:schemeClr val="accent4"/>
            </a:solidFill>
            <a:prstDash val="sysDot"/>
          </a:ln>
        </p:spPr>
        <p:txBody>
          <a:bodyPr vert="horz" lIns="91440" tIns="14400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65113">
              <a:spcAft>
                <a:spcPts val="1200"/>
              </a:spcAft>
              <a:buClr>
                <a:schemeClr val="tx1"/>
              </a:buClr>
            </a:pPr>
            <a:r>
              <a:rPr lang="en-US" dirty="0">
                <a:solidFill>
                  <a:srgbClr val="404A52"/>
                </a:solidFill>
              </a:rPr>
              <a:t>These aspects must normally be considered in all Horizon Europe calls (unless explicitly mentioned in the topic description).</a:t>
            </a:r>
          </a:p>
          <a:p>
            <a:pPr marL="265113">
              <a:spcAft>
                <a:spcPts val="1200"/>
              </a:spcAft>
              <a:buClr>
                <a:schemeClr val="tx1"/>
              </a:buClr>
            </a:pPr>
            <a:r>
              <a:rPr lang="en-US" dirty="0">
                <a:solidFill>
                  <a:srgbClr val="404A52"/>
                </a:solidFill>
              </a:rPr>
              <a:t>Specific calls may include other aspects to take into account.</a:t>
            </a:r>
          </a:p>
          <a:p>
            <a:pPr marL="265113" algn="ctr">
              <a:spcAft>
                <a:spcPts val="1200"/>
              </a:spcAft>
              <a:buClr>
                <a:schemeClr val="tx1"/>
              </a:buClr>
            </a:pPr>
            <a:r>
              <a:rPr lang="en-US" dirty="0">
                <a:solidFill>
                  <a:schemeClr val="accent2"/>
                </a:solidFill>
              </a:rPr>
              <a:t>Future webinars focused on these specific aspects will come soon.</a:t>
            </a:r>
          </a:p>
          <a:p>
            <a:pPr marL="2239963">
              <a:spcAft>
                <a:spcPts val="1200"/>
              </a:spcAft>
              <a:buClr>
                <a:schemeClr val="tx1"/>
              </a:buClr>
            </a:pPr>
            <a:endParaRPr lang="en-GB" dirty="0">
              <a:solidFill>
                <a:srgbClr val="404A52"/>
              </a:solidFill>
            </a:endParaRPr>
          </a:p>
        </p:txBody>
      </p:sp>
      <p:sp>
        <p:nvSpPr>
          <p:cNvPr id="35" name="Oval 34"/>
          <p:cNvSpPr/>
          <p:nvPr/>
        </p:nvSpPr>
        <p:spPr>
          <a:xfrm>
            <a:off x="9126748" y="415702"/>
            <a:ext cx="2475781" cy="7591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Updated slide (June 2021)</a:t>
            </a:r>
            <a:endParaRPr lang="fr-BE" dirty="0"/>
          </a:p>
        </p:txBody>
      </p:sp>
    </p:spTree>
    <p:extLst>
      <p:ext uri="{BB962C8B-B14F-4D97-AF65-F5344CB8AC3E}">
        <p14:creationId xmlns:p14="http://schemas.microsoft.com/office/powerpoint/2010/main" val="408225113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0000" y="468000"/>
            <a:ext cx="9544812" cy="473104"/>
          </a:xfrm>
        </p:spPr>
        <p:txBody>
          <a:bodyPr anchor="t" anchorCtr="0">
            <a:normAutofit fontScale="90000"/>
          </a:bodyPr>
          <a:lstStyle/>
          <a:p>
            <a:pPr>
              <a:lnSpc>
                <a:spcPct val="100000"/>
              </a:lnSpc>
            </a:pPr>
            <a:r>
              <a:rPr lang="en-GB" sz="3600" dirty="0"/>
              <a:t>Open Science across the programme</a:t>
            </a:r>
          </a:p>
        </p:txBody>
      </p:sp>
      <p:sp>
        <p:nvSpPr>
          <p:cNvPr id="3" name="Text Placeholder 2"/>
          <p:cNvSpPr txBox="1">
            <a:spLocks/>
          </p:cNvSpPr>
          <p:nvPr/>
        </p:nvSpPr>
        <p:spPr>
          <a:xfrm>
            <a:off x="838200" y="1368002"/>
            <a:ext cx="10515600" cy="1224000"/>
          </a:xfrm>
          <a:prstGeom prst="rect">
            <a:avLst/>
          </a:prstGeom>
          <a:ln w="28575">
            <a:solidFill>
              <a:schemeClr val="accent4"/>
            </a:solidFill>
            <a:prstDash val="sysDot"/>
          </a:ln>
        </p:spPr>
        <p:txBody>
          <a:bodyPr vert="horz" lIns="91440" tIns="14400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39963">
              <a:spcAft>
                <a:spcPts val="1200"/>
              </a:spcAft>
              <a:buClr>
                <a:schemeClr val="tx1"/>
              </a:buClr>
            </a:pPr>
            <a:r>
              <a:rPr lang="en-US" dirty="0">
                <a:solidFill>
                  <a:srgbClr val="404A52"/>
                </a:solidFill>
              </a:rPr>
              <a:t>Open science is an approach based on open cooperative work and systematic sharing of knowledge and tools as early and widely as possible in the process. Including </a:t>
            </a:r>
            <a:r>
              <a:rPr lang="en-GB" dirty="0">
                <a:solidFill>
                  <a:srgbClr val="404A52"/>
                </a:solidFill>
              </a:rPr>
              <a:t>active engagement of society</a:t>
            </a:r>
          </a:p>
          <a:p>
            <a:pPr marL="2239963">
              <a:spcAft>
                <a:spcPts val="1200"/>
              </a:spcAft>
              <a:buClr>
                <a:schemeClr val="tx1"/>
              </a:buClr>
            </a:pPr>
            <a:endParaRPr lang="en-GB" dirty="0">
              <a:solidFill>
                <a:srgbClr val="404A52"/>
              </a:solidFill>
            </a:endParaRPr>
          </a:p>
        </p:txBody>
      </p:sp>
      <p:sp>
        <p:nvSpPr>
          <p:cNvPr id="5" name="TextBox 4"/>
          <p:cNvSpPr txBox="1"/>
          <p:nvPr/>
        </p:nvSpPr>
        <p:spPr>
          <a:xfrm>
            <a:off x="838200" y="2850437"/>
            <a:ext cx="10515600" cy="1603104"/>
          </a:xfrm>
          <a:prstGeom prst="rect">
            <a:avLst/>
          </a:prstGeom>
          <a:solidFill>
            <a:schemeClr val="accent4"/>
          </a:solidFill>
          <a:ln>
            <a:noFill/>
          </a:ln>
        </p:spPr>
        <p:txBody>
          <a:bodyPr wrap="square" lIns="108000" tIns="108000" rIns="108000" bIns="108000" rtlCol="0">
            <a:spAutoFit/>
          </a:bodyPr>
          <a:lstStyle/>
          <a:p>
            <a:pPr>
              <a:spcAft>
                <a:spcPts val="1200"/>
              </a:spcAft>
              <a:buClr>
                <a:srgbClr val="FBC400"/>
              </a:buClr>
            </a:pPr>
            <a:r>
              <a:rPr lang="en-GB" sz="2000" b="1" kern="0" spc="-30" dirty="0">
                <a:solidFill>
                  <a:schemeClr val="accent2"/>
                </a:solidFill>
                <a:cs typeface="Arial" panose="020B0604020202020204" pitchFamily="34" charset="0"/>
              </a:rPr>
              <a:t>Mandatory immediate Open Access to publications: </a:t>
            </a:r>
            <a:r>
              <a:rPr lang="en-GB" sz="2000" kern="0" spc="-30" dirty="0">
                <a:solidFill>
                  <a:srgbClr val="FFFFFF"/>
                </a:solidFill>
                <a:cs typeface="Arial" panose="020B0604020202020204" pitchFamily="34" charset="0"/>
              </a:rPr>
              <a:t>beneficiaries must retain sufficient IPRs to comply with open access requirements; </a:t>
            </a:r>
            <a:endParaRPr lang="de-DE" sz="2000" spc="-30" dirty="0">
              <a:solidFill>
                <a:srgbClr val="F8A907"/>
              </a:solidFill>
              <a:cs typeface="Arial" panose="020B0604020202020204" pitchFamily="34" charset="0"/>
            </a:endParaRPr>
          </a:p>
          <a:p>
            <a:pPr>
              <a:spcAft>
                <a:spcPts val="600"/>
              </a:spcAft>
              <a:buClr>
                <a:srgbClr val="FBC400"/>
              </a:buClr>
            </a:pPr>
            <a:r>
              <a:rPr lang="de-DE" sz="2000" b="1" dirty="0">
                <a:solidFill>
                  <a:schemeClr val="accent2"/>
                </a:solidFill>
                <a:cs typeface="Arial" panose="020B0604020202020204" pitchFamily="34" charset="0"/>
              </a:rPr>
              <a:t>Data </a:t>
            </a:r>
            <a:r>
              <a:rPr lang="de-DE" sz="2000" b="1" dirty="0" err="1">
                <a:solidFill>
                  <a:schemeClr val="accent2"/>
                </a:solidFill>
                <a:cs typeface="Arial" panose="020B0604020202020204" pitchFamily="34" charset="0"/>
              </a:rPr>
              <a:t>sharing</a:t>
            </a:r>
            <a:r>
              <a:rPr lang="de-DE" sz="2000" b="1" dirty="0">
                <a:solidFill>
                  <a:schemeClr val="accent2"/>
                </a:solidFill>
                <a:cs typeface="Arial" panose="020B0604020202020204" pitchFamily="34" charset="0"/>
              </a:rPr>
              <a:t> </a:t>
            </a:r>
            <a:r>
              <a:rPr lang="de-DE" sz="2000" b="1" dirty="0" err="1">
                <a:solidFill>
                  <a:schemeClr val="accent2"/>
                </a:solidFill>
                <a:cs typeface="Arial" panose="020B0604020202020204" pitchFamily="34" charset="0"/>
              </a:rPr>
              <a:t>as</a:t>
            </a:r>
            <a:r>
              <a:rPr lang="de-DE" sz="2000" b="1" dirty="0">
                <a:solidFill>
                  <a:schemeClr val="accent2"/>
                </a:solidFill>
                <a:cs typeface="Arial" panose="020B0604020202020204" pitchFamily="34" charset="0"/>
              </a:rPr>
              <a:t> ‘open </a:t>
            </a:r>
            <a:r>
              <a:rPr lang="de-DE" sz="2000" b="1" dirty="0" err="1">
                <a:solidFill>
                  <a:schemeClr val="accent2"/>
                </a:solidFill>
                <a:cs typeface="Arial" panose="020B0604020202020204" pitchFamily="34" charset="0"/>
              </a:rPr>
              <a:t>as</a:t>
            </a:r>
            <a:r>
              <a:rPr lang="de-DE" sz="2000" b="1" dirty="0">
                <a:solidFill>
                  <a:schemeClr val="accent2"/>
                </a:solidFill>
                <a:cs typeface="Arial" panose="020B0604020202020204" pitchFamily="34" charset="0"/>
              </a:rPr>
              <a:t> </a:t>
            </a:r>
            <a:r>
              <a:rPr lang="de-DE" sz="2000" b="1" dirty="0" err="1">
                <a:solidFill>
                  <a:schemeClr val="accent2"/>
                </a:solidFill>
                <a:cs typeface="Arial" panose="020B0604020202020204" pitchFamily="34" charset="0"/>
              </a:rPr>
              <a:t>possible</a:t>
            </a:r>
            <a:r>
              <a:rPr lang="de-DE" sz="2000" b="1" dirty="0">
                <a:solidFill>
                  <a:schemeClr val="accent2"/>
                </a:solidFill>
                <a:cs typeface="Arial" panose="020B0604020202020204" pitchFamily="34" charset="0"/>
              </a:rPr>
              <a:t>, </a:t>
            </a:r>
            <a:r>
              <a:rPr lang="de-DE" sz="2000" b="1" dirty="0" err="1">
                <a:solidFill>
                  <a:schemeClr val="accent2"/>
                </a:solidFill>
                <a:cs typeface="Arial" panose="020B0604020202020204" pitchFamily="34" charset="0"/>
              </a:rPr>
              <a:t>as</a:t>
            </a:r>
            <a:r>
              <a:rPr lang="de-DE" sz="2000" b="1" dirty="0">
                <a:solidFill>
                  <a:schemeClr val="accent2"/>
                </a:solidFill>
                <a:cs typeface="Arial" panose="020B0604020202020204" pitchFamily="34" charset="0"/>
              </a:rPr>
              <a:t> </a:t>
            </a:r>
            <a:r>
              <a:rPr lang="de-DE" sz="2000" b="1" dirty="0" err="1">
                <a:solidFill>
                  <a:schemeClr val="accent2"/>
                </a:solidFill>
                <a:cs typeface="Arial" panose="020B0604020202020204" pitchFamily="34" charset="0"/>
              </a:rPr>
              <a:t>closed</a:t>
            </a:r>
            <a:r>
              <a:rPr lang="de-DE" sz="2000" b="1" dirty="0">
                <a:solidFill>
                  <a:schemeClr val="accent2"/>
                </a:solidFill>
                <a:cs typeface="Arial" panose="020B0604020202020204" pitchFamily="34" charset="0"/>
              </a:rPr>
              <a:t> </a:t>
            </a:r>
            <a:r>
              <a:rPr lang="de-DE" sz="2000" b="1" dirty="0" err="1">
                <a:solidFill>
                  <a:schemeClr val="accent2"/>
                </a:solidFill>
                <a:cs typeface="Arial" panose="020B0604020202020204" pitchFamily="34" charset="0"/>
              </a:rPr>
              <a:t>as</a:t>
            </a:r>
            <a:r>
              <a:rPr lang="de-DE" sz="2000" b="1" dirty="0">
                <a:solidFill>
                  <a:schemeClr val="accent2"/>
                </a:solidFill>
                <a:cs typeface="Arial" panose="020B0604020202020204" pitchFamily="34" charset="0"/>
              </a:rPr>
              <a:t> </a:t>
            </a:r>
            <a:r>
              <a:rPr lang="de-DE" sz="2000" b="1" dirty="0" err="1">
                <a:solidFill>
                  <a:schemeClr val="accent2"/>
                </a:solidFill>
                <a:cs typeface="Arial" panose="020B0604020202020204" pitchFamily="34" charset="0"/>
              </a:rPr>
              <a:t>necessary</a:t>
            </a:r>
            <a:r>
              <a:rPr lang="de-DE" sz="2000" b="1" dirty="0">
                <a:solidFill>
                  <a:schemeClr val="accent2"/>
                </a:solidFill>
                <a:cs typeface="Arial" panose="020B0604020202020204" pitchFamily="34" charset="0"/>
              </a:rPr>
              <a:t>‘:</a:t>
            </a:r>
            <a:r>
              <a:rPr lang="de-DE" sz="2000" dirty="0">
                <a:solidFill>
                  <a:srgbClr val="FFFFFF"/>
                </a:solidFill>
                <a:cs typeface="Arial" panose="020B0604020202020204" pitchFamily="34" charset="0"/>
              </a:rPr>
              <a:t> </a:t>
            </a:r>
            <a:r>
              <a:rPr lang="de-DE" sz="2000" dirty="0" err="1">
                <a:solidFill>
                  <a:srgbClr val="FFFFFF"/>
                </a:solidFill>
                <a:cs typeface="Arial" panose="020B0604020202020204" pitchFamily="34" charset="0"/>
              </a:rPr>
              <a:t>mandatory</a:t>
            </a:r>
            <a:r>
              <a:rPr lang="de-DE" sz="2000" dirty="0">
                <a:solidFill>
                  <a:srgbClr val="FFFFFF"/>
                </a:solidFill>
                <a:cs typeface="Arial" panose="020B0604020202020204" pitchFamily="34" charset="0"/>
              </a:rPr>
              <a:t> Data Management Plan </a:t>
            </a:r>
            <a:r>
              <a:rPr lang="de-DE" sz="2000" dirty="0" err="1">
                <a:solidFill>
                  <a:srgbClr val="FFFFFF"/>
                </a:solidFill>
                <a:cs typeface="Arial" panose="020B0604020202020204" pitchFamily="34" charset="0"/>
              </a:rPr>
              <a:t>for</a:t>
            </a:r>
            <a:r>
              <a:rPr lang="de-DE" sz="2000" dirty="0">
                <a:solidFill>
                  <a:srgbClr val="FFFFFF"/>
                </a:solidFill>
                <a:cs typeface="Arial" panose="020B0604020202020204" pitchFamily="34" charset="0"/>
              </a:rPr>
              <a:t> FAIR (</a:t>
            </a:r>
            <a:r>
              <a:rPr lang="de-DE" sz="2000" dirty="0" err="1">
                <a:solidFill>
                  <a:srgbClr val="FFFFFF"/>
                </a:solidFill>
                <a:cs typeface="Arial" panose="020B0604020202020204" pitchFamily="34" charset="0"/>
              </a:rPr>
              <a:t>Findable</a:t>
            </a:r>
            <a:r>
              <a:rPr lang="de-DE" sz="2000" dirty="0">
                <a:solidFill>
                  <a:srgbClr val="FFFFFF"/>
                </a:solidFill>
                <a:cs typeface="Arial" panose="020B0604020202020204" pitchFamily="34" charset="0"/>
              </a:rPr>
              <a:t>, </a:t>
            </a:r>
            <a:r>
              <a:rPr lang="de-DE" sz="2000" dirty="0" err="1">
                <a:solidFill>
                  <a:srgbClr val="FFFFFF"/>
                </a:solidFill>
                <a:cs typeface="Arial" panose="020B0604020202020204" pitchFamily="34" charset="0"/>
              </a:rPr>
              <a:t>Accessible</a:t>
            </a:r>
            <a:r>
              <a:rPr lang="de-DE" sz="2000" dirty="0">
                <a:solidFill>
                  <a:srgbClr val="FFFFFF"/>
                </a:solidFill>
                <a:cs typeface="Arial" panose="020B0604020202020204" pitchFamily="34" charset="0"/>
              </a:rPr>
              <a:t>, Interoperable, </a:t>
            </a:r>
            <a:r>
              <a:rPr lang="de-DE" sz="2000" dirty="0" err="1">
                <a:solidFill>
                  <a:srgbClr val="FFFFFF"/>
                </a:solidFill>
                <a:cs typeface="Arial" panose="020B0604020202020204" pitchFamily="34" charset="0"/>
              </a:rPr>
              <a:t>Reusable</a:t>
            </a:r>
            <a:r>
              <a:rPr lang="de-DE" sz="2000" dirty="0">
                <a:solidFill>
                  <a:srgbClr val="FFFFFF"/>
                </a:solidFill>
                <a:cs typeface="Arial" panose="020B0604020202020204" pitchFamily="34" charset="0"/>
              </a:rPr>
              <a:t>) </a:t>
            </a:r>
            <a:r>
              <a:rPr lang="de-DE" sz="2000" dirty="0" err="1">
                <a:solidFill>
                  <a:srgbClr val="FFFFFF"/>
                </a:solidFill>
                <a:cs typeface="Arial" panose="020B0604020202020204" pitchFamily="34" charset="0"/>
              </a:rPr>
              <a:t>research</a:t>
            </a:r>
            <a:r>
              <a:rPr lang="de-DE" sz="2000" dirty="0">
                <a:solidFill>
                  <a:srgbClr val="FFFFFF"/>
                </a:solidFill>
                <a:cs typeface="Arial" panose="020B0604020202020204" pitchFamily="34" charset="0"/>
              </a:rPr>
              <a:t> </a:t>
            </a:r>
            <a:r>
              <a:rPr lang="de-DE" sz="2000" dirty="0" err="1">
                <a:solidFill>
                  <a:srgbClr val="FFFFFF"/>
                </a:solidFill>
                <a:cs typeface="Arial" panose="020B0604020202020204" pitchFamily="34" charset="0"/>
              </a:rPr>
              <a:t>data</a:t>
            </a:r>
            <a:endParaRPr lang="de-DE" sz="2000" dirty="0">
              <a:solidFill>
                <a:srgbClr val="FFFFFF"/>
              </a:solidFill>
              <a:cs typeface="Arial" panose="020B0604020202020204" pitchFamily="34" charset="0"/>
            </a:endParaRPr>
          </a:p>
        </p:txBody>
      </p:sp>
      <p:sp>
        <p:nvSpPr>
          <p:cNvPr id="8" name="Pentagon 11">
            <a:extLst>
              <a:ext uri="{FF2B5EF4-FFF2-40B4-BE49-F238E27FC236}">
                <a16:creationId xmlns:a16="http://schemas.microsoft.com/office/drawing/2014/main" id="{23128E1A-CB89-47F8-938A-56BB556A2F49}"/>
              </a:ext>
            </a:extLst>
          </p:cNvPr>
          <p:cNvSpPr/>
          <p:nvPr/>
        </p:nvSpPr>
        <p:spPr bwMode="auto">
          <a:xfrm>
            <a:off x="1019163" y="1517438"/>
            <a:ext cx="1925205" cy="920962"/>
          </a:xfrm>
          <a:prstGeom prst="homePlate">
            <a:avLst/>
          </a:prstGeom>
          <a:solidFill>
            <a:schemeClr val="accent2"/>
          </a:solidFill>
          <a:ln>
            <a:noFill/>
          </a:ln>
          <a:effectLst/>
        </p:spPr>
        <p:txBody>
          <a:bodyPr vert="horz" wrap="square" lIns="180000" tIns="45720" rIns="91440" bIns="45720" numCol="1" rtlCol="0" anchor="ctr" anchorCtr="0" compatLnSpc="1">
            <a:prstTxWarp prst="textNoShape">
              <a:avLst/>
            </a:prstTxWarp>
          </a:bodyPr>
          <a:lstStyle>
            <a:defPPr>
              <a:defRPr lang="en-GB"/>
            </a:defPPr>
            <a:lvl1pPr algn="l" rtl="0" fontAlgn="base">
              <a:spcBef>
                <a:spcPct val="0"/>
              </a:spcBef>
              <a:spcAft>
                <a:spcPct val="0"/>
              </a:spcAft>
              <a:defRPr sz="1200" kern="1200">
                <a:solidFill>
                  <a:srgbClr val="0F5494"/>
                </a:solidFill>
                <a:latin typeface="Verdana" pitchFamily="34" charset="0"/>
                <a:ea typeface="+mn-ea"/>
                <a:cs typeface="+mn-cs"/>
              </a:defRPr>
            </a:lvl1pPr>
            <a:lvl2pPr marL="457200" algn="l" rtl="0" fontAlgn="base">
              <a:spcBef>
                <a:spcPct val="0"/>
              </a:spcBef>
              <a:spcAft>
                <a:spcPct val="0"/>
              </a:spcAft>
              <a:defRPr sz="1200" kern="1200">
                <a:solidFill>
                  <a:srgbClr val="0F5494"/>
                </a:solidFill>
                <a:latin typeface="Verdana" pitchFamily="34" charset="0"/>
                <a:ea typeface="+mn-ea"/>
                <a:cs typeface="+mn-cs"/>
              </a:defRPr>
            </a:lvl2pPr>
            <a:lvl3pPr marL="914400" algn="l" rtl="0" fontAlgn="base">
              <a:spcBef>
                <a:spcPct val="0"/>
              </a:spcBef>
              <a:spcAft>
                <a:spcPct val="0"/>
              </a:spcAft>
              <a:defRPr sz="1200" kern="1200">
                <a:solidFill>
                  <a:srgbClr val="0F5494"/>
                </a:solidFill>
                <a:latin typeface="Verdana" pitchFamily="34" charset="0"/>
                <a:ea typeface="+mn-ea"/>
                <a:cs typeface="+mn-cs"/>
              </a:defRPr>
            </a:lvl3pPr>
            <a:lvl4pPr marL="1371600" algn="l" rtl="0" fontAlgn="base">
              <a:spcBef>
                <a:spcPct val="0"/>
              </a:spcBef>
              <a:spcAft>
                <a:spcPct val="0"/>
              </a:spcAft>
              <a:defRPr sz="1200" kern="1200">
                <a:solidFill>
                  <a:srgbClr val="0F5494"/>
                </a:solidFill>
                <a:latin typeface="Verdana" pitchFamily="34" charset="0"/>
                <a:ea typeface="+mn-ea"/>
                <a:cs typeface="+mn-cs"/>
              </a:defRPr>
            </a:lvl4pPr>
            <a:lvl5pPr marL="1828800" algn="l" rtl="0" fontAlgn="base">
              <a:spcBef>
                <a:spcPct val="0"/>
              </a:spcBef>
              <a:spcAft>
                <a:spcPct val="0"/>
              </a:spcAft>
              <a:defRPr sz="1200" kern="1200">
                <a:solidFill>
                  <a:srgbClr val="0F5494"/>
                </a:solidFill>
                <a:latin typeface="Verdana" pitchFamily="34" charset="0"/>
                <a:ea typeface="+mn-ea"/>
                <a:cs typeface="+mn-cs"/>
              </a:defRPr>
            </a:lvl5pPr>
            <a:lvl6pPr marL="2286000" algn="l" defTabSz="914400" rtl="0" eaLnBrk="1" latinLnBrk="0" hangingPunct="1">
              <a:defRPr sz="1200" kern="1200">
                <a:solidFill>
                  <a:srgbClr val="0F5494"/>
                </a:solidFill>
                <a:latin typeface="Verdana" pitchFamily="34" charset="0"/>
                <a:ea typeface="+mn-ea"/>
                <a:cs typeface="+mn-cs"/>
              </a:defRPr>
            </a:lvl6pPr>
            <a:lvl7pPr marL="2743200" algn="l" defTabSz="914400" rtl="0" eaLnBrk="1" latinLnBrk="0" hangingPunct="1">
              <a:defRPr sz="1200" kern="1200">
                <a:solidFill>
                  <a:srgbClr val="0F5494"/>
                </a:solidFill>
                <a:latin typeface="Verdana" pitchFamily="34" charset="0"/>
                <a:ea typeface="+mn-ea"/>
                <a:cs typeface="+mn-cs"/>
              </a:defRPr>
            </a:lvl7pPr>
            <a:lvl8pPr marL="3200400" algn="l" defTabSz="914400" rtl="0" eaLnBrk="1" latinLnBrk="0" hangingPunct="1">
              <a:defRPr sz="1200" kern="1200">
                <a:solidFill>
                  <a:srgbClr val="0F5494"/>
                </a:solidFill>
                <a:latin typeface="Verdana" pitchFamily="34" charset="0"/>
                <a:ea typeface="+mn-ea"/>
                <a:cs typeface="+mn-cs"/>
              </a:defRPr>
            </a:lvl8pPr>
            <a:lvl9pPr marL="3657600" algn="l" defTabSz="914400" rtl="0" eaLnBrk="1" latinLnBrk="0" hangingPunct="1">
              <a:defRPr sz="1200" kern="1200">
                <a:solidFill>
                  <a:srgbClr val="0F5494"/>
                </a:solidFill>
                <a:latin typeface="Verdana" pitchFamily="34" charset="0"/>
                <a:ea typeface="+mn-ea"/>
                <a:cs typeface="+mn-cs"/>
              </a:defRPr>
            </a:lvl9pPr>
          </a:lstStyle>
          <a:p>
            <a:pPr marL="3175"/>
            <a:r>
              <a:rPr lang="fr-BE" sz="2000" b="1" dirty="0">
                <a:solidFill>
                  <a:schemeClr val="bg1"/>
                </a:solidFill>
                <a:latin typeface="+mj-lt"/>
                <a:ea typeface="Verdana" panose="020B0604030504040204" pitchFamily="34" charset="0"/>
                <a:cs typeface="Verdana" panose="020B0604030504040204" pitchFamily="34" charset="0"/>
              </a:rPr>
              <a:t>Open </a:t>
            </a:r>
            <a:br>
              <a:rPr lang="fr-BE" sz="2000" b="1" dirty="0">
                <a:solidFill>
                  <a:schemeClr val="bg1"/>
                </a:solidFill>
                <a:latin typeface="+mj-lt"/>
                <a:ea typeface="Verdana" panose="020B0604030504040204" pitchFamily="34" charset="0"/>
                <a:cs typeface="Verdana" panose="020B0604030504040204" pitchFamily="34" charset="0"/>
              </a:rPr>
            </a:br>
            <a:r>
              <a:rPr lang="fr-BE" sz="2000" b="1" dirty="0">
                <a:solidFill>
                  <a:schemeClr val="bg1"/>
                </a:solidFill>
                <a:latin typeface="+mj-lt"/>
                <a:ea typeface="Verdana" panose="020B0604030504040204" pitchFamily="34" charset="0"/>
                <a:cs typeface="Verdana" panose="020B0604030504040204" pitchFamily="34" charset="0"/>
              </a:rPr>
              <a:t>Science</a:t>
            </a:r>
            <a:endParaRPr lang="en-GB" sz="2000" b="1" dirty="0">
              <a:solidFill>
                <a:schemeClr val="bg1"/>
              </a:solidFill>
              <a:latin typeface="+mj-lt"/>
              <a:ea typeface="Verdana" panose="020B0604030504040204" pitchFamily="34" charset="0"/>
              <a:cs typeface="Verdana" panose="020B0604030504040204" pitchFamily="34" charset="0"/>
            </a:endParaRPr>
          </a:p>
        </p:txBody>
      </p:sp>
      <p:sp>
        <p:nvSpPr>
          <p:cNvPr id="10" name="Text Placeholder 2"/>
          <p:cNvSpPr txBox="1">
            <a:spLocks/>
          </p:cNvSpPr>
          <p:nvPr/>
        </p:nvSpPr>
        <p:spPr>
          <a:xfrm>
            <a:off x="838200" y="4610374"/>
            <a:ext cx="10515600" cy="2174474"/>
          </a:xfrm>
          <a:prstGeom prst="rect">
            <a:avLst/>
          </a:prstGeom>
          <a:ln w="12700">
            <a:noFill/>
          </a:ln>
        </p:spPr>
        <p:txBody>
          <a:bodyPr vert="horz" lIns="9144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Clr>
                <a:schemeClr val="accent2"/>
              </a:buClr>
              <a:buFont typeface="Arial" panose="020B0604020202020204" pitchFamily="34" charset="0"/>
              <a:buChar char="●"/>
            </a:pPr>
            <a:r>
              <a:rPr lang="en-GB" b="0" dirty="0">
                <a:solidFill>
                  <a:schemeClr val="tx1"/>
                </a:solidFill>
                <a:cs typeface="Arial" panose="020B0604020202020204" pitchFamily="34" charset="0"/>
              </a:rPr>
              <a:t>Work Programmes may </a:t>
            </a:r>
            <a:r>
              <a:rPr lang="en-US" b="0" dirty="0">
                <a:solidFill>
                  <a:schemeClr val="tx1"/>
                </a:solidFill>
                <a:cs typeface="Arial" panose="020B0604020202020204" pitchFamily="34" charset="0"/>
              </a:rPr>
              <a:t>incentivize or oblige to adhere to </a:t>
            </a:r>
            <a:r>
              <a:rPr lang="en-US" dirty="0">
                <a:solidFill>
                  <a:schemeClr val="tx1"/>
                </a:solidFill>
                <a:cs typeface="Arial" panose="020B0604020202020204" pitchFamily="34" charset="0"/>
              </a:rPr>
              <a:t>open science practices </a:t>
            </a:r>
            <a:r>
              <a:rPr lang="en-US" b="0" dirty="0">
                <a:solidFill>
                  <a:schemeClr val="tx1"/>
                </a:solidFill>
                <a:cs typeface="Arial" panose="020B0604020202020204" pitchFamily="34" charset="0"/>
              </a:rPr>
              <a:t>such as involvement of citizens, or </a:t>
            </a:r>
            <a:r>
              <a:rPr lang="en-GB" b="0" dirty="0">
                <a:solidFill>
                  <a:schemeClr val="tx1"/>
                </a:solidFill>
                <a:cs typeface="Arial" panose="020B0604020202020204" pitchFamily="34" charset="0"/>
              </a:rPr>
              <a:t>to use the </a:t>
            </a:r>
            <a:r>
              <a:rPr lang="en-GB" dirty="0">
                <a:solidFill>
                  <a:schemeClr val="tx1"/>
                </a:solidFill>
                <a:cs typeface="Arial" panose="020B0604020202020204" pitchFamily="34" charset="0"/>
              </a:rPr>
              <a:t>European Open Science Cloud</a:t>
            </a:r>
          </a:p>
          <a:p>
            <a:pPr marL="342900" indent="-342900">
              <a:buClr>
                <a:schemeClr val="accent2"/>
              </a:buClr>
              <a:buFont typeface="Arial" panose="020B0604020202020204" pitchFamily="34" charset="0"/>
              <a:buChar char="●"/>
            </a:pPr>
            <a:r>
              <a:rPr lang="en-GB" b="0" spc="-20" dirty="0">
                <a:solidFill>
                  <a:schemeClr val="tx1"/>
                </a:solidFill>
                <a:cs typeface="Arial" panose="020B0604020202020204" pitchFamily="34" charset="0"/>
              </a:rPr>
              <a:t>Assessment of open science practices through the </a:t>
            </a:r>
            <a:r>
              <a:rPr lang="en-GB" spc="-20" dirty="0">
                <a:solidFill>
                  <a:schemeClr val="tx1"/>
                </a:solidFill>
                <a:cs typeface="Arial" panose="020B0604020202020204" pitchFamily="34" charset="0"/>
              </a:rPr>
              <a:t>excellence award criteria </a:t>
            </a:r>
            <a:r>
              <a:rPr lang="en-GB" b="0" spc="-20" dirty="0">
                <a:solidFill>
                  <a:schemeClr val="tx1"/>
                </a:solidFill>
                <a:cs typeface="Arial" panose="020B0604020202020204" pitchFamily="34" charset="0"/>
              </a:rPr>
              <a:t>for proposal evaluation. Under </a:t>
            </a:r>
            <a:r>
              <a:rPr lang="en-GB" spc="-20" dirty="0">
                <a:solidFill>
                  <a:schemeClr val="tx1"/>
                </a:solidFill>
                <a:cs typeface="Arial" panose="020B0604020202020204" pitchFamily="34" charset="0"/>
              </a:rPr>
              <a:t>quality of participants </a:t>
            </a:r>
            <a:r>
              <a:rPr lang="en-GB" b="0" spc="-20" dirty="0">
                <a:solidFill>
                  <a:schemeClr val="tx1"/>
                </a:solidFill>
                <a:cs typeface="Arial" panose="020B0604020202020204" pitchFamily="34" charset="0"/>
              </a:rPr>
              <a:t>previous experience on open sciences practices will be evaluated positively.</a:t>
            </a:r>
          </a:p>
          <a:p>
            <a:pPr marL="342900" indent="-342900">
              <a:buClr>
                <a:schemeClr val="accent2"/>
              </a:buClr>
              <a:buFont typeface="Arial" panose="020B0604020202020204" pitchFamily="34" charset="0"/>
              <a:buChar char="●"/>
            </a:pPr>
            <a:r>
              <a:rPr lang="en-GB" b="0" dirty="0">
                <a:solidFill>
                  <a:schemeClr val="tx1"/>
                </a:solidFill>
                <a:cs typeface="Arial" panose="020B0604020202020204" pitchFamily="34" charset="0"/>
              </a:rPr>
              <a:t>Dedicated support to </a:t>
            </a:r>
            <a:r>
              <a:rPr lang="en-GB" dirty="0">
                <a:solidFill>
                  <a:schemeClr val="tx1"/>
                </a:solidFill>
                <a:cs typeface="Arial" panose="020B0604020202020204" pitchFamily="34" charset="0"/>
              </a:rPr>
              <a:t>open science policy actions</a:t>
            </a:r>
            <a:endParaRPr lang="en-GB" b="0" dirty="0">
              <a:solidFill>
                <a:schemeClr val="tx1"/>
              </a:solidFill>
              <a:cs typeface="Arial" panose="020B0604020202020204" pitchFamily="34" charset="0"/>
            </a:endParaRPr>
          </a:p>
          <a:p>
            <a:pPr marL="342900" indent="-342900">
              <a:buClr>
                <a:schemeClr val="accent2"/>
              </a:buClr>
              <a:buFont typeface="Arial" panose="020B0604020202020204" pitchFamily="34" charset="0"/>
              <a:buChar char="●"/>
            </a:pPr>
            <a:r>
              <a:rPr lang="en-GB" dirty="0">
                <a:solidFill>
                  <a:schemeClr val="tx1"/>
                </a:solidFill>
                <a:cs typeface="Arial" panose="020B0604020202020204" pitchFamily="34" charset="0"/>
              </a:rPr>
              <a:t>Open Research Europe </a:t>
            </a:r>
            <a:r>
              <a:rPr lang="en-GB" b="0" dirty="0">
                <a:solidFill>
                  <a:schemeClr val="tx1"/>
                </a:solidFill>
                <a:cs typeface="Arial" panose="020B0604020202020204" pitchFamily="34" charset="0"/>
              </a:rPr>
              <a:t>publishing platform</a:t>
            </a:r>
            <a:endParaRPr lang="en-GB" b="0" dirty="0">
              <a:solidFill>
                <a:schemeClr val="accent2">
                  <a:lumMod val="50000"/>
                </a:schemeClr>
              </a:solidFill>
            </a:endParaRPr>
          </a:p>
        </p:txBody>
      </p:sp>
      <p:grpSp>
        <p:nvGrpSpPr>
          <p:cNvPr id="9" name="Group 8"/>
          <p:cNvGrpSpPr/>
          <p:nvPr/>
        </p:nvGrpSpPr>
        <p:grpSpPr>
          <a:xfrm>
            <a:off x="838200" y="272552"/>
            <a:ext cx="891918" cy="864000"/>
            <a:chOff x="4465351" y="3720675"/>
            <a:chExt cx="891918" cy="864000"/>
          </a:xfrm>
        </p:grpSpPr>
        <p:sp>
          <p:nvSpPr>
            <p:cNvPr id="11" name="Oval 10"/>
            <p:cNvSpPr/>
            <p:nvPr/>
          </p:nvSpPr>
          <p:spPr>
            <a:xfrm>
              <a:off x="4465351" y="3720675"/>
              <a:ext cx="864000" cy="864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64787" y="3734868"/>
              <a:ext cx="792482" cy="795530"/>
            </a:xfrm>
            <a:prstGeom prst="rect">
              <a:avLst/>
            </a:prstGeom>
          </p:spPr>
        </p:pic>
      </p:grpSp>
    </p:spTree>
    <p:extLst>
      <p:ext uri="{BB962C8B-B14F-4D97-AF65-F5344CB8AC3E}">
        <p14:creationId xmlns:p14="http://schemas.microsoft.com/office/powerpoint/2010/main" val="381146752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0000" y="468000"/>
            <a:ext cx="9544812" cy="473104"/>
          </a:xfrm>
        </p:spPr>
        <p:txBody>
          <a:bodyPr anchor="t" anchorCtr="0">
            <a:normAutofit fontScale="90000"/>
          </a:bodyPr>
          <a:lstStyle/>
          <a:p>
            <a:pPr>
              <a:lnSpc>
                <a:spcPct val="100000"/>
              </a:lnSpc>
            </a:pPr>
            <a:r>
              <a:rPr lang="en-GB" sz="3600" dirty="0"/>
              <a:t>Gender dimension in R&amp;I content</a:t>
            </a:r>
          </a:p>
        </p:txBody>
      </p:sp>
      <p:sp>
        <p:nvSpPr>
          <p:cNvPr id="3" name="Text Placeholder 2"/>
          <p:cNvSpPr txBox="1">
            <a:spLocks/>
          </p:cNvSpPr>
          <p:nvPr/>
        </p:nvSpPr>
        <p:spPr>
          <a:xfrm>
            <a:off x="838200" y="1368002"/>
            <a:ext cx="10515600" cy="1224000"/>
          </a:xfrm>
          <a:prstGeom prst="rect">
            <a:avLst/>
          </a:prstGeom>
          <a:ln w="28575">
            <a:solidFill>
              <a:schemeClr val="accent4"/>
            </a:solidFill>
            <a:prstDash val="sysDot"/>
          </a:ln>
        </p:spPr>
        <p:txBody>
          <a:bodyPr vert="horz" lIns="91440" tIns="14400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779713">
              <a:spcAft>
                <a:spcPts val="1200"/>
              </a:spcAft>
              <a:buClr>
                <a:schemeClr val="tx1"/>
              </a:buClr>
            </a:pPr>
            <a:r>
              <a:rPr lang="en-US" dirty="0">
                <a:solidFill>
                  <a:srgbClr val="404A52"/>
                </a:solidFill>
              </a:rPr>
              <a:t>Addressing the gender dimension in research and innovation entails taking into account sex and gender in the whole research &amp; innovation process.</a:t>
            </a:r>
          </a:p>
        </p:txBody>
      </p:sp>
      <p:sp>
        <p:nvSpPr>
          <p:cNvPr id="5" name="TextBox 4"/>
          <p:cNvSpPr txBox="1"/>
          <p:nvPr/>
        </p:nvSpPr>
        <p:spPr>
          <a:xfrm>
            <a:off x="838200" y="2850437"/>
            <a:ext cx="10515600" cy="833663"/>
          </a:xfrm>
          <a:prstGeom prst="rect">
            <a:avLst/>
          </a:prstGeom>
          <a:solidFill>
            <a:schemeClr val="accent4"/>
          </a:solidFill>
          <a:ln>
            <a:noFill/>
          </a:ln>
        </p:spPr>
        <p:txBody>
          <a:bodyPr wrap="square" lIns="108000" tIns="108000" rIns="108000" bIns="108000" rtlCol="0">
            <a:spAutoFit/>
          </a:bodyPr>
          <a:lstStyle/>
          <a:p>
            <a:pPr>
              <a:spcAft>
                <a:spcPts val="1200"/>
              </a:spcAft>
              <a:buClr>
                <a:srgbClr val="FBC400"/>
              </a:buClr>
            </a:pPr>
            <a:r>
              <a:rPr lang="en-US" sz="2000" b="1" kern="0" spc="-30" dirty="0">
                <a:solidFill>
                  <a:schemeClr val="bg1"/>
                </a:solidFill>
                <a:cs typeface="Arial" panose="020B0604020202020204" pitchFamily="34" charset="0"/>
              </a:rPr>
              <a:t>The </a:t>
            </a:r>
            <a:r>
              <a:rPr lang="en-US" sz="2000" b="1" kern="0" spc="-30" dirty="0">
                <a:solidFill>
                  <a:schemeClr val="accent2"/>
                </a:solidFill>
                <a:cs typeface="Arial" panose="020B0604020202020204" pitchFamily="34" charset="0"/>
              </a:rPr>
              <a:t>integration of the gender dimension </a:t>
            </a:r>
            <a:r>
              <a:rPr lang="en-US" sz="2000" b="1" kern="0" spc="-30" dirty="0">
                <a:solidFill>
                  <a:schemeClr val="bg1"/>
                </a:solidFill>
                <a:cs typeface="Arial" panose="020B0604020202020204" pitchFamily="34" charset="0"/>
              </a:rPr>
              <a:t>into R&amp;I content is </a:t>
            </a:r>
            <a:r>
              <a:rPr lang="en-US" sz="2000" b="1" kern="0" spc="-30" dirty="0">
                <a:solidFill>
                  <a:schemeClr val="accent2"/>
                </a:solidFill>
                <a:cs typeface="Arial" panose="020B0604020202020204" pitchFamily="34" charset="0"/>
              </a:rPr>
              <a:t>mandatory</a:t>
            </a:r>
            <a:r>
              <a:rPr lang="en-US" sz="2000" b="1" kern="0" spc="-30" dirty="0">
                <a:solidFill>
                  <a:schemeClr val="bg1"/>
                </a:solidFill>
                <a:cs typeface="Arial" panose="020B0604020202020204" pitchFamily="34" charset="0"/>
              </a:rPr>
              <a:t>, unless it is explicitly mentioned in the topic description</a:t>
            </a:r>
            <a:endParaRPr lang="de-DE" sz="2000" dirty="0">
              <a:solidFill>
                <a:schemeClr val="bg1"/>
              </a:solidFill>
              <a:cs typeface="Arial" panose="020B0604020202020204" pitchFamily="34" charset="0"/>
            </a:endParaRPr>
          </a:p>
        </p:txBody>
      </p:sp>
      <p:sp>
        <p:nvSpPr>
          <p:cNvPr id="8" name="Pentagon 11">
            <a:extLst>
              <a:ext uri="{FF2B5EF4-FFF2-40B4-BE49-F238E27FC236}">
                <a16:creationId xmlns:a16="http://schemas.microsoft.com/office/drawing/2014/main" id="{23128E1A-CB89-47F8-938A-56BB556A2F49}"/>
              </a:ext>
            </a:extLst>
          </p:cNvPr>
          <p:cNvSpPr/>
          <p:nvPr/>
        </p:nvSpPr>
        <p:spPr bwMode="auto">
          <a:xfrm>
            <a:off x="1019163" y="1517438"/>
            <a:ext cx="2364117" cy="920962"/>
          </a:xfrm>
          <a:prstGeom prst="homePlate">
            <a:avLst/>
          </a:prstGeom>
          <a:solidFill>
            <a:schemeClr val="accent2"/>
          </a:solidFill>
          <a:ln>
            <a:noFill/>
          </a:ln>
          <a:effectLst/>
        </p:spPr>
        <p:txBody>
          <a:bodyPr vert="horz" wrap="square" lIns="180000" tIns="45720" rIns="91440" bIns="45720" numCol="1" rtlCol="0" anchor="ctr" anchorCtr="0" compatLnSpc="1">
            <a:prstTxWarp prst="textNoShape">
              <a:avLst/>
            </a:prstTxWarp>
          </a:bodyPr>
          <a:lstStyle>
            <a:defPPr>
              <a:defRPr lang="en-GB"/>
            </a:defPPr>
            <a:lvl1pPr algn="l" rtl="0" fontAlgn="base">
              <a:spcBef>
                <a:spcPct val="0"/>
              </a:spcBef>
              <a:spcAft>
                <a:spcPct val="0"/>
              </a:spcAft>
              <a:defRPr sz="1200" kern="1200">
                <a:solidFill>
                  <a:srgbClr val="0F5494"/>
                </a:solidFill>
                <a:latin typeface="Verdana" pitchFamily="34" charset="0"/>
                <a:ea typeface="+mn-ea"/>
                <a:cs typeface="+mn-cs"/>
              </a:defRPr>
            </a:lvl1pPr>
            <a:lvl2pPr marL="457200" algn="l" rtl="0" fontAlgn="base">
              <a:spcBef>
                <a:spcPct val="0"/>
              </a:spcBef>
              <a:spcAft>
                <a:spcPct val="0"/>
              </a:spcAft>
              <a:defRPr sz="1200" kern="1200">
                <a:solidFill>
                  <a:srgbClr val="0F5494"/>
                </a:solidFill>
                <a:latin typeface="Verdana" pitchFamily="34" charset="0"/>
                <a:ea typeface="+mn-ea"/>
                <a:cs typeface="+mn-cs"/>
              </a:defRPr>
            </a:lvl2pPr>
            <a:lvl3pPr marL="914400" algn="l" rtl="0" fontAlgn="base">
              <a:spcBef>
                <a:spcPct val="0"/>
              </a:spcBef>
              <a:spcAft>
                <a:spcPct val="0"/>
              </a:spcAft>
              <a:defRPr sz="1200" kern="1200">
                <a:solidFill>
                  <a:srgbClr val="0F5494"/>
                </a:solidFill>
                <a:latin typeface="Verdana" pitchFamily="34" charset="0"/>
                <a:ea typeface="+mn-ea"/>
                <a:cs typeface="+mn-cs"/>
              </a:defRPr>
            </a:lvl3pPr>
            <a:lvl4pPr marL="1371600" algn="l" rtl="0" fontAlgn="base">
              <a:spcBef>
                <a:spcPct val="0"/>
              </a:spcBef>
              <a:spcAft>
                <a:spcPct val="0"/>
              </a:spcAft>
              <a:defRPr sz="1200" kern="1200">
                <a:solidFill>
                  <a:srgbClr val="0F5494"/>
                </a:solidFill>
                <a:latin typeface="Verdana" pitchFamily="34" charset="0"/>
                <a:ea typeface="+mn-ea"/>
                <a:cs typeface="+mn-cs"/>
              </a:defRPr>
            </a:lvl4pPr>
            <a:lvl5pPr marL="1828800" algn="l" rtl="0" fontAlgn="base">
              <a:spcBef>
                <a:spcPct val="0"/>
              </a:spcBef>
              <a:spcAft>
                <a:spcPct val="0"/>
              </a:spcAft>
              <a:defRPr sz="1200" kern="1200">
                <a:solidFill>
                  <a:srgbClr val="0F5494"/>
                </a:solidFill>
                <a:latin typeface="Verdana" pitchFamily="34" charset="0"/>
                <a:ea typeface="+mn-ea"/>
                <a:cs typeface="+mn-cs"/>
              </a:defRPr>
            </a:lvl5pPr>
            <a:lvl6pPr marL="2286000" algn="l" defTabSz="914400" rtl="0" eaLnBrk="1" latinLnBrk="0" hangingPunct="1">
              <a:defRPr sz="1200" kern="1200">
                <a:solidFill>
                  <a:srgbClr val="0F5494"/>
                </a:solidFill>
                <a:latin typeface="Verdana" pitchFamily="34" charset="0"/>
                <a:ea typeface="+mn-ea"/>
                <a:cs typeface="+mn-cs"/>
              </a:defRPr>
            </a:lvl6pPr>
            <a:lvl7pPr marL="2743200" algn="l" defTabSz="914400" rtl="0" eaLnBrk="1" latinLnBrk="0" hangingPunct="1">
              <a:defRPr sz="1200" kern="1200">
                <a:solidFill>
                  <a:srgbClr val="0F5494"/>
                </a:solidFill>
                <a:latin typeface="Verdana" pitchFamily="34" charset="0"/>
                <a:ea typeface="+mn-ea"/>
                <a:cs typeface="+mn-cs"/>
              </a:defRPr>
            </a:lvl7pPr>
            <a:lvl8pPr marL="3200400" algn="l" defTabSz="914400" rtl="0" eaLnBrk="1" latinLnBrk="0" hangingPunct="1">
              <a:defRPr sz="1200" kern="1200">
                <a:solidFill>
                  <a:srgbClr val="0F5494"/>
                </a:solidFill>
                <a:latin typeface="Verdana" pitchFamily="34" charset="0"/>
                <a:ea typeface="+mn-ea"/>
                <a:cs typeface="+mn-cs"/>
              </a:defRPr>
            </a:lvl8pPr>
            <a:lvl9pPr marL="3657600" algn="l" defTabSz="914400" rtl="0" eaLnBrk="1" latinLnBrk="0" hangingPunct="1">
              <a:defRPr sz="1200" kern="1200">
                <a:solidFill>
                  <a:srgbClr val="0F5494"/>
                </a:solidFill>
                <a:latin typeface="Verdana" pitchFamily="34" charset="0"/>
                <a:ea typeface="+mn-ea"/>
                <a:cs typeface="+mn-cs"/>
              </a:defRPr>
            </a:lvl9pPr>
          </a:lstStyle>
          <a:p>
            <a:pPr marL="3175"/>
            <a:r>
              <a:rPr lang="fr-BE" sz="2000" b="1" dirty="0" err="1">
                <a:solidFill>
                  <a:schemeClr val="bg1"/>
                </a:solidFill>
                <a:latin typeface="+mj-lt"/>
                <a:ea typeface="Verdana" panose="020B0604030504040204" pitchFamily="34" charset="0"/>
                <a:cs typeface="Verdana" panose="020B0604030504040204" pitchFamily="34" charset="0"/>
              </a:rPr>
              <a:t>Gender</a:t>
            </a:r>
            <a:r>
              <a:rPr lang="fr-BE" sz="2000" b="1" dirty="0">
                <a:solidFill>
                  <a:schemeClr val="bg1"/>
                </a:solidFill>
                <a:latin typeface="+mj-lt"/>
                <a:ea typeface="Verdana" panose="020B0604030504040204" pitchFamily="34" charset="0"/>
                <a:cs typeface="Verdana" panose="020B0604030504040204" pitchFamily="34" charset="0"/>
              </a:rPr>
              <a:t> Dimension</a:t>
            </a:r>
            <a:endParaRPr lang="en-GB" sz="2000" b="1" dirty="0">
              <a:solidFill>
                <a:schemeClr val="bg1"/>
              </a:solidFill>
              <a:latin typeface="+mj-lt"/>
              <a:ea typeface="Verdana" panose="020B0604030504040204" pitchFamily="34" charset="0"/>
              <a:cs typeface="Verdana" panose="020B0604030504040204" pitchFamily="34" charset="0"/>
            </a:endParaRPr>
          </a:p>
        </p:txBody>
      </p:sp>
      <p:sp>
        <p:nvSpPr>
          <p:cNvPr id="10" name="Text Placeholder 2"/>
          <p:cNvSpPr txBox="1">
            <a:spLocks/>
          </p:cNvSpPr>
          <p:nvPr/>
        </p:nvSpPr>
        <p:spPr>
          <a:xfrm>
            <a:off x="838200" y="3942535"/>
            <a:ext cx="10515600" cy="2677721"/>
          </a:xfrm>
          <a:prstGeom prst="rect">
            <a:avLst/>
          </a:prstGeom>
          <a:solidFill>
            <a:schemeClr val="bg1"/>
          </a:solidFill>
          <a:ln w="12700">
            <a:noFill/>
          </a:ln>
        </p:spPr>
        <p:txBody>
          <a:bodyPr vert="horz" lIns="9144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chemeClr val="accent2"/>
              </a:buClr>
            </a:pPr>
            <a:r>
              <a:rPr lang="en-US" b="0" dirty="0">
                <a:solidFill>
                  <a:schemeClr val="tx1"/>
                </a:solidFill>
                <a:cs typeface="Arial" panose="020B0604020202020204" pitchFamily="34" charset="0"/>
              </a:rPr>
              <a:t>Why is gender dimension important?</a:t>
            </a:r>
          </a:p>
          <a:p>
            <a:pPr marL="342900" indent="-342900">
              <a:buClr>
                <a:schemeClr val="accent2"/>
              </a:buClr>
              <a:buFont typeface="Arial" panose="020B0604020202020204" pitchFamily="34" charset="0"/>
              <a:buChar char="●"/>
            </a:pPr>
            <a:r>
              <a:rPr lang="en-US" sz="1400" b="0" dirty="0">
                <a:solidFill>
                  <a:schemeClr val="tx1"/>
                </a:solidFill>
                <a:cs typeface="Arial" panose="020B0604020202020204" pitchFamily="34" charset="0"/>
              </a:rPr>
              <a:t>Why do we observe differences between women and men in infection levels and mortality rates in the COVID-19 pandemic? </a:t>
            </a:r>
          </a:p>
          <a:p>
            <a:pPr marL="342900" indent="-342900">
              <a:buClr>
                <a:schemeClr val="accent2"/>
              </a:buClr>
              <a:buFont typeface="Arial" panose="020B0604020202020204" pitchFamily="34" charset="0"/>
              <a:buChar char="●"/>
            </a:pPr>
            <a:r>
              <a:rPr lang="en-US" sz="1400" b="0" dirty="0">
                <a:solidFill>
                  <a:schemeClr val="tx1"/>
                </a:solidFill>
                <a:cs typeface="Arial" panose="020B0604020202020204" pitchFamily="34" charset="0"/>
              </a:rPr>
              <a:t>Does it make sense to study cardiovascular diseases only on male animals and on men, or osteoporosis only on women? </a:t>
            </a:r>
          </a:p>
          <a:p>
            <a:pPr marL="342900" indent="-342900">
              <a:buClr>
                <a:schemeClr val="accent2"/>
              </a:buClr>
              <a:buFont typeface="Arial" panose="020B0604020202020204" pitchFamily="34" charset="0"/>
              <a:buChar char="●"/>
            </a:pPr>
            <a:r>
              <a:rPr lang="en-US" sz="1400" b="0" dirty="0">
                <a:solidFill>
                  <a:schemeClr val="tx1"/>
                </a:solidFill>
                <a:cs typeface="Arial" panose="020B0604020202020204" pitchFamily="34" charset="0"/>
              </a:rPr>
              <a:t>Does it make sense to design car safety equipment only on the basis of male body standards? </a:t>
            </a:r>
          </a:p>
          <a:p>
            <a:pPr marL="342900" indent="-342900">
              <a:buClr>
                <a:schemeClr val="accent2"/>
              </a:buClr>
              <a:buFont typeface="Arial" panose="020B0604020202020204" pitchFamily="34" charset="0"/>
              <a:buChar char="●"/>
            </a:pPr>
            <a:r>
              <a:rPr lang="en-US" sz="1400" b="0" dirty="0">
                <a:solidFill>
                  <a:schemeClr val="tx1"/>
                </a:solidFill>
                <a:cs typeface="Arial" panose="020B0604020202020204" pitchFamily="34" charset="0"/>
              </a:rPr>
              <a:t>Is it responsible to develop AI products that spread gender and racial biases due to a lack of diversity in the data used in training AI applications? </a:t>
            </a:r>
          </a:p>
          <a:p>
            <a:pPr marL="342900" indent="-342900">
              <a:buClr>
                <a:schemeClr val="accent2"/>
              </a:buClr>
              <a:buFont typeface="Arial" panose="020B0604020202020204" pitchFamily="34" charset="0"/>
              <a:buChar char="●"/>
            </a:pPr>
            <a:r>
              <a:rPr lang="en-US" sz="1400" b="0" dirty="0">
                <a:solidFill>
                  <a:schemeClr val="tx1"/>
                </a:solidFill>
                <a:cs typeface="Arial" panose="020B0604020202020204" pitchFamily="34" charset="0"/>
              </a:rPr>
              <a:t>Is it normal that household travel surveys, and thus mobility analysis and transport planning, underrate trips performed as part of caring work? </a:t>
            </a:r>
          </a:p>
          <a:p>
            <a:pPr marL="342900" indent="-342900">
              <a:buClr>
                <a:schemeClr val="accent2"/>
              </a:buClr>
              <a:buFont typeface="Arial" panose="020B0604020202020204" pitchFamily="34" charset="0"/>
              <a:buChar char="●"/>
            </a:pPr>
            <a:r>
              <a:rPr lang="en-US" sz="1400" b="0" dirty="0">
                <a:solidFill>
                  <a:schemeClr val="tx1"/>
                </a:solidFill>
                <a:cs typeface="Arial" panose="020B0604020202020204" pitchFamily="34" charset="0"/>
              </a:rPr>
              <a:t>Did you know that pheromones given off by men experimenters, but not women, induce a stress response in laboratory mice sufficient to trigger pain relief? </a:t>
            </a:r>
          </a:p>
          <a:p>
            <a:pPr marL="342900" indent="-342900">
              <a:buClr>
                <a:schemeClr val="accent2"/>
              </a:buClr>
              <a:buFont typeface="Arial" panose="020B0604020202020204" pitchFamily="34" charset="0"/>
              <a:buChar char="●"/>
            </a:pPr>
            <a:r>
              <a:rPr lang="en-US" sz="1400" b="0" dirty="0">
                <a:solidFill>
                  <a:schemeClr val="tx1"/>
                </a:solidFill>
                <a:cs typeface="Arial" panose="020B0604020202020204" pitchFamily="34" charset="0"/>
              </a:rPr>
              <a:t>And did you know that climate change is affecting sex determination in a number of marine species and that certain populations are now at risk of extinction?</a:t>
            </a:r>
          </a:p>
          <a:p>
            <a:pPr marL="342900" indent="-342900">
              <a:buClr>
                <a:schemeClr val="accent2"/>
              </a:buClr>
              <a:buFont typeface="Arial" panose="020B0604020202020204" pitchFamily="34" charset="0"/>
              <a:buChar char="●"/>
            </a:pPr>
            <a:endParaRPr lang="en-US" b="0" dirty="0">
              <a:solidFill>
                <a:schemeClr val="tx1"/>
              </a:solidFill>
              <a:cs typeface="Arial" panose="020B0604020202020204" pitchFamily="34"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288000"/>
            <a:ext cx="972000" cy="972000"/>
          </a:xfrm>
          <a:prstGeom prst="rect">
            <a:avLst/>
          </a:prstGeom>
        </p:spPr>
      </p:pic>
    </p:spTree>
    <p:extLst>
      <p:ext uri="{BB962C8B-B14F-4D97-AF65-F5344CB8AC3E}">
        <p14:creationId xmlns:p14="http://schemas.microsoft.com/office/powerpoint/2010/main" val="131272446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0000" y="468000"/>
            <a:ext cx="9544812" cy="473104"/>
          </a:xfrm>
        </p:spPr>
        <p:txBody>
          <a:bodyPr anchor="t" anchorCtr="0">
            <a:normAutofit fontScale="90000"/>
          </a:bodyPr>
          <a:lstStyle/>
          <a:p>
            <a:r>
              <a:rPr lang="en-US" dirty="0"/>
              <a:t>Describing the impact of your proposal </a:t>
            </a:r>
            <a:endParaRPr lang="en-GB" sz="3600" dirty="0"/>
          </a:p>
        </p:txBody>
      </p:sp>
      <p:sp>
        <p:nvSpPr>
          <p:cNvPr id="3" name="Text Placeholder 2"/>
          <p:cNvSpPr txBox="1">
            <a:spLocks/>
          </p:cNvSpPr>
          <p:nvPr/>
        </p:nvSpPr>
        <p:spPr>
          <a:xfrm>
            <a:off x="838200" y="1368002"/>
            <a:ext cx="10515600" cy="1224000"/>
          </a:xfrm>
          <a:prstGeom prst="rect">
            <a:avLst/>
          </a:prstGeom>
          <a:ln w="28575">
            <a:solidFill>
              <a:schemeClr val="accent4"/>
            </a:solidFill>
            <a:prstDash val="sysDot"/>
          </a:ln>
        </p:spPr>
        <p:txBody>
          <a:bodyPr vert="horz" lIns="91440" tIns="14400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779713">
              <a:spcAft>
                <a:spcPts val="1200"/>
              </a:spcAft>
              <a:buClr>
                <a:schemeClr val="tx1"/>
              </a:buClr>
            </a:pPr>
            <a:r>
              <a:rPr lang="en-US" dirty="0">
                <a:solidFill>
                  <a:srgbClr val="404A52"/>
                </a:solidFill>
              </a:rPr>
              <a:t>…by thinking about the specific contribution the project can make to the expected outcomes and impacts set out in the Work Programme.</a:t>
            </a:r>
          </a:p>
        </p:txBody>
      </p:sp>
      <p:sp>
        <p:nvSpPr>
          <p:cNvPr id="8" name="Pentagon 11">
            <a:extLst>
              <a:ext uri="{FF2B5EF4-FFF2-40B4-BE49-F238E27FC236}">
                <a16:creationId xmlns:a16="http://schemas.microsoft.com/office/drawing/2014/main" id="{23128E1A-CB89-47F8-938A-56BB556A2F49}"/>
              </a:ext>
            </a:extLst>
          </p:cNvPr>
          <p:cNvSpPr/>
          <p:nvPr/>
        </p:nvSpPr>
        <p:spPr bwMode="auto">
          <a:xfrm>
            <a:off x="1019163" y="1517438"/>
            <a:ext cx="2364117" cy="920962"/>
          </a:xfrm>
          <a:prstGeom prst="homePlate">
            <a:avLst/>
          </a:prstGeom>
          <a:solidFill>
            <a:schemeClr val="accent2"/>
          </a:solidFill>
          <a:ln>
            <a:noFill/>
          </a:ln>
          <a:effectLst/>
        </p:spPr>
        <p:txBody>
          <a:bodyPr vert="horz" wrap="square" lIns="180000" tIns="45720" rIns="91440" bIns="45720" numCol="1" rtlCol="0" anchor="ctr" anchorCtr="0" compatLnSpc="1">
            <a:prstTxWarp prst="textNoShape">
              <a:avLst/>
            </a:prstTxWarp>
          </a:bodyPr>
          <a:lstStyle>
            <a:defPPr>
              <a:defRPr lang="en-GB"/>
            </a:defPPr>
            <a:lvl1pPr algn="l" rtl="0" fontAlgn="base">
              <a:spcBef>
                <a:spcPct val="0"/>
              </a:spcBef>
              <a:spcAft>
                <a:spcPct val="0"/>
              </a:spcAft>
              <a:defRPr sz="1200" kern="1200">
                <a:solidFill>
                  <a:srgbClr val="0F5494"/>
                </a:solidFill>
                <a:latin typeface="Verdana" pitchFamily="34" charset="0"/>
                <a:ea typeface="+mn-ea"/>
                <a:cs typeface="+mn-cs"/>
              </a:defRPr>
            </a:lvl1pPr>
            <a:lvl2pPr marL="457200" algn="l" rtl="0" fontAlgn="base">
              <a:spcBef>
                <a:spcPct val="0"/>
              </a:spcBef>
              <a:spcAft>
                <a:spcPct val="0"/>
              </a:spcAft>
              <a:defRPr sz="1200" kern="1200">
                <a:solidFill>
                  <a:srgbClr val="0F5494"/>
                </a:solidFill>
                <a:latin typeface="Verdana" pitchFamily="34" charset="0"/>
                <a:ea typeface="+mn-ea"/>
                <a:cs typeface="+mn-cs"/>
              </a:defRPr>
            </a:lvl2pPr>
            <a:lvl3pPr marL="914400" algn="l" rtl="0" fontAlgn="base">
              <a:spcBef>
                <a:spcPct val="0"/>
              </a:spcBef>
              <a:spcAft>
                <a:spcPct val="0"/>
              </a:spcAft>
              <a:defRPr sz="1200" kern="1200">
                <a:solidFill>
                  <a:srgbClr val="0F5494"/>
                </a:solidFill>
                <a:latin typeface="Verdana" pitchFamily="34" charset="0"/>
                <a:ea typeface="+mn-ea"/>
                <a:cs typeface="+mn-cs"/>
              </a:defRPr>
            </a:lvl3pPr>
            <a:lvl4pPr marL="1371600" algn="l" rtl="0" fontAlgn="base">
              <a:spcBef>
                <a:spcPct val="0"/>
              </a:spcBef>
              <a:spcAft>
                <a:spcPct val="0"/>
              </a:spcAft>
              <a:defRPr sz="1200" kern="1200">
                <a:solidFill>
                  <a:srgbClr val="0F5494"/>
                </a:solidFill>
                <a:latin typeface="Verdana" pitchFamily="34" charset="0"/>
                <a:ea typeface="+mn-ea"/>
                <a:cs typeface="+mn-cs"/>
              </a:defRPr>
            </a:lvl4pPr>
            <a:lvl5pPr marL="1828800" algn="l" rtl="0" fontAlgn="base">
              <a:spcBef>
                <a:spcPct val="0"/>
              </a:spcBef>
              <a:spcAft>
                <a:spcPct val="0"/>
              </a:spcAft>
              <a:defRPr sz="1200" kern="1200">
                <a:solidFill>
                  <a:srgbClr val="0F5494"/>
                </a:solidFill>
                <a:latin typeface="Verdana" pitchFamily="34" charset="0"/>
                <a:ea typeface="+mn-ea"/>
                <a:cs typeface="+mn-cs"/>
              </a:defRPr>
            </a:lvl5pPr>
            <a:lvl6pPr marL="2286000" algn="l" defTabSz="914400" rtl="0" eaLnBrk="1" latinLnBrk="0" hangingPunct="1">
              <a:defRPr sz="1200" kern="1200">
                <a:solidFill>
                  <a:srgbClr val="0F5494"/>
                </a:solidFill>
                <a:latin typeface="Verdana" pitchFamily="34" charset="0"/>
                <a:ea typeface="+mn-ea"/>
                <a:cs typeface="+mn-cs"/>
              </a:defRPr>
            </a:lvl6pPr>
            <a:lvl7pPr marL="2743200" algn="l" defTabSz="914400" rtl="0" eaLnBrk="1" latinLnBrk="0" hangingPunct="1">
              <a:defRPr sz="1200" kern="1200">
                <a:solidFill>
                  <a:srgbClr val="0F5494"/>
                </a:solidFill>
                <a:latin typeface="Verdana" pitchFamily="34" charset="0"/>
                <a:ea typeface="+mn-ea"/>
                <a:cs typeface="+mn-cs"/>
              </a:defRPr>
            </a:lvl7pPr>
            <a:lvl8pPr marL="3200400" algn="l" defTabSz="914400" rtl="0" eaLnBrk="1" latinLnBrk="0" hangingPunct="1">
              <a:defRPr sz="1200" kern="1200">
                <a:solidFill>
                  <a:srgbClr val="0F5494"/>
                </a:solidFill>
                <a:latin typeface="Verdana" pitchFamily="34" charset="0"/>
                <a:ea typeface="+mn-ea"/>
                <a:cs typeface="+mn-cs"/>
              </a:defRPr>
            </a:lvl8pPr>
            <a:lvl9pPr marL="3657600" algn="l" defTabSz="914400" rtl="0" eaLnBrk="1" latinLnBrk="0" hangingPunct="1">
              <a:defRPr sz="1200" kern="1200">
                <a:solidFill>
                  <a:srgbClr val="0F5494"/>
                </a:solidFill>
                <a:latin typeface="Verdana" pitchFamily="34" charset="0"/>
                <a:ea typeface="+mn-ea"/>
                <a:cs typeface="+mn-cs"/>
              </a:defRPr>
            </a:lvl9pPr>
          </a:lstStyle>
          <a:p>
            <a:pPr marL="3175"/>
            <a:r>
              <a:rPr lang="en-US" sz="1800" b="1" dirty="0">
                <a:solidFill>
                  <a:schemeClr val="bg1"/>
                </a:solidFill>
                <a:latin typeface="+mj-lt"/>
                <a:ea typeface="Verdana" panose="020B0604030504040204" pitchFamily="34" charset="0"/>
                <a:cs typeface="Verdana" panose="020B0604030504040204" pitchFamily="34" charset="0"/>
              </a:rPr>
              <a:t>Project’s pathway towards impact</a:t>
            </a:r>
            <a:endParaRPr lang="en-GB" sz="1800" b="1" dirty="0">
              <a:solidFill>
                <a:schemeClr val="bg1"/>
              </a:solidFill>
              <a:latin typeface="+mj-lt"/>
              <a:ea typeface="Verdana" panose="020B0604030504040204" pitchFamily="34" charset="0"/>
              <a:cs typeface="Verdana" panose="020B0604030504040204" pitchFamily="34" charset="0"/>
            </a:endParaRPr>
          </a:p>
        </p:txBody>
      </p:sp>
      <p:sp>
        <p:nvSpPr>
          <p:cNvPr id="12" name="Text Box 6"/>
          <p:cNvSpPr txBox="1">
            <a:spLocks noChangeArrowheads="1"/>
          </p:cNvSpPr>
          <p:nvPr/>
        </p:nvSpPr>
        <p:spPr bwMode="auto">
          <a:xfrm>
            <a:off x="878423" y="6165334"/>
            <a:ext cx="1322798" cy="276999"/>
          </a:xfrm>
          <a:prstGeom prst="rect">
            <a:avLst/>
          </a:prstGeom>
          <a:noFill/>
          <a:ln w="12700">
            <a:solidFill>
              <a:srgbClr val="FFFFFF"/>
            </a:solidFill>
            <a:miter lim="800000"/>
            <a:headEnd/>
            <a:tailEnd/>
          </a:ln>
          <a:extLst>
            <a:ext uri="{909E8E84-426E-40dd-AFC4-6F175D3DCCD1}">
              <a14:hiddenFill xmlns="" xmlns:a14="http://schemas.microsoft.com/office/drawing/2010/main">
                <a:solidFill>
                  <a:srgbClr val="FFFFFF"/>
                </a:solidFill>
              </a14:hiddenFill>
            </a:ext>
          </a:extLst>
        </p:spPr>
        <p:txBody>
          <a:bodyPr wrap="none">
            <a:spAutoFit/>
          </a:bodyPr>
          <a:lstStyle>
            <a:lvl1pPr>
              <a:defRPr b="1">
                <a:solidFill>
                  <a:schemeClr val="tx1"/>
                </a:solidFill>
                <a:latin typeface="Arial" charset="0"/>
                <a:ea typeface="ＭＳ Ｐゴシック" charset="0"/>
              </a:defRPr>
            </a:lvl1pPr>
            <a:lvl2pPr marL="742950" indent="-285750">
              <a:defRPr b="1">
                <a:solidFill>
                  <a:schemeClr val="tx1"/>
                </a:solidFill>
                <a:latin typeface="Arial" charset="0"/>
                <a:ea typeface="ＭＳ Ｐゴシック" charset="0"/>
              </a:defRPr>
            </a:lvl2pPr>
            <a:lvl3pPr marL="1143000" indent="-228600">
              <a:defRPr b="1">
                <a:solidFill>
                  <a:schemeClr val="tx1"/>
                </a:solidFill>
                <a:latin typeface="Arial" charset="0"/>
                <a:ea typeface="ＭＳ Ｐゴシック" charset="0"/>
              </a:defRPr>
            </a:lvl3pPr>
            <a:lvl4pPr marL="1600200" indent="-228600">
              <a:defRPr b="1">
                <a:solidFill>
                  <a:schemeClr val="tx1"/>
                </a:solidFill>
                <a:latin typeface="Arial" charset="0"/>
                <a:ea typeface="ＭＳ Ｐゴシック" charset="0"/>
              </a:defRPr>
            </a:lvl4pPr>
            <a:lvl5pPr marL="2057400" indent="-228600">
              <a:defRPr b="1">
                <a:solidFill>
                  <a:schemeClr val="tx1"/>
                </a:solidFill>
                <a:latin typeface="Arial" charset="0"/>
                <a:ea typeface="ＭＳ Ｐゴシック" charset="0"/>
              </a:defRPr>
            </a:lvl5pPr>
            <a:lvl6pPr marL="2514600" indent="-228600" algn="ctr" eaLnBrk="0" fontAlgn="base" hangingPunct="0">
              <a:spcBef>
                <a:spcPct val="0"/>
              </a:spcBef>
              <a:spcAft>
                <a:spcPct val="0"/>
              </a:spcAft>
              <a:defRPr b="1">
                <a:solidFill>
                  <a:schemeClr val="tx1"/>
                </a:solidFill>
                <a:latin typeface="Arial" charset="0"/>
                <a:ea typeface="ＭＳ Ｐゴシック" charset="0"/>
              </a:defRPr>
            </a:lvl6pPr>
            <a:lvl7pPr marL="2971800" indent="-228600" algn="ctr" eaLnBrk="0" fontAlgn="base" hangingPunct="0">
              <a:spcBef>
                <a:spcPct val="0"/>
              </a:spcBef>
              <a:spcAft>
                <a:spcPct val="0"/>
              </a:spcAft>
              <a:defRPr b="1">
                <a:solidFill>
                  <a:schemeClr val="tx1"/>
                </a:solidFill>
                <a:latin typeface="Arial" charset="0"/>
                <a:ea typeface="ＭＳ Ｐゴシック" charset="0"/>
              </a:defRPr>
            </a:lvl7pPr>
            <a:lvl8pPr marL="3429000" indent="-228600" algn="ctr" eaLnBrk="0" fontAlgn="base" hangingPunct="0">
              <a:spcBef>
                <a:spcPct val="0"/>
              </a:spcBef>
              <a:spcAft>
                <a:spcPct val="0"/>
              </a:spcAft>
              <a:defRPr b="1">
                <a:solidFill>
                  <a:schemeClr val="tx1"/>
                </a:solidFill>
                <a:latin typeface="Arial" charset="0"/>
                <a:ea typeface="ＭＳ Ｐゴシック" charset="0"/>
              </a:defRPr>
            </a:lvl8pPr>
            <a:lvl9pPr marL="3886200" indent="-228600" algn="ctr" eaLnBrk="0" fontAlgn="base" hangingPunct="0">
              <a:spcBef>
                <a:spcPct val="0"/>
              </a:spcBef>
              <a:spcAft>
                <a:spcPct val="0"/>
              </a:spcAft>
              <a:defRPr b="1">
                <a:solidFill>
                  <a:schemeClr val="tx1"/>
                </a:solidFill>
                <a:latin typeface="Arial" charset="0"/>
                <a:ea typeface="ＭＳ Ｐゴシック" charset="0"/>
              </a:defRPr>
            </a:lvl9pPr>
          </a:lstStyle>
          <a:p>
            <a:pPr algn="l"/>
            <a:r>
              <a:rPr lang="en-GB" sz="1200" dirty="0">
                <a:solidFill>
                  <a:schemeClr val="accent3">
                    <a:lumMod val="50000"/>
                  </a:schemeClr>
                </a:solidFill>
                <a:latin typeface="+mj-lt"/>
                <a:ea typeface="Verdana" panose="020B0604030504040204" pitchFamily="34" charset="0"/>
                <a:cs typeface="Verdana" panose="020B0604030504040204" pitchFamily="34" charset="0"/>
              </a:rPr>
              <a:t>Implementation</a:t>
            </a:r>
          </a:p>
        </p:txBody>
      </p:sp>
      <p:sp>
        <p:nvSpPr>
          <p:cNvPr id="13" name="Text Box 7"/>
          <p:cNvSpPr txBox="1">
            <a:spLocks noChangeArrowheads="1"/>
          </p:cNvSpPr>
          <p:nvPr/>
        </p:nvSpPr>
        <p:spPr bwMode="auto">
          <a:xfrm>
            <a:off x="6224394" y="6189827"/>
            <a:ext cx="696024" cy="276999"/>
          </a:xfrm>
          <a:prstGeom prst="rect">
            <a:avLst/>
          </a:prstGeom>
          <a:noFill/>
          <a:ln w="12700">
            <a:solidFill>
              <a:srgbClr val="FFFFFF"/>
            </a:solidFill>
            <a:miter lim="800000"/>
            <a:headEnd/>
            <a:tailEnd/>
          </a:ln>
          <a:extLst>
            <a:ext uri="{909E8E84-426E-40dd-AFC4-6F175D3DCCD1}">
              <a14:hiddenFill xmlns="" xmlns:a14="http://schemas.microsoft.com/office/drawing/2010/main">
                <a:solidFill>
                  <a:srgbClr val="FFFFFF"/>
                </a:solidFill>
              </a14:hiddenFill>
            </a:ext>
          </a:extLst>
        </p:spPr>
        <p:txBody>
          <a:bodyPr wrap="none">
            <a:spAutoFit/>
          </a:bodyPr>
          <a:lstStyle>
            <a:lvl1pPr>
              <a:defRPr b="1">
                <a:solidFill>
                  <a:schemeClr val="tx1"/>
                </a:solidFill>
                <a:latin typeface="Arial" charset="0"/>
                <a:ea typeface="ＭＳ Ｐゴシック" charset="0"/>
              </a:defRPr>
            </a:lvl1pPr>
            <a:lvl2pPr marL="742950" indent="-285750">
              <a:defRPr b="1">
                <a:solidFill>
                  <a:schemeClr val="tx1"/>
                </a:solidFill>
                <a:latin typeface="Arial" charset="0"/>
                <a:ea typeface="ＭＳ Ｐゴシック" charset="0"/>
              </a:defRPr>
            </a:lvl2pPr>
            <a:lvl3pPr marL="1143000" indent="-228600">
              <a:defRPr b="1">
                <a:solidFill>
                  <a:schemeClr val="tx1"/>
                </a:solidFill>
                <a:latin typeface="Arial" charset="0"/>
                <a:ea typeface="ＭＳ Ｐゴシック" charset="0"/>
              </a:defRPr>
            </a:lvl3pPr>
            <a:lvl4pPr marL="1600200" indent="-228600">
              <a:defRPr b="1">
                <a:solidFill>
                  <a:schemeClr val="tx1"/>
                </a:solidFill>
                <a:latin typeface="Arial" charset="0"/>
                <a:ea typeface="ＭＳ Ｐゴシック" charset="0"/>
              </a:defRPr>
            </a:lvl4pPr>
            <a:lvl5pPr marL="2057400" indent="-228600">
              <a:defRPr b="1">
                <a:solidFill>
                  <a:schemeClr val="tx1"/>
                </a:solidFill>
                <a:latin typeface="Arial" charset="0"/>
                <a:ea typeface="ＭＳ Ｐゴシック" charset="0"/>
              </a:defRPr>
            </a:lvl5pPr>
            <a:lvl6pPr marL="2514600" indent="-228600" algn="ctr" eaLnBrk="0" fontAlgn="base" hangingPunct="0">
              <a:spcBef>
                <a:spcPct val="0"/>
              </a:spcBef>
              <a:spcAft>
                <a:spcPct val="0"/>
              </a:spcAft>
              <a:defRPr b="1">
                <a:solidFill>
                  <a:schemeClr val="tx1"/>
                </a:solidFill>
                <a:latin typeface="Arial" charset="0"/>
                <a:ea typeface="ＭＳ Ｐゴシック" charset="0"/>
              </a:defRPr>
            </a:lvl6pPr>
            <a:lvl7pPr marL="2971800" indent="-228600" algn="ctr" eaLnBrk="0" fontAlgn="base" hangingPunct="0">
              <a:spcBef>
                <a:spcPct val="0"/>
              </a:spcBef>
              <a:spcAft>
                <a:spcPct val="0"/>
              </a:spcAft>
              <a:defRPr b="1">
                <a:solidFill>
                  <a:schemeClr val="tx1"/>
                </a:solidFill>
                <a:latin typeface="Arial" charset="0"/>
                <a:ea typeface="ＭＳ Ｐゴシック" charset="0"/>
              </a:defRPr>
            </a:lvl7pPr>
            <a:lvl8pPr marL="3429000" indent="-228600" algn="ctr" eaLnBrk="0" fontAlgn="base" hangingPunct="0">
              <a:spcBef>
                <a:spcPct val="0"/>
              </a:spcBef>
              <a:spcAft>
                <a:spcPct val="0"/>
              </a:spcAft>
              <a:defRPr b="1">
                <a:solidFill>
                  <a:schemeClr val="tx1"/>
                </a:solidFill>
                <a:latin typeface="Arial" charset="0"/>
                <a:ea typeface="ＭＳ Ｐゴシック" charset="0"/>
              </a:defRPr>
            </a:lvl8pPr>
            <a:lvl9pPr marL="3886200" indent="-228600" algn="ctr" eaLnBrk="0" fontAlgn="base" hangingPunct="0">
              <a:spcBef>
                <a:spcPct val="0"/>
              </a:spcBef>
              <a:spcAft>
                <a:spcPct val="0"/>
              </a:spcAft>
              <a:defRPr b="1">
                <a:solidFill>
                  <a:schemeClr val="tx1"/>
                </a:solidFill>
                <a:latin typeface="Arial" charset="0"/>
                <a:ea typeface="ＭＳ Ｐゴシック" charset="0"/>
              </a:defRPr>
            </a:lvl9pPr>
          </a:lstStyle>
          <a:p>
            <a:pPr algn="l"/>
            <a:r>
              <a:rPr lang="en-GB" sz="1200" dirty="0">
                <a:solidFill>
                  <a:schemeClr val="accent3">
                    <a:lumMod val="50000"/>
                  </a:schemeClr>
                </a:solidFill>
                <a:latin typeface="+mj-lt"/>
                <a:ea typeface="Verdana" panose="020B0604030504040204" pitchFamily="34" charset="0"/>
                <a:cs typeface="Verdana" panose="020B0604030504040204" pitchFamily="34" charset="0"/>
              </a:rPr>
              <a:t>Effects</a:t>
            </a:r>
          </a:p>
        </p:txBody>
      </p:sp>
      <p:sp>
        <p:nvSpPr>
          <p:cNvPr id="14" name="Text Box 9"/>
          <p:cNvSpPr txBox="1">
            <a:spLocks noChangeArrowheads="1"/>
          </p:cNvSpPr>
          <p:nvPr/>
        </p:nvSpPr>
        <p:spPr bwMode="auto">
          <a:xfrm>
            <a:off x="1019163" y="4582863"/>
            <a:ext cx="1225017" cy="892552"/>
          </a:xfrm>
          <a:prstGeom prst="rect">
            <a:avLst/>
          </a:prstGeom>
          <a:solidFill>
            <a:schemeClr val="accent5">
              <a:lumMod val="20000"/>
              <a:lumOff val="80000"/>
            </a:schemeClr>
          </a:solidFill>
          <a:ln w="12700">
            <a:solidFill>
              <a:schemeClr val="accent2"/>
            </a:solidFill>
            <a:miter lim="800000"/>
            <a:headEnd/>
            <a:tailEnd/>
          </a:ln>
        </p:spPr>
        <p:txBody>
          <a:bodyPr wrap="square">
            <a:spAutoFit/>
          </a:bodyPr>
          <a:lstStyle>
            <a:lvl1pPr>
              <a:defRPr b="1">
                <a:solidFill>
                  <a:schemeClr val="tx1"/>
                </a:solidFill>
                <a:latin typeface="Arial" charset="0"/>
                <a:ea typeface="ＭＳ Ｐゴシック" charset="0"/>
              </a:defRPr>
            </a:lvl1pPr>
            <a:lvl2pPr marL="742950" indent="-285750">
              <a:defRPr b="1">
                <a:solidFill>
                  <a:schemeClr val="tx1"/>
                </a:solidFill>
                <a:latin typeface="Arial" charset="0"/>
                <a:ea typeface="ＭＳ Ｐゴシック" charset="0"/>
              </a:defRPr>
            </a:lvl2pPr>
            <a:lvl3pPr marL="1143000" indent="-228600">
              <a:defRPr b="1">
                <a:solidFill>
                  <a:schemeClr val="tx1"/>
                </a:solidFill>
                <a:latin typeface="Arial" charset="0"/>
                <a:ea typeface="ＭＳ Ｐゴシック" charset="0"/>
              </a:defRPr>
            </a:lvl3pPr>
            <a:lvl4pPr marL="1600200" indent="-228600">
              <a:defRPr b="1">
                <a:solidFill>
                  <a:schemeClr val="tx1"/>
                </a:solidFill>
                <a:latin typeface="Arial" charset="0"/>
                <a:ea typeface="ＭＳ Ｐゴシック" charset="0"/>
              </a:defRPr>
            </a:lvl4pPr>
            <a:lvl5pPr marL="2057400" indent="-228600">
              <a:defRPr b="1">
                <a:solidFill>
                  <a:schemeClr val="tx1"/>
                </a:solidFill>
                <a:latin typeface="Arial" charset="0"/>
                <a:ea typeface="ＭＳ Ｐゴシック" charset="0"/>
              </a:defRPr>
            </a:lvl5pPr>
            <a:lvl6pPr marL="2514600" indent="-228600" algn="ctr" eaLnBrk="0" fontAlgn="base" hangingPunct="0">
              <a:spcBef>
                <a:spcPct val="0"/>
              </a:spcBef>
              <a:spcAft>
                <a:spcPct val="0"/>
              </a:spcAft>
              <a:defRPr b="1">
                <a:solidFill>
                  <a:schemeClr val="tx1"/>
                </a:solidFill>
                <a:latin typeface="Arial" charset="0"/>
                <a:ea typeface="ＭＳ Ｐゴシック" charset="0"/>
              </a:defRPr>
            </a:lvl6pPr>
            <a:lvl7pPr marL="2971800" indent="-228600" algn="ctr" eaLnBrk="0" fontAlgn="base" hangingPunct="0">
              <a:spcBef>
                <a:spcPct val="0"/>
              </a:spcBef>
              <a:spcAft>
                <a:spcPct val="0"/>
              </a:spcAft>
              <a:defRPr b="1">
                <a:solidFill>
                  <a:schemeClr val="tx1"/>
                </a:solidFill>
                <a:latin typeface="Arial" charset="0"/>
                <a:ea typeface="ＭＳ Ｐゴシック" charset="0"/>
              </a:defRPr>
            </a:lvl7pPr>
            <a:lvl8pPr marL="3429000" indent="-228600" algn="ctr" eaLnBrk="0" fontAlgn="base" hangingPunct="0">
              <a:spcBef>
                <a:spcPct val="0"/>
              </a:spcBef>
              <a:spcAft>
                <a:spcPct val="0"/>
              </a:spcAft>
              <a:defRPr b="1">
                <a:solidFill>
                  <a:schemeClr val="tx1"/>
                </a:solidFill>
                <a:latin typeface="Arial" charset="0"/>
                <a:ea typeface="ＭＳ Ｐゴシック" charset="0"/>
              </a:defRPr>
            </a:lvl8pPr>
            <a:lvl9pPr marL="3886200" indent="-228600" algn="ctr" eaLnBrk="0" fontAlgn="base" hangingPunct="0">
              <a:spcBef>
                <a:spcPct val="0"/>
              </a:spcBef>
              <a:spcAft>
                <a:spcPct val="0"/>
              </a:spcAft>
              <a:defRPr b="1">
                <a:solidFill>
                  <a:schemeClr val="tx1"/>
                </a:solidFill>
                <a:latin typeface="Arial" charset="0"/>
                <a:ea typeface="ＭＳ Ｐゴシック" charset="0"/>
              </a:defRPr>
            </a:lvl9pPr>
          </a:lstStyle>
          <a:p>
            <a:r>
              <a:rPr lang="en-GB" sz="1300" b="0" dirty="0">
                <a:latin typeface="+mn-lt"/>
                <a:ea typeface="+mn-ea"/>
                <a:cs typeface="Arial" panose="020B0604020202020204" pitchFamily="34" charset="0"/>
              </a:rPr>
              <a:t>HE grant, human resources, expertise, etc.   </a:t>
            </a:r>
          </a:p>
        </p:txBody>
      </p:sp>
      <p:sp>
        <p:nvSpPr>
          <p:cNvPr id="15" name="Text Box 10"/>
          <p:cNvSpPr txBox="1">
            <a:spLocks noChangeArrowheads="1"/>
          </p:cNvSpPr>
          <p:nvPr/>
        </p:nvSpPr>
        <p:spPr bwMode="auto">
          <a:xfrm>
            <a:off x="2607085" y="4482836"/>
            <a:ext cx="2879315" cy="1092607"/>
          </a:xfrm>
          <a:prstGeom prst="rect">
            <a:avLst/>
          </a:prstGeom>
          <a:solidFill>
            <a:schemeClr val="accent5">
              <a:lumMod val="20000"/>
              <a:lumOff val="80000"/>
            </a:schemeClr>
          </a:solidFill>
          <a:ln w="12700">
            <a:solidFill>
              <a:schemeClr val="accent2"/>
            </a:solidFill>
            <a:miter lim="800000"/>
            <a:headEnd/>
            <a:tailEnd/>
          </a:ln>
        </p:spPr>
        <p:txBody>
          <a:bodyPr wrap="square">
            <a:spAutoFit/>
          </a:bodyPr>
          <a:lstStyle>
            <a:lvl1pPr>
              <a:defRPr b="1">
                <a:solidFill>
                  <a:schemeClr val="tx1"/>
                </a:solidFill>
                <a:latin typeface="Arial" charset="0"/>
                <a:ea typeface="ＭＳ Ｐゴシック" charset="0"/>
              </a:defRPr>
            </a:lvl1pPr>
            <a:lvl2pPr marL="742950" indent="-285750">
              <a:defRPr b="1">
                <a:solidFill>
                  <a:schemeClr val="tx1"/>
                </a:solidFill>
                <a:latin typeface="Arial" charset="0"/>
                <a:ea typeface="ＭＳ Ｐゴシック" charset="0"/>
              </a:defRPr>
            </a:lvl2pPr>
            <a:lvl3pPr marL="1143000" indent="-228600">
              <a:defRPr b="1">
                <a:solidFill>
                  <a:schemeClr val="tx1"/>
                </a:solidFill>
                <a:latin typeface="Arial" charset="0"/>
                <a:ea typeface="ＭＳ Ｐゴシック" charset="0"/>
              </a:defRPr>
            </a:lvl3pPr>
            <a:lvl4pPr marL="1600200" indent="-228600">
              <a:defRPr b="1">
                <a:solidFill>
                  <a:schemeClr val="tx1"/>
                </a:solidFill>
                <a:latin typeface="Arial" charset="0"/>
                <a:ea typeface="ＭＳ Ｐゴシック" charset="0"/>
              </a:defRPr>
            </a:lvl4pPr>
            <a:lvl5pPr marL="2057400" indent="-228600">
              <a:defRPr b="1">
                <a:solidFill>
                  <a:schemeClr val="tx1"/>
                </a:solidFill>
                <a:latin typeface="Arial" charset="0"/>
                <a:ea typeface="ＭＳ Ｐゴシック" charset="0"/>
              </a:defRPr>
            </a:lvl5pPr>
            <a:lvl6pPr marL="2514600" indent="-228600" algn="ctr" eaLnBrk="0" fontAlgn="base" hangingPunct="0">
              <a:spcBef>
                <a:spcPct val="0"/>
              </a:spcBef>
              <a:spcAft>
                <a:spcPct val="0"/>
              </a:spcAft>
              <a:defRPr b="1">
                <a:solidFill>
                  <a:schemeClr val="tx1"/>
                </a:solidFill>
                <a:latin typeface="Arial" charset="0"/>
                <a:ea typeface="ＭＳ Ｐゴシック" charset="0"/>
              </a:defRPr>
            </a:lvl6pPr>
            <a:lvl7pPr marL="2971800" indent="-228600" algn="ctr" eaLnBrk="0" fontAlgn="base" hangingPunct="0">
              <a:spcBef>
                <a:spcPct val="0"/>
              </a:spcBef>
              <a:spcAft>
                <a:spcPct val="0"/>
              </a:spcAft>
              <a:defRPr b="1">
                <a:solidFill>
                  <a:schemeClr val="tx1"/>
                </a:solidFill>
                <a:latin typeface="Arial" charset="0"/>
                <a:ea typeface="ＭＳ Ｐゴシック" charset="0"/>
              </a:defRPr>
            </a:lvl7pPr>
            <a:lvl8pPr marL="3429000" indent="-228600" algn="ctr" eaLnBrk="0" fontAlgn="base" hangingPunct="0">
              <a:spcBef>
                <a:spcPct val="0"/>
              </a:spcBef>
              <a:spcAft>
                <a:spcPct val="0"/>
              </a:spcAft>
              <a:defRPr b="1">
                <a:solidFill>
                  <a:schemeClr val="tx1"/>
                </a:solidFill>
                <a:latin typeface="Arial" charset="0"/>
                <a:ea typeface="ＭＳ Ｐゴシック" charset="0"/>
              </a:defRPr>
            </a:lvl8pPr>
            <a:lvl9pPr marL="3886200" indent="-228600" algn="ctr" eaLnBrk="0" fontAlgn="base" hangingPunct="0">
              <a:spcBef>
                <a:spcPct val="0"/>
              </a:spcBef>
              <a:spcAft>
                <a:spcPct val="0"/>
              </a:spcAft>
              <a:defRPr b="1">
                <a:solidFill>
                  <a:schemeClr val="tx1"/>
                </a:solidFill>
                <a:latin typeface="Arial" charset="0"/>
                <a:ea typeface="ＭＳ Ｐゴシック" charset="0"/>
              </a:defRPr>
            </a:lvl9pPr>
          </a:lstStyle>
          <a:p>
            <a:pPr algn="ctr"/>
            <a:r>
              <a:rPr lang="en-GB" sz="1300" b="0" dirty="0">
                <a:solidFill>
                  <a:srgbClr val="0070C0"/>
                </a:solidFill>
                <a:latin typeface="+mj-lt"/>
                <a:ea typeface="Verdana" panose="020B0604030504040204" pitchFamily="34" charset="0"/>
                <a:cs typeface="Verdana" panose="020B0604030504040204" pitchFamily="34" charset="0"/>
              </a:rPr>
              <a:t>  </a:t>
            </a:r>
            <a:r>
              <a:rPr lang="en-GB" sz="1300" b="0" dirty="0">
                <a:latin typeface="+mn-lt"/>
                <a:ea typeface="+mn-ea"/>
                <a:cs typeface="Arial" panose="020B0604020202020204" pitchFamily="34" charset="0"/>
              </a:rPr>
              <a:t>Successful </a:t>
            </a:r>
            <a:r>
              <a:rPr lang="en-US" sz="1300" b="0" dirty="0">
                <a:latin typeface="+mn-lt"/>
                <a:ea typeface="+mn-ea"/>
                <a:cs typeface="Arial" panose="020B0604020202020204" pitchFamily="34" charset="0"/>
              </a:rPr>
              <a:t>large-scale demonstration trial with 3 airports of an advanced forecasting system for proactive airport passenger flow management </a:t>
            </a:r>
          </a:p>
        </p:txBody>
      </p:sp>
      <p:sp>
        <p:nvSpPr>
          <p:cNvPr id="16" name="Text Box 11"/>
          <p:cNvSpPr txBox="1">
            <a:spLocks noChangeArrowheads="1"/>
          </p:cNvSpPr>
          <p:nvPr/>
        </p:nvSpPr>
        <p:spPr bwMode="auto">
          <a:xfrm>
            <a:off x="6562575" y="4590804"/>
            <a:ext cx="2236377" cy="1092607"/>
          </a:xfrm>
          <a:prstGeom prst="rect">
            <a:avLst/>
          </a:prstGeom>
          <a:noFill/>
          <a:ln w="12700">
            <a:solidFill>
              <a:schemeClr val="accent2"/>
            </a:solidFill>
            <a:miter lim="800000"/>
            <a:headEnd/>
            <a:tailEnd/>
          </a:ln>
        </p:spPr>
        <p:txBody>
          <a:bodyPr wrap="square">
            <a:spAutoFit/>
          </a:bodyPr>
          <a:lstStyle>
            <a:lvl1pPr>
              <a:defRPr b="1">
                <a:solidFill>
                  <a:schemeClr val="tx1"/>
                </a:solidFill>
                <a:latin typeface="Arial" charset="0"/>
                <a:ea typeface="ＭＳ Ｐゴシック" charset="0"/>
              </a:defRPr>
            </a:lvl1pPr>
            <a:lvl2pPr marL="742950" indent="-285750">
              <a:defRPr b="1">
                <a:solidFill>
                  <a:schemeClr val="tx1"/>
                </a:solidFill>
                <a:latin typeface="Arial" charset="0"/>
                <a:ea typeface="ＭＳ Ｐゴシック" charset="0"/>
              </a:defRPr>
            </a:lvl2pPr>
            <a:lvl3pPr marL="1143000" indent="-228600">
              <a:defRPr b="1">
                <a:solidFill>
                  <a:schemeClr val="tx1"/>
                </a:solidFill>
                <a:latin typeface="Arial" charset="0"/>
                <a:ea typeface="ＭＳ Ｐゴシック" charset="0"/>
              </a:defRPr>
            </a:lvl3pPr>
            <a:lvl4pPr marL="1600200" indent="-228600">
              <a:defRPr b="1">
                <a:solidFill>
                  <a:schemeClr val="tx1"/>
                </a:solidFill>
                <a:latin typeface="Arial" charset="0"/>
                <a:ea typeface="ＭＳ Ｐゴシック" charset="0"/>
              </a:defRPr>
            </a:lvl4pPr>
            <a:lvl5pPr marL="2057400" indent="-228600">
              <a:defRPr b="1">
                <a:solidFill>
                  <a:schemeClr val="tx1"/>
                </a:solidFill>
                <a:latin typeface="Arial" charset="0"/>
                <a:ea typeface="ＭＳ Ｐゴシック" charset="0"/>
              </a:defRPr>
            </a:lvl5pPr>
            <a:lvl6pPr marL="2514600" indent="-228600" algn="ctr" eaLnBrk="0" fontAlgn="base" hangingPunct="0">
              <a:spcBef>
                <a:spcPct val="0"/>
              </a:spcBef>
              <a:spcAft>
                <a:spcPct val="0"/>
              </a:spcAft>
              <a:defRPr b="1">
                <a:solidFill>
                  <a:schemeClr val="tx1"/>
                </a:solidFill>
                <a:latin typeface="Arial" charset="0"/>
                <a:ea typeface="ＭＳ Ｐゴシック" charset="0"/>
              </a:defRPr>
            </a:lvl6pPr>
            <a:lvl7pPr marL="2971800" indent="-228600" algn="ctr" eaLnBrk="0" fontAlgn="base" hangingPunct="0">
              <a:spcBef>
                <a:spcPct val="0"/>
              </a:spcBef>
              <a:spcAft>
                <a:spcPct val="0"/>
              </a:spcAft>
              <a:defRPr b="1">
                <a:solidFill>
                  <a:schemeClr val="tx1"/>
                </a:solidFill>
                <a:latin typeface="Arial" charset="0"/>
                <a:ea typeface="ＭＳ Ｐゴシック" charset="0"/>
              </a:defRPr>
            </a:lvl7pPr>
            <a:lvl8pPr marL="3429000" indent="-228600" algn="ctr" eaLnBrk="0" fontAlgn="base" hangingPunct="0">
              <a:spcBef>
                <a:spcPct val="0"/>
              </a:spcBef>
              <a:spcAft>
                <a:spcPct val="0"/>
              </a:spcAft>
              <a:defRPr b="1">
                <a:solidFill>
                  <a:schemeClr val="tx1"/>
                </a:solidFill>
                <a:latin typeface="Arial" charset="0"/>
                <a:ea typeface="ＭＳ Ｐゴシック" charset="0"/>
              </a:defRPr>
            </a:lvl8pPr>
            <a:lvl9pPr marL="3886200" indent="-228600" algn="ctr" eaLnBrk="0" fontAlgn="base" hangingPunct="0">
              <a:spcBef>
                <a:spcPct val="0"/>
              </a:spcBef>
              <a:spcAft>
                <a:spcPct val="0"/>
              </a:spcAft>
              <a:defRPr b="1">
                <a:solidFill>
                  <a:schemeClr val="tx1"/>
                </a:solidFill>
                <a:latin typeface="Arial" charset="0"/>
                <a:ea typeface="ＭＳ Ｐゴシック" charset="0"/>
              </a:defRPr>
            </a:lvl9pPr>
          </a:lstStyle>
          <a:p>
            <a:pPr algn="ctr"/>
            <a:r>
              <a:rPr lang="en-GB" sz="1300" b="0" dirty="0">
                <a:solidFill>
                  <a:schemeClr val="accent3">
                    <a:lumMod val="50000"/>
                  </a:schemeClr>
                </a:solidFill>
                <a:latin typeface="+mj-lt"/>
                <a:ea typeface="Verdana" panose="020B0604030504040204" pitchFamily="34" charset="0"/>
                <a:cs typeface="Verdana" panose="020B0604030504040204" pitchFamily="34" charset="0"/>
              </a:rPr>
              <a:t>  </a:t>
            </a:r>
            <a:r>
              <a:rPr lang="en-US" sz="1300" b="0" dirty="0">
                <a:latin typeface="+mn-lt"/>
                <a:ea typeface="+mn-ea"/>
                <a:cs typeface="Arial" panose="020B0604020202020204" pitchFamily="34" charset="0"/>
              </a:rPr>
              <a:t>At least 9 European airports adopt the advanced forecasting system that was demonstrated during the project</a:t>
            </a:r>
          </a:p>
        </p:txBody>
      </p:sp>
      <p:cxnSp>
        <p:nvCxnSpPr>
          <p:cNvPr id="17" name="AutoShape 13"/>
          <p:cNvCxnSpPr>
            <a:cxnSpLocks noChangeShapeType="1"/>
            <a:stCxn id="14" idx="3"/>
            <a:endCxn id="15" idx="1"/>
          </p:cNvCxnSpPr>
          <p:nvPr/>
        </p:nvCxnSpPr>
        <p:spPr bwMode="auto">
          <a:xfrm>
            <a:off x="2244180" y="4973018"/>
            <a:ext cx="362905" cy="56122"/>
          </a:xfrm>
          <a:prstGeom prst="straightConnector1">
            <a:avLst/>
          </a:prstGeom>
          <a:noFill/>
          <a:ln w="12700">
            <a:solidFill>
              <a:srgbClr val="404A52"/>
            </a:solidFill>
            <a:round/>
            <a:headEnd/>
            <a:tailEnd type="triangle" w="med" len="med"/>
          </a:ln>
          <a:extLst>
            <a:ext uri="{909E8E84-426E-40dd-AFC4-6F175D3DCCD1}">
              <a14:hiddenFill xmlns="" xmlns:a14="http://schemas.microsoft.com/office/drawing/2010/main">
                <a:noFill/>
              </a14:hiddenFill>
            </a:ext>
          </a:extLst>
        </p:spPr>
      </p:cxnSp>
      <p:cxnSp>
        <p:nvCxnSpPr>
          <p:cNvPr id="18" name="AutoShape 14"/>
          <p:cNvCxnSpPr>
            <a:cxnSpLocks noChangeShapeType="1"/>
            <a:stCxn id="15" idx="3"/>
            <a:endCxn id="16" idx="1"/>
          </p:cNvCxnSpPr>
          <p:nvPr/>
        </p:nvCxnSpPr>
        <p:spPr bwMode="auto">
          <a:xfrm>
            <a:off x="5486400" y="5029140"/>
            <a:ext cx="1076175" cy="107968"/>
          </a:xfrm>
          <a:prstGeom prst="straightConnector1">
            <a:avLst/>
          </a:prstGeom>
          <a:noFill/>
          <a:ln w="12700">
            <a:solidFill>
              <a:srgbClr val="404A52"/>
            </a:solidFill>
            <a:round/>
            <a:headEnd/>
            <a:tailEnd type="triangle" w="med" len="med"/>
          </a:ln>
          <a:extLst>
            <a:ext uri="{909E8E84-426E-40dd-AFC4-6F175D3DCCD1}">
              <a14:hiddenFill xmlns="" xmlns:a14="http://schemas.microsoft.com/office/drawing/2010/main">
                <a:noFill/>
              </a14:hiddenFill>
            </a:ext>
          </a:extLst>
        </p:spPr>
      </p:cxnSp>
      <p:cxnSp>
        <p:nvCxnSpPr>
          <p:cNvPr id="19" name="AutoShape 15"/>
          <p:cNvCxnSpPr>
            <a:cxnSpLocks noChangeShapeType="1"/>
            <a:stCxn id="16" idx="3"/>
            <a:endCxn id="32" idx="1"/>
          </p:cNvCxnSpPr>
          <p:nvPr/>
        </p:nvCxnSpPr>
        <p:spPr bwMode="auto">
          <a:xfrm>
            <a:off x="8798952" y="5137108"/>
            <a:ext cx="362905" cy="100027"/>
          </a:xfrm>
          <a:prstGeom prst="straightConnector1">
            <a:avLst/>
          </a:prstGeom>
          <a:noFill/>
          <a:ln w="12700">
            <a:solidFill>
              <a:srgbClr val="404A52"/>
            </a:solidFill>
            <a:round/>
            <a:headEnd/>
            <a:tailEnd type="triangle" w="med" len="med"/>
          </a:ln>
          <a:extLst>
            <a:ext uri="{909E8E84-426E-40dd-AFC4-6F175D3DCCD1}">
              <a14:hiddenFill xmlns="" xmlns:a14="http://schemas.microsoft.com/office/drawing/2010/main">
                <a:noFill/>
              </a14:hiddenFill>
            </a:ext>
          </a:extLst>
        </p:spPr>
      </p:cxnSp>
      <p:sp>
        <p:nvSpPr>
          <p:cNvPr id="20" name="Rectangle 16"/>
          <p:cNvSpPr>
            <a:spLocks noChangeArrowheads="1"/>
          </p:cNvSpPr>
          <p:nvPr/>
        </p:nvSpPr>
        <p:spPr bwMode="auto">
          <a:xfrm>
            <a:off x="838200" y="4142232"/>
            <a:ext cx="4884377" cy="2324594"/>
          </a:xfrm>
          <a:prstGeom prst="rect">
            <a:avLst/>
          </a:prstGeom>
          <a:noFill/>
          <a:ln w="12700">
            <a:solidFill>
              <a:srgbClr val="404A52"/>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tr-TR" sz="1600">
              <a:solidFill>
                <a:srgbClr val="404A52"/>
              </a:solidFill>
              <a:latin typeface="+mj-lt"/>
              <a:ea typeface="Verdana" panose="020B0604030504040204" pitchFamily="34" charset="0"/>
              <a:cs typeface="Verdana" panose="020B0604030504040204" pitchFamily="34" charset="0"/>
            </a:endParaRPr>
          </a:p>
        </p:txBody>
      </p:sp>
      <p:sp>
        <p:nvSpPr>
          <p:cNvPr id="22" name="AutoShape 19"/>
          <p:cNvSpPr>
            <a:spLocks noChangeArrowheads="1"/>
          </p:cNvSpPr>
          <p:nvPr/>
        </p:nvSpPr>
        <p:spPr bwMode="auto">
          <a:xfrm rot="5400000">
            <a:off x="3720150" y="3812047"/>
            <a:ext cx="640531" cy="562708"/>
          </a:xfrm>
          <a:prstGeom prst="rightArrow">
            <a:avLst>
              <a:gd name="adj1" fmla="val 50000"/>
              <a:gd name="adj2" fmla="val 56250"/>
            </a:avLst>
          </a:prstGeom>
          <a:solidFill>
            <a:schemeClr val="accent1"/>
          </a:solidFill>
          <a:ln w="12700">
            <a:solidFill>
              <a:srgbClr val="FFFFFF"/>
            </a:solidFill>
            <a:miter lim="800000"/>
            <a:headEnd/>
            <a:tailEnd/>
          </a:ln>
        </p:spPr>
        <p:txBody>
          <a:bodyPr rot="10800000" vert="eaVert" wrap="none" anchor="ctr"/>
          <a:lstStyle/>
          <a:p>
            <a:endParaRPr lang="tr-TR" sz="1600">
              <a:solidFill>
                <a:schemeClr val="accent4">
                  <a:lumMod val="75000"/>
                </a:schemeClr>
              </a:solidFill>
              <a:latin typeface="+mj-lt"/>
              <a:ea typeface="Verdana" panose="020B0604030504040204" pitchFamily="34" charset="0"/>
              <a:cs typeface="Verdana" panose="020B0604030504040204" pitchFamily="34" charset="0"/>
            </a:endParaRPr>
          </a:p>
        </p:txBody>
      </p:sp>
      <p:sp>
        <p:nvSpPr>
          <p:cNvPr id="23" name="AutoShape 20"/>
          <p:cNvSpPr>
            <a:spLocks noChangeArrowheads="1"/>
          </p:cNvSpPr>
          <p:nvPr/>
        </p:nvSpPr>
        <p:spPr bwMode="auto">
          <a:xfrm rot="5400000">
            <a:off x="7357335" y="3998321"/>
            <a:ext cx="640530" cy="562708"/>
          </a:xfrm>
          <a:prstGeom prst="rightArrow">
            <a:avLst>
              <a:gd name="adj1" fmla="val 50000"/>
              <a:gd name="adj2" fmla="val 56250"/>
            </a:avLst>
          </a:prstGeom>
          <a:solidFill>
            <a:schemeClr val="accent1"/>
          </a:solidFill>
          <a:ln w="12700">
            <a:solidFill>
              <a:srgbClr val="FFFFFF"/>
            </a:solidFill>
            <a:miter lim="800000"/>
            <a:headEnd/>
            <a:tailEnd/>
          </a:ln>
        </p:spPr>
        <p:txBody>
          <a:bodyPr rot="10800000" vert="eaVert" wrap="none" anchor="ctr"/>
          <a:lstStyle/>
          <a:p>
            <a:endParaRPr lang="tr-TR" sz="1600">
              <a:solidFill>
                <a:schemeClr val="accent4">
                  <a:lumMod val="75000"/>
                </a:schemeClr>
              </a:solidFill>
              <a:latin typeface="+mj-lt"/>
              <a:ea typeface="Verdana" panose="020B0604030504040204" pitchFamily="34" charset="0"/>
              <a:cs typeface="Verdana" panose="020B0604030504040204" pitchFamily="34" charset="0"/>
            </a:endParaRPr>
          </a:p>
        </p:txBody>
      </p:sp>
      <p:sp>
        <p:nvSpPr>
          <p:cNvPr id="24" name="AutoShape 21"/>
          <p:cNvSpPr>
            <a:spLocks noChangeArrowheads="1"/>
          </p:cNvSpPr>
          <p:nvPr/>
        </p:nvSpPr>
        <p:spPr bwMode="auto">
          <a:xfrm rot="5400000">
            <a:off x="10104445" y="4010100"/>
            <a:ext cx="616972" cy="562708"/>
          </a:xfrm>
          <a:prstGeom prst="rightArrow">
            <a:avLst>
              <a:gd name="adj1" fmla="val 50000"/>
              <a:gd name="adj2" fmla="val 56250"/>
            </a:avLst>
          </a:prstGeom>
          <a:solidFill>
            <a:schemeClr val="accent1"/>
          </a:solidFill>
          <a:ln w="12700">
            <a:solidFill>
              <a:srgbClr val="FFFFFF"/>
            </a:solidFill>
            <a:miter lim="800000"/>
            <a:headEnd/>
            <a:tailEnd/>
          </a:ln>
        </p:spPr>
        <p:txBody>
          <a:bodyPr rot="10800000" vert="eaVert" wrap="none" anchor="ctr"/>
          <a:lstStyle/>
          <a:p>
            <a:endParaRPr lang="tr-TR" sz="1600">
              <a:solidFill>
                <a:schemeClr val="accent4">
                  <a:lumMod val="75000"/>
                </a:schemeClr>
              </a:solidFill>
              <a:latin typeface="+mj-lt"/>
              <a:ea typeface="Verdana" panose="020B0604030504040204" pitchFamily="34" charset="0"/>
              <a:cs typeface="Verdana" panose="020B0604030504040204" pitchFamily="34" charset="0"/>
            </a:endParaRPr>
          </a:p>
        </p:txBody>
      </p:sp>
      <p:sp>
        <p:nvSpPr>
          <p:cNvPr id="25" name="Text Box 11"/>
          <p:cNvSpPr txBox="1">
            <a:spLocks noChangeArrowheads="1"/>
          </p:cNvSpPr>
          <p:nvPr/>
        </p:nvSpPr>
        <p:spPr bwMode="auto">
          <a:xfrm>
            <a:off x="6562575" y="5810368"/>
            <a:ext cx="2230051" cy="292388"/>
          </a:xfrm>
          <a:prstGeom prst="rect">
            <a:avLst/>
          </a:prstGeom>
          <a:noFill/>
          <a:ln w="12700">
            <a:solidFill>
              <a:schemeClr val="accent2"/>
            </a:solidFill>
            <a:miter lim="800000"/>
            <a:headEnd/>
            <a:tailEnd/>
          </a:ln>
        </p:spPr>
        <p:txBody>
          <a:bodyPr wrap="square">
            <a:spAutoFit/>
          </a:bodyPr>
          <a:lstStyle>
            <a:lvl1pPr>
              <a:defRPr b="1">
                <a:solidFill>
                  <a:schemeClr val="tx1"/>
                </a:solidFill>
                <a:latin typeface="Arial" charset="0"/>
                <a:ea typeface="ＭＳ Ｐゴシック" charset="0"/>
              </a:defRPr>
            </a:lvl1pPr>
            <a:lvl2pPr marL="742950" indent="-285750">
              <a:defRPr b="1">
                <a:solidFill>
                  <a:schemeClr val="tx1"/>
                </a:solidFill>
                <a:latin typeface="Arial" charset="0"/>
                <a:ea typeface="ＭＳ Ｐゴシック" charset="0"/>
              </a:defRPr>
            </a:lvl2pPr>
            <a:lvl3pPr marL="1143000" indent="-228600">
              <a:defRPr b="1">
                <a:solidFill>
                  <a:schemeClr val="tx1"/>
                </a:solidFill>
                <a:latin typeface="Arial" charset="0"/>
                <a:ea typeface="ＭＳ Ｐゴシック" charset="0"/>
              </a:defRPr>
            </a:lvl3pPr>
            <a:lvl4pPr marL="1600200" indent="-228600">
              <a:defRPr b="1">
                <a:solidFill>
                  <a:schemeClr val="tx1"/>
                </a:solidFill>
                <a:latin typeface="Arial" charset="0"/>
                <a:ea typeface="ＭＳ Ｐゴシック" charset="0"/>
              </a:defRPr>
            </a:lvl4pPr>
            <a:lvl5pPr marL="2057400" indent="-228600">
              <a:defRPr b="1">
                <a:solidFill>
                  <a:schemeClr val="tx1"/>
                </a:solidFill>
                <a:latin typeface="Arial" charset="0"/>
                <a:ea typeface="ＭＳ Ｐゴシック" charset="0"/>
              </a:defRPr>
            </a:lvl5pPr>
            <a:lvl6pPr marL="2514600" indent="-228600" algn="ctr" eaLnBrk="0" fontAlgn="base" hangingPunct="0">
              <a:spcBef>
                <a:spcPct val="0"/>
              </a:spcBef>
              <a:spcAft>
                <a:spcPct val="0"/>
              </a:spcAft>
              <a:defRPr b="1">
                <a:solidFill>
                  <a:schemeClr val="tx1"/>
                </a:solidFill>
                <a:latin typeface="Arial" charset="0"/>
                <a:ea typeface="ＭＳ Ｐゴシック" charset="0"/>
              </a:defRPr>
            </a:lvl6pPr>
            <a:lvl7pPr marL="2971800" indent="-228600" algn="ctr" eaLnBrk="0" fontAlgn="base" hangingPunct="0">
              <a:spcBef>
                <a:spcPct val="0"/>
              </a:spcBef>
              <a:spcAft>
                <a:spcPct val="0"/>
              </a:spcAft>
              <a:defRPr b="1">
                <a:solidFill>
                  <a:schemeClr val="tx1"/>
                </a:solidFill>
                <a:latin typeface="Arial" charset="0"/>
                <a:ea typeface="ＭＳ Ｐゴシック" charset="0"/>
              </a:defRPr>
            </a:lvl7pPr>
            <a:lvl8pPr marL="3429000" indent="-228600" algn="ctr" eaLnBrk="0" fontAlgn="base" hangingPunct="0">
              <a:spcBef>
                <a:spcPct val="0"/>
              </a:spcBef>
              <a:spcAft>
                <a:spcPct val="0"/>
              </a:spcAft>
              <a:defRPr b="1">
                <a:solidFill>
                  <a:schemeClr val="tx1"/>
                </a:solidFill>
                <a:latin typeface="Arial" charset="0"/>
                <a:ea typeface="ＭＳ Ｐゴシック" charset="0"/>
              </a:defRPr>
            </a:lvl8pPr>
            <a:lvl9pPr marL="3886200" indent="-228600" algn="ctr" eaLnBrk="0" fontAlgn="base" hangingPunct="0">
              <a:spcBef>
                <a:spcPct val="0"/>
              </a:spcBef>
              <a:spcAft>
                <a:spcPct val="0"/>
              </a:spcAft>
              <a:defRPr b="1">
                <a:solidFill>
                  <a:schemeClr val="tx1"/>
                </a:solidFill>
                <a:latin typeface="Arial" charset="0"/>
                <a:ea typeface="ＭＳ Ｐゴシック" charset="0"/>
              </a:defRPr>
            </a:lvl9pPr>
          </a:lstStyle>
          <a:p>
            <a:pPr algn="ctr"/>
            <a:r>
              <a:rPr lang="en-GB" sz="1300" b="0" dirty="0">
                <a:solidFill>
                  <a:schemeClr val="accent6"/>
                </a:solidFill>
                <a:latin typeface="+mj-lt"/>
                <a:ea typeface="Verdana" panose="020B0604030504040204" pitchFamily="34" charset="0"/>
                <a:cs typeface="Verdana" panose="020B0604030504040204" pitchFamily="34" charset="0"/>
              </a:rPr>
              <a:t>  </a:t>
            </a:r>
            <a:r>
              <a:rPr lang="en-GB" sz="1300" b="0" dirty="0">
                <a:latin typeface="+mn-lt"/>
                <a:ea typeface="+mn-ea"/>
                <a:cs typeface="Arial" panose="020B0604020202020204" pitchFamily="34" charset="0"/>
              </a:rPr>
              <a:t>Other expected outcomes </a:t>
            </a:r>
          </a:p>
        </p:txBody>
      </p:sp>
      <p:cxnSp>
        <p:nvCxnSpPr>
          <p:cNvPr id="26" name="AutoShape 14"/>
          <p:cNvCxnSpPr>
            <a:cxnSpLocks noChangeShapeType="1"/>
            <a:stCxn id="15" idx="3"/>
            <a:endCxn id="25" idx="1"/>
          </p:cNvCxnSpPr>
          <p:nvPr/>
        </p:nvCxnSpPr>
        <p:spPr bwMode="auto">
          <a:xfrm>
            <a:off x="5486400" y="5029140"/>
            <a:ext cx="1076175" cy="927422"/>
          </a:xfrm>
          <a:prstGeom prst="straightConnector1">
            <a:avLst/>
          </a:prstGeom>
          <a:noFill/>
          <a:ln w="12700">
            <a:solidFill>
              <a:srgbClr val="404A52"/>
            </a:solidFill>
            <a:round/>
            <a:headEnd/>
            <a:tailEnd type="triangle" w="med" len="med"/>
          </a:ln>
          <a:extLst>
            <a:ext uri="{909E8E84-426E-40dd-AFC4-6F175D3DCCD1}">
              <a14:hiddenFill xmlns="" xmlns:a14="http://schemas.microsoft.com/office/drawing/2010/main">
                <a:noFill/>
              </a14:hiddenFill>
            </a:ext>
          </a:extLst>
        </p:spPr>
      </p:cxnSp>
      <p:sp>
        <p:nvSpPr>
          <p:cNvPr id="27" name="Text Box 12"/>
          <p:cNvSpPr txBox="1">
            <a:spLocks noChangeArrowheads="1"/>
          </p:cNvSpPr>
          <p:nvPr/>
        </p:nvSpPr>
        <p:spPr bwMode="auto">
          <a:xfrm>
            <a:off x="9158874" y="5990677"/>
            <a:ext cx="2471480" cy="292388"/>
          </a:xfrm>
          <a:prstGeom prst="rect">
            <a:avLst/>
          </a:prstGeom>
          <a:solidFill>
            <a:schemeClr val="bg1"/>
          </a:solidFill>
          <a:ln w="12700">
            <a:solidFill>
              <a:schemeClr val="accent2"/>
            </a:solidFill>
            <a:miter lim="800000"/>
            <a:headEnd/>
            <a:tailEnd/>
          </a:ln>
        </p:spPr>
        <p:txBody>
          <a:bodyPr wrap="square">
            <a:spAutoFit/>
          </a:bodyPr>
          <a:lstStyle>
            <a:lvl1pPr>
              <a:defRPr b="1">
                <a:solidFill>
                  <a:schemeClr val="tx1"/>
                </a:solidFill>
                <a:latin typeface="Arial" charset="0"/>
                <a:ea typeface="ＭＳ Ｐゴシック" charset="0"/>
              </a:defRPr>
            </a:lvl1pPr>
            <a:lvl2pPr marL="742950" indent="-285750">
              <a:defRPr b="1">
                <a:solidFill>
                  <a:schemeClr val="tx1"/>
                </a:solidFill>
                <a:latin typeface="Arial" charset="0"/>
                <a:ea typeface="ＭＳ Ｐゴシック" charset="0"/>
              </a:defRPr>
            </a:lvl2pPr>
            <a:lvl3pPr marL="1143000" indent="-228600">
              <a:defRPr b="1">
                <a:solidFill>
                  <a:schemeClr val="tx1"/>
                </a:solidFill>
                <a:latin typeface="Arial" charset="0"/>
                <a:ea typeface="ＭＳ Ｐゴシック" charset="0"/>
              </a:defRPr>
            </a:lvl3pPr>
            <a:lvl4pPr marL="1600200" indent="-228600">
              <a:defRPr b="1">
                <a:solidFill>
                  <a:schemeClr val="tx1"/>
                </a:solidFill>
                <a:latin typeface="Arial" charset="0"/>
                <a:ea typeface="ＭＳ Ｐゴシック" charset="0"/>
              </a:defRPr>
            </a:lvl4pPr>
            <a:lvl5pPr marL="2057400" indent="-228600">
              <a:defRPr b="1">
                <a:solidFill>
                  <a:schemeClr val="tx1"/>
                </a:solidFill>
                <a:latin typeface="Arial" charset="0"/>
                <a:ea typeface="ＭＳ Ｐゴシック" charset="0"/>
              </a:defRPr>
            </a:lvl5pPr>
            <a:lvl6pPr marL="2514600" indent="-228600" algn="ctr" eaLnBrk="0" fontAlgn="base" hangingPunct="0">
              <a:spcBef>
                <a:spcPct val="0"/>
              </a:spcBef>
              <a:spcAft>
                <a:spcPct val="0"/>
              </a:spcAft>
              <a:defRPr b="1">
                <a:solidFill>
                  <a:schemeClr val="tx1"/>
                </a:solidFill>
                <a:latin typeface="Arial" charset="0"/>
                <a:ea typeface="ＭＳ Ｐゴシック" charset="0"/>
              </a:defRPr>
            </a:lvl6pPr>
            <a:lvl7pPr marL="2971800" indent="-228600" algn="ctr" eaLnBrk="0" fontAlgn="base" hangingPunct="0">
              <a:spcBef>
                <a:spcPct val="0"/>
              </a:spcBef>
              <a:spcAft>
                <a:spcPct val="0"/>
              </a:spcAft>
              <a:defRPr b="1">
                <a:solidFill>
                  <a:schemeClr val="tx1"/>
                </a:solidFill>
                <a:latin typeface="Arial" charset="0"/>
                <a:ea typeface="ＭＳ Ｐゴシック" charset="0"/>
              </a:defRPr>
            </a:lvl7pPr>
            <a:lvl8pPr marL="3429000" indent="-228600" algn="ctr" eaLnBrk="0" fontAlgn="base" hangingPunct="0">
              <a:spcBef>
                <a:spcPct val="0"/>
              </a:spcBef>
              <a:spcAft>
                <a:spcPct val="0"/>
              </a:spcAft>
              <a:defRPr b="1">
                <a:solidFill>
                  <a:schemeClr val="tx1"/>
                </a:solidFill>
                <a:latin typeface="Arial" charset="0"/>
                <a:ea typeface="ＭＳ Ｐゴシック" charset="0"/>
              </a:defRPr>
            </a:lvl8pPr>
            <a:lvl9pPr marL="3886200" indent="-228600" algn="ctr" eaLnBrk="0" fontAlgn="base" hangingPunct="0">
              <a:spcBef>
                <a:spcPct val="0"/>
              </a:spcBef>
              <a:spcAft>
                <a:spcPct val="0"/>
              </a:spcAft>
              <a:defRPr b="1">
                <a:solidFill>
                  <a:schemeClr val="tx1"/>
                </a:solidFill>
                <a:latin typeface="Arial" charset="0"/>
                <a:ea typeface="ＭＳ Ｐゴシック" charset="0"/>
              </a:defRPr>
            </a:lvl9pPr>
          </a:lstStyle>
          <a:p>
            <a:pPr algn="l"/>
            <a:r>
              <a:rPr lang="en-GB" sz="1300" b="0" dirty="0">
                <a:solidFill>
                  <a:schemeClr val="accent4">
                    <a:lumMod val="75000"/>
                  </a:schemeClr>
                </a:solidFill>
                <a:latin typeface="+mj-lt"/>
                <a:ea typeface="Verdana" panose="020B0604030504040204" pitchFamily="34" charset="0"/>
                <a:cs typeface="Verdana" panose="020B0604030504040204" pitchFamily="34" charset="0"/>
              </a:rPr>
              <a:t>   </a:t>
            </a:r>
            <a:r>
              <a:rPr lang="en-GB" sz="1300" b="0" dirty="0">
                <a:latin typeface="+mn-lt"/>
                <a:ea typeface="+mn-ea"/>
                <a:cs typeface="Arial" panose="020B0604020202020204" pitchFamily="34" charset="0"/>
              </a:rPr>
              <a:t>Other expected impacts  </a:t>
            </a:r>
          </a:p>
        </p:txBody>
      </p:sp>
      <p:cxnSp>
        <p:nvCxnSpPr>
          <p:cNvPr id="28" name="AutoShape 15"/>
          <p:cNvCxnSpPr>
            <a:cxnSpLocks noChangeShapeType="1"/>
            <a:stCxn id="16" idx="3"/>
            <a:endCxn id="27" idx="1"/>
          </p:cNvCxnSpPr>
          <p:nvPr/>
        </p:nvCxnSpPr>
        <p:spPr bwMode="auto">
          <a:xfrm>
            <a:off x="8798952" y="5137108"/>
            <a:ext cx="359922" cy="999763"/>
          </a:xfrm>
          <a:prstGeom prst="straightConnector1">
            <a:avLst/>
          </a:prstGeom>
          <a:noFill/>
          <a:ln w="12700">
            <a:solidFill>
              <a:srgbClr val="404A52"/>
            </a:solidFill>
            <a:round/>
            <a:headEnd/>
            <a:tailEnd type="triangle" w="med" len="med"/>
          </a:ln>
          <a:extLst>
            <a:ext uri="{909E8E84-426E-40dd-AFC4-6F175D3DCCD1}">
              <a14:hiddenFill xmlns="" xmlns:a14="http://schemas.microsoft.com/office/drawing/2010/main">
                <a:noFill/>
              </a14:hiddenFill>
            </a:ext>
          </a:extLst>
        </p:spPr>
      </p:cxnSp>
      <p:sp>
        <p:nvSpPr>
          <p:cNvPr id="29" name="Text Box 10"/>
          <p:cNvSpPr txBox="1">
            <a:spLocks noChangeArrowheads="1"/>
          </p:cNvSpPr>
          <p:nvPr/>
        </p:nvSpPr>
        <p:spPr bwMode="auto">
          <a:xfrm>
            <a:off x="3395934" y="3334437"/>
            <a:ext cx="1305533" cy="415498"/>
          </a:xfrm>
          <a:prstGeom prst="rect">
            <a:avLst/>
          </a:prstGeom>
          <a:noFill/>
          <a:ln w="12700">
            <a:noFill/>
            <a:miter lim="800000"/>
            <a:headEnd/>
            <a:tailEnd/>
          </a:ln>
        </p:spPr>
        <p:txBody>
          <a:bodyPr wrap="square">
            <a:spAutoFit/>
          </a:bodyPr>
          <a:lstStyle>
            <a:lvl1pPr>
              <a:defRPr b="1">
                <a:solidFill>
                  <a:schemeClr val="tx1"/>
                </a:solidFill>
                <a:latin typeface="Arial" charset="0"/>
                <a:ea typeface="ＭＳ Ｐゴシック" charset="0"/>
              </a:defRPr>
            </a:lvl1pPr>
            <a:lvl2pPr marL="742950" indent="-285750">
              <a:defRPr b="1">
                <a:solidFill>
                  <a:schemeClr val="tx1"/>
                </a:solidFill>
                <a:latin typeface="Arial" charset="0"/>
                <a:ea typeface="ＭＳ Ｐゴシック" charset="0"/>
              </a:defRPr>
            </a:lvl2pPr>
            <a:lvl3pPr marL="1143000" indent="-228600">
              <a:defRPr b="1">
                <a:solidFill>
                  <a:schemeClr val="tx1"/>
                </a:solidFill>
                <a:latin typeface="Arial" charset="0"/>
                <a:ea typeface="ＭＳ Ｐゴシック" charset="0"/>
              </a:defRPr>
            </a:lvl3pPr>
            <a:lvl4pPr marL="1600200" indent="-228600">
              <a:defRPr b="1">
                <a:solidFill>
                  <a:schemeClr val="tx1"/>
                </a:solidFill>
                <a:latin typeface="Arial" charset="0"/>
                <a:ea typeface="ＭＳ Ｐゴシック" charset="0"/>
              </a:defRPr>
            </a:lvl4pPr>
            <a:lvl5pPr marL="2057400" indent="-228600">
              <a:defRPr b="1">
                <a:solidFill>
                  <a:schemeClr val="tx1"/>
                </a:solidFill>
                <a:latin typeface="Arial" charset="0"/>
                <a:ea typeface="ＭＳ Ｐゴシック" charset="0"/>
              </a:defRPr>
            </a:lvl5pPr>
            <a:lvl6pPr marL="2514600" indent="-228600" algn="ctr" eaLnBrk="0" fontAlgn="base" hangingPunct="0">
              <a:spcBef>
                <a:spcPct val="0"/>
              </a:spcBef>
              <a:spcAft>
                <a:spcPct val="0"/>
              </a:spcAft>
              <a:defRPr b="1">
                <a:solidFill>
                  <a:schemeClr val="tx1"/>
                </a:solidFill>
                <a:latin typeface="Arial" charset="0"/>
                <a:ea typeface="ＭＳ Ｐゴシック" charset="0"/>
              </a:defRPr>
            </a:lvl6pPr>
            <a:lvl7pPr marL="2971800" indent="-228600" algn="ctr" eaLnBrk="0" fontAlgn="base" hangingPunct="0">
              <a:spcBef>
                <a:spcPct val="0"/>
              </a:spcBef>
              <a:spcAft>
                <a:spcPct val="0"/>
              </a:spcAft>
              <a:defRPr b="1">
                <a:solidFill>
                  <a:schemeClr val="tx1"/>
                </a:solidFill>
                <a:latin typeface="Arial" charset="0"/>
                <a:ea typeface="ＭＳ Ｐゴシック" charset="0"/>
              </a:defRPr>
            </a:lvl7pPr>
            <a:lvl8pPr marL="3429000" indent="-228600" algn="ctr" eaLnBrk="0" fontAlgn="base" hangingPunct="0">
              <a:spcBef>
                <a:spcPct val="0"/>
              </a:spcBef>
              <a:spcAft>
                <a:spcPct val="0"/>
              </a:spcAft>
              <a:defRPr b="1">
                <a:solidFill>
                  <a:schemeClr val="tx1"/>
                </a:solidFill>
                <a:latin typeface="Arial" charset="0"/>
                <a:ea typeface="ＭＳ Ｐゴシック" charset="0"/>
              </a:defRPr>
            </a:lvl8pPr>
            <a:lvl9pPr marL="3886200" indent="-228600" algn="ctr" eaLnBrk="0" fontAlgn="base" hangingPunct="0">
              <a:spcBef>
                <a:spcPct val="0"/>
              </a:spcBef>
              <a:spcAft>
                <a:spcPct val="0"/>
              </a:spcAft>
              <a:defRPr b="1">
                <a:solidFill>
                  <a:schemeClr val="tx1"/>
                </a:solidFill>
                <a:latin typeface="Arial" charset="0"/>
                <a:ea typeface="ＭＳ Ｐゴシック" charset="0"/>
              </a:defRPr>
            </a:lvl9pPr>
          </a:lstStyle>
          <a:p>
            <a:pPr algn="ctr"/>
            <a:r>
              <a:rPr lang="en-GB" sz="1000" dirty="0">
                <a:solidFill>
                  <a:schemeClr val="accent3"/>
                </a:solidFill>
                <a:latin typeface="+mj-lt"/>
                <a:ea typeface="Verdana" panose="020B0604030504040204" pitchFamily="34" charset="0"/>
                <a:cs typeface="Verdana" panose="020B0604030504040204" pitchFamily="34" charset="0"/>
              </a:rPr>
              <a:t>PROJECT’S RESULTS</a:t>
            </a:r>
          </a:p>
        </p:txBody>
      </p:sp>
      <p:sp>
        <p:nvSpPr>
          <p:cNvPr id="30" name="Text Box 11"/>
          <p:cNvSpPr txBox="1">
            <a:spLocks noChangeArrowheads="1"/>
          </p:cNvSpPr>
          <p:nvPr/>
        </p:nvSpPr>
        <p:spPr bwMode="auto">
          <a:xfrm>
            <a:off x="6544806" y="3534461"/>
            <a:ext cx="2265588" cy="400110"/>
          </a:xfrm>
          <a:prstGeom prst="rect">
            <a:avLst/>
          </a:prstGeom>
          <a:noFill/>
          <a:ln w="12700">
            <a:noFill/>
            <a:miter lim="800000"/>
            <a:headEnd/>
            <a:tailEnd/>
          </a:ln>
        </p:spPr>
        <p:txBody>
          <a:bodyPr wrap="square">
            <a:spAutoFit/>
          </a:bodyPr>
          <a:lstStyle>
            <a:lvl1pPr>
              <a:defRPr b="1">
                <a:solidFill>
                  <a:schemeClr val="tx1"/>
                </a:solidFill>
                <a:latin typeface="Arial" charset="0"/>
                <a:ea typeface="ＭＳ Ｐゴシック" charset="0"/>
              </a:defRPr>
            </a:lvl1pPr>
            <a:lvl2pPr marL="742950" indent="-285750">
              <a:defRPr b="1">
                <a:solidFill>
                  <a:schemeClr val="tx1"/>
                </a:solidFill>
                <a:latin typeface="Arial" charset="0"/>
                <a:ea typeface="ＭＳ Ｐゴシック" charset="0"/>
              </a:defRPr>
            </a:lvl2pPr>
            <a:lvl3pPr marL="1143000" indent="-228600">
              <a:defRPr b="1">
                <a:solidFill>
                  <a:schemeClr val="tx1"/>
                </a:solidFill>
                <a:latin typeface="Arial" charset="0"/>
                <a:ea typeface="ＭＳ Ｐゴシック" charset="0"/>
              </a:defRPr>
            </a:lvl3pPr>
            <a:lvl4pPr marL="1600200" indent="-228600">
              <a:defRPr b="1">
                <a:solidFill>
                  <a:schemeClr val="tx1"/>
                </a:solidFill>
                <a:latin typeface="Arial" charset="0"/>
                <a:ea typeface="ＭＳ Ｐゴシック" charset="0"/>
              </a:defRPr>
            </a:lvl4pPr>
            <a:lvl5pPr marL="2057400" indent="-228600">
              <a:defRPr b="1">
                <a:solidFill>
                  <a:schemeClr val="tx1"/>
                </a:solidFill>
                <a:latin typeface="Arial" charset="0"/>
                <a:ea typeface="ＭＳ Ｐゴシック" charset="0"/>
              </a:defRPr>
            </a:lvl5pPr>
            <a:lvl6pPr marL="2514600" indent="-228600" algn="ctr" eaLnBrk="0" fontAlgn="base" hangingPunct="0">
              <a:spcBef>
                <a:spcPct val="0"/>
              </a:spcBef>
              <a:spcAft>
                <a:spcPct val="0"/>
              </a:spcAft>
              <a:defRPr b="1">
                <a:solidFill>
                  <a:schemeClr val="tx1"/>
                </a:solidFill>
                <a:latin typeface="Arial" charset="0"/>
                <a:ea typeface="ＭＳ Ｐゴシック" charset="0"/>
              </a:defRPr>
            </a:lvl6pPr>
            <a:lvl7pPr marL="2971800" indent="-228600" algn="ctr" eaLnBrk="0" fontAlgn="base" hangingPunct="0">
              <a:spcBef>
                <a:spcPct val="0"/>
              </a:spcBef>
              <a:spcAft>
                <a:spcPct val="0"/>
              </a:spcAft>
              <a:defRPr b="1">
                <a:solidFill>
                  <a:schemeClr val="tx1"/>
                </a:solidFill>
                <a:latin typeface="Arial" charset="0"/>
                <a:ea typeface="ＭＳ Ｐゴシック" charset="0"/>
              </a:defRPr>
            </a:lvl7pPr>
            <a:lvl8pPr marL="3429000" indent="-228600" algn="ctr" eaLnBrk="0" fontAlgn="base" hangingPunct="0">
              <a:spcBef>
                <a:spcPct val="0"/>
              </a:spcBef>
              <a:spcAft>
                <a:spcPct val="0"/>
              </a:spcAft>
              <a:defRPr b="1">
                <a:solidFill>
                  <a:schemeClr val="tx1"/>
                </a:solidFill>
                <a:latin typeface="Arial" charset="0"/>
                <a:ea typeface="ＭＳ Ｐゴシック" charset="0"/>
              </a:defRPr>
            </a:lvl8pPr>
            <a:lvl9pPr marL="3886200" indent="-228600" algn="ctr" eaLnBrk="0" fontAlgn="base" hangingPunct="0">
              <a:spcBef>
                <a:spcPct val="0"/>
              </a:spcBef>
              <a:spcAft>
                <a:spcPct val="0"/>
              </a:spcAft>
              <a:defRPr b="1">
                <a:solidFill>
                  <a:schemeClr val="tx1"/>
                </a:solidFill>
                <a:latin typeface="Arial" charset="0"/>
                <a:ea typeface="ＭＳ Ｐゴシック" charset="0"/>
              </a:defRPr>
            </a:lvl9pPr>
          </a:lstStyle>
          <a:p>
            <a:pPr algn="ctr"/>
            <a:r>
              <a:rPr lang="en-GB" sz="1000" dirty="0">
                <a:solidFill>
                  <a:schemeClr val="accent3"/>
                </a:solidFill>
                <a:latin typeface="+mj-lt"/>
                <a:ea typeface="Verdana" panose="020B0604030504040204" pitchFamily="34" charset="0"/>
                <a:cs typeface="Verdana" panose="020B0604030504040204" pitchFamily="34" charset="0"/>
              </a:rPr>
              <a:t>PROJECT’S CONTRIBUTION TO THE EXPECTED OUTCOME</a:t>
            </a:r>
          </a:p>
        </p:txBody>
      </p:sp>
      <p:sp>
        <p:nvSpPr>
          <p:cNvPr id="31" name="Text Box 12"/>
          <p:cNvSpPr txBox="1">
            <a:spLocks noChangeArrowheads="1"/>
          </p:cNvSpPr>
          <p:nvPr/>
        </p:nvSpPr>
        <p:spPr bwMode="auto">
          <a:xfrm>
            <a:off x="9390912" y="3530194"/>
            <a:ext cx="2075664" cy="400110"/>
          </a:xfrm>
          <a:prstGeom prst="rect">
            <a:avLst/>
          </a:prstGeom>
          <a:noFill/>
          <a:ln w="12700">
            <a:noFill/>
            <a:miter lim="800000"/>
            <a:headEnd/>
            <a:tailEnd/>
          </a:ln>
        </p:spPr>
        <p:txBody>
          <a:bodyPr wrap="square">
            <a:spAutoFit/>
          </a:bodyPr>
          <a:lstStyle>
            <a:defPPr>
              <a:defRPr lang="en-GB"/>
            </a:defPPr>
            <a:lvl1pPr algn="ctr">
              <a:defRPr sz="900">
                <a:solidFill>
                  <a:schemeClr val="accent4">
                    <a:lumMod val="75000"/>
                  </a:schemeClr>
                </a:solidFill>
                <a:latin typeface="+mj-lt"/>
                <a:ea typeface="Verdana" panose="020B0604030504040204" pitchFamily="34" charset="0"/>
                <a:cs typeface="Verdana" panose="020B0604030504040204" pitchFamily="34"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r>
              <a:rPr lang="en-GB" sz="1000" b="1" dirty="0">
                <a:solidFill>
                  <a:schemeClr val="accent3"/>
                </a:solidFill>
              </a:rPr>
              <a:t>PROJECT’S CONTRIBUTION TO THE EXPECTED IMPACT </a:t>
            </a:r>
          </a:p>
        </p:txBody>
      </p:sp>
      <p:sp>
        <p:nvSpPr>
          <p:cNvPr id="32" name="Text Box 12"/>
          <p:cNvSpPr txBox="1">
            <a:spLocks noChangeArrowheads="1"/>
          </p:cNvSpPr>
          <p:nvPr/>
        </p:nvSpPr>
        <p:spPr bwMode="auto">
          <a:xfrm>
            <a:off x="9161857" y="4590804"/>
            <a:ext cx="2468497" cy="1292662"/>
          </a:xfrm>
          <a:prstGeom prst="rect">
            <a:avLst/>
          </a:prstGeom>
          <a:noFill/>
          <a:ln w="12700">
            <a:solidFill>
              <a:schemeClr val="accent2"/>
            </a:solidFill>
            <a:miter lim="800000"/>
            <a:headEnd/>
            <a:tailEnd/>
          </a:ln>
        </p:spPr>
        <p:txBody>
          <a:bodyPr wrap="square">
            <a:spAutoFit/>
          </a:bodyPr>
          <a:lstStyle>
            <a:lvl1pPr>
              <a:defRPr b="1">
                <a:solidFill>
                  <a:schemeClr val="tx1"/>
                </a:solidFill>
                <a:latin typeface="Arial" charset="0"/>
                <a:ea typeface="ＭＳ Ｐゴシック" charset="0"/>
              </a:defRPr>
            </a:lvl1pPr>
            <a:lvl2pPr marL="742950" indent="-285750">
              <a:defRPr b="1">
                <a:solidFill>
                  <a:schemeClr val="tx1"/>
                </a:solidFill>
                <a:latin typeface="Arial" charset="0"/>
                <a:ea typeface="ＭＳ Ｐゴシック" charset="0"/>
              </a:defRPr>
            </a:lvl2pPr>
            <a:lvl3pPr marL="1143000" indent="-228600">
              <a:defRPr b="1">
                <a:solidFill>
                  <a:schemeClr val="tx1"/>
                </a:solidFill>
                <a:latin typeface="Arial" charset="0"/>
                <a:ea typeface="ＭＳ Ｐゴシック" charset="0"/>
              </a:defRPr>
            </a:lvl3pPr>
            <a:lvl4pPr marL="1600200" indent="-228600">
              <a:defRPr b="1">
                <a:solidFill>
                  <a:schemeClr val="tx1"/>
                </a:solidFill>
                <a:latin typeface="Arial" charset="0"/>
                <a:ea typeface="ＭＳ Ｐゴシック" charset="0"/>
              </a:defRPr>
            </a:lvl4pPr>
            <a:lvl5pPr marL="2057400" indent="-228600">
              <a:defRPr b="1">
                <a:solidFill>
                  <a:schemeClr val="tx1"/>
                </a:solidFill>
                <a:latin typeface="Arial" charset="0"/>
                <a:ea typeface="ＭＳ Ｐゴシック" charset="0"/>
              </a:defRPr>
            </a:lvl5pPr>
            <a:lvl6pPr marL="2514600" indent="-228600" algn="ctr" eaLnBrk="0" fontAlgn="base" hangingPunct="0">
              <a:spcBef>
                <a:spcPct val="0"/>
              </a:spcBef>
              <a:spcAft>
                <a:spcPct val="0"/>
              </a:spcAft>
              <a:defRPr b="1">
                <a:solidFill>
                  <a:schemeClr val="tx1"/>
                </a:solidFill>
                <a:latin typeface="Arial" charset="0"/>
                <a:ea typeface="ＭＳ Ｐゴシック" charset="0"/>
              </a:defRPr>
            </a:lvl6pPr>
            <a:lvl7pPr marL="2971800" indent="-228600" algn="ctr" eaLnBrk="0" fontAlgn="base" hangingPunct="0">
              <a:spcBef>
                <a:spcPct val="0"/>
              </a:spcBef>
              <a:spcAft>
                <a:spcPct val="0"/>
              </a:spcAft>
              <a:defRPr b="1">
                <a:solidFill>
                  <a:schemeClr val="tx1"/>
                </a:solidFill>
                <a:latin typeface="Arial" charset="0"/>
                <a:ea typeface="ＭＳ Ｐゴシック" charset="0"/>
              </a:defRPr>
            </a:lvl7pPr>
            <a:lvl8pPr marL="3429000" indent="-228600" algn="ctr" eaLnBrk="0" fontAlgn="base" hangingPunct="0">
              <a:spcBef>
                <a:spcPct val="0"/>
              </a:spcBef>
              <a:spcAft>
                <a:spcPct val="0"/>
              </a:spcAft>
              <a:defRPr b="1">
                <a:solidFill>
                  <a:schemeClr val="tx1"/>
                </a:solidFill>
                <a:latin typeface="Arial" charset="0"/>
                <a:ea typeface="ＭＳ Ｐゴシック" charset="0"/>
              </a:defRPr>
            </a:lvl8pPr>
            <a:lvl9pPr marL="3886200" indent="-228600" algn="ctr" eaLnBrk="0" fontAlgn="base" hangingPunct="0">
              <a:spcBef>
                <a:spcPct val="0"/>
              </a:spcBef>
              <a:spcAft>
                <a:spcPct val="0"/>
              </a:spcAft>
              <a:defRPr b="1">
                <a:solidFill>
                  <a:schemeClr val="tx1"/>
                </a:solidFill>
                <a:latin typeface="Arial" charset="0"/>
                <a:ea typeface="ＭＳ Ｐゴシック" charset="0"/>
              </a:defRPr>
            </a:lvl9pPr>
          </a:lstStyle>
          <a:p>
            <a:pPr algn="ctr"/>
            <a:r>
              <a:rPr lang="en-US" sz="1300" b="0" dirty="0">
                <a:latin typeface="+mn-lt"/>
                <a:ea typeface="+mn-ea"/>
                <a:cs typeface="Arial" panose="020B0604020202020204" pitchFamily="34" charset="0"/>
              </a:rPr>
              <a:t>Increase max. passenger capacity by 15% and passenger average throughput by 10%, leading to a 28% reduction in infrastructure expansion costs </a:t>
            </a:r>
          </a:p>
        </p:txBody>
      </p:sp>
      <p:sp>
        <p:nvSpPr>
          <p:cNvPr id="33" name="Text Box 10"/>
          <p:cNvSpPr txBox="1">
            <a:spLocks noChangeArrowheads="1"/>
          </p:cNvSpPr>
          <p:nvPr/>
        </p:nvSpPr>
        <p:spPr bwMode="auto">
          <a:xfrm>
            <a:off x="2600759" y="5862663"/>
            <a:ext cx="2879315" cy="292388"/>
          </a:xfrm>
          <a:prstGeom prst="rect">
            <a:avLst/>
          </a:prstGeom>
          <a:solidFill>
            <a:schemeClr val="accent5">
              <a:lumMod val="20000"/>
              <a:lumOff val="80000"/>
            </a:schemeClr>
          </a:solidFill>
          <a:ln w="12700">
            <a:solidFill>
              <a:schemeClr val="accent2"/>
            </a:solidFill>
            <a:miter lim="800000"/>
            <a:headEnd/>
            <a:tailEnd/>
          </a:ln>
        </p:spPr>
        <p:txBody>
          <a:bodyPr wrap="square">
            <a:spAutoFit/>
          </a:bodyPr>
          <a:lstStyle>
            <a:lvl1pPr>
              <a:defRPr b="1">
                <a:solidFill>
                  <a:schemeClr val="tx1"/>
                </a:solidFill>
                <a:latin typeface="Arial" charset="0"/>
                <a:ea typeface="ＭＳ Ｐゴシック" charset="0"/>
              </a:defRPr>
            </a:lvl1pPr>
            <a:lvl2pPr marL="742950" indent="-285750">
              <a:defRPr b="1">
                <a:solidFill>
                  <a:schemeClr val="tx1"/>
                </a:solidFill>
                <a:latin typeface="Arial" charset="0"/>
                <a:ea typeface="ＭＳ Ｐゴシック" charset="0"/>
              </a:defRPr>
            </a:lvl2pPr>
            <a:lvl3pPr marL="1143000" indent="-228600">
              <a:defRPr b="1">
                <a:solidFill>
                  <a:schemeClr val="tx1"/>
                </a:solidFill>
                <a:latin typeface="Arial" charset="0"/>
                <a:ea typeface="ＭＳ Ｐゴシック" charset="0"/>
              </a:defRPr>
            </a:lvl3pPr>
            <a:lvl4pPr marL="1600200" indent="-228600">
              <a:defRPr b="1">
                <a:solidFill>
                  <a:schemeClr val="tx1"/>
                </a:solidFill>
                <a:latin typeface="Arial" charset="0"/>
                <a:ea typeface="ＭＳ Ｐゴシック" charset="0"/>
              </a:defRPr>
            </a:lvl4pPr>
            <a:lvl5pPr marL="2057400" indent="-228600">
              <a:defRPr b="1">
                <a:solidFill>
                  <a:schemeClr val="tx1"/>
                </a:solidFill>
                <a:latin typeface="Arial" charset="0"/>
                <a:ea typeface="ＭＳ Ｐゴシック" charset="0"/>
              </a:defRPr>
            </a:lvl5pPr>
            <a:lvl6pPr marL="2514600" indent="-228600" algn="ctr" eaLnBrk="0" fontAlgn="base" hangingPunct="0">
              <a:spcBef>
                <a:spcPct val="0"/>
              </a:spcBef>
              <a:spcAft>
                <a:spcPct val="0"/>
              </a:spcAft>
              <a:defRPr b="1">
                <a:solidFill>
                  <a:schemeClr val="tx1"/>
                </a:solidFill>
                <a:latin typeface="Arial" charset="0"/>
                <a:ea typeface="ＭＳ Ｐゴシック" charset="0"/>
              </a:defRPr>
            </a:lvl6pPr>
            <a:lvl7pPr marL="2971800" indent="-228600" algn="ctr" eaLnBrk="0" fontAlgn="base" hangingPunct="0">
              <a:spcBef>
                <a:spcPct val="0"/>
              </a:spcBef>
              <a:spcAft>
                <a:spcPct val="0"/>
              </a:spcAft>
              <a:defRPr b="1">
                <a:solidFill>
                  <a:schemeClr val="tx1"/>
                </a:solidFill>
                <a:latin typeface="Arial" charset="0"/>
                <a:ea typeface="ＭＳ Ｐゴシック" charset="0"/>
              </a:defRPr>
            </a:lvl7pPr>
            <a:lvl8pPr marL="3429000" indent="-228600" algn="ctr" eaLnBrk="0" fontAlgn="base" hangingPunct="0">
              <a:spcBef>
                <a:spcPct val="0"/>
              </a:spcBef>
              <a:spcAft>
                <a:spcPct val="0"/>
              </a:spcAft>
              <a:defRPr b="1">
                <a:solidFill>
                  <a:schemeClr val="tx1"/>
                </a:solidFill>
                <a:latin typeface="Arial" charset="0"/>
                <a:ea typeface="ＭＳ Ｐゴシック" charset="0"/>
              </a:defRPr>
            </a:lvl8pPr>
            <a:lvl9pPr marL="3886200" indent="-228600" algn="ctr" eaLnBrk="0" fontAlgn="base" hangingPunct="0">
              <a:spcBef>
                <a:spcPct val="0"/>
              </a:spcBef>
              <a:spcAft>
                <a:spcPct val="0"/>
              </a:spcAft>
              <a:defRPr b="1">
                <a:solidFill>
                  <a:schemeClr val="tx1"/>
                </a:solidFill>
                <a:latin typeface="Arial" charset="0"/>
                <a:ea typeface="ＭＳ Ｐゴシック" charset="0"/>
              </a:defRPr>
            </a:lvl9pPr>
          </a:lstStyle>
          <a:p>
            <a:pPr algn="ctr"/>
            <a:r>
              <a:rPr lang="en-GB" sz="1300" b="0" dirty="0">
                <a:latin typeface="+mn-lt"/>
                <a:ea typeface="+mn-ea"/>
                <a:cs typeface="Arial" panose="020B0604020202020204" pitchFamily="34" charset="0"/>
              </a:rPr>
              <a:t>Other project results</a:t>
            </a:r>
          </a:p>
        </p:txBody>
      </p:sp>
      <p:cxnSp>
        <p:nvCxnSpPr>
          <p:cNvPr id="34" name="AutoShape 13"/>
          <p:cNvCxnSpPr>
            <a:cxnSpLocks noChangeShapeType="1"/>
            <a:stCxn id="14" idx="3"/>
            <a:endCxn id="33" idx="1"/>
          </p:cNvCxnSpPr>
          <p:nvPr/>
        </p:nvCxnSpPr>
        <p:spPr bwMode="auto">
          <a:xfrm>
            <a:off x="2244180" y="4973018"/>
            <a:ext cx="356579" cy="1035839"/>
          </a:xfrm>
          <a:prstGeom prst="straightConnector1">
            <a:avLst/>
          </a:prstGeom>
          <a:noFill/>
          <a:ln w="12700">
            <a:solidFill>
              <a:srgbClr val="404A52"/>
            </a:solidFill>
            <a:round/>
            <a:headEnd/>
            <a:tailEnd type="triangle" w="med" len="med"/>
          </a:ln>
          <a:extLst>
            <a:ext uri="{909E8E84-426E-40dd-AFC4-6F175D3DCCD1}">
              <a14:hiddenFill xmlns="" xmlns:a14="http://schemas.microsoft.com/office/drawing/2010/main">
                <a:noFill/>
              </a14:hiddenFill>
            </a:ext>
          </a:extLst>
        </p:spPr>
      </p:cxnSp>
      <p:sp>
        <p:nvSpPr>
          <p:cNvPr id="35" name="Down Arrow Callout 34"/>
          <p:cNvSpPr/>
          <p:nvPr/>
        </p:nvSpPr>
        <p:spPr>
          <a:xfrm>
            <a:off x="5310452" y="3583344"/>
            <a:ext cx="1307672" cy="760954"/>
          </a:xfrm>
          <a:prstGeom prst="downArrowCallout">
            <a:avLst>
              <a:gd name="adj1" fmla="val 25000"/>
              <a:gd name="adj2" fmla="val 25000"/>
              <a:gd name="adj3" fmla="val 25000"/>
              <a:gd name="adj4" fmla="val 49548"/>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fr-BE" sz="1000" b="1" dirty="0">
                <a:solidFill>
                  <a:schemeClr val="accent2"/>
                </a:solidFill>
              </a:rPr>
              <a:t>DISSEMINATION &amp; EXPLOITATION</a:t>
            </a:r>
          </a:p>
        </p:txBody>
      </p:sp>
      <p:sp>
        <p:nvSpPr>
          <p:cNvPr id="36" name="Down Arrow Callout 35"/>
          <p:cNvSpPr/>
          <p:nvPr/>
        </p:nvSpPr>
        <p:spPr>
          <a:xfrm>
            <a:off x="1044887" y="3586349"/>
            <a:ext cx="1234991" cy="746122"/>
          </a:xfrm>
          <a:prstGeom prst="downArrowCallout">
            <a:avLst>
              <a:gd name="adj1" fmla="val 26559"/>
              <a:gd name="adj2" fmla="val 25000"/>
              <a:gd name="adj3" fmla="val 25000"/>
              <a:gd name="adj4" fmla="val 52079"/>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fr-BE" sz="1000" b="1" dirty="0">
                <a:solidFill>
                  <a:schemeClr val="accent2"/>
                </a:solidFill>
              </a:rPr>
              <a:t>INPUTS</a:t>
            </a:r>
          </a:p>
        </p:txBody>
      </p:sp>
      <p:sp>
        <p:nvSpPr>
          <p:cNvPr id="37" name="Down Arrow Callout 36"/>
          <p:cNvSpPr/>
          <p:nvPr/>
        </p:nvSpPr>
        <p:spPr>
          <a:xfrm>
            <a:off x="9186496" y="2671862"/>
            <a:ext cx="2452871" cy="905525"/>
          </a:xfrm>
          <a:prstGeom prst="downArrowCallout">
            <a:avLst>
              <a:gd name="adj1" fmla="val 25000"/>
              <a:gd name="adj2" fmla="val 25000"/>
              <a:gd name="adj3" fmla="val 13171"/>
              <a:gd name="adj4" fmla="val 79763"/>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vert="horz" rtlCol="0" anchor="ctr"/>
          <a:lstStyle/>
          <a:p>
            <a:pPr algn="ctr" defTabSz="457200" fontAlgn="auto">
              <a:spcBef>
                <a:spcPts val="0"/>
              </a:spcBef>
              <a:spcAft>
                <a:spcPts val="0"/>
              </a:spcAft>
            </a:pPr>
            <a:r>
              <a:rPr lang="fr-BE" sz="1200" b="0" dirty="0" err="1"/>
              <a:t>Work</a:t>
            </a:r>
            <a:r>
              <a:rPr lang="fr-BE" sz="1200" b="0" dirty="0"/>
              <a:t> Programme impact : </a:t>
            </a:r>
            <a:r>
              <a:rPr lang="en-GB" sz="1200" b="0" dirty="0">
                <a:solidFill>
                  <a:schemeClr val="bg1"/>
                </a:solidFill>
                <a:ea typeface="Verdana" panose="020B0604030504040204" pitchFamily="34" charset="0"/>
                <a:cs typeface="Verdana" panose="020B0604030504040204" pitchFamily="34" charset="0"/>
              </a:rPr>
              <a:t>“</a:t>
            </a:r>
            <a:r>
              <a:rPr lang="en-GB" sz="1200" b="0" dirty="0"/>
              <a:t>S</a:t>
            </a:r>
            <a:r>
              <a:rPr lang="en-US" sz="1200" b="0" dirty="0" err="1"/>
              <a:t>eamless</a:t>
            </a:r>
            <a:r>
              <a:rPr lang="en-US" sz="1200" b="0" dirty="0"/>
              <a:t>, smart, inclusive and sustainable mobility services”</a:t>
            </a:r>
            <a:endParaRPr lang="en-GB" sz="1200" b="0" dirty="0"/>
          </a:p>
        </p:txBody>
      </p:sp>
      <p:sp>
        <p:nvSpPr>
          <p:cNvPr id="38" name="Down Arrow Callout 37"/>
          <p:cNvSpPr/>
          <p:nvPr/>
        </p:nvSpPr>
        <p:spPr>
          <a:xfrm>
            <a:off x="6196327" y="2671862"/>
            <a:ext cx="2929386" cy="923751"/>
          </a:xfrm>
          <a:prstGeom prst="downArrowCallout">
            <a:avLst>
              <a:gd name="adj1" fmla="val 25000"/>
              <a:gd name="adj2" fmla="val 25000"/>
              <a:gd name="adj3" fmla="val 13171"/>
              <a:gd name="adj4" fmla="val 79763"/>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vert="horz" rtlCol="0" anchor="ctr"/>
          <a:lstStyle/>
          <a:p>
            <a:pPr algn="ctr" defTabSz="457200" fontAlgn="auto">
              <a:spcBef>
                <a:spcPts val="0"/>
              </a:spcBef>
              <a:spcAft>
                <a:spcPts val="0"/>
              </a:spcAft>
            </a:pPr>
            <a:r>
              <a:rPr lang="fr-BE" sz="1200" b="0" dirty="0" err="1"/>
              <a:t>Work</a:t>
            </a:r>
            <a:r>
              <a:rPr lang="fr-BE" sz="1200" b="0" dirty="0"/>
              <a:t> Programme </a:t>
            </a:r>
            <a:r>
              <a:rPr lang="fr-BE" sz="1200" b="0" dirty="0" err="1"/>
              <a:t>outcome</a:t>
            </a:r>
            <a:r>
              <a:rPr lang="fr-BE" sz="1200" b="0" dirty="0"/>
              <a:t>:  </a:t>
            </a:r>
            <a:r>
              <a:rPr lang="en-GB" sz="1200" b="0" dirty="0">
                <a:solidFill>
                  <a:schemeClr val="bg1"/>
                </a:solidFill>
                <a:ea typeface="Verdana" panose="020B0604030504040204" pitchFamily="34" charset="0"/>
                <a:cs typeface="Verdana" panose="020B0604030504040204" pitchFamily="34" charset="0"/>
              </a:rPr>
              <a:t>“</a:t>
            </a:r>
            <a:r>
              <a:rPr lang="en-US" sz="1200" b="0" dirty="0"/>
              <a:t>Innovative accessibility and logistics solutions applied by the European Transport sector”</a:t>
            </a:r>
            <a:endParaRPr lang="en-GB" sz="1200" b="0" dirty="0"/>
          </a:p>
        </p:txBody>
      </p:sp>
      <p:sp>
        <p:nvSpPr>
          <p:cNvPr id="45" name="Text Placeholder 2"/>
          <p:cNvSpPr txBox="1">
            <a:spLocks/>
          </p:cNvSpPr>
          <p:nvPr/>
        </p:nvSpPr>
        <p:spPr>
          <a:xfrm>
            <a:off x="6196327" y="4142232"/>
            <a:ext cx="5498850" cy="2324594"/>
          </a:xfrm>
          <a:prstGeom prst="rect">
            <a:avLst/>
          </a:prstGeom>
          <a:ln w="28575">
            <a:solidFill>
              <a:schemeClr val="accent4"/>
            </a:solidFill>
            <a:prstDash val="sysDot"/>
          </a:ln>
        </p:spPr>
        <p:txBody>
          <a:bodyPr vert="horz" lIns="91440" tIns="14400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779713">
              <a:spcAft>
                <a:spcPts val="1200"/>
              </a:spcAft>
              <a:buClr>
                <a:schemeClr val="tx1"/>
              </a:buClr>
            </a:pPr>
            <a:endParaRPr lang="en-US" dirty="0">
              <a:solidFill>
                <a:srgbClr val="404A52"/>
              </a:solidFill>
            </a:endParaRPr>
          </a:p>
        </p:txBody>
      </p:sp>
      <p:grpSp>
        <p:nvGrpSpPr>
          <p:cNvPr id="60" name="Group 59"/>
          <p:cNvGrpSpPr/>
          <p:nvPr/>
        </p:nvGrpSpPr>
        <p:grpSpPr>
          <a:xfrm>
            <a:off x="878423" y="266624"/>
            <a:ext cx="864000" cy="864000"/>
            <a:chOff x="1069009" y="3735593"/>
            <a:chExt cx="864000" cy="864000"/>
          </a:xfrm>
        </p:grpSpPr>
        <p:sp>
          <p:nvSpPr>
            <p:cNvPr id="61" name="Oval 60"/>
            <p:cNvSpPr/>
            <p:nvPr/>
          </p:nvSpPr>
          <p:spPr>
            <a:xfrm>
              <a:off x="1069009" y="3735593"/>
              <a:ext cx="864000" cy="86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2" name="Picture 6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4768" y="3769828"/>
              <a:ext cx="792482" cy="795530"/>
            </a:xfrm>
            <a:prstGeom prst="rect">
              <a:avLst/>
            </a:prstGeom>
          </p:spPr>
        </p:pic>
      </p:grpSp>
    </p:spTree>
    <p:extLst>
      <p:ext uri="{BB962C8B-B14F-4D97-AF65-F5344CB8AC3E}">
        <p14:creationId xmlns:p14="http://schemas.microsoft.com/office/powerpoint/2010/main" val="114586702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468000"/>
            <a:ext cx="10894996" cy="473104"/>
          </a:xfrm>
        </p:spPr>
        <p:txBody>
          <a:bodyPr/>
          <a:lstStyle/>
          <a:p>
            <a:r>
              <a:rPr lang="en-US" sz="2000" dirty="0">
                <a:solidFill>
                  <a:schemeClr val="tx2"/>
                </a:solidFill>
                <a:latin typeface="+mn-lt"/>
                <a:ea typeface="+mn-ea"/>
                <a:cs typeface="+mn-cs"/>
              </a:rPr>
              <a:t>Link between policy priorities and project results </a:t>
            </a:r>
            <a:endParaRPr lang="fr-BE" sz="2000" dirty="0">
              <a:solidFill>
                <a:schemeClr val="tx2"/>
              </a:solidFill>
              <a:latin typeface="+mn-lt"/>
              <a:ea typeface="+mn-ea"/>
              <a:cs typeface="+mn-cs"/>
            </a:endParaRPr>
          </a:p>
        </p:txBody>
      </p:sp>
      <p:sp>
        <p:nvSpPr>
          <p:cNvPr id="4" name="Down Arrow 3"/>
          <p:cNvSpPr/>
          <p:nvPr/>
        </p:nvSpPr>
        <p:spPr>
          <a:xfrm>
            <a:off x="1198240" y="1701965"/>
            <a:ext cx="561677" cy="2808312"/>
          </a:xfrm>
          <a:prstGeom prst="downArrow">
            <a:avLst/>
          </a:prstGeom>
          <a:solidFill>
            <a:srgbClr val="002060"/>
          </a:solidFill>
          <a:ln>
            <a:solidFill>
              <a:schemeClr val="accent6"/>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vert="vert27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a:ea typeface="+mn-ea"/>
                <a:cs typeface="+mn-cs"/>
              </a:rPr>
              <a:t>STRATEGIC PLAN</a:t>
            </a:r>
          </a:p>
        </p:txBody>
      </p:sp>
      <p:graphicFrame>
        <p:nvGraphicFramePr>
          <p:cNvPr id="6" name="Table 5"/>
          <p:cNvGraphicFramePr>
            <a:graphicFrameLocks noGrp="1"/>
          </p:cNvGraphicFramePr>
          <p:nvPr>
            <p:extLst>
              <p:ext uri="{D42A27DB-BD31-4B8C-83A1-F6EECF244321}">
                <p14:modId xmlns:p14="http://schemas.microsoft.com/office/powerpoint/2010/main" val="340694044"/>
              </p:ext>
            </p:extLst>
          </p:nvPr>
        </p:nvGraphicFramePr>
        <p:xfrm>
          <a:off x="1919275" y="1269917"/>
          <a:ext cx="8645558" cy="5472000"/>
        </p:xfrm>
        <a:graphic>
          <a:graphicData uri="http://schemas.openxmlformats.org/drawingml/2006/table">
            <a:tbl>
              <a:tblPr firstRow="1" bandRow="1">
                <a:tableStyleId>{912C8C85-51F0-491E-9774-3900AFEF0FD7}</a:tableStyleId>
              </a:tblPr>
              <a:tblGrid>
                <a:gridCol w="1769270">
                  <a:extLst>
                    <a:ext uri="{9D8B030D-6E8A-4147-A177-3AD203B41FA5}">
                      <a16:colId xmlns:a16="http://schemas.microsoft.com/office/drawing/2014/main" val="649667616"/>
                    </a:ext>
                  </a:extLst>
                </a:gridCol>
                <a:gridCol w="6876288">
                  <a:extLst>
                    <a:ext uri="{9D8B030D-6E8A-4147-A177-3AD203B41FA5}">
                      <a16:colId xmlns:a16="http://schemas.microsoft.com/office/drawing/2014/main" val="2188482916"/>
                    </a:ext>
                  </a:extLst>
                </a:gridCol>
              </a:tblGrid>
              <a:tr h="720000">
                <a:tc>
                  <a:txBody>
                    <a:bodyPr/>
                    <a:lstStyle/>
                    <a:p>
                      <a:pPr marL="0" algn="l" defTabSz="914400" rtl="0" eaLnBrk="1" latinLnBrk="0" hangingPunct="1">
                        <a:spcBef>
                          <a:spcPts val="0"/>
                        </a:spcBef>
                      </a:pPr>
                      <a:r>
                        <a:rPr lang="en-GB" sz="1200" b="1" kern="1200" baseline="0" dirty="0">
                          <a:solidFill>
                            <a:schemeClr val="tx1"/>
                          </a:solidFill>
                          <a:latin typeface="+mn-lt"/>
                          <a:ea typeface="+mn-ea"/>
                          <a:cs typeface="+mn-cs"/>
                        </a:rPr>
                        <a:t>EU POLICY PRIORITIES</a:t>
                      </a:r>
                    </a:p>
                  </a:txBody>
                  <a:tcPr marL="59910" marR="59910" marT="29955" marB="29955">
                    <a:lnL w="12700" cap="flat" cmpd="sng" algn="ctr">
                      <a:noFill/>
                      <a:prstDash val="solid"/>
                      <a:round/>
                      <a:headEnd type="none" w="med" len="med"/>
                      <a:tailEnd type="none" w="med" len="med"/>
                    </a:lnL>
                    <a:lnR>
                      <a:noFill/>
                    </a:lnR>
                    <a:lnT w="12700" cap="flat" cmpd="sng" algn="ctr">
                      <a:solidFill>
                        <a:srgbClr val="202529"/>
                      </a:solidFill>
                      <a:prstDash val="solid"/>
                      <a:round/>
                      <a:headEnd type="none" w="med" len="med"/>
                      <a:tailEnd type="none" w="med" len="med"/>
                    </a:lnT>
                    <a:lnB w="12700" cap="flat" cmpd="sng" algn="ctr">
                      <a:solidFill>
                        <a:srgbClr val="202529"/>
                      </a:solidFill>
                      <a:prstDash val="solid"/>
                      <a:round/>
                      <a:headEnd type="none" w="med" len="med"/>
                      <a:tailEnd type="none" w="med" len="med"/>
                    </a:lnB>
                    <a:lnTlToBr w="12700" cmpd="sng">
                      <a:noFill/>
                      <a:prstDash val="solid"/>
                    </a:lnTlToBr>
                    <a:lnBlToTr w="12700" cmpd="sng">
                      <a:noFill/>
                      <a:prstDash val="solid"/>
                    </a:lnBlToTr>
                    <a:solidFill>
                      <a:srgbClr val="E7EEFD"/>
                    </a:solidFill>
                  </a:tcPr>
                </a:tc>
                <a:tc>
                  <a:txBody>
                    <a:bodyPr/>
                    <a:lstStyle/>
                    <a:p>
                      <a:r>
                        <a:rPr lang="fr-BE" sz="1200" b="0" baseline="0" dirty="0" err="1">
                          <a:solidFill>
                            <a:schemeClr val="tx1"/>
                          </a:solidFill>
                        </a:rPr>
                        <a:t>Overall</a:t>
                      </a:r>
                      <a:r>
                        <a:rPr lang="fr-BE" sz="1200" b="0" baseline="0" dirty="0">
                          <a:solidFill>
                            <a:schemeClr val="tx1"/>
                          </a:solidFill>
                        </a:rPr>
                        <a:t> </a:t>
                      </a:r>
                      <a:r>
                        <a:rPr lang="fr-BE" sz="1200" b="0" baseline="0" dirty="0" err="1">
                          <a:solidFill>
                            <a:schemeClr val="tx1"/>
                          </a:solidFill>
                        </a:rPr>
                        <a:t>priorities</a:t>
                      </a:r>
                      <a:r>
                        <a:rPr lang="fr-BE" sz="1200" b="0" baseline="0" dirty="0">
                          <a:solidFill>
                            <a:schemeClr val="tx1"/>
                          </a:solidFill>
                        </a:rPr>
                        <a:t> of the </a:t>
                      </a:r>
                      <a:r>
                        <a:rPr lang="fr-BE" sz="1200" b="0" baseline="0" dirty="0" err="1">
                          <a:solidFill>
                            <a:schemeClr val="tx1"/>
                          </a:solidFill>
                        </a:rPr>
                        <a:t>European</a:t>
                      </a:r>
                      <a:r>
                        <a:rPr lang="fr-BE" sz="1200" b="0" baseline="0" dirty="0">
                          <a:solidFill>
                            <a:schemeClr val="tx1"/>
                          </a:solidFill>
                        </a:rPr>
                        <a:t> Union (Green Deal, Fit for the Digital Age,…)</a:t>
                      </a:r>
                    </a:p>
                  </a:txBody>
                  <a:tcPr marL="59910" marR="59910" marT="29955" marB="29955">
                    <a:lnL>
                      <a:noFill/>
                    </a:lnL>
                    <a:lnR w="9525" cap="flat" cmpd="sng" algn="ctr">
                      <a:noFill/>
                      <a:prstDash val="solid"/>
                    </a:lnR>
                    <a:lnT w="12700" cap="flat" cmpd="sng" algn="ctr">
                      <a:solidFill>
                        <a:srgbClr val="202529"/>
                      </a:solidFill>
                      <a:prstDash val="solid"/>
                      <a:round/>
                      <a:headEnd type="none" w="med" len="med"/>
                      <a:tailEnd type="none" w="med" len="med"/>
                    </a:lnT>
                    <a:lnB w="12700" cap="flat" cmpd="sng" algn="ctr">
                      <a:solidFill>
                        <a:srgbClr val="202529"/>
                      </a:solidFill>
                      <a:prstDash val="solid"/>
                      <a:round/>
                      <a:headEnd type="none" w="med" len="med"/>
                      <a:tailEnd type="none" w="med" len="med"/>
                    </a:lnB>
                    <a:lnTlToBr w="12700" cmpd="sng">
                      <a:noFill/>
                      <a:prstDash val="solid"/>
                    </a:lnTlToBr>
                    <a:lnBlToTr w="12700" cmpd="sng">
                      <a:noFill/>
                      <a:prstDash val="solid"/>
                    </a:lnBlToTr>
                    <a:solidFill>
                      <a:srgbClr val="E7EEFD"/>
                    </a:solidFill>
                  </a:tcPr>
                </a:tc>
                <a:extLst>
                  <a:ext uri="{0D108BD9-81ED-4DB2-BD59-A6C34878D82A}">
                    <a16:rowId xmlns:a16="http://schemas.microsoft.com/office/drawing/2014/main" val="725678188"/>
                  </a:ext>
                </a:extLst>
              </a:tr>
              <a:tr h="72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200" b="1" kern="1200" baseline="0" noProof="0" dirty="0">
                          <a:solidFill>
                            <a:schemeClr val="tx1"/>
                          </a:solidFill>
                          <a:latin typeface="+mn-lt"/>
                          <a:ea typeface="+mn-ea"/>
                          <a:cs typeface="+mn-cs"/>
                        </a:rPr>
                        <a:t>KEY STRATEGIC ORIENTATIONS</a:t>
                      </a:r>
                    </a:p>
                  </a:txBody>
                  <a:tcPr marL="59910" marR="59910" marT="29955" marB="29955">
                    <a:lnL w="12700" cap="flat" cmpd="sng" algn="ctr">
                      <a:noFill/>
                      <a:prstDash val="solid"/>
                      <a:round/>
                      <a:headEnd type="none" w="med" len="med"/>
                      <a:tailEnd type="none" w="med" len="med"/>
                    </a:lnL>
                    <a:lnR>
                      <a:noFill/>
                    </a:lnR>
                    <a:lnT w="12700" cap="flat" cmpd="sng" algn="ctr">
                      <a:solidFill>
                        <a:srgbClr val="202529"/>
                      </a:solidFill>
                      <a:prstDash val="solid"/>
                      <a:round/>
                      <a:headEnd type="none" w="med" len="med"/>
                      <a:tailEnd type="none" w="med" len="med"/>
                    </a:lnT>
                    <a:lnB w="12700" cap="flat" cmpd="sng" algn="ctr">
                      <a:solidFill>
                        <a:srgbClr val="202529"/>
                      </a:solidFill>
                      <a:prstDash val="solid"/>
                      <a:round/>
                      <a:headEnd type="none" w="med" len="med"/>
                      <a:tailEnd type="none" w="med" len="med"/>
                    </a:lnB>
                    <a:lnTlToBr w="12700" cmpd="sng">
                      <a:noFill/>
                      <a:prstDash val="solid"/>
                    </a:lnTlToBr>
                    <a:lnBlToTr w="12700" cmpd="sng">
                      <a:noFill/>
                      <a:prstDash val="solid"/>
                    </a:lnBlToTr>
                    <a:solidFill>
                      <a:srgbClr val="E7EEFD"/>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200" baseline="0" noProof="0" dirty="0">
                          <a:solidFill>
                            <a:schemeClr val="tx1"/>
                          </a:solidFill>
                        </a:rPr>
                        <a:t>Set of strategic objectives within the EC policy priorities where R&amp;I </a:t>
                      </a:r>
                      <a:r>
                        <a:rPr lang="en-IE" sz="1200" noProof="0" dirty="0">
                          <a:solidFill>
                            <a:schemeClr val="tx1"/>
                          </a:solidFill>
                        </a:rPr>
                        <a:t>investments are expected</a:t>
                      </a:r>
                      <a:r>
                        <a:rPr lang="en-IE" sz="1200" baseline="0" noProof="0" dirty="0">
                          <a:solidFill>
                            <a:schemeClr val="tx1"/>
                          </a:solidFill>
                        </a:rPr>
                        <a:t> </a:t>
                      </a:r>
                      <a:r>
                        <a:rPr lang="en-IE" sz="1200" noProof="0" dirty="0">
                          <a:solidFill>
                            <a:schemeClr val="tx1"/>
                          </a:solidFill>
                        </a:rPr>
                        <a:t>to make</a:t>
                      </a:r>
                      <a:r>
                        <a:rPr lang="en-IE" sz="1200" baseline="0" noProof="0" dirty="0">
                          <a:solidFill>
                            <a:schemeClr val="tx1"/>
                          </a:solidFill>
                        </a:rPr>
                        <a:t> a difference</a:t>
                      </a:r>
                    </a:p>
                  </a:txBody>
                  <a:tcPr marL="59910" marR="59910" marT="29955" marB="29955">
                    <a:lnL>
                      <a:noFill/>
                    </a:lnL>
                    <a:lnR w="9525" cap="flat" cmpd="sng" algn="ctr">
                      <a:noFill/>
                      <a:prstDash val="solid"/>
                    </a:lnR>
                    <a:lnT w="12700" cap="flat" cmpd="sng" algn="ctr">
                      <a:solidFill>
                        <a:srgbClr val="202529"/>
                      </a:solidFill>
                      <a:prstDash val="solid"/>
                      <a:round/>
                      <a:headEnd type="none" w="med" len="med"/>
                      <a:tailEnd type="none" w="med" len="med"/>
                    </a:lnT>
                    <a:lnB w="12700" cap="flat" cmpd="sng" algn="ctr">
                      <a:solidFill>
                        <a:srgbClr val="202529"/>
                      </a:solidFill>
                      <a:prstDash val="solid"/>
                      <a:round/>
                      <a:headEnd type="none" w="med" len="med"/>
                      <a:tailEnd type="none" w="med" len="med"/>
                    </a:lnB>
                    <a:lnTlToBr w="12700" cmpd="sng">
                      <a:noFill/>
                      <a:prstDash val="solid"/>
                    </a:lnTlToBr>
                    <a:lnBlToTr w="12700" cmpd="sng">
                      <a:noFill/>
                      <a:prstDash val="solid"/>
                    </a:lnBlToTr>
                    <a:solidFill>
                      <a:srgbClr val="E7EEFD"/>
                    </a:solidFill>
                  </a:tcPr>
                </a:tc>
                <a:extLst>
                  <a:ext uri="{0D108BD9-81ED-4DB2-BD59-A6C34878D82A}">
                    <a16:rowId xmlns:a16="http://schemas.microsoft.com/office/drawing/2014/main" val="4235793045"/>
                  </a:ext>
                </a:extLst>
              </a:tr>
              <a:tr h="72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200" b="1" kern="1200" baseline="0" noProof="0" dirty="0">
                          <a:solidFill>
                            <a:schemeClr val="tx1"/>
                          </a:solidFill>
                          <a:latin typeface="+mn-lt"/>
                          <a:ea typeface="+mn-ea"/>
                          <a:cs typeface="+mn-cs"/>
                        </a:rPr>
                        <a:t>IMPACT AREAS</a:t>
                      </a:r>
                    </a:p>
                  </a:txBody>
                  <a:tcPr marL="59910" marR="59910" marT="29955" marB="29955">
                    <a:lnL w="12700" cap="flat" cmpd="sng" algn="ctr">
                      <a:noFill/>
                      <a:prstDash val="solid"/>
                      <a:round/>
                      <a:headEnd type="none" w="med" len="med"/>
                      <a:tailEnd type="none" w="med" len="med"/>
                    </a:lnL>
                    <a:lnR>
                      <a:noFill/>
                    </a:lnR>
                    <a:lnT w="12700" cap="flat" cmpd="sng" algn="ctr">
                      <a:solidFill>
                        <a:srgbClr val="202529"/>
                      </a:solidFill>
                      <a:prstDash val="solid"/>
                      <a:round/>
                      <a:headEnd type="none" w="med" len="med"/>
                      <a:tailEnd type="none" w="med" len="med"/>
                    </a:lnT>
                    <a:lnB w="12700" cap="flat" cmpd="sng" algn="ctr">
                      <a:solidFill>
                        <a:srgbClr val="202529"/>
                      </a:solidFill>
                      <a:prstDash val="solid"/>
                      <a:round/>
                      <a:headEnd type="none" w="med" len="med"/>
                      <a:tailEnd type="none" w="med" len="med"/>
                    </a:lnB>
                    <a:lnTlToBr w="12700" cmpd="sng">
                      <a:noFill/>
                      <a:prstDash val="solid"/>
                    </a:lnTlToBr>
                    <a:lnBlToTr w="12700" cmpd="sng">
                      <a:noFill/>
                      <a:prstDash val="solid"/>
                    </a:lnBlToTr>
                    <a:solidFill>
                      <a:srgbClr val="E7EEFD"/>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200" baseline="0" noProof="0" dirty="0">
                          <a:solidFill>
                            <a:schemeClr val="tx1"/>
                          </a:solidFill>
                        </a:rPr>
                        <a:t>Group of expected impacts highlighting the most important transformation to be fostered through R&amp;I </a:t>
                      </a:r>
                    </a:p>
                  </a:txBody>
                  <a:tcPr marL="59910" marR="59910" marT="29955" marB="29955">
                    <a:lnL>
                      <a:noFill/>
                    </a:lnL>
                    <a:lnR w="9525" cap="flat" cmpd="sng" algn="ctr">
                      <a:noFill/>
                      <a:prstDash val="solid"/>
                    </a:lnR>
                    <a:lnT w="12700" cap="flat" cmpd="sng" algn="ctr">
                      <a:solidFill>
                        <a:srgbClr val="202529"/>
                      </a:solidFill>
                      <a:prstDash val="solid"/>
                      <a:round/>
                      <a:headEnd type="none" w="med" len="med"/>
                      <a:tailEnd type="none" w="med" len="med"/>
                    </a:lnT>
                    <a:lnB w="12700" cap="flat" cmpd="sng" algn="ctr">
                      <a:solidFill>
                        <a:srgbClr val="202529"/>
                      </a:solidFill>
                      <a:prstDash val="solid"/>
                      <a:round/>
                      <a:headEnd type="none" w="med" len="med"/>
                      <a:tailEnd type="none" w="med" len="med"/>
                    </a:lnB>
                    <a:lnTlToBr w="12700" cmpd="sng">
                      <a:noFill/>
                      <a:prstDash val="solid"/>
                    </a:lnTlToBr>
                    <a:lnBlToTr w="12700" cmpd="sng">
                      <a:noFill/>
                      <a:prstDash val="solid"/>
                    </a:lnBlToTr>
                    <a:solidFill>
                      <a:srgbClr val="E7EEFD"/>
                    </a:solidFill>
                  </a:tcPr>
                </a:tc>
                <a:extLst>
                  <a:ext uri="{0D108BD9-81ED-4DB2-BD59-A6C34878D82A}">
                    <a16:rowId xmlns:a16="http://schemas.microsoft.com/office/drawing/2014/main" val="414509279"/>
                  </a:ext>
                </a:extLst>
              </a:tr>
              <a:tr h="1080000">
                <a:tc>
                  <a:txBody>
                    <a:bodyPr/>
                    <a:lstStyle/>
                    <a:p>
                      <a:pPr marL="0" algn="l" defTabSz="914400" rtl="0" eaLnBrk="1" latinLnBrk="0" hangingPunct="1"/>
                      <a:r>
                        <a:rPr lang="en-IE" sz="1200" b="1" kern="1200" baseline="0" noProof="0" dirty="0">
                          <a:solidFill>
                            <a:schemeClr val="tx1"/>
                          </a:solidFill>
                          <a:latin typeface="+mn-lt"/>
                          <a:ea typeface="+mn-ea"/>
                          <a:cs typeface="+mn-cs"/>
                        </a:rPr>
                        <a:t>EXPECTED IMPACTS</a:t>
                      </a:r>
                    </a:p>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en-IE" sz="1200" b="1" i="0" kern="1200" baseline="0" noProof="0" dirty="0">
                          <a:solidFill>
                            <a:schemeClr val="tx1"/>
                          </a:solidFill>
                          <a:latin typeface="+mn-lt"/>
                          <a:ea typeface="+mn-ea"/>
                          <a:cs typeface="+mn-cs"/>
                        </a:rPr>
                        <a:t>      = DESTINATIONS</a:t>
                      </a:r>
                    </a:p>
                  </a:txBody>
                  <a:tcPr marL="59910" marR="59910" marT="29955" marB="29955">
                    <a:lnL w="12700" cap="flat" cmpd="sng" algn="ctr">
                      <a:noFill/>
                      <a:prstDash val="solid"/>
                      <a:round/>
                      <a:headEnd type="none" w="med" len="med"/>
                      <a:tailEnd type="none" w="med" len="med"/>
                    </a:lnL>
                    <a:lnR>
                      <a:noFill/>
                    </a:lnR>
                    <a:lnT w="12700" cap="flat" cmpd="sng" algn="ctr">
                      <a:solidFill>
                        <a:srgbClr val="202529"/>
                      </a:solidFill>
                      <a:prstDash val="solid"/>
                      <a:round/>
                      <a:headEnd type="none" w="med" len="med"/>
                      <a:tailEnd type="none" w="med" len="med"/>
                    </a:lnT>
                    <a:lnB w="12700" cap="flat" cmpd="sng" algn="ctr">
                      <a:solidFill>
                        <a:srgbClr val="202529"/>
                      </a:solidFill>
                      <a:prstDash val="solid"/>
                      <a:round/>
                      <a:headEnd type="none" w="med" len="med"/>
                      <a:tailEnd type="none" w="med" len="med"/>
                    </a:lnB>
                    <a:lnTlToBr w="12700" cmpd="sng">
                      <a:noFill/>
                      <a:prstDash val="solid"/>
                    </a:lnTlToBr>
                    <a:lnBlToTr w="12700" cmpd="sng">
                      <a:noFill/>
                      <a:prstDash val="solid"/>
                    </a:lnBlToTr>
                    <a:gradFill>
                      <a:gsLst>
                        <a:gs pos="0">
                          <a:srgbClr val="E7EEFD"/>
                        </a:gs>
                        <a:gs pos="100000">
                          <a:srgbClr val="DDF7DD"/>
                        </a:gs>
                      </a:gsLst>
                      <a:lin ang="5400000" scaled="1"/>
                    </a:gra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noProof="0" dirty="0">
                          <a:solidFill>
                            <a:schemeClr val="tx1"/>
                          </a:solidFill>
                          <a:latin typeface="+mn-lt"/>
                          <a:ea typeface="+mn-ea"/>
                          <a:cs typeface="+mn-cs"/>
                        </a:rPr>
                        <a:t>Wider long term effects on society (including the environment), the economy and science, enabled by the outcomes of R&amp;I investments (long term). It refers to the specific contribution of the project to the work </a:t>
                      </a:r>
                      <a:r>
                        <a:rPr lang="en-US" sz="1200" kern="1200" baseline="0" noProof="0" dirty="0" err="1">
                          <a:solidFill>
                            <a:schemeClr val="tx1"/>
                          </a:solidFill>
                          <a:latin typeface="+mn-lt"/>
                          <a:ea typeface="+mn-ea"/>
                          <a:cs typeface="+mn-cs"/>
                        </a:rPr>
                        <a:t>programme</a:t>
                      </a:r>
                      <a:r>
                        <a:rPr lang="en-US" sz="1200" kern="1200" baseline="0" noProof="0" dirty="0">
                          <a:solidFill>
                            <a:schemeClr val="tx1"/>
                          </a:solidFill>
                          <a:latin typeface="+mn-lt"/>
                          <a:ea typeface="+mn-ea"/>
                          <a:cs typeface="+mn-cs"/>
                        </a:rPr>
                        <a:t> expected impacts described in the destination. Impacts generally occur some time after the end of the project. </a:t>
                      </a:r>
                      <a:endParaRPr lang="en-IE" sz="1200" b="0" i="1" kern="1200" baseline="0" noProof="0" dirty="0">
                        <a:solidFill>
                          <a:schemeClr val="tx1"/>
                        </a:solidFill>
                        <a:latin typeface="+mn-lt"/>
                        <a:ea typeface="+mn-ea"/>
                        <a:cs typeface="+mn-cs"/>
                      </a:endParaRPr>
                    </a:p>
                  </a:txBody>
                  <a:tcPr marL="59910" marR="59910" marT="29955" marB="29955">
                    <a:lnL>
                      <a:noFill/>
                    </a:lnL>
                    <a:lnR w="9525" cap="flat" cmpd="sng" algn="ctr">
                      <a:noFill/>
                      <a:prstDash val="solid"/>
                    </a:lnR>
                    <a:lnT w="12700" cap="flat" cmpd="sng" algn="ctr">
                      <a:solidFill>
                        <a:srgbClr val="202529"/>
                      </a:solidFill>
                      <a:prstDash val="solid"/>
                      <a:round/>
                      <a:headEnd type="none" w="med" len="med"/>
                      <a:tailEnd type="none" w="med" len="med"/>
                    </a:lnT>
                    <a:lnB w="12700" cap="flat" cmpd="sng" algn="ctr">
                      <a:solidFill>
                        <a:srgbClr val="202529"/>
                      </a:solidFill>
                      <a:prstDash val="solid"/>
                      <a:round/>
                      <a:headEnd type="none" w="med" len="med"/>
                      <a:tailEnd type="none" w="med" len="med"/>
                    </a:lnB>
                    <a:lnTlToBr w="12700" cmpd="sng">
                      <a:noFill/>
                      <a:prstDash val="solid"/>
                    </a:lnTlToBr>
                    <a:lnBlToTr w="12700" cmpd="sng">
                      <a:noFill/>
                      <a:prstDash val="solid"/>
                    </a:lnBlToTr>
                    <a:gradFill>
                      <a:gsLst>
                        <a:gs pos="0">
                          <a:srgbClr val="E7EEFD"/>
                        </a:gs>
                        <a:gs pos="100000">
                          <a:srgbClr val="DDF7DD"/>
                        </a:gs>
                      </a:gsLst>
                      <a:lin ang="5400000" scaled="1"/>
                    </a:gradFill>
                  </a:tcPr>
                </a:tc>
                <a:extLst>
                  <a:ext uri="{0D108BD9-81ED-4DB2-BD59-A6C34878D82A}">
                    <a16:rowId xmlns:a16="http://schemas.microsoft.com/office/drawing/2014/main" val="2258554009"/>
                  </a:ext>
                </a:extLst>
              </a:tr>
              <a:tr h="108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200" b="1" kern="1200" baseline="0" noProof="0" dirty="0">
                          <a:solidFill>
                            <a:schemeClr val="tx1"/>
                          </a:solidFill>
                          <a:latin typeface="+mn-lt"/>
                          <a:ea typeface="+mn-ea"/>
                          <a:cs typeface="+mn-cs"/>
                        </a:rPr>
                        <a:t>EXPECTED OUTCOMES</a:t>
                      </a:r>
                    </a:p>
                    <a:p>
                      <a:pPr marL="0" marR="0" lvl="0" indent="0" algn="l" defTabSz="914400" rtl="0" eaLnBrk="1" fontAlgn="auto" latinLnBrk="0" hangingPunct="1">
                        <a:lnSpc>
                          <a:spcPct val="100000"/>
                        </a:lnSpc>
                        <a:spcBef>
                          <a:spcPts val="0"/>
                        </a:spcBef>
                        <a:spcAft>
                          <a:spcPts val="0"/>
                        </a:spcAft>
                        <a:buClrTx/>
                        <a:buSzTx/>
                        <a:buFontTx/>
                        <a:buNone/>
                        <a:tabLst/>
                        <a:defRPr/>
                      </a:pPr>
                      <a:r>
                        <a:rPr lang="en-IE" sz="1200" b="1" kern="1200" baseline="0" noProof="0" dirty="0">
                          <a:solidFill>
                            <a:schemeClr val="tx1"/>
                          </a:solidFill>
                          <a:latin typeface="+mn-lt"/>
                          <a:ea typeface="+mn-ea"/>
                          <a:cs typeface="+mn-cs"/>
                        </a:rPr>
                        <a:t>          = TOPICS</a:t>
                      </a:r>
                    </a:p>
                  </a:txBody>
                  <a:tcPr marL="59910" marR="59910" marT="29955" marB="29955">
                    <a:lnL w="12700" cap="flat" cmpd="sng" algn="ctr">
                      <a:noFill/>
                      <a:prstDash val="solid"/>
                      <a:round/>
                      <a:headEnd type="none" w="med" len="med"/>
                      <a:tailEnd type="none" w="med" len="med"/>
                    </a:lnL>
                    <a:lnR>
                      <a:noFill/>
                    </a:lnR>
                    <a:lnT w="12700" cap="flat" cmpd="sng" algn="ctr">
                      <a:solidFill>
                        <a:srgbClr val="202529"/>
                      </a:solidFill>
                      <a:prstDash val="solid"/>
                      <a:round/>
                      <a:headEnd type="none" w="med" len="med"/>
                      <a:tailEnd type="none" w="med" len="med"/>
                    </a:lnT>
                    <a:lnB w="12700" cap="flat" cmpd="sng" algn="ctr">
                      <a:solidFill>
                        <a:srgbClr val="202529"/>
                      </a:solidFill>
                      <a:prstDash val="solid"/>
                      <a:round/>
                      <a:headEnd type="none" w="med" len="med"/>
                      <a:tailEnd type="none" w="med" len="med"/>
                    </a:lnB>
                    <a:lnTlToBr w="12700" cmpd="sng">
                      <a:noFill/>
                      <a:prstDash val="solid"/>
                    </a:lnTlToBr>
                    <a:lnBlToTr w="12700" cmpd="sng">
                      <a:noFill/>
                      <a:prstDash val="solid"/>
                    </a:lnBlToTr>
                    <a:solidFill>
                      <a:srgbClr val="DDF7DD"/>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baseline="0" noProof="0" dirty="0">
                          <a:solidFill>
                            <a:schemeClr val="tx1"/>
                          </a:solidFill>
                          <a:latin typeface="+mn-lt"/>
                          <a:ea typeface="+mn-ea"/>
                          <a:cs typeface="+mn-cs"/>
                        </a:rPr>
                        <a:t>The expected effects, over the medium term, of projects supported under a given topic. The results of a project should contribute to these outcomes, fostered in particular by the dissemination and exploitation measures. This may include the uptake, diffusion, deployment, and/or use of the project’s results by direct target groups. Outcomes generally occur during or shortly after the end of the project.</a:t>
                      </a:r>
                      <a:endParaRPr lang="en-IE" sz="800" i="1" kern="1200" baseline="0" noProof="0" dirty="0">
                        <a:solidFill>
                          <a:schemeClr val="tx1"/>
                        </a:solidFill>
                        <a:latin typeface="+mn-lt"/>
                        <a:ea typeface="+mn-ea"/>
                        <a:cs typeface="+mn-cs"/>
                      </a:endParaRPr>
                    </a:p>
                  </a:txBody>
                  <a:tcPr marL="59910" marR="59910" marT="29955" marB="29955">
                    <a:lnL>
                      <a:noFill/>
                    </a:lnL>
                    <a:lnR w="9525" cap="flat" cmpd="sng" algn="ctr">
                      <a:noFill/>
                      <a:prstDash val="solid"/>
                    </a:lnR>
                    <a:lnT w="12700" cap="flat" cmpd="sng" algn="ctr">
                      <a:solidFill>
                        <a:srgbClr val="202529"/>
                      </a:solidFill>
                      <a:prstDash val="solid"/>
                      <a:round/>
                      <a:headEnd type="none" w="med" len="med"/>
                      <a:tailEnd type="none" w="med" len="med"/>
                    </a:lnT>
                    <a:lnB w="12700" cap="flat" cmpd="sng" algn="ctr">
                      <a:solidFill>
                        <a:srgbClr val="202529"/>
                      </a:solidFill>
                      <a:prstDash val="solid"/>
                      <a:round/>
                      <a:headEnd type="none" w="med" len="med"/>
                      <a:tailEnd type="none" w="med" len="med"/>
                    </a:lnB>
                    <a:lnTlToBr w="12700" cmpd="sng">
                      <a:noFill/>
                      <a:prstDash val="solid"/>
                    </a:lnTlToBr>
                    <a:lnBlToTr w="12700" cmpd="sng">
                      <a:noFill/>
                      <a:prstDash val="solid"/>
                    </a:lnBlToTr>
                    <a:solidFill>
                      <a:srgbClr val="DDF7DD"/>
                    </a:solidFill>
                  </a:tcPr>
                </a:tc>
                <a:extLst>
                  <a:ext uri="{0D108BD9-81ED-4DB2-BD59-A6C34878D82A}">
                    <a16:rowId xmlns:a16="http://schemas.microsoft.com/office/drawing/2014/main" val="2952842653"/>
                  </a:ext>
                </a:extLst>
              </a:tr>
              <a:tr h="1152000">
                <a:tc>
                  <a:txBody>
                    <a:bodyPr/>
                    <a:lstStyle/>
                    <a:p>
                      <a:pPr marL="0" algn="l" defTabSz="914400" rtl="0" eaLnBrk="1" latinLnBrk="0" hangingPunct="1"/>
                      <a:r>
                        <a:rPr lang="fr-BE" sz="1200" b="1" kern="1200" baseline="0" dirty="0">
                          <a:solidFill>
                            <a:schemeClr val="tx1"/>
                          </a:solidFill>
                          <a:latin typeface="+mn-lt"/>
                          <a:ea typeface="+mn-ea"/>
                          <a:cs typeface="+mn-cs"/>
                        </a:rPr>
                        <a:t>PROJECT RESULTS</a:t>
                      </a:r>
                    </a:p>
                  </a:txBody>
                  <a:tcPr marL="59910" marR="59910" marT="29955" marB="29955">
                    <a:lnL w="12700" cap="flat" cmpd="sng" algn="ctr">
                      <a:noFill/>
                      <a:prstDash val="solid"/>
                      <a:round/>
                      <a:headEnd type="none" w="med" len="med"/>
                      <a:tailEnd type="none" w="med" len="med"/>
                    </a:lnL>
                    <a:lnR>
                      <a:noFill/>
                    </a:lnR>
                    <a:lnT w="12700" cap="flat" cmpd="sng" algn="ctr">
                      <a:solidFill>
                        <a:srgbClr val="202529"/>
                      </a:solidFill>
                      <a:prstDash val="solid"/>
                      <a:round/>
                      <a:headEnd type="none" w="med" len="med"/>
                      <a:tailEnd type="none" w="med" len="med"/>
                    </a:lnT>
                    <a:lnB w="12700" cap="flat" cmpd="sng" algn="ctr">
                      <a:solidFill>
                        <a:srgbClr val="202529"/>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ka-GE" sz="1200" i="0" kern="1200" baseline="0" dirty="0">
                          <a:solidFill>
                            <a:schemeClr val="tx1"/>
                          </a:solidFill>
                          <a:latin typeface="+mn-lt"/>
                          <a:ea typeface="+mn-ea"/>
                          <a:cs typeface="+mn-cs"/>
                        </a:rPr>
                        <a:t> </a:t>
                      </a:r>
                      <a:endParaRPr lang="en-US" sz="800" i="1" kern="1200" baseline="0" dirty="0">
                        <a:solidFill>
                          <a:schemeClr val="tx1"/>
                        </a:solidFill>
                        <a:latin typeface="+mn-lt"/>
                        <a:ea typeface="+mn-ea"/>
                        <a:cs typeface="+mn-cs"/>
                      </a:endParaRPr>
                    </a:p>
                  </a:txBody>
                  <a:tcPr marL="59910" marR="59910" marT="29955" marB="29955">
                    <a:lnL>
                      <a:noFill/>
                    </a:lnL>
                    <a:lnR w="9525" cap="flat" cmpd="sng" algn="ctr">
                      <a:noFill/>
                      <a:prstDash val="solid"/>
                    </a:lnR>
                    <a:lnT w="12700" cap="flat" cmpd="sng" algn="ctr">
                      <a:solidFill>
                        <a:srgbClr val="202529"/>
                      </a:solidFill>
                      <a:prstDash val="solid"/>
                      <a:round/>
                      <a:headEnd type="none" w="med" len="med"/>
                      <a:tailEnd type="none" w="med" len="med"/>
                    </a:lnT>
                    <a:lnB w="12700" cap="flat" cmpd="sng" algn="ctr">
                      <a:solidFill>
                        <a:srgbClr val="202529"/>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914420386"/>
                  </a:ext>
                </a:extLst>
              </a:tr>
            </a:tbl>
          </a:graphicData>
        </a:graphic>
      </p:graphicFrame>
      <p:sp>
        <p:nvSpPr>
          <p:cNvPr id="7" name="Down Arrow 6"/>
          <p:cNvSpPr/>
          <p:nvPr/>
        </p:nvSpPr>
        <p:spPr>
          <a:xfrm>
            <a:off x="1407219" y="3430157"/>
            <a:ext cx="561677" cy="2160240"/>
          </a:xfrm>
          <a:prstGeom prst="downArrow">
            <a:avLst/>
          </a:prstGeom>
          <a:solidFill>
            <a:srgbClr val="008000"/>
          </a:solidFill>
          <a:ln>
            <a:solidFill>
              <a:schemeClr val="accent6"/>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vert="vert27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a:ea typeface="+mn-ea"/>
                <a:cs typeface="+mn-cs"/>
              </a:rPr>
              <a:t>WORK PROGRAMME</a:t>
            </a:r>
          </a:p>
        </p:txBody>
      </p:sp>
      <p:sp>
        <p:nvSpPr>
          <p:cNvPr id="8" name="Down Arrow 7"/>
          <p:cNvSpPr/>
          <p:nvPr/>
        </p:nvSpPr>
        <p:spPr>
          <a:xfrm rot="10800000">
            <a:off x="10684120" y="3430156"/>
            <a:ext cx="561677" cy="3299819"/>
          </a:xfrm>
          <a:prstGeom prst="downArrow">
            <a:avLst/>
          </a:prstGeom>
          <a:solidFill>
            <a:schemeClr val="bg2">
              <a:lumMod val="25000"/>
            </a:schemeClr>
          </a:solidFill>
          <a:ln>
            <a:solidFill>
              <a:schemeClr val="accent6"/>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vert="vert27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a:ea typeface="+mn-ea"/>
                <a:cs typeface="+mn-cs"/>
              </a:rPr>
              <a:t>PROJECT PROPOSALS</a:t>
            </a:r>
          </a:p>
        </p:txBody>
      </p:sp>
      <p:sp>
        <p:nvSpPr>
          <p:cNvPr id="9" name="TextBox 8"/>
          <p:cNvSpPr txBox="1"/>
          <p:nvPr/>
        </p:nvSpPr>
        <p:spPr>
          <a:xfrm>
            <a:off x="838200" y="1125901"/>
            <a:ext cx="400110" cy="3384376"/>
          </a:xfrm>
          <a:prstGeom prst="rect">
            <a:avLst/>
          </a:prstGeom>
          <a:noFill/>
        </p:spPr>
        <p:txBody>
          <a:bodyPr vert="vert270" wrap="square" rtlCol="0">
            <a:spAutoFit/>
          </a:bodyPr>
          <a:lstStyle/>
          <a:p>
            <a:pPr algn="ctr"/>
            <a:r>
              <a:rPr lang="en-IE" sz="1400" b="1" dirty="0">
                <a:solidFill>
                  <a:schemeClr val="bg1">
                    <a:lumMod val="50000"/>
                  </a:schemeClr>
                </a:solidFill>
              </a:rPr>
              <a:t>Strategic Planning and Programming (EC)</a:t>
            </a:r>
          </a:p>
        </p:txBody>
      </p:sp>
      <p:sp>
        <p:nvSpPr>
          <p:cNvPr id="10" name="TextBox 9"/>
          <p:cNvSpPr txBox="1"/>
          <p:nvPr/>
        </p:nvSpPr>
        <p:spPr>
          <a:xfrm>
            <a:off x="11166212" y="3885833"/>
            <a:ext cx="400110" cy="2982468"/>
          </a:xfrm>
          <a:prstGeom prst="rect">
            <a:avLst/>
          </a:prstGeom>
          <a:noFill/>
        </p:spPr>
        <p:txBody>
          <a:bodyPr vert="vert" wrap="square" rtlCol="0">
            <a:spAutoFit/>
          </a:bodyPr>
          <a:lstStyle/>
          <a:p>
            <a:pPr algn="ctr"/>
            <a:r>
              <a:rPr lang="en-IE" sz="1400" b="1" dirty="0">
                <a:solidFill>
                  <a:schemeClr val="bg1">
                    <a:lumMod val="50000"/>
                  </a:schemeClr>
                </a:solidFill>
              </a:rPr>
              <a:t>Application process (researchers)</a:t>
            </a:r>
          </a:p>
        </p:txBody>
      </p:sp>
    </p:spTree>
    <p:extLst>
      <p:ext uri="{BB962C8B-B14F-4D97-AF65-F5344CB8AC3E}">
        <p14:creationId xmlns:p14="http://schemas.microsoft.com/office/powerpoint/2010/main" val="322209792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8988" y="570233"/>
            <a:ext cx="9544812" cy="473104"/>
          </a:xfrm>
        </p:spPr>
        <p:txBody>
          <a:bodyPr anchor="t" anchorCtr="0">
            <a:normAutofit fontScale="90000"/>
          </a:bodyPr>
          <a:lstStyle/>
          <a:p>
            <a:r>
              <a:rPr lang="en-GB" dirty="0"/>
              <a:t>Measures to maximise impact</a:t>
            </a:r>
            <a:endParaRPr lang="en-GB" sz="3600" dirty="0"/>
          </a:p>
        </p:txBody>
      </p:sp>
      <p:sp>
        <p:nvSpPr>
          <p:cNvPr id="3" name="Text Placeholder 2"/>
          <p:cNvSpPr txBox="1">
            <a:spLocks/>
          </p:cNvSpPr>
          <p:nvPr/>
        </p:nvSpPr>
        <p:spPr>
          <a:xfrm>
            <a:off x="838200" y="1368002"/>
            <a:ext cx="10515600" cy="1224000"/>
          </a:xfrm>
          <a:prstGeom prst="rect">
            <a:avLst/>
          </a:prstGeom>
          <a:ln w="28575">
            <a:solidFill>
              <a:schemeClr val="accent4"/>
            </a:solidFill>
            <a:prstDash val="sysDot"/>
          </a:ln>
        </p:spPr>
        <p:txBody>
          <a:bodyPr vert="horz" lIns="91440" tIns="14400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779713">
              <a:spcAft>
                <a:spcPts val="1200"/>
              </a:spcAft>
              <a:buClr>
                <a:schemeClr val="tx1"/>
              </a:buClr>
            </a:pPr>
            <a:r>
              <a:rPr lang="en-US" dirty="0">
                <a:solidFill>
                  <a:srgbClr val="404A52"/>
                </a:solidFill>
              </a:rPr>
              <a:t>To include a draft plan in proposal is an admissibility condition, unless the work programme topic explicitly states otherwise. </a:t>
            </a:r>
          </a:p>
        </p:txBody>
      </p:sp>
      <p:sp>
        <p:nvSpPr>
          <p:cNvPr id="5" name="TextBox 4"/>
          <p:cNvSpPr txBox="1"/>
          <p:nvPr/>
        </p:nvSpPr>
        <p:spPr>
          <a:xfrm>
            <a:off x="838200" y="2850437"/>
            <a:ext cx="10515600" cy="833663"/>
          </a:xfrm>
          <a:prstGeom prst="rect">
            <a:avLst/>
          </a:prstGeom>
          <a:solidFill>
            <a:schemeClr val="accent4"/>
          </a:solidFill>
          <a:ln>
            <a:noFill/>
          </a:ln>
        </p:spPr>
        <p:txBody>
          <a:bodyPr wrap="square" lIns="108000" tIns="108000" rIns="108000" bIns="108000" rtlCol="0">
            <a:spAutoFit/>
          </a:bodyPr>
          <a:lstStyle/>
          <a:p>
            <a:pPr>
              <a:spcAft>
                <a:spcPts val="1200"/>
              </a:spcAft>
              <a:buClr>
                <a:srgbClr val="FBC400"/>
              </a:buClr>
            </a:pPr>
            <a:r>
              <a:rPr lang="en-US" sz="2000" b="1" kern="0" spc="-30" dirty="0">
                <a:solidFill>
                  <a:schemeClr val="bg1"/>
                </a:solidFill>
                <a:cs typeface="Arial" panose="020B0604020202020204" pitchFamily="34" charset="0"/>
              </a:rPr>
              <a:t> All measures should be </a:t>
            </a:r>
            <a:r>
              <a:rPr lang="en-US" sz="2000" b="1" kern="0" spc="-30" dirty="0">
                <a:solidFill>
                  <a:schemeClr val="accent2"/>
                </a:solidFill>
                <a:cs typeface="Arial" panose="020B0604020202020204" pitchFamily="34" charset="0"/>
              </a:rPr>
              <a:t>proportionate</a:t>
            </a:r>
            <a:r>
              <a:rPr lang="en-US" sz="2000" b="1" kern="0" spc="-30" dirty="0">
                <a:solidFill>
                  <a:schemeClr val="bg1"/>
                </a:solidFill>
                <a:cs typeface="Arial" panose="020B0604020202020204" pitchFamily="34" charset="0"/>
              </a:rPr>
              <a:t> to the scale of the project, and should contain </a:t>
            </a:r>
            <a:r>
              <a:rPr lang="en-US" sz="2000" b="1" kern="0" spc="-30" dirty="0">
                <a:solidFill>
                  <a:schemeClr val="accent2"/>
                </a:solidFill>
                <a:cs typeface="Arial" panose="020B0604020202020204" pitchFamily="34" charset="0"/>
              </a:rPr>
              <a:t>concrete actions </a:t>
            </a:r>
            <a:r>
              <a:rPr lang="en-US" sz="2000" b="1" kern="0" spc="-30" dirty="0">
                <a:solidFill>
                  <a:schemeClr val="bg1"/>
                </a:solidFill>
                <a:cs typeface="Arial" panose="020B0604020202020204" pitchFamily="34" charset="0"/>
              </a:rPr>
              <a:t>to be implemented both </a:t>
            </a:r>
            <a:r>
              <a:rPr lang="en-US" sz="2000" b="1" kern="0" spc="-30" dirty="0">
                <a:solidFill>
                  <a:schemeClr val="accent2"/>
                </a:solidFill>
                <a:cs typeface="Arial" panose="020B0604020202020204" pitchFamily="34" charset="0"/>
              </a:rPr>
              <a:t>during and after </a:t>
            </a:r>
            <a:r>
              <a:rPr lang="en-US" sz="2000" b="1" kern="0" spc="-30" dirty="0">
                <a:solidFill>
                  <a:schemeClr val="bg1"/>
                </a:solidFill>
                <a:cs typeface="Arial" panose="020B0604020202020204" pitchFamily="34" charset="0"/>
              </a:rPr>
              <a:t>the end of the project</a:t>
            </a:r>
            <a:endParaRPr lang="de-DE" sz="2000" dirty="0">
              <a:solidFill>
                <a:schemeClr val="bg1"/>
              </a:solidFill>
              <a:cs typeface="Arial" panose="020B0604020202020204" pitchFamily="34" charset="0"/>
            </a:endParaRPr>
          </a:p>
        </p:txBody>
      </p:sp>
      <p:sp>
        <p:nvSpPr>
          <p:cNvPr id="8" name="Pentagon 11">
            <a:extLst>
              <a:ext uri="{FF2B5EF4-FFF2-40B4-BE49-F238E27FC236}">
                <a16:creationId xmlns:a16="http://schemas.microsoft.com/office/drawing/2014/main" id="{23128E1A-CB89-47F8-938A-56BB556A2F49}"/>
              </a:ext>
            </a:extLst>
          </p:cNvPr>
          <p:cNvSpPr/>
          <p:nvPr/>
        </p:nvSpPr>
        <p:spPr bwMode="auto">
          <a:xfrm>
            <a:off x="1019163" y="1517438"/>
            <a:ext cx="2492133" cy="920962"/>
          </a:xfrm>
          <a:prstGeom prst="homePlate">
            <a:avLst/>
          </a:prstGeom>
          <a:solidFill>
            <a:schemeClr val="accent2"/>
          </a:solidFill>
          <a:ln>
            <a:noFill/>
          </a:ln>
          <a:effectLst/>
        </p:spPr>
        <p:txBody>
          <a:bodyPr vert="horz" wrap="square" lIns="180000" tIns="45720" rIns="91440" bIns="45720" numCol="1" rtlCol="0" anchor="ctr" anchorCtr="0" compatLnSpc="1">
            <a:prstTxWarp prst="textNoShape">
              <a:avLst/>
            </a:prstTxWarp>
          </a:bodyPr>
          <a:lstStyle>
            <a:defPPr>
              <a:defRPr lang="en-GB"/>
            </a:defPPr>
            <a:lvl1pPr algn="l" rtl="0" fontAlgn="base">
              <a:spcBef>
                <a:spcPct val="0"/>
              </a:spcBef>
              <a:spcAft>
                <a:spcPct val="0"/>
              </a:spcAft>
              <a:defRPr sz="1200" kern="1200">
                <a:solidFill>
                  <a:srgbClr val="0F5494"/>
                </a:solidFill>
                <a:latin typeface="Verdana" pitchFamily="34" charset="0"/>
                <a:ea typeface="+mn-ea"/>
                <a:cs typeface="+mn-cs"/>
              </a:defRPr>
            </a:lvl1pPr>
            <a:lvl2pPr marL="457200" algn="l" rtl="0" fontAlgn="base">
              <a:spcBef>
                <a:spcPct val="0"/>
              </a:spcBef>
              <a:spcAft>
                <a:spcPct val="0"/>
              </a:spcAft>
              <a:defRPr sz="1200" kern="1200">
                <a:solidFill>
                  <a:srgbClr val="0F5494"/>
                </a:solidFill>
                <a:latin typeface="Verdana" pitchFamily="34" charset="0"/>
                <a:ea typeface="+mn-ea"/>
                <a:cs typeface="+mn-cs"/>
              </a:defRPr>
            </a:lvl2pPr>
            <a:lvl3pPr marL="914400" algn="l" rtl="0" fontAlgn="base">
              <a:spcBef>
                <a:spcPct val="0"/>
              </a:spcBef>
              <a:spcAft>
                <a:spcPct val="0"/>
              </a:spcAft>
              <a:defRPr sz="1200" kern="1200">
                <a:solidFill>
                  <a:srgbClr val="0F5494"/>
                </a:solidFill>
                <a:latin typeface="Verdana" pitchFamily="34" charset="0"/>
                <a:ea typeface="+mn-ea"/>
                <a:cs typeface="+mn-cs"/>
              </a:defRPr>
            </a:lvl3pPr>
            <a:lvl4pPr marL="1371600" algn="l" rtl="0" fontAlgn="base">
              <a:spcBef>
                <a:spcPct val="0"/>
              </a:spcBef>
              <a:spcAft>
                <a:spcPct val="0"/>
              </a:spcAft>
              <a:defRPr sz="1200" kern="1200">
                <a:solidFill>
                  <a:srgbClr val="0F5494"/>
                </a:solidFill>
                <a:latin typeface="Verdana" pitchFamily="34" charset="0"/>
                <a:ea typeface="+mn-ea"/>
                <a:cs typeface="+mn-cs"/>
              </a:defRPr>
            </a:lvl4pPr>
            <a:lvl5pPr marL="1828800" algn="l" rtl="0" fontAlgn="base">
              <a:spcBef>
                <a:spcPct val="0"/>
              </a:spcBef>
              <a:spcAft>
                <a:spcPct val="0"/>
              </a:spcAft>
              <a:defRPr sz="1200" kern="1200">
                <a:solidFill>
                  <a:srgbClr val="0F5494"/>
                </a:solidFill>
                <a:latin typeface="Verdana" pitchFamily="34" charset="0"/>
                <a:ea typeface="+mn-ea"/>
                <a:cs typeface="+mn-cs"/>
              </a:defRPr>
            </a:lvl5pPr>
            <a:lvl6pPr marL="2286000" algn="l" defTabSz="914400" rtl="0" eaLnBrk="1" latinLnBrk="0" hangingPunct="1">
              <a:defRPr sz="1200" kern="1200">
                <a:solidFill>
                  <a:srgbClr val="0F5494"/>
                </a:solidFill>
                <a:latin typeface="Verdana" pitchFamily="34" charset="0"/>
                <a:ea typeface="+mn-ea"/>
                <a:cs typeface="+mn-cs"/>
              </a:defRPr>
            </a:lvl6pPr>
            <a:lvl7pPr marL="2743200" algn="l" defTabSz="914400" rtl="0" eaLnBrk="1" latinLnBrk="0" hangingPunct="1">
              <a:defRPr sz="1200" kern="1200">
                <a:solidFill>
                  <a:srgbClr val="0F5494"/>
                </a:solidFill>
                <a:latin typeface="Verdana" pitchFamily="34" charset="0"/>
                <a:ea typeface="+mn-ea"/>
                <a:cs typeface="+mn-cs"/>
              </a:defRPr>
            </a:lvl7pPr>
            <a:lvl8pPr marL="3200400" algn="l" defTabSz="914400" rtl="0" eaLnBrk="1" latinLnBrk="0" hangingPunct="1">
              <a:defRPr sz="1200" kern="1200">
                <a:solidFill>
                  <a:srgbClr val="0F5494"/>
                </a:solidFill>
                <a:latin typeface="Verdana" pitchFamily="34" charset="0"/>
                <a:ea typeface="+mn-ea"/>
                <a:cs typeface="+mn-cs"/>
              </a:defRPr>
            </a:lvl8pPr>
            <a:lvl9pPr marL="3657600" algn="l" defTabSz="914400" rtl="0" eaLnBrk="1" latinLnBrk="0" hangingPunct="1">
              <a:defRPr sz="1200" kern="1200">
                <a:solidFill>
                  <a:srgbClr val="0F5494"/>
                </a:solidFill>
                <a:latin typeface="Verdana" pitchFamily="34" charset="0"/>
                <a:ea typeface="+mn-ea"/>
                <a:cs typeface="+mn-cs"/>
              </a:defRPr>
            </a:lvl9pPr>
          </a:lstStyle>
          <a:p>
            <a:pPr marL="3175"/>
            <a:r>
              <a:rPr lang="fr-BE" sz="2000" b="1" dirty="0" err="1">
                <a:solidFill>
                  <a:schemeClr val="bg1"/>
                </a:solidFill>
                <a:latin typeface="+mj-lt"/>
                <a:ea typeface="Verdana" panose="020B0604030504040204" pitchFamily="34" charset="0"/>
                <a:cs typeface="Verdana" panose="020B0604030504040204" pitchFamily="34" charset="0"/>
              </a:rPr>
              <a:t>Dissemination</a:t>
            </a:r>
            <a:r>
              <a:rPr lang="fr-BE" sz="2000" b="1" dirty="0">
                <a:solidFill>
                  <a:schemeClr val="bg1"/>
                </a:solidFill>
                <a:latin typeface="+mj-lt"/>
                <a:ea typeface="Verdana" panose="020B0604030504040204" pitchFamily="34" charset="0"/>
                <a:cs typeface="Verdana" panose="020B0604030504040204" pitchFamily="34" charset="0"/>
              </a:rPr>
              <a:t>, exploitation and communication</a:t>
            </a:r>
            <a:endParaRPr lang="en-GB" sz="2000" b="1" dirty="0">
              <a:solidFill>
                <a:schemeClr val="bg1"/>
              </a:solidFill>
              <a:latin typeface="+mj-lt"/>
              <a:ea typeface="Verdana" panose="020B0604030504040204" pitchFamily="34" charset="0"/>
              <a:cs typeface="Verdana" panose="020B0604030504040204" pitchFamily="34" charset="0"/>
            </a:endParaRPr>
          </a:p>
        </p:txBody>
      </p:sp>
      <p:sp>
        <p:nvSpPr>
          <p:cNvPr id="10" name="Text Placeholder 2"/>
          <p:cNvSpPr txBox="1">
            <a:spLocks/>
          </p:cNvSpPr>
          <p:nvPr/>
        </p:nvSpPr>
        <p:spPr>
          <a:xfrm>
            <a:off x="838200" y="3942535"/>
            <a:ext cx="10515600" cy="2677721"/>
          </a:xfrm>
          <a:prstGeom prst="rect">
            <a:avLst/>
          </a:prstGeom>
          <a:solidFill>
            <a:schemeClr val="bg1"/>
          </a:solidFill>
          <a:ln w="12700">
            <a:noFill/>
          </a:ln>
        </p:spPr>
        <p:txBody>
          <a:bodyPr vert="horz" lIns="9144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chemeClr val="accent2"/>
              </a:buClr>
            </a:pPr>
            <a:r>
              <a:rPr lang="en-US" b="0" dirty="0">
                <a:solidFill>
                  <a:schemeClr val="tx1"/>
                </a:solidFill>
                <a:cs typeface="Arial" panose="020B0604020202020204" pitchFamily="34" charset="0"/>
              </a:rPr>
              <a:t>Elements of the D&amp;E&amp;C plan</a:t>
            </a:r>
          </a:p>
          <a:p>
            <a:pPr marL="342900" indent="-342900">
              <a:buClr>
                <a:schemeClr val="accent2"/>
              </a:buClr>
              <a:buFont typeface="Arial" panose="020B0604020202020204" pitchFamily="34" charset="0"/>
              <a:buChar char="●"/>
            </a:pPr>
            <a:r>
              <a:rPr lang="en-US" sz="1400" dirty="0">
                <a:solidFill>
                  <a:schemeClr val="accent2"/>
                </a:solidFill>
                <a:cs typeface="Arial" panose="020B0604020202020204" pitchFamily="34" charset="0"/>
              </a:rPr>
              <a:t>Planned measures </a:t>
            </a:r>
            <a:r>
              <a:rPr lang="en-US" sz="1400" b="0" dirty="0">
                <a:solidFill>
                  <a:schemeClr val="tx1"/>
                </a:solidFill>
                <a:cs typeface="Arial" panose="020B0604020202020204" pitchFamily="34" charset="0"/>
              </a:rPr>
              <a:t>to </a:t>
            </a:r>
            <a:r>
              <a:rPr lang="en-US" sz="1400" b="0" dirty="0" err="1">
                <a:solidFill>
                  <a:schemeClr val="tx1"/>
                </a:solidFill>
                <a:cs typeface="Arial" panose="020B0604020202020204" pitchFamily="34" charset="0"/>
              </a:rPr>
              <a:t>maximise</a:t>
            </a:r>
            <a:r>
              <a:rPr lang="en-US" sz="1400" b="0" dirty="0">
                <a:solidFill>
                  <a:schemeClr val="tx1"/>
                </a:solidFill>
                <a:cs typeface="Arial" panose="020B0604020202020204" pitchFamily="34" charset="0"/>
              </a:rPr>
              <a:t> the impact of projects</a:t>
            </a:r>
          </a:p>
          <a:p>
            <a:pPr marL="342900" indent="-342900">
              <a:buClr>
                <a:schemeClr val="accent2"/>
              </a:buClr>
              <a:buFont typeface="Arial" panose="020B0604020202020204" pitchFamily="34" charset="0"/>
              <a:buChar char="●"/>
            </a:pPr>
            <a:r>
              <a:rPr lang="en-US" sz="1400" dirty="0">
                <a:solidFill>
                  <a:schemeClr val="accent2"/>
                </a:solidFill>
                <a:cs typeface="Arial" panose="020B0604020202020204" pitchFamily="34" charset="0"/>
              </a:rPr>
              <a:t>Target groups </a:t>
            </a:r>
            <a:r>
              <a:rPr lang="en-US" sz="1400" b="0" dirty="0">
                <a:solidFill>
                  <a:schemeClr val="tx1"/>
                </a:solidFill>
                <a:cs typeface="Arial" panose="020B0604020202020204" pitchFamily="34" charset="0"/>
              </a:rPr>
              <a:t>(e.g. scientific community, end users, financial actors, public at large) and </a:t>
            </a:r>
            <a:r>
              <a:rPr lang="en-US" sz="1400" dirty="0">
                <a:solidFill>
                  <a:schemeClr val="accent2"/>
                </a:solidFill>
                <a:cs typeface="Arial" panose="020B0604020202020204" pitchFamily="34" charset="0"/>
              </a:rPr>
              <a:t>proposed channels </a:t>
            </a:r>
            <a:r>
              <a:rPr lang="en-US" sz="1400" b="0" dirty="0">
                <a:solidFill>
                  <a:schemeClr val="tx1"/>
                </a:solidFill>
                <a:cs typeface="Arial" panose="020B0604020202020204" pitchFamily="34" charset="0"/>
              </a:rPr>
              <a:t>to interact</a:t>
            </a:r>
          </a:p>
          <a:p>
            <a:pPr marL="342900" indent="-342900">
              <a:buClr>
                <a:schemeClr val="accent2"/>
              </a:buClr>
              <a:buFont typeface="Arial" panose="020B0604020202020204" pitchFamily="34" charset="0"/>
              <a:buChar char="●"/>
            </a:pPr>
            <a:r>
              <a:rPr lang="en-US" sz="1400" dirty="0">
                <a:solidFill>
                  <a:schemeClr val="accent2"/>
                </a:solidFill>
                <a:cs typeface="Arial" panose="020B0604020202020204" pitchFamily="34" charset="0"/>
              </a:rPr>
              <a:t>Communication measures </a:t>
            </a:r>
            <a:r>
              <a:rPr lang="en-US" sz="1400" b="0" dirty="0">
                <a:solidFill>
                  <a:schemeClr val="tx1"/>
                </a:solidFill>
                <a:cs typeface="Arial" panose="020B0604020202020204" pitchFamily="34" charset="0"/>
              </a:rPr>
              <a:t>for promoting the project and its findings throughout the full lifespan of the project</a:t>
            </a:r>
          </a:p>
          <a:p>
            <a:pPr marL="342900" indent="-342900">
              <a:buClr>
                <a:schemeClr val="accent2"/>
              </a:buClr>
              <a:buFont typeface="Arial" panose="020B0604020202020204" pitchFamily="34" charset="0"/>
              <a:buChar char="●"/>
            </a:pPr>
            <a:r>
              <a:rPr lang="en-US" sz="1400" dirty="0">
                <a:solidFill>
                  <a:schemeClr val="accent2"/>
                </a:solidFill>
                <a:cs typeface="Arial" panose="020B0604020202020204" pitchFamily="34" charset="0"/>
              </a:rPr>
              <a:t>Policy feedback </a:t>
            </a:r>
            <a:r>
              <a:rPr lang="en-US" sz="1400" b="0" dirty="0">
                <a:solidFill>
                  <a:schemeClr val="tx1"/>
                </a:solidFill>
                <a:cs typeface="Arial" panose="020B0604020202020204" pitchFamily="34" charset="0"/>
              </a:rPr>
              <a:t>measures to contribute to policy shaping and supporting the implementation of new policy initiatives and decisions</a:t>
            </a:r>
          </a:p>
          <a:p>
            <a:pPr marL="342900" indent="-342900">
              <a:buClr>
                <a:schemeClr val="accent2"/>
              </a:buClr>
              <a:buFont typeface="Arial" panose="020B0604020202020204" pitchFamily="34" charset="0"/>
              <a:buChar char="●"/>
            </a:pPr>
            <a:r>
              <a:rPr lang="en-US" sz="1400" b="0" dirty="0">
                <a:solidFill>
                  <a:schemeClr val="tx1"/>
                </a:solidFill>
                <a:cs typeface="Arial" panose="020B0604020202020204" pitchFamily="34" charset="0"/>
              </a:rPr>
              <a:t>Follow-up plan to foster </a:t>
            </a:r>
            <a:r>
              <a:rPr lang="en-US" sz="1400" dirty="0">
                <a:solidFill>
                  <a:schemeClr val="accent2"/>
                </a:solidFill>
                <a:cs typeface="Arial" panose="020B0604020202020204" pitchFamily="34" charset="0"/>
              </a:rPr>
              <a:t>exploitation/uptake</a:t>
            </a:r>
            <a:r>
              <a:rPr lang="en-US" sz="1400" b="0" dirty="0">
                <a:solidFill>
                  <a:schemeClr val="tx1"/>
                </a:solidFill>
                <a:cs typeface="Arial" panose="020B0604020202020204" pitchFamily="34" charset="0"/>
              </a:rPr>
              <a:t> of the results</a:t>
            </a:r>
          </a:p>
          <a:p>
            <a:pPr marL="630238" lvl="2" indent="-342900">
              <a:buClr>
                <a:schemeClr val="accent2"/>
              </a:buClr>
              <a:buFont typeface="Arial" panose="020B0604020202020204" pitchFamily="34" charset="0"/>
              <a:buChar char="●"/>
            </a:pPr>
            <a:r>
              <a:rPr lang="en-US" sz="1400" b="0" dirty="0">
                <a:solidFill>
                  <a:schemeClr val="tx1"/>
                </a:solidFill>
                <a:cs typeface="Arial" panose="020B0604020202020204" pitchFamily="34" charset="0"/>
              </a:rPr>
              <a:t>Comprehensive and feasible strategy for the </a:t>
            </a:r>
            <a:r>
              <a:rPr lang="en-US" sz="1400" b="1" dirty="0">
                <a:solidFill>
                  <a:schemeClr val="accent2"/>
                </a:solidFill>
                <a:cs typeface="Arial" panose="020B0604020202020204" pitchFamily="34" charset="0"/>
              </a:rPr>
              <a:t>management of the intellectual property </a:t>
            </a:r>
            <a:r>
              <a:rPr lang="en-US" sz="1400" b="0" dirty="0">
                <a:solidFill>
                  <a:schemeClr val="tx1"/>
                </a:solidFill>
                <a:cs typeface="Arial" panose="020B0604020202020204" pitchFamily="34" charset="0"/>
              </a:rPr>
              <a:t>(the provision of a results ownership list is mandatory at the end of the project)</a:t>
            </a:r>
          </a:p>
          <a:p>
            <a:pPr marL="630238" lvl="2" indent="-342900">
              <a:buClr>
                <a:schemeClr val="accent2"/>
              </a:buClr>
              <a:buFont typeface="Arial" panose="020B0604020202020204" pitchFamily="34" charset="0"/>
              <a:buChar char="●"/>
            </a:pPr>
            <a:r>
              <a:rPr lang="en-US" sz="1400" b="0" dirty="0">
                <a:solidFill>
                  <a:schemeClr val="tx1"/>
                </a:solidFill>
                <a:cs typeface="Arial" panose="020B0604020202020204" pitchFamily="34" charset="0"/>
              </a:rPr>
              <a:t>If exploitation is expected primarily in non-associated third countries, give a convincing justification that this is still in the Union’s interest.</a:t>
            </a:r>
          </a:p>
          <a:p>
            <a:pPr>
              <a:buClr>
                <a:schemeClr val="accent2"/>
              </a:buClr>
            </a:pPr>
            <a:endParaRPr lang="en-US" sz="1400" b="0" dirty="0">
              <a:solidFill>
                <a:schemeClr val="tx1"/>
              </a:solidFill>
              <a:cs typeface="Arial" panose="020B0604020202020204" pitchFamily="34" charset="0"/>
            </a:endParaRPr>
          </a:p>
          <a:p>
            <a:pPr marL="342900" indent="-342900">
              <a:buClr>
                <a:schemeClr val="accent2"/>
              </a:buClr>
              <a:buFont typeface="Arial" panose="020B0604020202020204" pitchFamily="34" charset="0"/>
              <a:buChar char="●"/>
            </a:pPr>
            <a:endParaRPr lang="en-US" sz="1400" b="0" dirty="0">
              <a:solidFill>
                <a:schemeClr val="tx1"/>
              </a:solidFill>
              <a:cs typeface="Arial" panose="020B0604020202020204" pitchFamily="34" charset="0"/>
            </a:endParaRPr>
          </a:p>
          <a:p>
            <a:pPr marL="342900" indent="-342900">
              <a:buClr>
                <a:schemeClr val="accent2"/>
              </a:buClr>
              <a:buFont typeface="Arial" panose="020B0604020202020204" pitchFamily="34" charset="0"/>
              <a:buChar char="●"/>
            </a:pPr>
            <a:endParaRPr lang="en-US" sz="1400" b="0" dirty="0">
              <a:solidFill>
                <a:schemeClr val="tx1"/>
              </a:solidFill>
              <a:cs typeface="Arial" panose="020B0604020202020204" pitchFamily="34" charset="0"/>
            </a:endParaRPr>
          </a:p>
          <a:p>
            <a:pPr marL="342900" indent="-342900">
              <a:buClr>
                <a:schemeClr val="accent2"/>
              </a:buClr>
              <a:buFont typeface="Arial" panose="020B0604020202020204" pitchFamily="34" charset="0"/>
              <a:buChar char="●"/>
            </a:pPr>
            <a:endParaRPr lang="en-US" sz="1400" b="0" dirty="0">
              <a:solidFill>
                <a:schemeClr val="tx1"/>
              </a:solidFill>
              <a:cs typeface="Arial" panose="020B0604020202020204" pitchFamily="34" charset="0"/>
            </a:endParaRPr>
          </a:p>
          <a:p>
            <a:pPr marL="342900" indent="-342900">
              <a:buClr>
                <a:schemeClr val="accent2"/>
              </a:buClr>
              <a:buFont typeface="Arial" panose="020B0604020202020204" pitchFamily="34" charset="0"/>
              <a:buChar char="●"/>
            </a:pPr>
            <a:endParaRPr lang="en-US" sz="1400" b="0" dirty="0">
              <a:solidFill>
                <a:schemeClr val="tx1"/>
              </a:solidFill>
              <a:cs typeface="Arial" panose="020B0604020202020204" pitchFamily="34" charset="0"/>
            </a:endParaRPr>
          </a:p>
          <a:p>
            <a:pPr marL="342900" indent="-342900">
              <a:buClr>
                <a:schemeClr val="accent2"/>
              </a:buClr>
              <a:buFont typeface="Arial" panose="020B0604020202020204" pitchFamily="34" charset="0"/>
              <a:buChar char="●"/>
            </a:pPr>
            <a:endParaRPr lang="en-US" b="0" dirty="0">
              <a:solidFill>
                <a:schemeClr val="tx1"/>
              </a:solidFill>
              <a:cs typeface="Arial" panose="020B0604020202020204" pitchFamily="34" charset="0"/>
            </a:endParaRPr>
          </a:p>
        </p:txBody>
      </p:sp>
      <p:grpSp>
        <p:nvGrpSpPr>
          <p:cNvPr id="9" name="Group 8"/>
          <p:cNvGrpSpPr/>
          <p:nvPr/>
        </p:nvGrpSpPr>
        <p:grpSpPr>
          <a:xfrm>
            <a:off x="838200" y="374785"/>
            <a:ext cx="864000" cy="864000"/>
            <a:chOff x="8939436" y="4807760"/>
            <a:chExt cx="864000" cy="864000"/>
          </a:xfrm>
        </p:grpSpPr>
        <p:sp>
          <p:nvSpPr>
            <p:cNvPr id="11" name="Oval 10"/>
            <p:cNvSpPr/>
            <p:nvPr/>
          </p:nvSpPr>
          <p:spPr>
            <a:xfrm>
              <a:off x="8939436" y="4807760"/>
              <a:ext cx="864000" cy="86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73671" y="4841995"/>
              <a:ext cx="795530" cy="795530"/>
            </a:xfrm>
            <a:prstGeom prst="rect">
              <a:avLst/>
            </a:prstGeom>
          </p:spPr>
        </p:pic>
      </p:grpSp>
    </p:spTree>
    <p:extLst>
      <p:ext uri="{BB962C8B-B14F-4D97-AF65-F5344CB8AC3E}">
        <p14:creationId xmlns:p14="http://schemas.microsoft.com/office/powerpoint/2010/main" val="56418083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txBox="1">
            <a:spLocks/>
          </p:cNvSpPr>
          <p:nvPr/>
        </p:nvSpPr>
        <p:spPr>
          <a:xfrm>
            <a:off x="553872" y="1367685"/>
            <a:ext cx="11266826" cy="1064081"/>
          </a:xfrm>
          <a:prstGeom prst="rect">
            <a:avLst/>
          </a:prstGeom>
          <a:ln w="28575">
            <a:solidFill>
              <a:schemeClr val="accent4"/>
            </a:solidFill>
            <a:prstDash val="sysDot"/>
          </a:ln>
        </p:spPr>
        <p:txBody>
          <a:bodyPr vert="horz" lIns="91440" tIns="14400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066925" lvl="0">
              <a:spcAft>
                <a:spcPts val="1200"/>
              </a:spcAft>
              <a:buClr>
                <a:srgbClr val="4D4D4D"/>
              </a:buClr>
              <a:defRPr/>
            </a:pPr>
            <a:r>
              <a:rPr kumimoji="0" lang="en-US" sz="1800" b="1" i="1" u="none" strike="noStrike" kern="1200" cap="none" spc="0" normalizeH="0" baseline="0" noProof="0" dirty="0">
                <a:ln>
                  <a:noFill/>
                </a:ln>
                <a:solidFill>
                  <a:srgbClr val="404A52"/>
                </a:solidFill>
                <a:effectLst/>
                <a:uLnTx/>
                <a:uFillTx/>
                <a:latin typeface="Arial"/>
                <a:ea typeface="+mn-ea"/>
                <a:cs typeface="+mn-cs"/>
              </a:rPr>
              <a:t>In line with the European Green Deal objectives, </a:t>
            </a:r>
            <a:r>
              <a:rPr lang="en-US" sz="1800" i="1" dirty="0">
                <a:solidFill>
                  <a:srgbClr val="404A52"/>
                </a:solidFill>
              </a:rPr>
              <a:t>economic activities </a:t>
            </a:r>
            <a:r>
              <a:rPr kumimoji="0" lang="en-US" sz="1800" b="1" i="1" u="none" strike="noStrike" kern="1200" cap="none" spc="0" normalizeH="0" baseline="0" noProof="0" dirty="0">
                <a:ln>
                  <a:noFill/>
                </a:ln>
                <a:solidFill>
                  <a:srgbClr val="404A52"/>
                </a:solidFill>
                <a:effectLst/>
                <a:uLnTx/>
                <a:uFillTx/>
                <a:latin typeface="Arial"/>
                <a:ea typeface="+mn-ea"/>
                <a:cs typeface="+mn-cs"/>
              </a:rPr>
              <a:t>should not make a significant harm to any of the six environmental objectives (EU Taxonomy Regulation)</a:t>
            </a:r>
          </a:p>
        </p:txBody>
      </p:sp>
      <p:sp>
        <p:nvSpPr>
          <p:cNvPr id="8" name="Pentagon 11">
            <a:extLst>
              <a:ext uri="{FF2B5EF4-FFF2-40B4-BE49-F238E27FC236}">
                <a16:creationId xmlns:a16="http://schemas.microsoft.com/office/drawing/2014/main" id="{23128E1A-CB89-47F8-938A-56BB556A2F49}"/>
              </a:ext>
            </a:extLst>
          </p:cNvPr>
          <p:cNvSpPr/>
          <p:nvPr/>
        </p:nvSpPr>
        <p:spPr bwMode="auto">
          <a:xfrm>
            <a:off x="735111" y="1439244"/>
            <a:ext cx="1870341" cy="920962"/>
          </a:xfrm>
          <a:prstGeom prst="homePlate">
            <a:avLst/>
          </a:prstGeom>
          <a:solidFill>
            <a:schemeClr val="accent2"/>
          </a:solidFill>
          <a:ln>
            <a:noFill/>
          </a:ln>
          <a:effectLst/>
        </p:spPr>
        <p:txBody>
          <a:bodyPr vert="horz" wrap="square" lIns="180000" tIns="45720" rIns="91440" bIns="45720" numCol="1" rtlCol="0" anchor="ctr" anchorCtr="0" compatLnSpc="1">
            <a:prstTxWarp prst="textNoShape">
              <a:avLst/>
            </a:prstTxWarp>
          </a:bodyPr>
          <a:lstStyle>
            <a:defPPr>
              <a:defRPr lang="en-GB"/>
            </a:defPPr>
            <a:lvl1pPr algn="l" rtl="0" fontAlgn="base">
              <a:spcBef>
                <a:spcPct val="0"/>
              </a:spcBef>
              <a:spcAft>
                <a:spcPct val="0"/>
              </a:spcAft>
              <a:defRPr sz="1200" kern="1200">
                <a:solidFill>
                  <a:srgbClr val="0F5494"/>
                </a:solidFill>
                <a:latin typeface="Verdana" pitchFamily="34" charset="0"/>
                <a:ea typeface="+mn-ea"/>
                <a:cs typeface="+mn-cs"/>
              </a:defRPr>
            </a:lvl1pPr>
            <a:lvl2pPr marL="457200" algn="l" rtl="0" fontAlgn="base">
              <a:spcBef>
                <a:spcPct val="0"/>
              </a:spcBef>
              <a:spcAft>
                <a:spcPct val="0"/>
              </a:spcAft>
              <a:defRPr sz="1200" kern="1200">
                <a:solidFill>
                  <a:srgbClr val="0F5494"/>
                </a:solidFill>
                <a:latin typeface="Verdana" pitchFamily="34" charset="0"/>
                <a:ea typeface="+mn-ea"/>
                <a:cs typeface="+mn-cs"/>
              </a:defRPr>
            </a:lvl2pPr>
            <a:lvl3pPr marL="914400" algn="l" rtl="0" fontAlgn="base">
              <a:spcBef>
                <a:spcPct val="0"/>
              </a:spcBef>
              <a:spcAft>
                <a:spcPct val="0"/>
              </a:spcAft>
              <a:defRPr sz="1200" kern="1200">
                <a:solidFill>
                  <a:srgbClr val="0F5494"/>
                </a:solidFill>
                <a:latin typeface="Verdana" pitchFamily="34" charset="0"/>
                <a:ea typeface="+mn-ea"/>
                <a:cs typeface="+mn-cs"/>
              </a:defRPr>
            </a:lvl3pPr>
            <a:lvl4pPr marL="1371600" algn="l" rtl="0" fontAlgn="base">
              <a:spcBef>
                <a:spcPct val="0"/>
              </a:spcBef>
              <a:spcAft>
                <a:spcPct val="0"/>
              </a:spcAft>
              <a:defRPr sz="1200" kern="1200">
                <a:solidFill>
                  <a:srgbClr val="0F5494"/>
                </a:solidFill>
                <a:latin typeface="Verdana" pitchFamily="34" charset="0"/>
                <a:ea typeface="+mn-ea"/>
                <a:cs typeface="+mn-cs"/>
              </a:defRPr>
            </a:lvl4pPr>
            <a:lvl5pPr marL="1828800" algn="l" rtl="0" fontAlgn="base">
              <a:spcBef>
                <a:spcPct val="0"/>
              </a:spcBef>
              <a:spcAft>
                <a:spcPct val="0"/>
              </a:spcAft>
              <a:defRPr sz="1200" kern="1200">
                <a:solidFill>
                  <a:srgbClr val="0F5494"/>
                </a:solidFill>
                <a:latin typeface="Verdana" pitchFamily="34" charset="0"/>
                <a:ea typeface="+mn-ea"/>
                <a:cs typeface="+mn-cs"/>
              </a:defRPr>
            </a:lvl5pPr>
            <a:lvl6pPr marL="2286000" algn="l" defTabSz="914400" rtl="0" eaLnBrk="1" latinLnBrk="0" hangingPunct="1">
              <a:defRPr sz="1200" kern="1200">
                <a:solidFill>
                  <a:srgbClr val="0F5494"/>
                </a:solidFill>
                <a:latin typeface="Verdana" pitchFamily="34" charset="0"/>
                <a:ea typeface="+mn-ea"/>
                <a:cs typeface="+mn-cs"/>
              </a:defRPr>
            </a:lvl6pPr>
            <a:lvl7pPr marL="2743200" algn="l" defTabSz="914400" rtl="0" eaLnBrk="1" latinLnBrk="0" hangingPunct="1">
              <a:defRPr sz="1200" kern="1200">
                <a:solidFill>
                  <a:srgbClr val="0F5494"/>
                </a:solidFill>
                <a:latin typeface="Verdana" pitchFamily="34" charset="0"/>
                <a:ea typeface="+mn-ea"/>
                <a:cs typeface="+mn-cs"/>
              </a:defRPr>
            </a:lvl7pPr>
            <a:lvl8pPr marL="3200400" algn="l" defTabSz="914400" rtl="0" eaLnBrk="1" latinLnBrk="0" hangingPunct="1">
              <a:defRPr sz="1200" kern="1200">
                <a:solidFill>
                  <a:srgbClr val="0F5494"/>
                </a:solidFill>
                <a:latin typeface="Verdana" pitchFamily="34" charset="0"/>
                <a:ea typeface="+mn-ea"/>
                <a:cs typeface="+mn-cs"/>
              </a:defRPr>
            </a:lvl8pPr>
            <a:lvl9pPr marL="3657600" algn="l" defTabSz="914400" rtl="0" eaLnBrk="1" latinLnBrk="0" hangingPunct="1">
              <a:defRPr sz="1200" kern="1200">
                <a:solidFill>
                  <a:srgbClr val="0F5494"/>
                </a:solidFill>
                <a:latin typeface="Verdana" pitchFamily="34" charset="0"/>
                <a:ea typeface="+mn-ea"/>
                <a:cs typeface="+mn-cs"/>
              </a:defRPr>
            </a:lvl9pPr>
          </a:lstStyle>
          <a:p>
            <a:pPr marL="3175" marR="0" lvl="0" indent="0" algn="l" defTabSz="914400" rtl="0" eaLnBrk="1" fontAlgn="base" latinLnBrk="0" hangingPunct="1">
              <a:lnSpc>
                <a:spcPct val="100000"/>
              </a:lnSpc>
              <a:spcBef>
                <a:spcPct val="0"/>
              </a:spcBef>
              <a:spcAft>
                <a:spcPct val="0"/>
              </a:spcAft>
              <a:buClrTx/>
              <a:buSzTx/>
              <a:buFontTx/>
              <a:buNone/>
              <a:tabLst/>
              <a:defRPr/>
            </a:pPr>
            <a:r>
              <a:rPr kumimoji="0" lang="fr-BE" sz="1800" b="1" i="1" u="none" strike="noStrike" kern="1200" cap="none" spc="0" normalizeH="0" baseline="0" noProof="0" dirty="0">
                <a:ln>
                  <a:noFill/>
                </a:ln>
                <a:solidFill>
                  <a:srgbClr val="FFFFFF"/>
                </a:solidFill>
                <a:effectLst/>
                <a:uLnTx/>
                <a:uFillTx/>
                <a:latin typeface="Arial"/>
                <a:ea typeface="Verdana" panose="020B0604030504040204" pitchFamily="34" charset="0"/>
                <a:cs typeface="Verdana" panose="020B0604030504040204" pitchFamily="34" charset="0"/>
              </a:rPr>
              <a:t>European Green Deal</a:t>
            </a:r>
            <a:endParaRPr kumimoji="0" lang="en-GB" sz="1800" b="1" i="1" u="none" strike="noStrike" kern="1200" cap="none" spc="0" normalizeH="0" baseline="0" noProof="0" dirty="0">
              <a:ln>
                <a:noFill/>
              </a:ln>
              <a:solidFill>
                <a:srgbClr val="FFFFFF"/>
              </a:solidFill>
              <a:effectLst/>
              <a:uLnTx/>
              <a:uFillTx/>
              <a:latin typeface="Arial"/>
              <a:ea typeface="Verdana" panose="020B0604030504040204" pitchFamily="34" charset="0"/>
              <a:cs typeface="Verdana" panose="020B0604030504040204" pitchFamily="34" charset="0"/>
            </a:endParaRPr>
          </a:p>
        </p:txBody>
      </p:sp>
      <p:sp>
        <p:nvSpPr>
          <p:cNvPr id="18" name="Rectangle 17"/>
          <p:cNvSpPr/>
          <p:nvPr/>
        </p:nvSpPr>
        <p:spPr>
          <a:xfrm>
            <a:off x="7116056" y="4852333"/>
            <a:ext cx="4328246" cy="432000"/>
          </a:xfrm>
          <a:prstGeom prst="rect">
            <a:avLst/>
          </a:prstGeom>
          <a:solidFill>
            <a:schemeClr val="bg1"/>
          </a:solidFill>
          <a:ln w="28575" cmpd="sng">
            <a:no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4D4D4D"/>
                </a:solidFill>
                <a:effectLst/>
                <a:uLnTx/>
                <a:uFillTx/>
                <a:latin typeface="Arial"/>
                <a:ea typeface="+mn-ea"/>
                <a:cs typeface="+mn-cs"/>
              </a:rPr>
              <a:t>Climate change adaptation</a:t>
            </a:r>
          </a:p>
        </p:txBody>
      </p:sp>
      <p:sp>
        <p:nvSpPr>
          <p:cNvPr id="19" name="Rectangle 18"/>
          <p:cNvSpPr/>
          <p:nvPr/>
        </p:nvSpPr>
        <p:spPr>
          <a:xfrm>
            <a:off x="7116056" y="5499018"/>
            <a:ext cx="4328246" cy="414777"/>
          </a:xfrm>
          <a:prstGeom prst="rect">
            <a:avLst/>
          </a:prstGeom>
          <a:solidFill>
            <a:schemeClr val="bg1"/>
          </a:solidFill>
          <a:ln w="28575" cmpd="sng">
            <a:no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4D4D4D"/>
                </a:solidFill>
                <a:effectLst/>
                <a:uLnTx/>
                <a:uFillTx/>
                <a:latin typeface="Arial"/>
                <a:ea typeface="+mn-ea"/>
                <a:cs typeface="+mn-cs"/>
              </a:rPr>
              <a:t>Transition to a circular economy</a:t>
            </a:r>
          </a:p>
        </p:txBody>
      </p:sp>
      <p:sp>
        <p:nvSpPr>
          <p:cNvPr id="20" name="Rectangle 19"/>
          <p:cNvSpPr/>
          <p:nvPr/>
        </p:nvSpPr>
        <p:spPr>
          <a:xfrm>
            <a:off x="7116056" y="3614940"/>
            <a:ext cx="4417399" cy="432000"/>
          </a:xfrm>
          <a:prstGeom prst="rect">
            <a:avLst/>
          </a:prstGeom>
          <a:solidFill>
            <a:schemeClr val="bg1"/>
          </a:solidFill>
          <a:ln w="28575" cmpd="sng">
            <a:no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4D4D4D"/>
                </a:solidFill>
                <a:effectLst/>
                <a:uLnTx/>
                <a:uFillTx/>
                <a:latin typeface="Arial"/>
                <a:ea typeface="+mn-ea"/>
                <a:cs typeface="+mn-cs"/>
              </a:rPr>
              <a:t>Sustainable use &amp; protection of  water &amp; marine resources</a:t>
            </a:r>
          </a:p>
        </p:txBody>
      </p:sp>
      <p:sp>
        <p:nvSpPr>
          <p:cNvPr id="21" name="Rectangle 20"/>
          <p:cNvSpPr/>
          <p:nvPr/>
        </p:nvSpPr>
        <p:spPr>
          <a:xfrm>
            <a:off x="7116056" y="2984369"/>
            <a:ext cx="4328246" cy="432000"/>
          </a:xfrm>
          <a:prstGeom prst="rect">
            <a:avLst/>
          </a:prstGeom>
          <a:solidFill>
            <a:schemeClr val="bg1"/>
          </a:solidFill>
          <a:ln w="28575" cmpd="sng">
            <a:no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4D4D4D"/>
                </a:solidFill>
                <a:effectLst/>
                <a:uLnTx/>
                <a:uFillTx/>
                <a:latin typeface="Arial"/>
                <a:ea typeface="+mn-ea"/>
                <a:cs typeface="+mn-cs"/>
              </a:rPr>
              <a:t>Climate change mitigation</a:t>
            </a:r>
          </a:p>
        </p:txBody>
      </p:sp>
      <p:sp>
        <p:nvSpPr>
          <p:cNvPr id="22" name="Rectangle 21"/>
          <p:cNvSpPr/>
          <p:nvPr/>
        </p:nvSpPr>
        <p:spPr>
          <a:xfrm>
            <a:off x="7116056" y="6062885"/>
            <a:ext cx="4242038" cy="506159"/>
          </a:xfrm>
          <a:prstGeom prst="rect">
            <a:avLst/>
          </a:prstGeom>
          <a:solidFill>
            <a:schemeClr val="bg1"/>
          </a:solidFill>
          <a:ln w="28575" cmpd="sng">
            <a:no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4D4D4D"/>
                </a:solidFill>
                <a:effectLst/>
                <a:uLnTx/>
                <a:uFillTx/>
                <a:latin typeface="Arial"/>
                <a:ea typeface="+mn-ea"/>
                <a:cs typeface="+mn-cs"/>
              </a:rPr>
              <a:t>Protection and restoration of biodiversity &amp; ecosystems</a:t>
            </a:r>
          </a:p>
        </p:txBody>
      </p:sp>
      <p:sp>
        <p:nvSpPr>
          <p:cNvPr id="23" name="Rectangle 22"/>
          <p:cNvSpPr/>
          <p:nvPr/>
        </p:nvSpPr>
        <p:spPr>
          <a:xfrm>
            <a:off x="7116056" y="4250553"/>
            <a:ext cx="4328246" cy="432000"/>
          </a:xfrm>
          <a:prstGeom prst="rect">
            <a:avLst/>
          </a:prstGeom>
          <a:solidFill>
            <a:schemeClr val="bg1"/>
          </a:solidFill>
          <a:ln w="28575" cmpd="sng">
            <a:no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4D4D4D"/>
                </a:solidFill>
                <a:effectLst/>
                <a:uLnTx/>
                <a:uFillTx/>
                <a:latin typeface="Arial"/>
                <a:ea typeface="+mn-ea"/>
                <a:cs typeface="+mn-cs"/>
              </a:rPr>
              <a:t>Pollution prevention &amp; control</a:t>
            </a:r>
          </a:p>
        </p:txBody>
      </p:sp>
      <p:grpSp>
        <p:nvGrpSpPr>
          <p:cNvPr id="24" name="Group 23"/>
          <p:cNvGrpSpPr/>
          <p:nvPr/>
        </p:nvGrpSpPr>
        <p:grpSpPr>
          <a:xfrm>
            <a:off x="6466747" y="2942120"/>
            <a:ext cx="577100" cy="576000"/>
            <a:chOff x="7833898" y="4807760"/>
            <a:chExt cx="864263" cy="864000"/>
          </a:xfrm>
        </p:grpSpPr>
        <p:sp>
          <p:nvSpPr>
            <p:cNvPr id="25" name="Oval 24"/>
            <p:cNvSpPr/>
            <p:nvPr/>
          </p:nvSpPr>
          <p:spPr>
            <a:xfrm>
              <a:off x="7834029" y="4807760"/>
              <a:ext cx="864000" cy="864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pic>
          <p:nvPicPr>
            <p:cNvPr id="26" name="Picture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33898" y="4809284"/>
              <a:ext cx="864263" cy="860952"/>
            </a:xfrm>
            <a:prstGeom prst="rect">
              <a:avLst/>
            </a:prstGeom>
          </p:spPr>
        </p:pic>
      </p:grpSp>
      <p:grpSp>
        <p:nvGrpSpPr>
          <p:cNvPr id="27" name="Group 26"/>
          <p:cNvGrpSpPr/>
          <p:nvPr/>
        </p:nvGrpSpPr>
        <p:grpSpPr>
          <a:xfrm>
            <a:off x="6466747" y="3555232"/>
            <a:ext cx="577100" cy="576000"/>
            <a:chOff x="4409515" y="1558376"/>
            <a:chExt cx="864000" cy="864000"/>
          </a:xfrm>
        </p:grpSpPr>
        <p:sp>
          <p:nvSpPr>
            <p:cNvPr id="28" name="Oval 27"/>
            <p:cNvSpPr/>
            <p:nvPr/>
          </p:nvSpPr>
          <p:spPr>
            <a:xfrm>
              <a:off x="4409515" y="1558376"/>
              <a:ext cx="864000" cy="864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pic>
          <p:nvPicPr>
            <p:cNvPr id="29" name="Picture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04030" y="1654928"/>
              <a:ext cx="743226" cy="740378"/>
            </a:xfrm>
            <a:prstGeom prst="rect">
              <a:avLst/>
            </a:prstGeom>
          </p:spPr>
        </p:pic>
      </p:grpSp>
      <p:grpSp>
        <p:nvGrpSpPr>
          <p:cNvPr id="30" name="Group 29"/>
          <p:cNvGrpSpPr/>
          <p:nvPr/>
        </p:nvGrpSpPr>
        <p:grpSpPr>
          <a:xfrm>
            <a:off x="6466747" y="4781456"/>
            <a:ext cx="577100" cy="576000"/>
            <a:chOff x="5597465" y="3720615"/>
            <a:chExt cx="864000" cy="864000"/>
          </a:xfrm>
        </p:grpSpPr>
        <p:sp>
          <p:nvSpPr>
            <p:cNvPr id="31" name="Oval 30"/>
            <p:cNvSpPr/>
            <p:nvPr/>
          </p:nvSpPr>
          <p:spPr>
            <a:xfrm>
              <a:off x="5597465" y="3720615"/>
              <a:ext cx="864000" cy="86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pic>
          <p:nvPicPr>
            <p:cNvPr id="32" name="Picture 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31700" y="3754850"/>
              <a:ext cx="795530" cy="795530"/>
            </a:xfrm>
            <a:prstGeom prst="rect">
              <a:avLst/>
            </a:prstGeom>
          </p:spPr>
        </p:pic>
      </p:grpSp>
      <p:grpSp>
        <p:nvGrpSpPr>
          <p:cNvPr id="33" name="Group 32"/>
          <p:cNvGrpSpPr/>
          <p:nvPr/>
        </p:nvGrpSpPr>
        <p:grpSpPr>
          <a:xfrm>
            <a:off x="6466747" y="4168344"/>
            <a:ext cx="577100" cy="576000"/>
            <a:chOff x="1013173" y="2641504"/>
            <a:chExt cx="864000" cy="864000"/>
          </a:xfrm>
        </p:grpSpPr>
        <p:sp>
          <p:nvSpPr>
            <p:cNvPr id="34" name="Oval 33"/>
            <p:cNvSpPr/>
            <p:nvPr/>
          </p:nvSpPr>
          <p:spPr>
            <a:xfrm>
              <a:off x="1013173" y="2641504"/>
              <a:ext cx="864000" cy="864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pic>
          <p:nvPicPr>
            <p:cNvPr id="35" name="Picture 3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5549" y="2741459"/>
              <a:ext cx="687719" cy="687719"/>
            </a:xfrm>
            <a:prstGeom prst="rect">
              <a:avLst/>
            </a:prstGeom>
          </p:spPr>
        </p:pic>
      </p:grpSp>
      <p:grpSp>
        <p:nvGrpSpPr>
          <p:cNvPr id="4" name="Group 3"/>
          <p:cNvGrpSpPr/>
          <p:nvPr/>
        </p:nvGrpSpPr>
        <p:grpSpPr>
          <a:xfrm>
            <a:off x="6466747" y="5394568"/>
            <a:ext cx="577100" cy="576000"/>
            <a:chOff x="6673743" y="4807760"/>
            <a:chExt cx="864000" cy="864000"/>
          </a:xfrm>
        </p:grpSpPr>
        <p:sp>
          <p:nvSpPr>
            <p:cNvPr id="39" name="Oval 38"/>
            <p:cNvSpPr/>
            <p:nvPr/>
          </p:nvSpPr>
          <p:spPr>
            <a:xfrm>
              <a:off x="6673743" y="4807760"/>
              <a:ext cx="864000" cy="86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40" name="Group 39"/>
            <p:cNvGrpSpPr/>
            <p:nvPr/>
          </p:nvGrpSpPr>
          <p:grpSpPr>
            <a:xfrm>
              <a:off x="6735549" y="4851370"/>
              <a:ext cx="795530" cy="820390"/>
              <a:chOff x="6735549" y="4851370"/>
              <a:chExt cx="795530" cy="820390"/>
            </a:xfrm>
          </p:grpSpPr>
          <p:pic>
            <p:nvPicPr>
              <p:cNvPr id="41" name="Picture 4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35549" y="4879278"/>
                <a:ext cx="795530" cy="792482"/>
              </a:xfrm>
              <a:prstGeom prst="rect">
                <a:avLst/>
              </a:prstGeom>
            </p:spPr>
          </p:pic>
          <p:pic>
            <p:nvPicPr>
              <p:cNvPr id="42" name="Picture 41"/>
              <p:cNvPicPr>
                <a:picLocks noChangeAspect="1"/>
              </p:cNvPicPr>
              <p:nvPr/>
            </p:nvPicPr>
            <p:blipFill rotWithShape="1">
              <a:blip r:embed="rId8" cstate="print">
                <a:extLst>
                  <a:ext uri="{28A0092B-C50C-407E-A947-70E740481C1C}">
                    <a14:useLocalDpi xmlns:a14="http://schemas.microsoft.com/office/drawing/2010/main" val="0"/>
                  </a:ext>
                </a:extLst>
              </a:blip>
              <a:srcRect l="14791" t="8152" r="14795" b="148"/>
              <a:stretch/>
            </p:blipFill>
            <p:spPr>
              <a:xfrm>
                <a:off x="6803301" y="4851370"/>
                <a:ext cx="631210" cy="818866"/>
              </a:xfrm>
              <a:prstGeom prst="rect">
                <a:avLst/>
              </a:prstGeom>
            </p:spPr>
          </p:pic>
        </p:grpSp>
      </p:grpSp>
      <p:grpSp>
        <p:nvGrpSpPr>
          <p:cNvPr id="43" name="Group 42"/>
          <p:cNvGrpSpPr/>
          <p:nvPr/>
        </p:nvGrpSpPr>
        <p:grpSpPr>
          <a:xfrm>
            <a:off x="6466747" y="6007680"/>
            <a:ext cx="577100" cy="576000"/>
            <a:chOff x="4476543" y="4813894"/>
            <a:chExt cx="864000" cy="864000"/>
          </a:xfrm>
        </p:grpSpPr>
        <p:sp>
          <p:nvSpPr>
            <p:cNvPr id="44" name="Oval 43"/>
            <p:cNvSpPr/>
            <p:nvPr/>
          </p:nvSpPr>
          <p:spPr>
            <a:xfrm>
              <a:off x="4476543" y="4813894"/>
              <a:ext cx="864000" cy="86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pic>
          <p:nvPicPr>
            <p:cNvPr id="45" name="Picture 4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510778" y="4879279"/>
              <a:ext cx="743226" cy="740377"/>
            </a:xfrm>
            <a:prstGeom prst="rect">
              <a:avLst/>
            </a:prstGeom>
          </p:spPr>
        </p:pic>
      </p:grpSp>
      <p:sp>
        <p:nvSpPr>
          <p:cNvPr id="7" name="TextBox 6"/>
          <p:cNvSpPr txBox="1"/>
          <p:nvPr/>
        </p:nvSpPr>
        <p:spPr>
          <a:xfrm>
            <a:off x="6318247" y="2481723"/>
            <a:ext cx="568902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tx2"/>
                </a:solidFill>
              </a:rPr>
              <a:t>The six environmental objectives </a:t>
            </a:r>
            <a:r>
              <a:rPr lang="en-US" sz="2000" b="1" dirty="0">
                <a:solidFill>
                  <a:schemeClr val="tx2"/>
                </a:solidFill>
              </a:rPr>
              <a:t>:</a:t>
            </a:r>
            <a:endParaRPr lang="fr-BE" sz="2000" b="1" dirty="0">
              <a:solidFill>
                <a:schemeClr val="tx2"/>
              </a:solidFill>
            </a:endParaRPr>
          </a:p>
        </p:txBody>
      </p:sp>
      <p:sp>
        <p:nvSpPr>
          <p:cNvPr id="37" name="Title 1"/>
          <p:cNvSpPr>
            <a:spLocks noGrp="1"/>
          </p:cNvSpPr>
          <p:nvPr>
            <p:ph type="title"/>
          </p:nvPr>
        </p:nvSpPr>
        <p:spPr>
          <a:xfrm>
            <a:off x="1800000" y="468000"/>
            <a:ext cx="9544812" cy="473104"/>
          </a:xfrm>
        </p:spPr>
        <p:txBody>
          <a:bodyPr anchor="t" anchorCtr="0">
            <a:normAutofit fontScale="90000"/>
          </a:bodyPr>
          <a:lstStyle/>
          <a:p>
            <a:pPr>
              <a:lnSpc>
                <a:spcPct val="100000"/>
              </a:lnSpc>
            </a:pPr>
            <a:r>
              <a:rPr lang="en-GB" sz="3600" dirty="0"/>
              <a:t>Do no significant harm principle (DNSH)</a:t>
            </a:r>
          </a:p>
        </p:txBody>
      </p:sp>
      <p:grpSp>
        <p:nvGrpSpPr>
          <p:cNvPr id="38" name="Group 37"/>
          <p:cNvGrpSpPr/>
          <p:nvPr/>
        </p:nvGrpSpPr>
        <p:grpSpPr>
          <a:xfrm>
            <a:off x="806282" y="268450"/>
            <a:ext cx="864000" cy="864000"/>
            <a:chOff x="6673743" y="1558376"/>
            <a:chExt cx="864000" cy="864000"/>
          </a:xfrm>
        </p:grpSpPr>
        <p:sp>
          <p:nvSpPr>
            <p:cNvPr id="46" name="Oval 45"/>
            <p:cNvSpPr/>
            <p:nvPr/>
          </p:nvSpPr>
          <p:spPr>
            <a:xfrm>
              <a:off x="6673743" y="1558376"/>
              <a:ext cx="864000" cy="864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7" name="Picture 4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707978" y="1592611"/>
              <a:ext cx="795530" cy="795530"/>
            </a:xfrm>
            <a:prstGeom prst="rect">
              <a:avLst/>
            </a:prstGeom>
          </p:spPr>
        </p:pic>
      </p:grpSp>
      <p:sp>
        <p:nvSpPr>
          <p:cNvPr id="48" name="Text Placeholder 2"/>
          <p:cNvSpPr txBox="1">
            <a:spLocks/>
          </p:cNvSpPr>
          <p:nvPr/>
        </p:nvSpPr>
        <p:spPr>
          <a:xfrm>
            <a:off x="553872" y="2667001"/>
            <a:ext cx="5542128" cy="3916679"/>
          </a:xfrm>
          <a:prstGeom prst="rect">
            <a:avLst/>
          </a:prstGeom>
          <a:ln w="28575">
            <a:solidFill>
              <a:srgbClr val="B0D10E"/>
            </a:solidFill>
            <a:prstDash val="sysDot"/>
          </a:ln>
        </p:spPr>
        <p:txBody>
          <a:bodyPr vert="horz" lIns="91440" tIns="144000" rIns="91440" bIns="45720" rtlCol="0">
            <a:noAutofit/>
          </a:bodyPr>
          <a:lstStyle>
            <a:defPPr>
              <a:defRPr lang="en-US"/>
            </a:defPPr>
            <a:lvl1pPr marL="0" indent="0" algn="l" defTabSz="914400" rtl="0" eaLnBrk="1" latinLnBrk="0" hangingPunct="1">
              <a:lnSpc>
                <a:spcPct val="100000"/>
              </a:lnSpc>
              <a:spcBef>
                <a:spcPts val="0"/>
              </a:spcBef>
              <a:spcAft>
                <a:spcPts val="0"/>
              </a:spcAft>
              <a:buClr>
                <a:schemeClr val="tx2"/>
              </a:buClr>
              <a:buFont typeface="Arial" panose="020B0604020202020204" pitchFamily="34" charset="0"/>
              <a:buNone/>
              <a:defRPr sz="2000" b="1" kern="1200">
                <a:solidFill>
                  <a:schemeClr val="tx2"/>
                </a:solidFill>
                <a:latin typeface="+mn-lt"/>
                <a:ea typeface="+mn-ea"/>
                <a:cs typeface="+mn-cs"/>
              </a:defRPr>
            </a:lvl1pPr>
            <a:lvl2pPr marL="0" indent="0" algn="l" defTabSz="914400" rtl="0" eaLnBrk="1" latinLnBrk="0" hangingPunct="1">
              <a:lnSpc>
                <a:spcPct val="100000"/>
              </a:lnSpc>
              <a:spcBef>
                <a:spcPts val="500"/>
              </a:spcBef>
              <a:spcAft>
                <a:spcPts val="1800"/>
              </a:spcAft>
              <a:buClr>
                <a:schemeClr val="tx2"/>
              </a:buClr>
              <a:buFont typeface="Arial" panose="020B0604020202020204" pitchFamily="34" charset="0"/>
              <a:buNone/>
              <a:defRPr sz="1800" b="1" kern="1200">
                <a:solidFill>
                  <a:schemeClr val="accent2"/>
                </a:solidFill>
                <a:latin typeface="+mn-lt"/>
                <a:ea typeface="+mn-ea"/>
                <a:cs typeface="+mn-cs"/>
              </a:defRPr>
            </a:lvl2pPr>
            <a:lvl3pPr marL="914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3pPr>
            <a:lvl4pPr marL="13716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4pPr>
            <a:lvl5pPr marL="1828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363" lvl="2" indent="-342900">
              <a:spcBef>
                <a:spcPts val="600"/>
              </a:spcBef>
              <a:spcAft>
                <a:spcPts val="0"/>
              </a:spcAft>
              <a:buClr>
                <a:schemeClr val="accent2"/>
              </a:buClr>
              <a:buFont typeface="Arial" panose="020B0604020202020204" pitchFamily="34" charset="0"/>
              <a:buChar char="●"/>
            </a:pPr>
            <a:r>
              <a:rPr lang="en-US" sz="1800" dirty="0">
                <a:solidFill>
                  <a:schemeClr val="tx1">
                    <a:lumMod val="75000"/>
                  </a:schemeClr>
                </a:solidFill>
                <a:sym typeface="Wingdings" panose="05000000000000000000" pitchFamily="2" charset="2"/>
              </a:rPr>
              <a:t>Applicants </a:t>
            </a:r>
            <a:r>
              <a:rPr lang="en-US" sz="1800" b="1" dirty="0">
                <a:solidFill>
                  <a:schemeClr val="accent2"/>
                </a:solidFill>
                <a:sym typeface="Wingdings" panose="05000000000000000000" pitchFamily="2" charset="2"/>
              </a:rPr>
              <a:t>can refer to the DNSH principle </a:t>
            </a:r>
            <a:r>
              <a:rPr lang="en-US" sz="1800" dirty="0">
                <a:solidFill>
                  <a:schemeClr val="tx1">
                    <a:lumMod val="75000"/>
                  </a:schemeClr>
                </a:solidFill>
                <a:sym typeface="Wingdings" panose="05000000000000000000" pitchFamily="2" charset="2"/>
              </a:rPr>
              <a:t>when presenting their research methodology and the expected impacts of the project, to show that their project will not carry out activities that make a significant harm to any of the six environmental objectives of the EU Taxonomy Regulation.</a:t>
            </a:r>
          </a:p>
          <a:p>
            <a:pPr marL="360363" lvl="2" indent="-342900">
              <a:spcBef>
                <a:spcPts val="600"/>
              </a:spcBef>
              <a:spcAft>
                <a:spcPts val="0"/>
              </a:spcAft>
              <a:buClr>
                <a:schemeClr val="accent2"/>
              </a:buClr>
              <a:buFont typeface="Arial" panose="020B0604020202020204" pitchFamily="34" charset="0"/>
              <a:buChar char="●"/>
            </a:pPr>
            <a:r>
              <a:rPr lang="en-US" sz="1800" dirty="0">
                <a:solidFill>
                  <a:schemeClr val="tx1">
                    <a:lumMod val="75000"/>
                  </a:schemeClr>
                </a:solidFill>
                <a:sym typeface="Wingdings" panose="05000000000000000000" pitchFamily="2" charset="2"/>
              </a:rPr>
              <a:t>However, evaluators </a:t>
            </a:r>
            <a:r>
              <a:rPr lang="en-US" sz="1800" b="1" dirty="0">
                <a:solidFill>
                  <a:schemeClr val="accent2"/>
                </a:solidFill>
                <a:sym typeface="Wingdings" panose="05000000000000000000" pitchFamily="2" charset="2"/>
              </a:rPr>
              <a:t>will not score applications in relation to their compliance with the DNSH principle</a:t>
            </a:r>
            <a:r>
              <a:rPr lang="en-US" sz="1800" dirty="0">
                <a:solidFill>
                  <a:schemeClr val="tx1">
                    <a:lumMod val="75000"/>
                  </a:schemeClr>
                </a:solidFill>
                <a:sym typeface="Wingdings" panose="05000000000000000000" pitchFamily="2" charset="2"/>
              </a:rPr>
              <a:t> unless explicitly stated in the work programme (currently, this is the case only for actions in the European Innovation Council Work Programme 2021). </a:t>
            </a:r>
            <a:endParaRPr lang="fr-BE" sz="1800" b="0" u="sng" dirty="0">
              <a:solidFill>
                <a:srgbClr val="4D4D4D"/>
              </a:solidFill>
              <a:latin typeface="Arial"/>
              <a:sym typeface="Wingdings" panose="05000000000000000000" pitchFamily="2" charset="2"/>
            </a:endParaRPr>
          </a:p>
          <a:p>
            <a:pPr marL="2239963">
              <a:spcBef>
                <a:spcPts val="600"/>
              </a:spcBef>
              <a:spcAft>
                <a:spcPts val="1200"/>
              </a:spcAft>
              <a:buClr>
                <a:srgbClr val="4D4D4D"/>
              </a:buClr>
              <a:buFontTx/>
              <a:buNone/>
              <a:defRPr/>
            </a:pPr>
            <a:endParaRPr lang="en-GB" sz="1600" i="1" dirty="0">
              <a:solidFill>
                <a:srgbClr val="404A52"/>
              </a:solidFill>
              <a:latin typeface="Arial"/>
            </a:endParaRPr>
          </a:p>
        </p:txBody>
      </p:sp>
      <p:sp>
        <p:nvSpPr>
          <p:cNvPr id="36" name="Oval 35"/>
          <p:cNvSpPr/>
          <p:nvPr/>
        </p:nvSpPr>
        <p:spPr>
          <a:xfrm>
            <a:off x="9531492" y="268450"/>
            <a:ext cx="2475781" cy="7591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Updated slide (June 2021)</a:t>
            </a:r>
            <a:endParaRPr lang="fr-BE" dirty="0"/>
          </a:p>
        </p:txBody>
      </p:sp>
    </p:spTree>
    <p:extLst>
      <p:ext uri="{BB962C8B-B14F-4D97-AF65-F5344CB8AC3E}">
        <p14:creationId xmlns:p14="http://schemas.microsoft.com/office/powerpoint/2010/main" val="39974270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What is new in the submission process?</a:t>
            </a:r>
          </a:p>
        </p:txBody>
      </p:sp>
      <p:sp>
        <p:nvSpPr>
          <p:cNvPr id="3" name="Subtitle 2"/>
          <p:cNvSpPr>
            <a:spLocks noGrp="1"/>
          </p:cNvSpPr>
          <p:nvPr>
            <p:ph type="subTitle" idx="1"/>
          </p:nvPr>
        </p:nvSpPr>
        <p:spPr/>
        <p:txBody>
          <a:bodyPr/>
          <a:lstStyle/>
          <a:p>
            <a:r>
              <a:rPr lang="en-GB" dirty="0"/>
              <a:t>Horizon Europe</a:t>
            </a:r>
          </a:p>
        </p:txBody>
      </p:sp>
    </p:spTree>
    <p:extLst>
      <p:ext uri="{BB962C8B-B14F-4D97-AF65-F5344CB8AC3E}">
        <p14:creationId xmlns:p14="http://schemas.microsoft.com/office/powerpoint/2010/main" val="89454390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0000" y="468000"/>
            <a:ext cx="9544812" cy="473104"/>
          </a:xfrm>
        </p:spPr>
        <p:txBody>
          <a:bodyPr anchor="t" anchorCtr="0">
            <a:normAutofit fontScale="90000"/>
          </a:bodyPr>
          <a:lstStyle/>
          <a:p>
            <a:pPr>
              <a:lnSpc>
                <a:spcPct val="100000"/>
              </a:lnSpc>
            </a:pPr>
            <a:r>
              <a:rPr lang="en-GB" sz="3600" dirty="0"/>
              <a:t>Artificial intelligence</a:t>
            </a:r>
          </a:p>
        </p:txBody>
      </p:sp>
      <p:sp>
        <p:nvSpPr>
          <p:cNvPr id="3" name="Text Placeholder 2"/>
          <p:cNvSpPr txBox="1">
            <a:spLocks/>
          </p:cNvSpPr>
          <p:nvPr/>
        </p:nvSpPr>
        <p:spPr>
          <a:xfrm>
            <a:off x="838200" y="1368002"/>
            <a:ext cx="10515600" cy="1224000"/>
          </a:xfrm>
          <a:prstGeom prst="rect">
            <a:avLst/>
          </a:prstGeom>
          <a:ln w="28575">
            <a:solidFill>
              <a:schemeClr val="accent4"/>
            </a:solidFill>
            <a:prstDash val="sysDot"/>
          </a:ln>
        </p:spPr>
        <p:txBody>
          <a:bodyPr vert="horz" lIns="91440" tIns="14400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779713">
              <a:spcAft>
                <a:spcPts val="1200"/>
              </a:spcAft>
              <a:buClr>
                <a:schemeClr val="tx1"/>
              </a:buClr>
            </a:pPr>
            <a:r>
              <a:rPr lang="en-US" dirty="0">
                <a:solidFill>
                  <a:srgbClr val="404A52"/>
                </a:solidFill>
              </a:rPr>
              <a:t>Due diligence is required regarding the trustworthiness of all AI-based systems/ techniques used or developed in projects funded under Horizon Europe.</a:t>
            </a:r>
          </a:p>
        </p:txBody>
      </p:sp>
      <p:sp>
        <p:nvSpPr>
          <p:cNvPr id="5" name="TextBox 4"/>
          <p:cNvSpPr txBox="1"/>
          <p:nvPr/>
        </p:nvSpPr>
        <p:spPr>
          <a:xfrm>
            <a:off x="838200" y="2850437"/>
            <a:ext cx="10515600" cy="1356883"/>
          </a:xfrm>
          <a:prstGeom prst="rect">
            <a:avLst/>
          </a:prstGeom>
          <a:solidFill>
            <a:schemeClr val="accent4"/>
          </a:solidFill>
          <a:ln>
            <a:noFill/>
          </a:ln>
        </p:spPr>
        <p:txBody>
          <a:bodyPr wrap="square" lIns="108000" tIns="108000" rIns="108000" bIns="108000" rtlCol="0">
            <a:spAutoFit/>
          </a:bodyPr>
          <a:lstStyle/>
          <a:p>
            <a:pPr>
              <a:spcAft>
                <a:spcPts val="1200"/>
              </a:spcAft>
              <a:buClr>
                <a:srgbClr val="FBC400"/>
              </a:buClr>
            </a:pPr>
            <a:r>
              <a:rPr lang="en-US" sz="2000" b="1" kern="0" spc="-30" dirty="0">
                <a:solidFill>
                  <a:schemeClr val="bg1"/>
                </a:solidFill>
                <a:cs typeface="Arial" panose="020B0604020202020204" pitchFamily="34" charset="0"/>
              </a:rPr>
              <a:t>Under Horizon Europe, the </a:t>
            </a:r>
            <a:r>
              <a:rPr lang="en-US" sz="2000" b="1" kern="0" spc="-30" dirty="0">
                <a:solidFill>
                  <a:schemeClr val="accent2"/>
                </a:solidFill>
                <a:cs typeface="Arial" panose="020B0604020202020204" pitchFamily="34" charset="0"/>
              </a:rPr>
              <a:t>technical robustness</a:t>
            </a:r>
            <a:r>
              <a:rPr lang="en-US" sz="2000" b="1" kern="0" spc="-30" dirty="0">
                <a:solidFill>
                  <a:schemeClr val="bg1"/>
                </a:solidFill>
                <a:cs typeface="Arial" panose="020B0604020202020204" pitchFamily="34" charset="0"/>
              </a:rPr>
              <a:t>* of the proposed AI based systems must be evaluated under the </a:t>
            </a:r>
            <a:r>
              <a:rPr lang="en-US" sz="2000" b="1" kern="0" spc="-30" dirty="0">
                <a:solidFill>
                  <a:schemeClr val="accent2"/>
                </a:solidFill>
                <a:cs typeface="Arial" panose="020B0604020202020204" pitchFamily="34" charset="0"/>
              </a:rPr>
              <a:t>excellence</a:t>
            </a:r>
            <a:r>
              <a:rPr lang="en-US" sz="2000" b="1" kern="0" spc="-30" dirty="0">
                <a:solidFill>
                  <a:schemeClr val="bg1"/>
                </a:solidFill>
                <a:cs typeface="Arial" panose="020B0604020202020204" pitchFamily="34" charset="0"/>
              </a:rPr>
              <a:t> criterion.</a:t>
            </a:r>
          </a:p>
          <a:p>
            <a:pPr>
              <a:spcAft>
                <a:spcPts val="1200"/>
              </a:spcAft>
              <a:buClr>
                <a:srgbClr val="FBC400"/>
              </a:buClr>
            </a:pPr>
            <a:r>
              <a:rPr lang="en-US" sz="1200" b="1" kern="0" spc="-30" dirty="0">
                <a:solidFill>
                  <a:schemeClr val="bg1"/>
                </a:solidFill>
                <a:cs typeface="Arial" panose="020B0604020202020204" pitchFamily="34" charset="0"/>
              </a:rPr>
              <a:t>(*) Technical robustness refers to technical aspects of AI systems and development, including resilience to attack and security, fullback plan and general safety, accuracy, reliability and reproducibility.</a:t>
            </a:r>
            <a:endParaRPr lang="en-US" sz="2000" b="1" kern="0" spc="-30" dirty="0">
              <a:solidFill>
                <a:schemeClr val="bg1"/>
              </a:solidFill>
              <a:cs typeface="Arial" panose="020B0604020202020204" pitchFamily="34" charset="0"/>
            </a:endParaRPr>
          </a:p>
        </p:txBody>
      </p:sp>
      <p:sp>
        <p:nvSpPr>
          <p:cNvPr id="8" name="Pentagon 11">
            <a:extLst>
              <a:ext uri="{FF2B5EF4-FFF2-40B4-BE49-F238E27FC236}">
                <a16:creationId xmlns:a16="http://schemas.microsoft.com/office/drawing/2014/main" id="{23128E1A-CB89-47F8-938A-56BB556A2F49}"/>
              </a:ext>
            </a:extLst>
          </p:cNvPr>
          <p:cNvSpPr/>
          <p:nvPr/>
        </p:nvSpPr>
        <p:spPr bwMode="auto">
          <a:xfrm>
            <a:off x="1019163" y="1517438"/>
            <a:ext cx="2364117" cy="920962"/>
          </a:xfrm>
          <a:prstGeom prst="homePlate">
            <a:avLst/>
          </a:prstGeom>
          <a:solidFill>
            <a:schemeClr val="accent2"/>
          </a:solidFill>
          <a:ln>
            <a:noFill/>
          </a:ln>
          <a:effectLst/>
        </p:spPr>
        <p:txBody>
          <a:bodyPr vert="horz" wrap="square" lIns="180000" tIns="45720" rIns="91440" bIns="45720" numCol="1" rtlCol="0" anchor="ctr" anchorCtr="0" compatLnSpc="1">
            <a:prstTxWarp prst="textNoShape">
              <a:avLst/>
            </a:prstTxWarp>
          </a:bodyPr>
          <a:lstStyle>
            <a:defPPr>
              <a:defRPr lang="en-GB"/>
            </a:defPPr>
            <a:lvl1pPr algn="l" rtl="0" fontAlgn="base">
              <a:spcBef>
                <a:spcPct val="0"/>
              </a:spcBef>
              <a:spcAft>
                <a:spcPct val="0"/>
              </a:spcAft>
              <a:defRPr sz="1200" kern="1200">
                <a:solidFill>
                  <a:srgbClr val="0F5494"/>
                </a:solidFill>
                <a:latin typeface="Verdana" pitchFamily="34" charset="0"/>
                <a:ea typeface="+mn-ea"/>
                <a:cs typeface="+mn-cs"/>
              </a:defRPr>
            </a:lvl1pPr>
            <a:lvl2pPr marL="457200" algn="l" rtl="0" fontAlgn="base">
              <a:spcBef>
                <a:spcPct val="0"/>
              </a:spcBef>
              <a:spcAft>
                <a:spcPct val="0"/>
              </a:spcAft>
              <a:defRPr sz="1200" kern="1200">
                <a:solidFill>
                  <a:srgbClr val="0F5494"/>
                </a:solidFill>
                <a:latin typeface="Verdana" pitchFamily="34" charset="0"/>
                <a:ea typeface="+mn-ea"/>
                <a:cs typeface="+mn-cs"/>
              </a:defRPr>
            </a:lvl2pPr>
            <a:lvl3pPr marL="914400" algn="l" rtl="0" fontAlgn="base">
              <a:spcBef>
                <a:spcPct val="0"/>
              </a:spcBef>
              <a:spcAft>
                <a:spcPct val="0"/>
              </a:spcAft>
              <a:defRPr sz="1200" kern="1200">
                <a:solidFill>
                  <a:srgbClr val="0F5494"/>
                </a:solidFill>
                <a:latin typeface="Verdana" pitchFamily="34" charset="0"/>
                <a:ea typeface="+mn-ea"/>
                <a:cs typeface="+mn-cs"/>
              </a:defRPr>
            </a:lvl3pPr>
            <a:lvl4pPr marL="1371600" algn="l" rtl="0" fontAlgn="base">
              <a:spcBef>
                <a:spcPct val="0"/>
              </a:spcBef>
              <a:spcAft>
                <a:spcPct val="0"/>
              </a:spcAft>
              <a:defRPr sz="1200" kern="1200">
                <a:solidFill>
                  <a:srgbClr val="0F5494"/>
                </a:solidFill>
                <a:latin typeface="Verdana" pitchFamily="34" charset="0"/>
                <a:ea typeface="+mn-ea"/>
                <a:cs typeface="+mn-cs"/>
              </a:defRPr>
            </a:lvl4pPr>
            <a:lvl5pPr marL="1828800" algn="l" rtl="0" fontAlgn="base">
              <a:spcBef>
                <a:spcPct val="0"/>
              </a:spcBef>
              <a:spcAft>
                <a:spcPct val="0"/>
              </a:spcAft>
              <a:defRPr sz="1200" kern="1200">
                <a:solidFill>
                  <a:srgbClr val="0F5494"/>
                </a:solidFill>
                <a:latin typeface="Verdana" pitchFamily="34" charset="0"/>
                <a:ea typeface="+mn-ea"/>
                <a:cs typeface="+mn-cs"/>
              </a:defRPr>
            </a:lvl5pPr>
            <a:lvl6pPr marL="2286000" algn="l" defTabSz="914400" rtl="0" eaLnBrk="1" latinLnBrk="0" hangingPunct="1">
              <a:defRPr sz="1200" kern="1200">
                <a:solidFill>
                  <a:srgbClr val="0F5494"/>
                </a:solidFill>
                <a:latin typeface="Verdana" pitchFamily="34" charset="0"/>
                <a:ea typeface="+mn-ea"/>
                <a:cs typeface="+mn-cs"/>
              </a:defRPr>
            </a:lvl6pPr>
            <a:lvl7pPr marL="2743200" algn="l" defTabSz="914400" rtl="0" eaLnBrk="1" latinLnBrk="0" hangingPunct="1">
              <a:defRPr sz="1200" kern="1200">
                <a:solidFill>
                  <a:srgbClr val="0F5494"/>
                </a:solidFill>
                <a:latin typeface="Verdana" pitchFamily="34" charset="0"/>
                <a:ea typeface="+mn-ea"/>
                <a:cs typeface="+mn-cs"/>
              </a:defRPr>
            </a:lvl7pPr>
            <a:lvl8pPr marL="3200400" algn="l" defTabSz="914400" rtl="0" eaLnBrk="1" latinLnBrk="0" hangingPunct="1">
              <a:defRPr sz="1200" kern="1200">
                <a:solidFill>
                  <a:srgbClr val="0F5494"/>
                </a:solidFill>
                <a:latin typeface="Verdana" pitchFamily="34" charset="0"/>
                <a:ea typeface="+mn-ea"/>
                <a:cs typeface="+mn-cs"/>
              </a:defRPr>
            </a:lvl8pPr>
            <a:lvl9pPr marL="3657600" algn="l" defTabSz="914400" rtl="0" eaLnBrk="1" latinLnBrk="0" hangingPunct="1">
              <a:defRPr sz="1200" kern="1200">
                <a:solidFill>
                  <a:srgbClr val="0F5494"/>
                </a:solidFill>
                <a:latin typeface="Verdana" pitchFamily="34" charset="0"/>
                <a:ea typeface="+mn-ea"/>
                <a:cs typeface="+mn-cs"/>
              </a:defRPr>
            </a:lvl9pPr>
          </a:lstStyle>
          <a:p>
            <a:pPr marL="3175"/>
            <a:r>
              <a:rPr lang="fr-BE" sz="2000" b="1" dirty="0" err="1">
                <a:solidFill>
                  <a:schemeClr val="bg1"/>
                </a:solidFill>
                <a:latin typeface="+mj-lt"/>
                <a:ea typeface="Verdana" panose="020B0604030504040204" pitchFamily="34" charset="0"/>
                <a:cs typeface="Verdana" panose="020B0604030504040204" pitchFamily="34" charset="0"/>
              </a:rPr>
              <a:t>Trustworthy</a:t>
            </a:r>
            <a:r>
              <a:rPr lang="fr-BE" sz="2000" b="1" dirty="0">
                <a:solidFill>
                  <a:schemeClr val="bg1"/>
                </a:solidFill>
                <a:latin typeface="+mj-lt"/>
                <a:ea typeface="Verdana" panose="020B0604030504040204" pitchFamily="34" charset="0"/>
                <a:cs typeface="Verdana" panose="020B0604030504040204" pitchFamily="34" charset="0"/>
              </a:rPr>
              <a:t> </a:t>
            </a:r>
            <a:r>
              <a:rPr lang="fr-BE" sz="2000" b="1" dirty="0" err="1">
                <a:solidFill>
                  <a:schemeClr val="bg1"/>
                </a:solidFill>
                <a:latin typeface="+mj-lt"/>
                <a:ea typeface="Verdana" panose="020B0604030504040204" pitchFamily="34" charset="0"/>
                <a:cs typeface="Verdana" panose="020B0604030504040204" pitchFamily="34" charset="0"/>
              </a:rPr>
              <a:t>Artificial</a:t>
            </a:r>
            <a:r>
              <a:rPr lang="fr-BE" sz="2000" b="1" dirty="0">
                <a:solidFill>
                  <a:schemeClr val="bg1"/>
                </a:solidFill>
                <a:latin typeface="+mj-lt"/>
                <a:ea typeface="Verdana" panose="020B0604030504040204" pitchFamily="34" charset="0"/>
                <a:cs typeface="Verdana" panose="020B0604030504040204" pitchFamily="34" charset="0"/>
              </a:rPr>
              <a:t> Intelligence </a:t>
            </a:r>
            <a:endParaRPr lang="en-GB" sz="2000" b="1" dirty="0">
              <a:solidFill>
                <a:schemeClr val="bg1"/>
              </a:solidFill>
              <a:latin typeface="+mj-lt"/>
              <a:ea typeface="Verdana" panose="020B0604030504040204" pitchFamily="34" charset="0"/>
              <a:cs typeface="Verdana" panose="020B0604030504040204" pitchFamily="34" charset="0"/>
            </a:endParaRPr>
          </a:p>
        </p:txBody>
      </p:sp>
      <p:sp>
        <p:nvSpPr>
          <p:cNvPr id="10" name="Text Placeholder 2"/>
          <p:cNvSpPr txBox="1">
            <a:spLocks/>
          </p:cNvSpPr>
          <p:nvPr/>
        </p:nvSpPr>
        <p:spPr>
          <a:xfrm>
            <a:off x="872435" y="4465755"/>
            <a:ext cx="10515600" cy="2063061"/>
          </a:xfrm>
          <a:prstGeom prst="rect">
            <a:avLst/>
          </a:prstGeom>
          <a:solidFill>
            <a:schemeClr val="bg1"/>
          </a:solidFill>
          <a:ln w="12700">
            <a:noFill/>
          </a:ln>
        </p:spPr>
        <p:txBody>
          <a:bodyPr vert="horz" lIns="9144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chemeClr val="accent2"/>
              </a:buClr>
            </a:pPr>
            <a:r>
              <a:rPr lang="en-US" sz="1400" b="0" dirty="0">
                <a:solidFill>
                  <a:schemeClr val="tx1"/>
                </a:solidFill>
                <a:cs typeface="Arial" panose="020B0604020202020204" pitchFamily="34" charset="0"/>
              </a:rPr>
              <a:t>AI-based systems or techniques should be, or be developed to become:</a:t>
            </a:r>
          </a:p>
          <a:p>
            <a:pPr>
              <a:buClr>
                <a:schemeClr val="accent2"/>
              </a:buClr>
            </a:pPr>
            <a:endParaRPr lang="en-US" sz="1400" b="0" dirty="0">
              <a:solidFill>
                <a:schemeClr val="tx1"/>
              </a:solidFill>
              <a:cs typeface="Arial" panose="020B0604020202020204" pitchFamily="34" charset="0"/>
            </a:endParaRPr>
          </a:p>
          <a:p>
            <a:pPr marL="342900" indent="-342900">
              <a:buClr>
                <a:schemeClr val="accent2"/>
              </a:buClr>
              <a:buFont typeface="Arial" panose="020B0604020202020204" pitchFamily="34" charset="0"/>
              <a:buChar char="●"/>
            </a:pPr>
            <a:r>
              <a:rPr lang="en-US" sz="1400" dirty="0">
                <a:solidFill>
                  <a:schemeClr val="accent2"/>
                </a:solidFill>
                <a:cs typeface="Arial" panose="020B0604020202020204" pitchFamily="34" charset="0"/>
              </a:rPr>
              <a:t>Technically robust</a:t>
            </a:r>
            <a:r>
              <a:rPr lang="en-US" sz="1400" b="0" dirty="0">
                <a:solidFill>
                  <a:schemeClr val="tx1"/>
                </a:solidFill>
                <a:cs typeface="Arial" panose="020B0604020202020204" pitchFamily="34" charset="0"/>
              </a:rPr>
              <a:t>, </a:t>
            </a:r>
            <a:r>
              <a:rPr lang="en-US" sz="1400" dirty="0">
                <a:solidFill>
                  <a:schemeClr val="accent2"/>
                </a:solidFill>
                <a:cs typeface="Arial" panose="020B0604020202020204" pitchFamily="34" charset="0"/>
              </a:rPr>
              <a:t>accurate and reproducible</a:t>
            </a:r>
            <a:r>
              <a:rPr lang="en-US" sz="1400" b="0" dirty="0">
                <a:solidFill>
                  <a:schemeClr val="tx1"/>
                </a:solidFill>
                <a:cs typeface="Arial" panose="020B0604020202020204" pitchFamily="34" charset="0"/>
              </a:rPr>
              <a:t>, and able to deal with and inform about possible failures, inaccuracies and errors, proportionate to the assessed risk posed by the AI-based system or technique.</a:t>
            </a:r>
          </a:p>
          <a:p>
            <a:pPr marL="342900" indent="-342900">
              <a:buClr>
                <a:schemeClr val="accent2"/>
              </a:buClr>
              <a:buFont typeface="Arial" panose="020B0604020202020204" pitchFamily="34" charset="0"/>
              <a:buChar char="●"/>
            </a:pPr>
            <a:r>
              <a:rPr lang="en-US" sz="1400" dirty="0">
                <a:solidFill>
                  <a:schemeClr val="accent2"/>
                </a:solidFill>
                <a:cs typeface="Arial" panose="020B0604020202020204" pitchFamily="34" charset="0"/>
              </a:rPr>
              <a:t>Socially robust</a:t>
            </a:r>
            <a:r>
              <a:rPr lang="en-US" sz="1400" b="0" dirty="0">
                <a:solidFill>
                  <a:schemeClr val="tx1"/>
                </a:solidFill>
                <a:cs typeface="Arial" panose="020B0604020202020204" pitchFamily="34" charset="0"/>
              </a:rPr>
              <a:t>, in that they duly consider the context and environment in which they operate.</a:t>
            </a:r>
          </a:p>
          <a:p>
            <a:pPr marL="342900" indent="-342900">
              <a:buClr>
                <a:schemeClr val="accent2"/>
              </a:buClr>
              <a:buFont typeface="Arial" panose="020B0604020202020204" pitchFamily="34" charset="0"/>
              <a:buChar char="●"/>
            </a:pPr>
            <a:r>
              <a:rPr lang="en-US" sz="1400" dirty="0">
                <a:solidFill>
                  <a:schemeClr val="accent2"/>
                </a:solidFill>
                <a:cs typeface="Arial" panose="020B0604020202020204" pitchFamily="34" charset="0"/>
              </a:rPr>
              <a:t>Reliable and function as intended</a:t>
            </a:r>
            <a:r>
              <a:rPr lang="en-US" sz="1400" b="0" dirty="0">
                <a:solidFill>
                  <a:schemeClr val="tx1"/>
                </a:solidFill>
                <a:cs typeface="Arial" panose="020B0604020202020204" pitchFamily="34" charset="0"/>
              </a:rPr>
              <a:t>, minimizing unintentional and unexpected harm, preventing unacceptable harm and safeguarding the physical and mental integrity of humans.</a:t>
            </a:r>
          </a:p>
          <a:p>
            <a:pPr marL="342900" indent="-342900">
              <a:buClr>
                <a:schemeClr val="accent2"/>
              </a:buClr>
              <a:buFont typeface="Arial" panose="020B0604020202020204" pitchFamily="34" charset="0"/>
              <a:buChar char="●"/>
            </a:pPr>
            <a:r>
              <a:rPr lang="en-US" sz="1400" b="0" dirty="0">
                <a:solidFill>
                  <a:schemeClr val="tx1"/>
                </a:solidFill>
                <a:cs typeface="Arial" panose="020B0604020202020204" pitchFamily="34" charset="0"/>
              </a:rPr>
              <a:t>Able to provide a suitable explanation of its </a:t>
            </a:r>
            <a:r>
              <a:rPr lang="en-US" sz="1400" dirty="0">
                <a:solidFill>
                  <a:schemeClr val="accent2"/>
                </a:solidFill>
                <a:cs typeface="Arial" panose="020B0604020202020204" pitchFamily="34" charset="0"/>
              </a:rPr>
              <a:t>decision-making process</a:t>
            </a:r>
            <a:r>
              <a:rPr lang="en-US" sz="1400" b="0" dirty="0">
                <a:solidFill>
                  <a:schemeClr val="tx1"/>
                </a:solidFill>
                <a:cs typeface="Arial" panose="020B0604020202020204" pitchFamily="34" charset="0"/>
              </a:rPr>
              <a:t>, whenever an AI-based system can have a significant impact on people’s lives.</a:t>
            </a:r>
            <a:endParaRPr lang="en-US" b="0" dirty="0">
              <a:solidFill>
                <a:schemeClr val="tx1"/>
              </a:solidFill>
              <a:cs typeface="Arial" panose="020B0604020202020204" pitchFamily="34" charset="0"/>
            </a:endParaRPr>
          </a:p>
        </p:txBody>
      </p:sp>
      <p:grpSp>
        <p:nvGrpSpPr>
          <p:cNvPr id="9" name="Group 8"/>
          <p:cNvGrpSpPr/>
          <p:nvPr/>
        </p:nvGrpSpPr>
        <p:grpSpPr>
          <a:xfrm>
            <a:off x="838200" y="272552"/>
            <a:ext cx="864000" cy="864000"/>
            <a:chOff x="10070085" y="2641504"/>
            <a:chExt cx="864000" cy="864000"/>
          </a:xfrm>
        </p:grpSpPr>
        <p:sp>
          <p:nvSpPr>
            <p:cNvPr id="11" name="Oval 10"/>
            <p:cNvSpPr/>
            <p:nvPr/>
          </p:nvSpPr>
          <p:spPr>
            <a:xfrm>
              <a:off x="10070085" y="2641504"/>
              <a:ext cx="864000" cy="864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04320" y="2675739"/>
              <a:ext cx="795530" cy="795530"/>
            </a:xfrm>
            <a:prstGeom prst="rect">
              <a:avLst/>
            </a:prstGeom>
          </p:spPr>
        </p:pic>
      </p:grpSp>
    </p:spTree>
    <p:extLst>
      <p:ext uri="{BB962C8B-B14F-4D97-AF65-F5344CB8AC3E}">
        <p14:creationId xmlns:p14="http://schemas.microsoft.com/office/powerpoint/2010/main" val="293305345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7"/>
          </p:nvPr>
        </p:nvSpPr>
        <p:spPr>
          <a:xfrm>
            <a:off x="8005313" y="2156604"/>
            <a:ext cx="3648974" cy="2932982"/>
          </a:xfrm>
        </p:spPr>
        <p:txBody>
          <a:bodyPr/>
          <a:lstStyle/>
          <a:p>
            <a:pPr algn="ctr"/>
            <a:r>
              <a:rPr lang="en-US" b="1" dirty="0">
                <a:solidFill>
                  <a:schemeClr val="accent2"/>
                </a:solidFill>
              </a:rPr>
              <a:t>The best way to learn is by doing</a:t>
            </a:r>
            <a:endParaRPr lang="en-GB" b="1" dirty="0">
              <a:solidFill>
                <a:schemeClr val="accent2"/>
              </a:solidFill>
            </a:endParaRPr>
          </a:p>
          <a:p>
            <a:endParaRPr lang="en-GB" dirty="0"/>
          </a:p>
          <a:p>
            <a:pPr algn="ctr"/>
            <a:r>
              <a:rPr lang="en-GB" dirty="0"/>
              <a:t>You can register in the EU experts database at any time.</a:t>
            </a:r>
          </a:p>
          <a:p>
            <a:pPr algn="ctr"/>
            <a:r>
              <a:rPr lang="en-GB" dirty="0"/>
              <a:t>Click </a:t>
            </a:r>
            <a:r>
              <a:rPr lang="en-GB" dirty="0">
                <a:hlinkClick r:id="rId2"/>
              </a:rPr>
              <a:t>here</a:t>
            </a:r>
            <a:r>
              <a:rPr lang="en-GB" dirty="0"/>
              <a:t> to register!</a:t>
            </a:r>
          </a:p>
          <a:p>
            <a:endParaRPr lang="en-GB" dirty="0"/>
          </a:p>
          <a:p>
            <a:endParaRPr lang="fr-BE" dirty="0"/>
          </a:p>
        </p:txBody>
      </p:sp>
      <p:sp>
        <p:nvSpPr>
          <p:cNvPr id="3" name="Title 2"/>
          <p:cNvSpPr>
            <a:spLocks noGrp="1"/>
          </p:cNvSpPr>
          <p:nvPr>
            <p:ph type="title"/>
          </p:nvPr>
        </p:nvSpPr>
        <p:spPr>
          <a:xfrm>
            <a:off x="1736434" y="468000"/>
            <a:ext cx="9617365" cy="473104"/>
          </a:xfrm>
        </p:spPr>
        <p:txBody>
          <a:bodyPr/>
          <a:lstStyle/>
          <a:p>
            <a:r>
              <a:rPr lang="en-GB" dirty="0"/>
              <a:t>… one final point</a:t>
            </a:r>
            <a:endParaRPr lang="fr-BE" dirty="0"/>
          </a:p>
        </p:txBody>
      </p:sp>
      <p:grpSp>
        <p:nvGrpSpPr>
          <p:cNvPr id="10" name="Group 9"/>
          <p:cNvGrpSpPr/>
          <p:nvPr/>
        </p:nvGrpSpPr>
        <p:grpSpPr>
          <a:xfrm>
            <a:off x="872434" y="272552"/>
            <a:ext cx="864000" cy="864000"/>
            <a:chOff x="5541629" y="1558376"/>
            <a:chExt cx="864000" cy="864000"/>
          </a:xfrm>
        </p:grpSpPr>
        <p:sp>
          <p:nvSpPr>
            <p:cNvPr id="11" name="Oval 10"/>
            <p:cNvSpPr/>
            <p:nvPr/>
          </p:nvSpPr>
          <p:spPr>
            <a:xfrm>
              <a:off x="5541629" y="1558376"/>
              <a:ext cx="864000" cy="86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75864" y="1592611"/>
              <a:ext cx="795530" cy="795530"/>
            </a:xfrm>
            <a:prstGeom prst="rect">
              <a:avLst/>
            </a:prstGeom>
          </p:spPr>
        </p:pic>
      </p:grpSp>
      <p:grpSp>
        <p:nvGrpSpPr>
          <p:cNvPr id="13" name="Group 12"/>
          <p:cNvGrpSpPr/>
          <p:nvPr/>
        </p:nvGrpSpPr>
        <p:grpSpPr>
          <a:xfrm>
            <a:off x="906669" y="1502847"/>
            <a:ext cx="6569136" cy="4478465"/>
            <a:chOff x="416880" y="1825625"/>
            <a:chExt cx="6569136" cy="4478465"/>
          </a:xfrm>
        </p:grpSpPr>
        <p:pic>
          <p:nvPicPr>
            <p:cNvPr id="14" name="Picture 13"/>
            <p:cNvPicPr>
              <a:picLocks noChangeAspect="1"/>
            </p:cNvPicPr>
            <p:nvPr/>
          </p:nvPicPr>
          <p:blipFill>
            <a:blip r:embed="rId4"/>
            <a:stretch>
              <a:fillRect/>
            </a:stretch>
          </p:blipFill>
          <p:spPr>
            <a:xfrm>
              <a:off x="416880" y="1825625"/>
              <a:ext cx="6569136" cy="4478465"/>
            </a:xfrm>
            <a:prstGeom prst="rect">
              <a:avLst/>
            </a:prstGeom>
          </p:spPr>
        </p:pic>
        <p:sp>
          <p:nvSpPr>
            <p:cNvPr id="15" name="Oval 14"/>
            <p:cNvSpPr/>
            <p:nvPr/>
          </p:nvSpPr>
          <p:spPr>
            <a:xfrm flipV="1">
              <a:off x="2561356" y="5892610"/>
              <a:ext cx="2047219" cy="41148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pSp>
    </p:spTree>
    <p:extLst>
      <p:ext uri="{BB962C8B-B14F-4D97-AF65-F5344CB8AC3E}">
        <p14:creationId xmlns:p14="http://schemas.microsoft.com/office/powerpoint/2010/main" val="3883179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85668" y="1790558"/>
            <a:ext cx="4787660" cy="2865490"/>
          </a:xfrm>
        </p:spPr>
        <p:txBody>
          <a:bodyPr/>
          <a:lstStyle/>
          <a:p>
            <a:r>
              <a:rPr lang="en-GB" dirty="0"/>
              <a:t>Any questions?</a:t>
            </a:r>
            <a:br>
              <a:rPr lang="en-GB" dirty="0"/>
            </a:br>
            <a:br>
              <a:rPr lang="en-GB" dirty="0"/>
            </a:br>
            <a:r>
              <a:rPr lang="en-GB" dirty="0"/>
              <a:t>Please enter your questions in </a:t>
            </a:r>
            <a:r>
              <a:rPr lang="en-GB" dirty="0" err="1"/>
              <a:t>slido</a:t>
            </a:r>
            <a:br>
              <a:rPr lang="en-GB" dirty="0"/>
            </a:br>
            <a:br>
              <a:rPr lang="en-GB" dirty="0"/>
            </a:br>
            <a:r>
              <a:rPr lang="en-IE" sz="2000" u="sng" dirty="0">
                <a:hlinkClick r:id="rId2"/>
              </a:rPr>
              <a:t>https://app.sli.do/event/h8eseiw4</a:t>
            </a:r>
            <a:endParaRPr lang="fr-BE" dirty="0"/>
          </a:p>
        </p:txBody>
      </p:sp>
      <p:pic>
        <p:nvPicPr>
          <p:cNvPr id="5" name="Picture 4"/>
          <p:cNvPicPr>
            <a:picLocks noChangeAspect="1"/>
          </p:cNvPicPr>
          <p:nvPr/>
        </p:nvPicPr>
        <p:blipFill>
          <a:blip r:embed="rId3"/>
          <a:stretch>
            <a:fillRect/>
          </a:stretch>
        </p:blipFill>
        <p:spPr>
          <a:xfrm>
            <a:off x="7805648" y="1945834"/>
            <a:ext cx="2343150" cy="2352675"/>
          </a:xfrm>
          <a:prstGeom prst="rect">
            <a:avLst/>
          </a:prstGeom>
        </p:spPr>
      </p:pic>
      <p:pic>
        <p:nvPicPr>
          <p:cNvPr id="3" name="Picture 2"/>
          <p:cNvPicPr>
            <a:picLocks noChangeAspect="1"/>
          </p:cNvPicPr>
          <p:nvPr/>
        </p:nvPicPr>
        <p:blipFill>
          <a:blip r:embed="rId4"/>
          <a:stretch>
            <a:fillRect/>
          </a:stretch>
        </p:blipFill>
        <p:spPr>
          <a:xfrm>
            <a:off x="1360932" y="1049274"/>
            <a:ext cx="3124200" cy="571500"/>
          </a:xfrm>
          <a:prstGeom prst="rect">
            <a:avLst/>
          </a:prstGeom>
        </p:spPr>
      </p:pic>
      <p:pic>
        <p:nvPicPr>
          <p:cNvPr id="4" name="Picture 3"/>
          <p:cNvPicPr>
            <a:picLocks noChangeAspect="1"/>
          </p:cNvPicPr>
          <p:nvPr/>
        </p:nvPicPr>
        <p:blipFill>
          <a:blip r:embed="rId4"/>
          <a:stretch>
            <a:fillRect/>
          </a:stretch>
        </p:blipFill>
        <p:spPr>
          <a:xfrm>
            <a:off x="7805648" y="5118354"/>
            <a:ext cx="3124200" cy="571500"/>
          </a:xfrm>
          <a:prstGeom prst="rect">
            <a:avLst/>
          </a:prstGeom>
        </p:spPr>
      </p:pic>
      <p:pic>
        <p:nvPicPr>
          <p:cNvPr id="6" name="Picture 5"/>
          <p:cNvPicPr>
            <a:picLocks noChangeAspect="1"/>
          </p:cNvPicPr>
          <p:nvPr/>
        </p:nvPicPr>
        <p:blipFill>
          <a:blip r:embed="rId5"/>
          <a:stretch>
            <a:fillRect/>
          </a:stretch>
        </p:blipFill>
        <p:spPr>
          <a:xfrm>
            <a:off x="1360932" y="430149"/>
            <a:ext cx="2085975" cy="619125"/>
          </a:xfrm>
          <a:prstGeom prst="rect">
            <a:avLst/>
          </a:prstGeom>
        </p:spPr>
      </p:pic>
      <p:pic>
        <p:nvPicPr>
          <p:cNvPr id="7" name="Picture 6"/>
          <p:cNvPicPr>
            <a:picLocks noChangeAspect="1"/>
          </p:cNvPicPr>
          <p:nvPr/>
        </p:nvPicPr>
        <p:blipFill>
          <a:blip r:embed="rId5"/>
          <a:stretch>
            <a:fillRect/>
          </a:stretch>
        </p:blipFill>
        <p:spPr>
          <a:xfrm>
            <a:off x="8843873" y="5689854"/>
            <a:ext cx="2085975" cy="309563"/>
          </a:xfrm>
          <a:prstGeom prst="rect">
            <a:avLst/>
          </a:prstGeom>
        </p:spPr>
      </p:pic>
    </p:spTree>
    <p:extLst>
      <p:ext uri="{BB962C8B-B14F-4D97-AF65-F5344CB8AC3E}">
        <p14:creationId xmlns:p14="http://schemas.microsoft.com/office/powerpoint/2010/main" val="94700538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830388" y="2219845"/>
            <a:ext cx="8229600" cy="1373951"/>
          </a:xfrm>
          <a:prstGeom prst="rect">
            <a:avLst/>
          </a:prstGeom>
        </p:spPr>
        <p:txBody>
          <a:bodyPr wrap="none" tIns="0" bIns="0" anchor="t" anchorCtr="0"/>
          <a:lstStyle>
            <a:lvl1pPr marL="358775" indent="-358775" algn="l" rtl="0" eaLnBrk="1" fontAlgn="base" hangingPunct="1">
              <a:spcBef>
                <a:spcPct val="0"/>
              </a:spcBef>
              <a:spcAft>
                <a:spcPct val="0"/>
              </a:spcAft>
              <a:defRPr sz="3000" b="1">
                <a:solidFill>
                  <a:schemeClr val="tx1"/>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marL="0" algn="ctr">
              <a:lnSpc>
                <a:spcPct val="200000"/>
              </a:lnSpc>
            </a:pPr>
            <a:r>
              <a:rPr lang="en-GB" sz="5400" b="0" kern="0" dirty="0">
                <a:solidFill>
                  <a:schemeClr val="accent4"/>
                </a:solidFill>
              </a:rPr>
              <a:t>Thank you!</a:t>
            </a:r>
          </a:p>
          <a:p>
            <a:pPr algn="ctr"/>
            <a:br>
              <a:rPr lang="en-GB" b="0" kern="0" dirty="0">
                <a:latin typeface="EC Square Sans Pro" panose="020B0506040000020004" pitchFamily="34" charset="0"/>
              </a:rPr>
            </a:br>
            <a:r>
              <a:rPr lang="en-GB" b="0" kern="0" dirty="0">
                <a:latin typeface="EC Square Sans Pro" panose="020B0506040000020004" pitchFamily="34" charset="0"/>
              </a:rPr>
              <a:t> </a:t>
            </a:r>
            <a:br>
              <a:rPr lang="en-GB" b="0" kern="0" dirty="0">
                <a:latin typeface="EC Square Sans Pro" panose="020B0506040000020004" pitchFamily="34" charset="0"/>
              </a:rPr>
            </a:br>
            <a:br>
              <a:rPr lang="en-GB" b="0" kern="0" dirty="0">
                <a:latin typeface="EC Square Sans Pro" panose="020B0506040000020004" pitchFamily="34" charset="0"/>
              </a:rPr>
            </a:br>
            <a:br>
              <a:rPr lang="en-GB" kern="0" dirty="0"/>
            </a:br>
            <a:endParaRPr lang="en-GB" kern="0" dirty="0"/>
          </a:p>
        </p:txBody>
      </p:sp>
      <p:sp>
        <p:nvSpPr>
          <p:cNvPr id="5" name="TextBox 4"/>
          <p:cNvSpPr txBox="1"/>
          <p:nvPr/>
        </p:nvSpPr>
        <p:spPr>
          <a:xfrm>
            <a:off x="3107899" y="4221088"/>
            <a:ext cx="5674579" cy="523220"/>
          </a:xfrm>
          <a:prstGeom prst="rect">
            <a:avLst/>
          </a:prstGeom>
          <a:noFill/>
        </p:spPr>
        <p:txBody>
          <a:bodyPr wrap="square" lIns="0" rtlCol="0" anchor="ctr" anchorCtr="0">
            <a:spAutoFit/>
          </a:bodyPr>
          <a:lstStyle/>
          <a:p>
            <a:pPr algn="ctr"/>
            <a:r>
              <a:rPr lang="en-GB" sz="2800" b="1" dirty="0">
                <a:solidFill>
                  <a:schemeClr val="tx2"/>
                </a:solidFill>
                <a:latin typeface="Arial" panose="020B0604020202020204" pitchFamily="34" charset="0"/>
                <a:cs typeface="Arial" panose="020B0604020202020204" pitchFamily="34" charset="0"/>
              </a:rPr>
              <a:t># </a:t>
            </a:r>
            <a:r>
              <a:rPr lang="en-GB" sz="2800" b="1" dirty="0" err="1">
                <a:solidFill>
                  <a:schemeClr val="tx2"/>
                </a:solidFill>
                <a:latin typeface="Arial" panose="020B0604020202020204" pitchFamily="34" charset="0"/>
                <a:cs typeface="Arial" panose="020B0604020202020204" pitchFamily="34" charset="0"/>
              </a:rPr>
              <a:t>HorizonEU</a:t>
            </a:r>
            <a:endParaRPr lang="en-GB" sz="2800" b="1" dirty="0">
              <a:solidFill>
                <a:schemeClr val="tx2"/>
              </a:solidFill>
              <a:latin typeface="Arial" panose="020B0604020202020204" pitchFamily="34" charset="0"/>
              <a:cs typeface="Arial" panose="020B0604020202020204" pitchFamily="34" charset="0"/>
            </a:endParaRPr>
          </a:p>
        </p:txBody>
      </p:sp>
      <p:sp>
        <p:nvSpPr>
          <p:cNvPr id="6" name="TextBox 5"/>
          <p:cNvSpPr txBox="1"/>
          <p:nvPr/>
        </p:nvSpPr>
        <p:spPr>
          <a:xfrm>
            <a:off x="2965428" y="4765568"/>
            <a:ext cx="5959520" cy="523220"/>
          </a:xfrm>
          <a:prstGeom prst="rect">
            <a:avLst/>
          </a:prstGeom>
          <a:noFill/>
        </p:spPr>
        <p:txBody>
          <a:bodyPr wrap="square" rtlCol="0">
            <a:spAutoFit/>
          </a:bodyPr>
          <a:lstStyle/>
          <a:p>
            <a:pPr algn="ctr"/>
            <a:r>
              <a:rPr lang="en-US" sz="1800" b="1" dirty="0">
                <a:solidFill>
                  <a:schemeClr val="tx2"/>
                </a:solidFill>
                <a:latin typeface="+mj-lt"/>
                <a:hlinkClick r:id="rId2"/>
              </a:rPr>
              <a:t>http://ec.europa.eu/horizon-europe</a:t>
            </a:r>
            <a:endParaRPr lang="en-GB" sz="1800" b="1" dirty="0">
              <a:solidFill>
                <a:schemeClr val="tx2"/>
              </a:solidFill>
              <a:latin typeface="+mj-lt"/>
            </a:endParaRPr>
          </a:p>
          <a:p>
            <a:pPr algn="ctr"/>
            <a:endParaRPr lang="en-GB" sz="1000" b="0" dirty="0" err="1">
              <a:solidFill>
                <a:schemeClr val="accent3"/>
              </a:solidFill>
            </a:endParaRPr>
          </a:p>
        </p:txBody>
      </p:sp>
    </p:spTree>
    <p:extLst>
      <p:ext uri="{BB962C8B-B14F-4D97-AF65-F5344CB8AC3E}">
        <p14:creationId xmlns:p14="http://schemas.microsoft.com/office/powerpoint/2010/main" val="165866289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3524" y="482860"/>
            <a:ext cx="9680275" cy="564543"/>
          </a:xfrm>
        </p:spPr>
        <p:txBody>
          <a:bodyPr/>
          <a:lstStyle/>
          <a:p>
            <a:r>
              <a:rPr lang="en-GB" sz="3600" dirty="0"/>
              <a:t>Admissibility</a:t>
            </a:r>
          </a:p>
        </p:txBody>
      </p:sp>
      <p:sp>
        <p:nvSpPr>
          <p:cNvPr id="6" name="Text Placeholder 2"/>
          <p:cNvSpPr txBox="1">
            <a:spLocks/>
          </p:cNvSpPr>
          <p:nvPr/>
        </p:nvSpPr>
        <p:spPr>
          <a:xfrm>
            <a:off x="843759" y="3461976"/>
            <a:ext cx="10515600" cy="3030264"/>
          </a:xfrm>
          <a:prstGeom prst="rect">
            <a:avLst/>
          </a:prstGeom>
        </p:spPr>
        <p:txBody>
          <a:bodyPr vert="horz" lIns="9144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endParaRPr lang="en-US" sz="2000" dirty="0">
              <a:solidFill>
                <a:schemeClr val="tx2"/>
              </a:solidFill>
            </a:endParaRPr>
          </a:p>
          <a:p>
            <a:pPr lvl="1"/>
            <a:r>
              <a:rPr lang="en-US" sz="2000" dirty="0">
                <a:solidFill>
                  <a:schemeClr val="tx2"/>
                </a:solidFill>
              </a:rPr>
              <a:t>Proposal page limit</a:t>
            </a:r>
            <a:endParaRPr lang="en-GB" sz="2000" b="1" dirty="0">
              <a:solidFill>
                <a:schemeClr val="tx2"/>
              </a:solidFill>
            </a:endParaRPr>
          </a:p>
          <a:p>
            <a:pPr lvl="1"/>
            <a:r>
              <a:rPr lang="en-US" sz="2000" b="0" dirty="0">
                <a:solidFill>
                  <a:schemeClr val="tx1"/>
                </a:solidFill>
              </a:rPr>
              <a:t>Substantial reduction in maximum length:</a:t>
            </a:r>
          </a:p>
          <a:p>
            <a:pPr marL="342900" lvl="1" indent="-342900">
              <a:spcBef>
                <a:spcPts val="600"/>
              </a:spcBef>
              <a:buClr>
                <a:schemeClr val="accent2"/>
              </a:buClr>
              <a:buFont typeface="Arial" panose="020B0604020202020204" pitchFamily="34" charset="0"/>
              <a:buChar char="●"/>
            </a:pPr>
            <a:r>
              <a:rPr lang="en-US" sz="2000" b="0" dirty="0">
                <a:solidFill>
                  <a:schemeClr val="tx1"/>
                </a:solidFill>
              </a:rPr>
              <a:t>RIAs and IAs type of actions: limit for a full application is </a:t>
            </a:r>
            <a:r>
              <a:rPr lang="en-US" sz="2000" dirty="0"/>
              <a:t>45 pages </a:t>
            </a:r>
          </a:p>
          <a:p>
            <a:pPr marL="342900" lvl="1" indent="-342900">
              <a:spcBef>
                <a:spcPts val="600"/>
              </a:spcBef>
              <a:buClr>
                <a:schemeClr val="accent2"/>
              </a:buClr>
              <a:buFont typeface="Arial" panose="020B0604020202020204" pitchFamily="34" charset="0"/>
              <a:buChar char="●"/>
            </a:pPr>
            <a:r>
              <a:rPr lang="en-US" sz="2000" b="0" dirty="0">
                <a:solidFill>
                  <a:schemeClr val="tx1"/>
                </a:solidFill>
              </a:rPr>
              <a:t>CSAs: limit is </a:t>
            </a:r>
            <a:r>
              <a:rPr lang="en-US" sz="2000" dirty="0"/>
              <a:t>30 pages</a:t>
            </a:r>
          </a:p>
          <a:p>
            <a:pPr marL="342900" lvl="1" indent="-342900">
              <a:spcBef>
                <a:spcPts val="600"/>
              </a:spcBef>
              <a:buClr>
                <a:schemeClr val="accent2"/>
              </a:buClr>
              <a:buFont typeface="Arial" panose="020B0604020202020204" pitchFamily="34" charset="0"/>
              <a:buChar char="●"/>
            </a:pPr>
            <a:r>
              <a:rPr lang="en-US" sz="2000" b="0" dirty="0">
                <a:solidFill>
                  <a:schemeClr val="tx1"/>
                </a:solidFill>
              </a:rPr>
              <a:t>First stage proposals: limit is </a:t>
            </a:r>
            <a:r>
              <a:rPr lang="en-US" sz="2000" dirty="0"/>
              <a:t>10 pages</a:t>
            </a:r>
          </a:p>
          <a:p>
            <a:pPr marL="342900" lvl="1" indent="-342900">
              <a:spcBef>
                <a:spcPts val="600"/>
              </a:spcBef>
              <a:buClr>
                <a:schemeClr val="accent2"/>
              </a:buClr>
              <a:buFont typeface="Arial" panose="020B0604020202020204" pitchFamily="34" charset="0"/>
              <a:buChar char="●"/>
            </a:pPr>
            <a:r>
              <a:rPr lang="en-US" sz="2000" b="0" dirty="0">
                <a:solidFill>
                  <a:schemeClr val="tx1"/>
                </a:solidFill>
              </a:rPr>
              <a:t>EIC Pathfinder: limit is </a:t>
            </a:r>
            <a:r>
              <a:rPr lang="en-US" sz="2000" dirty="0"/>
              <a:t>17 pages</a:t>
            </a:r>
          </a:p>
          <a:p>
            <a:pPr marL="342900" lvl="1" indent="-342900">
              <a:spcBef>
                <a:spcPts val="600"/>
              </a:spcBef>
              <a:buClr>
                <a:schemeClr val="accent2"/>
              </a:buClr>
              <a:buFont typeface="Arial" panose="020B0604020202020204" pitchFamily="34" charset="0"/>
              <a:buChar char="●"/>
            </a:pPr>
            <a:r>
              <a:rPr lang="en-US" sz="2000" b="0" dirty="0">
                <a:solidFill>
                  <a:schemeClr val="tx1"/>
                </a:solidFill>
              </a:rPr>
              <a:t>Exceptions, if any, would be specified in the call text.</a:t>
            </a:r>
            <a:endParaRPr lang="en-GB" sz="2000" b="0" dirty="0">
              <a:solidFill>
                <a:schemeClr val="tx1"/>
              </a:solidFill>
            </a:endParaRPr>
          </a:p>
          <a:p>
            <a:pPr lvl="1">
              <a:buClr>
                <a:schemeClr val="accent2"/>
              </a:buClr>
            </a:pPr>
            <a:endParaRPr lang="fr-BE" sz="2000" b="0" dirty="0">
              <a:solidFill>
                <a:schemeClr val="tx1"/>
              </a:solidFill>
            </a:endParaRPr>
          </a:p>
        </p:txBody>
      </p:sp>
      <p:grpSp>
        <p:nvGrpSpPr>
          <p:cNvPr id="7" name="Group 6"/>
          <p:cNvGrpSpPr/>
          <p:nvPr/>
        </p:nvGrpSpPr>
        <p:grpSpPr>
          <a:xfrm>
            <a:off x="809524" y="333131"/>
            <a:ext cx="864000" cy="864000"/>
            <a:chOff x="3411458" y="4807760"/>
            <a:chExt cx="864000" cy="864000"/>
          </a:xfrm>
        </p:grpSpPr>
        <p:sp>
          <p:nvSpPr>
            <p:cNvPr id="8" name="Oval 7"/>
            <p:cNvSpPr/>
            <p:nvPr/>
          </p:nvSpPr>
          <p:spPr>
            <a:xfrm>
              <a:off x="3411458" y="4807760"/>
              <a:ext cx="864000" cy="864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45693" y="4841995"/>
              <a:ext cx="795530" cy="795530"/>
            </a:xfrm>
            <a:prstGeom prst="rect">
              <a:avLst/>
            </a:prstGeom>
          </p:spPr>
        </p:pic>
      </p:grpSp>
      <p:sp>
        <p:nvSpPr>
          <p:cNvPr id="14" name="Text Placeholder 2"/>
          <p:cNvSpPr txBox="1">
            <a:spLocks/>
          </p:cNvSpPr>
          <p:nvPr/>
        </p:nvSpPr>
        <p:spPr>
          <a:xfrm>
            <a:off x="838199" y="1312625"/>
            <a:ext cx="10515600" cy="2345442"/>
          </a:xfrm>
          <a:prstGeom prst="rect">
            <a:avLst/>
          </a:prstGeom>
          <a:ln w="28575">
            <a:solidFill>
              <a:schemeClr val="accent4"/>
            </a:solidFill>
            <a:prstDash val="sysDot"/>
          </a:ln>
        </p:spPr>
        <p:txBody>
          <a:bodyPr vert="horz" lIns="91440" tIns="10800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r>
              <a:rPr lang="en-US" sz="2000" dirty="0">
                <a:solidFill>
                  <a:schemeClr val="tx2"/>
                </a:solidFill>
              </a:rPr>
              <a:t>Same general admissibility conditions</a:t>
            </a:r>
          </a:p>
          <a:p>
            <a:pPr marL="342900" lvl="1" indent="-342900">
              <a:spcBef>
                <a:spcPts val="600"/>
              </a:spcBef>
              <a:buClr>
                <a:schemeClr val="accent2"/>
              </a:buClr>
              <a:buFont typeface="Arial" panose="020B0604020202020204" pitchFamily="34" charset="0"/>
              <a:buChar char="●"/>
            </a:pPr>
            <a:r>
              <a:rPr lang="en-US" sz="2000" b="0" dirty="0">
                <a:solidFill>
                  <a:schemeClr val="tx1"/>
                </a:solidFill>
              </a:rPr>
              <a:t>Applications must be submitted before the call deadline, </a:t>
            </a:r>
            <a:r>
              <a:rPr lang="en-US" sz="2000" dirty="0"/>
              <a:t>electronically</a:t>
            </a:r>
            <a:r>
              <a:rPr lang="en-US" sz="2000" b="0" dirty="0">
                <a:solidFill>
                  <a:schemeClr val="tx1"/>
                </a:solidFill>
              </a:rPr>
              <a:t> via the Funding &amp; Tenders Portal</a:t>
            </a:r>
          </a:p>
          <a:p>
            <a:pPr marL="342900" lvl="1" indent="-342900">
              <a:spcBef>
                <a:spcPts val="600"/>
              </a:spcBef>
              <a:buClr>
                <a:schemeClr val="accent2"/>
              </a:buClr>
              <a:buFont typeface="Arial" panose="020B0604020202020204" pitchFamily="34" charset="0"/>
              <a:buChar char="●"/>
            </a:pPr>
            <a:r>
              <a:rPr lang="en-US" sz="2000" b="0" dirty="0">
                <a:solidFill>
                  <a:schemeClr val="tx1"/>
                </a:solidFill>
              </a:rPr>
              <a:t>Applications must be </a:t>
            </a:r>
            <a:r>
              <a:rPr lang="en-US" sz="2000" dirty="0"/>
              <a:t>complete, readable, accessible and printable</a:t>
            </a:r>
            <a:r>
              <a:rPr lang="en-US" sz="2000" b="0" dirty="0">
                <a:solidFill>
                  <a:schemeClr val="tx1"/>
                </a:solidFill>
              </a:rPr>
              <a:t>, and include a </a:t>
            </a:r>
            <a:r>
              <a:rPr lang="en-US" sz="2000" dirty="0"/>
              <a:t>plan for the exploitation and dissemination of results</a:t>
            </a:r>
            <a:r>
              <a:rPr lang="en-US" sz="2000" b="0" dirty="0">
                <a:solidFill>
                  <a:schemeClr val="tx1"/>
                </a:solidFill>
              </a:rPr>
              <a:t>, unless provided otherwise in the specific call conditions.</a:t>
            </a:r>
            <a:endParaRPr lang="en-US" sz="2000" dirty="0">
              <a:solidFill>
                <a:schemeClr val="tx2"/>
              </a:solidFill>
            </a:endParaRPr>
          </a:p>
          <a:p>
            <a:pPr lvl="1"/>
            <a:endParaRPr lang="fr-BE" sz="2000" b="0" dirty="0">
              <a:solidFill>
                <a:schemeClr val="tx1"/>
              </a:solidFill>
            </a:endParaRPr>
          </a:p>
        </p:txBody>
      </p:sp>
    </p:spTree>
    <p:extLst>
      <p:ext uri="{BB962C8B-B14F-4D97-AF65-F5344CB8AC3E}">
        <p14:creationId xmlns:p14="http://schemas.microsoft.com/office/powerpoint/2010/main" val="247334982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6434" y="482860"/>
            <a:ext cx="9617365" cy="564543"/>
          </a:xfrm>
        </p:spPr>
        <p:txBody>
          <a:bodyPr/>
          <a:lstStyle/>
          <a:p>
            <a:r>
              <a:rPr lang="en-GB" sz="3600" dirty="0"/>
              <a:t>Eligibility</a:t>
            </a:r>
          </a:p>
        </p:txBody>
      </p:sp>
      <p:sp>
        <p:nvSpPr>
          <p:cNvPr id="6" name="Text Placeholder 2"/>
          <p:cNvSpPr txBox="1">
            <a:spLocks/>
          </p:cNvSpPr>
          <p:nvPr/>
        </p:nvSpPr>
        <p:spPr>
          <a:xfrm>
            <a:off x="838199" y="1962360"/>
            <a:ext cx="10515600" cy="3881904"/>
          </a:xfrm>
          <a:prstGeom prst="rect">
            <a:avLst/>
          </a:prstGeom>
        </p:spPr>
        <p:txBody>
          <a:bodyPr vert="horz" lIns="9144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buClr>
                <a:schemeClr val="accent2"/>
              </a:buClr>
            </a:pPr>
            <a:r>
              <a:rPr lang="en-US" sz="2000" dirty="0">
                <a:solidFill>
                  <a:schemeClr val="tx2"/>
                </a:solidFill>
              </a:rPr>
              <a:t>Consortium composition (collaborative projects)</a:t>
            </a:r>
          </a:p>
          <a:p>
            <a:pPr marL="342900" lvl="1" indent="-342900">
              <a:spcBef>
                <a:spcPts val="600"/>
              </a:spcBef>
              <a:buClr>
                <a:schemeClr val="accent2"/>
              </a:buClr>
              <a:buFont typeface="Arial" panose="020B0604020202020204" pitchFamily="34" charset="0"/>
              <a:buChar char="●"/>
            </a:pPr>
            <a:r>
              <a:rPr lang="en-US" sz="2000" b="0" dirty="0">
                <a:solidFill>
                  <a:schemeClr val="tx1"/>
                </a:solidFill>
              </a:rPr>
              <a:t>at least one independent legal entity established in a Member State, and</a:t>
            </a:r>
          </a:p>
          <a:p>
            <a:pPr marL="342900" lvl="1" indent="-342900">
              <a:buClr>
                <a:schemeClr val="accent2"/>
              </a:buClr>
              <a:buFont typeface="Arial" panose="020B0604020202020204" pitchFamily="34" charset="0"/>
              <a:buChar char="●"/>
            </a:pPr>
            <a:r>
              <a:rPr lang="en-US" sz="2000" b="0" dirty="0">
                <a:solidFill>
                  <a:schemeClr val="tx1"/>
                </a:solidFill>
              </a:rPr>
              <a:t>at least two other independent legal entities each established either in a different Member State or an Associated Country.</a:t>
            </a:r>
          </a:p>
          <a:p>
            <a:pPr lvl="1"/>
            <a:endParaRPr lang="en-US" sz="2000" dirty="0">
              <a:solidFill>
                <a:schemeClr val="tx2"/>
              </a:solidFill>
            </a:endParaRPr>
          </a:p>
          <a:p>
            <a:pPr lvl="1"/>
            <a:endParaRPr lang="en-US" sz="2000" dirty="0">
              <a:solidFill>
                <a:schemeClr val="tx2"/>
              </a:solidFill>
            </a:endParaRPr>
          </a:p>
          <a:p>
            <a:pPr lvl="1"/>
            <a:r>
              <a:rPr lang="en-US" sz="2000" dirty="0">
                <a:solidFill>
                  <a:schemeClr val="tx2"/>
                </a:solidFill>
              </a:rPr>
              <a:t>Gender Equality Plan (applicable only from 2022 on)</a:t>
            </a:r>
            <a:endParaRPr lang="en-GB" sz="2000" b="1" dirty="0">
              <a:solidFill>
                <a:schemeClr val="tx2"/>
              </a:solidFill>
            </a:endParaRPr>
          </a:p>
          <a:p>
            <a:pPr lvl="1"/>
            <a:r>
              <a:rPr lang="en-US" sz="2000" b="0" dirty="0">
                <a:solidFill>
                  <a:schemeClr val="tx1"/>
                </a:solidFill>
              </a:rPr>
              <a:t>Participants that are public bodies, research </a:t>
            </a:r>
            <a:r>
              <a:rPr lang="en-US" sz="2000" b="0" dirty="0" err="1">
                <a:solidFill>
                  <a:schemeClr val="tx1"/>
                </a:solidFill>
              </a:rPr>
              <a:t>organisations</a:t>
            </a:r>
            <a:r>
              <a:rPr lang="en-US" sz="2000" b="0" dirty="0">
                <a:solidFill>
                  <a:schemeClr val="tx1"/>
                </a:solidFill>
              </a:rPr>
              <a:t> or higher education establishments from Members States and Associated countries </a:t>
            </a:r>
            <a:r>
              <a:rPr lang="en-US" sz="2000" dirty="0"/>
              <a:t>must have a gender equality plan</a:t>
            </a:r>
            <a:r>
              <a:rPr lang="en-US" sz="2000" b="0" dirty="0">
                <a:solidFill>
                  <a:schemeClr val="tx1"/>
                </a:solidFill>
              </a:rPr>
              <a:t>, covering minimum process-related requirements.</a:t>
            </a:r>
          </a:p>
          <a:p>
            <a:pPr marL="342900" lvl="1" indent="-342900">
              <a:spcBef>
                <a:spcPts val="600"/>
              </a:spcBef>
              <a:buClr>
                <a:schemeClr val="accent2"/>
              </a:buClr>
              <a:buFont typeface="Arial" panose="020B0604020202020204" pitchFamily="34" charset="0"/>
              <a:buChar char="●"/>
            </a:pPr>
            <a:r>
              <a:rPr lang="en-US" sz="2000" b="0" dirty="0">
                <a:solidFill>
                  <a:schemeClr val="tx1"/>
                </a:solidFill>
              </a:rPr>
              <a:t>A self-declaration will be requested at proposal stage (for all types of participants).</a:t>
            </a:r>
          </a:p>
          <a:p>
            <a:pPr marL="342900" lvl="1" indent="-342900">
              <a:buClr>
                <a:schemeClr val="accent2"/>
              </a:buClr>
              <a:buFont typeface="Arial" panose="020B0604020202020204" pitchFamily="34" charset="0"/>
              <a:buChar char="●"/>
            </a:pPr>
            <a:r>
              <a:rPr lang="en-US" sz="2000" b="0" dirty="0">
                <a:solidFill>
                  <a:schemeClr val="tx1"/>
                </a:solidFill>
              </a:rPr>
              <a:t>Included in the entity validation process (based on self-declaration)</a:t>
            </a:r>
            <a:endParaRPr lang="fr-BE" sz="2000" b="0" dirty="0">
              <a:solidFill>
                <a:schemeClr val="tx1"/>
              </a:solidFill>
            </a:endParaRPr>
          </a:p>
          <a:p>
            <a:pPr lvl="1">
              <a:buClr>
                <a:schemeClr val="accent2"/>
              </a:buClr>
            </a:pPr>
            <a:endParaRPr lang="en-GB" sz="2000" b="0" dirty="0">
              <a:solidFill>
                <a:schemeClr val="tx1"/>
              </a:solidFill>
            </a:endParaRPr>
          </a:p>
          <a:p>
            <a:pPr lvl="1">
              <a:buClr>
                <a:schemeClr val="accent2"/>
              </a:buClr>
            </a:pPr>
            <a:endParaRPr lang="fr-BE" sz="2000" b="0" dirty="0">
              <a:solidFill>
                <a:schemeClr val="tx1"/>
              </a:solidFill>
            </a:endParaRPr>
          </a:p>
        </p:txBody>
      </p:sp>
      <p:grpSp>
        <p:nvGrpSpPr>
          <p:cNvPr id="17" name="Group 16"/>
          <p:cNvGrpSpPr/>
          <p:nvPr/>
        </p:nvGrpSpPr>
        <p:grpSpPr>
          <a:xfrm>
            <a:off x="838199" y="333131"/>
            <a:ext cx="864000" cy="864000"/>
            <a:chOff x="5597465" y="3720615"/>
            <a:chExt cx="864000" cy="864000"/>
          </a:xfrm>
        </p:grpSpPr>
        <p:sp>
          <p:nvSpPr>
            <p:cNvPr id="18" name="Oval 17"/>
            <p:cNvSpPr/>
            <p:nvPr/>
          </p:nvSpPr>
          <p:spPr>
            <a:xfrm>
              <a:off x="5597465" y="3720615"/>
              <a:ext cx="864000" cy="86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1700" y="3754850"/>
              <a:ext cx="795530" cy="795530"/>
            </a:xfrm>
            <a:prstGeom prst="rect">
              <a:avLst/>
            </a:prstGeom>
          </p:spPr>
        </p:pic>
      </p:grpSp>
    </p:spTree>
    <p:extLst>
      <p:ext uri="{BB962C8B-B14F-4D97-AF65-F5344CB8AC3E}">
        <p14:creationId xmlns:p14="http://schemas.microsoft.com/office/powerpoint/2010/main" val="321726696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p:cNvSpPr txBox="1">
            <a:spLocks/>
          </p:cNvSpPr>
          <p:nvPr/>
        </p:nvSpPr>
        <p:spPr>
          <a:xfrm>
            <a:off x="838200" y="2820844"/>
            <a:ext cx="3240000" cy="3084655"/>
          </a:xfrm>
          <a:prstGeom prst="rect">
            <a:avLst/>
          </a:prstGeom>
        </p:spPr>
        <p:txBody>
          <a:bodyPr vert="horz" lIns="9000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r>
              <a:rPr lang="en-GB" sz="2000" cap="all" dirty="0"/>
              <a:t>EU countries</a:t>
            </a:r>
          </a:p>
          <a:p>
            <a:pPr marL="342900" lvl="1" indent="-342900">
              <a:spcBef>
                <a:spcPts val="1200"/>
              </a:spcBef>
              <a:buClr>
                <a:schemeClr val="accent2"/>
              </a:buClr>
              <a:buFont typeface="Arial" panose="020B0604020202020204" pitchFamily="34" charset="0"/>
              <a:buChar char="●"/>
            </a:pPr>
            <a:r>
              <a:rPr lang="en-US" sz="2000" b="0" dirty="0">
                <a:solidFill>
                  <a:schemeClr val="tx1"/>
                </a:solidFill>
              </a:rPr>
              <a:t>Member States (MS) including their outermost regions</a:t>
            </a:r>
          </a:p>
          <a:p>
            <a:pPr marL="342900" lvl="1" indent="-342900">
              <a:spcBef>
                <a:spcPts val="1200"/>
              </a:spcBef>
              <a:buClr>
                <a:schemeClr val="accent2"/>
              </a:buClr>
              <a:buFont typeface="Arial" panose="020B0604020202020204" pitchFamily="34" charset="0"/>
              <a:buChar char="●"/>
            </a:pPr>
            <a:r>
              <a:rPr lang="en-US" sz="2000" b="0" dirty="0">
                <a:solidFill>
                  <a:schemeClr val="tx1"/>
                </a:solidFill>
              </a:rPr>
              <a:t>The Overseas Countries and Territories (OCTs) linked to the MS.</a:t>
            </a:r>
          </a:p>
        </p:txBody>
      </p:sp>
      <p:sp>
        <p:nvSpPr>
          <p:cNvPr id="5" name="Text Placeholder 2"/>
          <p:cNvSpPr txBox="1">
            <a:spLocks/>
          </p:cNvSpPr>
          <p:nvPr/>
        </p:nvSpPr>
        <p:spPr>
          <a:xfrm>
            <a:off x="4476000" y="2820844"/>
            <a:ext cx="3240000" cy="3648535"/>
          </a:xfrm>
          <a:prstGeom prst="rect">
            <a:avLst/>
          </a:prstGeom>
        </p:spPr>
        <p:txBody>
          <a:bodyPr vert="horz" lIns="9000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r>
              <a:rPr lang="en-GB" sz="2000" cap="all" dirty="0"/>
              <a:t>Non-EU countries</a:t>
            </a:r>
          </a:p>
          <a:p>
            <a:pPr marL="342900" lvl="1" indent="-342900">
              <a:spcBef>
                <a:spcPts val="1200"/>
              </a:spcBef>
              <a:buClr>
                <a:schemeClr val="accent2"/>
              </a:buClr>
              <a:buFont typeface="Arial" panose="020B0604020202020204" pitchFamily="34" charset="0"/>
              <a:buChar char="●"/>
            </a:pPr>
            <a:r>
              <a:rPr lang="en-US" sz="2000" b="0" dirty="0">
                <a:solidFill>
                  <a:schemeClr val="tx1"/>
                </a:solidFill>
              </a:rPr>
              <a:t>Countries associated to Horizon Europe (AC)</a:t>
            </a:r>
          </a:p>
          <a:p>
            <a:pPr marL="342900" lvl="1" indent="-342900">
              <a:spcBef>
                <a:spcPts val="1200"/>
              </a:spcBef>
              <a:buClr>
                <a:schemeClr val="accent2"/>
              </a:buClr>
              <a:buFont typeface="Arial" panose="020B0604020202020204" pitchFamily="34" charset="0"/>
              <a:buChar char="●"/>
            </a:pPr>
            <a:r>
              <a:rPr lang="en-US" sz="2000" b="0" dirty="0">
                <a:solidFill>
                  <a:schemeClr val="tx1"/>
                </a:solidFill>
              </a:rPr>
              <a:t>Low and middle income countries: See </a:t>
            </a:r>
            <a:r>
              <a:rPr lang="en-US" sz="2000" b="0" dirty="0">
                <a:solidFill>
                  <a:schemeClr val="tx1"/>
                </a:solidFill>
                <a:hlinkClick r:id="rId2"/>
              </a:rPr>
              <a:t>HE Programme Guide</a:t>
            </a:r>
            <a:r>
              <a:rPr lang="en-US" sz="2000" b="0" dirty="0">
                <a:solidFill>
                  <a:schemeClr val="tx1"/>
                </a:solidFill>
              </a:rPr>
              <a:t>. </a:t>
            </a:r>
          </a:p>
          <a:p>
            <a:pPr marL="342900" lvl="1" indent="-342900">
              <a:spcBef>
                <a:spcPts val="1200"/>
              </a:spcBef>
              <a:buClr>
                <a:schemeClr val="accent2"/>
              </a:buClr>
              <a:buFont typeface="Arial" panose="020B0604020202020204" pitchFamily="34" charset="0"/>
              <a:buChar char="●"/>
            </a:pPr>
            <a:r>
              <a:rPr lang="en-US" sz="2000" b="0" dirty="0">
                <a:solidFill>
                  <a:schemeClr val="tx1"/>
                </a:solidFill>
              </a:rPr>
              <a:t>Other countries when announced in the call or exceptionally if their participation is essential</a:t>
            </a:r>
            <a:endParaRPr lang="fr-BE" sz="2000" b="0" dirty="0">
              <a:solidFill>
                <a:schemeClr val="tx1"/>
              </a:solidFill>
            </a:endParaRPr>
          </a:p>
        </p:txBody>
      </p:sp>
      <p:sp>
        <p:nvSpPr>
          <p:cNvPr id="6" name="Text Placeholder 2"/>
          <p:cNvSpPr txBox="1">
            <a:spLocks/>
          </p:cNvSpPr>
          <p:nvPr/>
        </p:nvSpPr>
        <p:spPr>
          <a:xfrm>
            <a:off x="8137495" y="2820844"/>
            <a:ext cx="4078200" cy="3999055"/>
          </a:xfrm>
          <a:prstGeom prst="rect">
            <a:avLst/>
          </a:prstGeom>
          <a:solidFill>
            <a:schemeClr val="bg1"/>
          </a:solidFill>
        </p:spPr>
        <p:txBody>
          <a:bodyPr vert="horz" lIns="9000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r>
              <a:rPr lang="en-GB" sz="2000" cap="all" dirty="0"/>
              <a:t>Specific cases</a:t>
            </a:r>
          </a:p>
          <a:p>
            <a:pPr marL="342900" lvl="1" indent="-342900">
              <a:spcBef>
                <a:spcPts val="1200"/>
              </a:spcBef>
              <a:buClr>
                <a:schemeClr val="accent2"/>
              </a:buClr>
              <a:buFont typeface="Arial" panose="020B0604020202020204" pitchFamily="34" charset="0"/>
              <a:buChar char="●"/>
            </a:pPr>
            <a:r>
              <a:rPr lang="en-US" sz="2000" b="0" dirty="0">
                <a:solidFill>
                  <a:schemeClr val="tx1"/>
                </a:solidFill>
              </a:rPr>
              <a:t>Affiliated entities established in countries eligible for funding.</a:t>
            </a:r>
          </a:p>
          <a:p>
            <a:pPr marL="342900" lvl="1" indent="-342900">
              <a:spcBef>
                <a:spcPts val="1200"/>
              </a:spcBef>
              <a:buClr>
                <a:schemeClr val="accent2"/>
              </a:buClr>
              <a:buFont typeface="Arial" panose="020B0604020202020204" pitchFamily="34" charset="0"/>
              <a:buChar char="●"/>
            </a:pPr>
            <a:r>
              <a:rPr lang="en-US" sz="2000" b="0" dirty="0">
                <a:solidFill>
                  <a:schemeClr val="tx1"/>
                </a:solidFill>
              </a:rPr>
              <a:t>EU bodies </a:t>
            </a:r>
          </a:p>
          <a:p>
            <a:pPr marL="342900" lvl="1" indent="-342900">
              <a:spcBef>
                <a:spcPts val="1200"/>
              </a:spcBef>
              <a:buClr>
                <a:schemeClr val="accent2"/>
              </a:buClr>
              <a:buFont typeface="Arial" panose="020B0604020202020204" pitchFamily="34" charset="0"/>
              <a:buChar char="●"/>
            </a:pPr>
            <a:r>
              <a:rPr lang="en-US" sz="2000" b="0" dirty="0">
                <a:solidFill>
                  <a:schemeClr val="tx1"/>
                </a:solidFill>
              </a:rPr>
              <a:t>International </a:t>
            </a:r>
            <a:r>
              <a:rPr lang="en-US" sz="2000" b="0" dirty="0" err="1">
                <a:solidFill>
                  <a:schemeClr val="tx1"/>
                </a:solidFill>
              </a:rPr>
              <a:t>organisations</a:t>
            </a:r>
            <a:r>
              <a:rPr lang="en-US" sz="2000" b="0" dirty="0">
                <a:solidFill>
                  <a:schemeClr val="tx1"/>
                </a:solidFill>
              </a:rPr>
              <a:t> (IO):  </a:t>
            </a:r>
          </a:p>
          <a:p>
            <a:pPr marL="625475" lvl="2" indent="-342900">
              <a:spcBef>
                <a:spcPts val="1200"/>
              </a:spcBef>
              <a:buClr>
                <a:schemeClr val="accent2"/>
              </a:buClr>
              <a:buFont typeface="Arial" panose="020B0604020202020204" pitchFamily="34" charset="0"/>
              <a:buChar char="●"/>
            </a:pPr>
            <a:r>
              <a:rPr lang="en-US" sz="1400" b="0" dirty="0">
                <a:solidFill>
                  <a:schemeClr val="tx1"/>
                </a:solidFill>
              </a:rPr>
              <a:t>International European research </a:t>
            </a:r>
            <a:r>
              <a:rPr lang="en-US" sz="1400" b="0" dirty="0" err="1">
                <a:solidFill>
                  <a:schemeClr val="tx1"/>
                </a:solidFill>
              </a:rPr>
              <a:t>organisations</a:t>
            </a:r>
            <a:r>
              <a:rPr lang="en-US" sz="1400" b="0" dirty="0">
                <a:solidFill>
                  <a:schemeClr val="tx1"/>
                </a:solidFill>
              </a:rPr>
              <a:t> are eligible for  funding.</a:t>
            </a:r>
          </a:p>
          <a:p>
            <a:pPr marL="625475" lvl="2" indent="-342900">
              <a:spcBef>
                <a:spcPts val="1200"/>
              </a:spcBef>
              <a:buClr>
                <a:schemeClr val="accent2"/>
              </a:buClr>
              <a:buFont typeface="Arial" panose="020B0604020202020204" pitchFamily="34" charset="0"/>
              <a:buChar char="●"/>
            </a:pPr>
            <a:r>
              <a:rPr lang="en-US" sz="1400" dirty="0"/>
              <a:t>Other IO are not eligible (only exceptionally if participation is essential)</a:t>
            </a:r>
          </a:p>
          <a:p>
            <a:pPr marL="625475" lvl="2" indent="-342900">
              <a:spcBef>
                <a:spcPts val="1200"/>
              </a:spcBef>
              <a:buClr>
                <a:schemeClr val="accent2"/>
              </a:buClr>
              <a:buFont typeface="Arial" panose="020B0604020202020204" pitchFamily="34" charset="0"/>
              <a:buChar char="●"/>
            </a:pPr>
            <a:r>
              <a:rPr lang="en-US" sz="1400" dirty="0"/>
              <a:t>IO in a MS or AC are eligible for funding for Training and mobility actions and when announced in the call conditions</a:t>
            </a:r>
            <a:endParaRPr lang="fr-BE" sz="1400" dirty="0"/>
          </a:p>
          <a:p>
            <a:pPr marL="625475" lvl="2" indent="-342900">
              <a:spcBef>
                <a:spcPts val="1200"/>
              </a:spcBef>
              <a:buClr>
                <a:schemeClr val="accent2"/>
              </a:buClr>
              <a:buFont typeface="Arial" panose="020B0604020202020204" pitchFamily="34" charset="0"/>
              <a:buChar char="●"/>
            </a:pPr>
            <a:endParaRPr lang="en-US" sz="1400" b="0" dirty="0">
              <a:solidFill>
                <a:schemeClr val="tx1"/>
              </a:solidFill>
            </a:endParaRPr>
          </a:p>
        </p:txBody>
      </p:sp>
      <p:cxnSp>
        <p:nvCxnSpPr>
          <p:cNvPr id="7" name="Straight Connector 6"/>
          <p:cNvCxnSpPr/>
          <p:nvPr/>
        </p:nvCxnSpPr>
        <p:spPr>
          <a:xfrm>
            <a:off x="4294327" y="2996105"/>
            <a:ext cx="12497" cy="3642439"/>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926747" y="2996105"/>
            <a:ext cx="1101" cy="3642439"/>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10000" y="1694019"/>
            <a:ext cx="972000" cy="972000"/>
          </a:xfrm>
          <a:prstGeom prst="rect">
            <a:avLst/>
          </a:prstGeom>
        </p:spPr>
      </p:pic>
      <p:sp>
        <p:nvSpPr>
          <p:cNvPr id="12" name="Title 1"/>
          <p:cNvSpPr>
            <a:spLocks noGrp="1"/>
          </p:cNvSpPr>
          <p:nvPr>
            <p:ph type="title"/>
          </p:nvPr>
        </p:nvSpPr>
        <p:spPr>
          <a:xfrm>
            <a:off x="838200" y="482860"/>
            <a:ext cx="10515600" cy="564543"/>
          </a:xfrm>
        </p:spPr>
        <p:txBody>
          <a:bodyPr/>
          <a:lstStyle/>
          <a:p>
            <a:r>
              <a:rPr lang="en-US" sz="3200" dirty="0">
                <a:solidFill>
                  <a:schemeClr val="tx2"/>
                </a:solidFill>
                <a:latin typeface="+mn-lt"/>
                <a:ea typeface="+mn-ea"/>
                <a:cs typeface="+mn-cs"/>
              </a:rPr>
              <a:t>Who is eligible for funding?</a:t>
            </a:r>
            <a:endParaRPr lang="en-GB" sz="3200" dirty="0">
              <a:solidFill>
                <a:schemeClr val="tx2"/>
              </a:solidFill>
              <a:latin typeface="+mn-lt"/>
              <a:ea typeface="+mn-ea"/>
              <a:cs typeface="+mn-cs"/>
            </a:endParaRPr>
          </a:p>
        </p:txBody>
      </p:sp>
      <p:grpSp>
        <p:nvGrpSpPr>
          <p:cNvPr id="11" name="Group 10"/>
          <p:cNvGrpSpPr/>
          <p:nvPr/>
        </p:nvGrpSpPr>
        <p:grpSpPr>
          <a:xfrm>
            <a:off x="9744595" y="1748019"/>
            <a:ext cx="864000" cy="864000"/>
            <a:chOff x="2201123" y="3724632"/>
            <a:chExt cx="864000" cy="864000"/>
          </a:xfrm>
        </p:grpSpPr>
        <p:sp>
          <p:nvSpPr>
            <p:cNvPr id="13" name="Oval 12"/>
            <p:cNvSpPr/>
            <p:nvPr/>
          </p:nvSpPr>
          <p:spPr>
            <a:xfrm>
              <a:off x="2201123" y="3724632"/>
              <a:ext cx="864000" cy="864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425" y="3809934"/>
              <a:ext cx="693397" cy="693397"/>
            </a:xfrm>
            <a:prstGeom prst="rect">
              <a:avLst/>
            </a:prstGeom>
          </p:spPr>
        </p:pic>
      </p:grpSp>
      <p:grpSp>
        <p:nvGrpSpPr>
          <p:cNvPr id="15" name="Group 14"/>
          <p:cNvGrpSpPr/>
          <p:nvPr/>
        </p:nvGrpSpPr>
        <p:grpSpPr>
          <a:xfrm>
            <a:off x="2026200" y="1748019"/>
            <a:ext cx="864000" cy="864000"/>
            <a:chOff x="4409515" y="2641504"/>
            <a:chExt cx="864000" cy="864000"/>
          </a:xfrm>
        </p:grpSpPr>
        <p:sp>
          <p:nvSpPr>
            <p:cNvPr id="16" name="Oval 15"/>
            <p:cNvSpPr/>
            <p:nvPr/>
          </p:nvSpPr>
          <p:spPr>
            <a:xfrm>
              <a:off x="4409515" y="2641504"/>
              <a:ext cx="864000" cy="86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98223" y="2700771"/>
              <a:ext cx="745467" cy="745467"/>
            </a:xfrm>
            <a:prstGeom prst="rect">
              <a:avLst/>
            </a:prstGeom>
          </p:spPr>
        </p:pic>
      </p:grpSp>
    </p:spTree>
    <p:extLst>
      <p:ext uri="{BB962C8B-B14F-4D97-AF65-F5344CB8AC3E}">
        <p14:creationId xmlns:p14="http://schemas.microsoft.com/office/powerpoint/2010/main" val="318265242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p:cNvSpPr txBox="1">
            <a:spLocks/>
          </p:cNvSpPr>
          <p:nvPr/>
        </p:nvSpPr>
        <p:spPr>
          <a:xfrm>
            <a:off x="838200" y="4101005"/>
            <a:ext cx="10515600" cy="2226643"/>
          </a:xfrm>
          <a:prstGeom prst="rect">
            <a:avLst/>
          </a:prstGeom>
        </p:spPr>
        <p:txBody>
          <a:bodyPr vert="horz" lIns="9000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spcBef>
                <a:spcPts val="1200"/>
              </a:spcBef>
              <a:buClr>
                <a:schemeClr val="accent2"/>
              </a:buClr>
            </a:pPr>
            <a:r>
              <a:rPr lang="en-US" sz="2000" dirty="0">
                <a:solidFill>
                  <a:schemeClr val="tx2"/>
                </a:solidFill>
              </a:rPr>
              <a:t>Specific situation of UK</a:t>
            </a:r>
          </a:p>
          <a:p>
            <a:pPr marL="342900" lvl="1" indent="-342900">
              <a:spcBef>
                <a:spcPts val="1200"/>
              </a:spcBef>
              <a:buClr>
                <a:schemeClr val="accent2"/>
              </a:buClr>
              <a:buFont typeface="Arial" panose="020B0604020202020204" pitchFamily="34" charset="0"/>
              <a:buChar char="●"/>
            </a:pPr>
            <a:r>
              <a:rPr lang="en-US" sz="2000" b="0" dirty="0">
                <a:solidFill>
                  <a:schemeClr val="tx1"/>
                </a:solidFill>
              </a:rPr>
              <a:t>The UK is expected to soon become an associated country to Horizon Europe. UK entities can take part in the first calls for proposals of Horizon Europe</a:t>
            </a:r>
          </a:p>
          <a:p>
            <a:pPr marL="342900" lvl="1" indent="-342900">
              <a:spcBef>
                <a:spcPts val="1200"/>
              </a:spcBef>
              <a:buClr>
                <a:schemeClr val="accent2"/>
              </a:buClr>
              <a:buFont typeface="Arial" panose="020B0604020202020204" pitchFamily="34" charset="0"/>
              <a:buChar char="●"/>
            </a:pPr>
            <a:r>
              <a:rPr lang="en-US" sz="2000" b="0" dirty="0">
                <a:solidFill>
                  <a:schemeClr val="tx1"/>
                </a:solidFill>
              </a:rPr>
              <a:t>The UK is associating to the full Horizon Europe programme with the only exception of the EIC Fund (which is the loan/equity instrument of the EIC). </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8240" y="2026950"/>
            <a:ext cx="972000" cy="972000"/>
          </a:xfrm>
          <a:prstGeom prst="rect">
            <a:avLst/>
          </a:prstGeom>
        </p:spPr>
      </p:pic>
      <p:sp>
        <p:nvSpPr>
          <p:cNvPr id="12" name="Title 1"/>
          <p:cNvSpPr>
            <a:spLocks noGrp="1"/>
          </p:cNvSpPr>
          <p:nvPr>
            <p:ph type="title"/>
          </p:nvPr>
        </p:nvSpPr>
        <p:spPr>
          <a:xfrm>
            <a:off x="838200" y="482860"/>
            <a:ext cx="10515600" cy="564543"/>
          </a:xfrm>
        </p:spPr>
        <p:txBody>
          <a:bodyPr/>
          <a:lstStyle/>
          <a:p>
            <a:r>
              <a:rPr lang="en-US" sz="3200" dirty="0">
                <a:solidFill>
                  <a:schemeClr val="tx2"/>
                </a:solidFill>
                <a:latin typeface="+mn-lt"/>
                <a:ea typeface="+mn-ea"/>
                <a:cs typeface="+mn-cs"/>
              </a:rPr>
              <a:t>Associated Countries</a:t>
            </a:r>
            <a:endParaRPr lang="en-GB" sz="3200" dirty="0">
              <a:solidFill>
                <a:schemeClr val="tx2"/>
              </a:solidFill>
              <a:latin typeface="+mn-lt"/>
              <a:ea typeface="+mn-ea"/>
              <a:cs typeface="+mn-cs"/>
            </a:endParaRPr>
          </a:p>
        </p:txBody>
      </p:sp>
      <p:sp>
        <p:nvSpPr>
          <p:cNvPr id="18" name="Text Placeholder 2"/>
          <p:cNvSpPr txBox="1">
            <a:spLocks/>
          </p:cNvSpPr>
          <p:nvPr/>
        </p:nvSpPr>
        <p:spPr>
          <a:xfrm>
            <a:off x="838200" y="1368151"/>
            <a:ext cx="10515600" cy="2289598"/>
          </a:xfrm>
          <a:prstGeom prst="rect">
            <a:avLst/>
          </a:prstGeom>
          <a:ln w="28575">
            <a:solidFill>
              <a:schemeClr val="accent4"/>
            </a:solidFill>
            <a:prstDash val="sysDot"/>
          </a:ln>
        </p:spPr>
        <p:txBody>
          <a:bodyPr vert="horz" lIns="91440" tIns="14400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527175">
              <a:spcAft>
                <a:spcPts val="1200"/>
              </a:spcAft>
              <a:buClr>
                <a:schemeClr val="tx1"/>
              </a:buClr>
            </a:pPr>
            <a:r>
              <a:rPr lang="en-US" dirty="0">
                <a:solidFill>
                  <a:srgbClr val="404A52"/>
                </a:solidFill>
              </a:rPr>
              <a:t>For the purposes of the eligibility conditions, applicants established in Horizon 2020 Associated Countries or in other third countries negotiating association to Horizon Europe will be treated as entities established in an Associated Country, if the Horizon Europe association agreement with the third country concerned applies at the time of signature of the grant agreement.</a:t>
            </a:r>
          </a:p>
          <a:p>
            <a:pPr marL="2239963">
              <a:spcAft>
                <a:spcPts val="1200"/>
              </a:spcAft>
              <a:buClr>
                <a:schemeClr val="tx1"/>
              </a:buClr>
            </a:pPr>
            <a:endParaRPr lang="en-GB" dirty="0">
              <a:solidFill>
                <a:srgbClr val="404A52"/>
              </a:solidFill>
            </a:endParaRPr>
          </a:p>
        </p:txBody>
      </p:sp>
    </p:spTree>
    <p:extLst>
      <p:ext uri="{BB962C8B-B14F-4D97-AF65-F5344CB8AC3E}">
        <p14:creationId xmlns:p14="http://schemas.microsoft.com/office/powerpoint/2010/main" val="245523507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a:spLocks noGrp="1"/>
          </p:cNvSpPr>
          <p:nvPr>
            <p:ph type="title"/>
          </p:nvPr>
        </p:nvSpPr>
        <p:spPr>
          <a:xfrm>
            <a:off x="1736434" y="482860"/>
            <a:ext cx="9617365" cy="564543"/>
          </a:xfrm>
        </p:spPr>
        <p:txBody>
          <a:bodyPr/>
          <a:lstStyle/>
          <a:p>
            <a:r>
              <a:rPr lang="en-GB" dirty="0"/>
              <a:t>Activities eligible for funding</a:t>
            </a:r>
          </a:p>
        </p:txBody>
      </p:sp>
      <p:grpSp>
        <p:nvGrpSpPr>
          <p:cNvPr id="19" name="Group 18"/>
          <p:cNvGrpSpPr/>
          <p:nvPr/>
        </p:nvGrpSpPr>
        <p:grpSpPr>
          <a:xfrm>
            <a:off x="838200" y="333131"/>
            <a:ext cx="864000" cy="864000"/>
            <a:chOff x="8937971" y="3722100"/>
            <a:chExt cx="864000" cy="864000"/>
          </a:xfrm>
        </p:grpSpPr>
        <p:sp>
          <p:nvSpPr>
            <p:cNvPr id="20" name="Oval 19"/>
            <p:cNvSpPr/>
            <p:nvPr/>
          </p:nvSpPr>
          <p:spPr>
            <a:xfrm>
              <a:off x="8937971" y="3722100"/>
              <a:ext cx="864000" cy="864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22" name="Picture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72206" y="3756335"/>
              <a:ext cx="795530" cy="795530"/>
            </a:xfrm>
            <a:prstGeom prst="rect">
              <a:avLst/>
            </a:prstGeom>
          </p:spPr>
        </p:pic>
      </p:grpSp>
      <p:sp>
        <p:nvSpPr>
          <p:cNvPr id="23" name="Text Placeholder 2"/>
          <p:cNvSpPr txBox="1">
            <a:spLocks/>
          </p:cNvSpPr>
          <p:nvPr/>
        </p:nvSpPr>
        <p:spPr>
          <a:xfrm>
            <a:off x="838199" y="2075366"/>
            <a:ext cx="10515600" cy="4109303"/>
          </a:xfrm>
          <a:prstGeom prst="rect">
            <a:avLst/>
          </a:prstGeom>
        </p:spPr>
        <p:txBody>
          <a:bodyPr vert="horz" lIns="9144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r>
              <a:rPr lang="en-US" sz="2000" dirty="0">
                <a:solidFill>
                  <a:schemeClr val="tx2"/>
                </a:solidFill>
              </a:rPr>
              <a:t>Eligible activities are the ones described in the call conditions</a:t>
            </a:r>
          </a:p>
          <a:p>
            <a:pPr lvl="1">
              <a:spcBef>
                <a:spcPts val="600"/>
              </a:spcBef>
              <a:buClr>
                <a:schemeClr val="accent2"/>
              </a:buClr>
            </a:pPr>
            <a:r>
              <a:rPr lang="en-US" sz="2000" b="0" dirty="0">
                <a:solidFill>
                  <a:schemeClr val="tx1"/>
                </a:solidFill>
              </a:rPr>
              <a:t>Activities must </a:t>
            </a:r>
            <a:r>
              <a:rPr lang="en-US" sz="2000" dirty="0"/>
              <a:t>focus exclusively on civil applications </a:t>
            </a:r>
            <a:r>
              <a:rPr lang="en-US" sz="2000" b="0" dirty="0">
                <a:solidFill>
                  <a:schemeClr val="tx1"/>
                </a:solidFill>
              </a:rPr>
              <a:t>and </a:t>
            </a:r>
            <a:r>
              <a:rPr lang="en-US" sz="2000" u="sng" dirty="0"/>
              <a:t>must not</a:t>
            </a:r>
            <a:r>
              <a:rPr lang="en-US" sz="2000" b="0" dirty="0">
                <a:solidFill>
                  <a:schemeClr val="tx1"/>
                </a:solidFill>
              </a:rPr>
              <a:t>: </a:t>
            </a:r>
          </a:p>
          <a:p>
            <a:pPr lvl="1">
              <a:spcBef>
                <a:spcPts val="600"/>
              </a:spcBef>
              <a:buClr>
                <a:schemeClr val="accent2"/>
              </a:buClr>
            </a:pPr>
            <a:endParaRPr lang="en-US" sz="2000" b="0" dirty="0">
              <a:solidFill>
                <a:schemeClr val="tx1"/>
              </a:solidFill>
            </a:endParaRPr>
          </a:p>
          <a:p>
            <a:pPr marL="1257300" lvl="2" indent="-342900">
              <a:spcBef>
                <a:spcPts val="600"/>
              </a:spcBef>
              <a:buClr>
                <a:schemeClr val="accent2"/>
              </a:buClr>
              <a:buFont typeface="Arial" panose="020B0604020202020204" pitchFamily="34" charset="0"/>
              <a:buChar char="●"/>
            </a:pPr>
            <a:r>
              <a:rPr lang="en-US" b="0" dirty="0">
                <a:solidFill>
                  <a:schemeClr val="tx1"/>
                </a:solidFill>
              </a:rPr>
              <a:t>aim at human cloning for reproductive purposes; </a:t>
            </a:r>
          </a:p>
          <a:p>
            <a:pPr marL="1257300" lvl="2" indent="-342900">
              <a:spcBef>
                <a:spcPts val="600"/>
              </a:spcBef>
              <a:buClr>
                <a:schemeClr val="accent2"/>
              </a:buClr>
              <a:buFont typeface="Arial" panose="020B0604020202020204" pitchFamily="34" charset="0"/>
              <a:buChar char="●"/>
            </a:pPr>
            <a:r>
              <a:rPr lang="en-US" b="0" dirty="0">
                <a:solidFill>
                  <a:schemeClr val="tx1"/>
                </a:solidFill>
              </a:rPr>
              <a:t>intend to modify the genetic heritage of human beings which could make such changes heritable (except for research relating to cancer treatment of the gonads, which may be financed);</a:t>
            </a:r>
          </a:p>
          <a:p>
            <a:pPr marL="1257300" lvl="2" indent="-342900">
              <a:spcBef>
                <a:spcPts val="600"/>
              </a:spcBef>
              <a:buClr>
                <a:schemeClr val="accent2"/>
              </a:buClr>
              <a:buFont typeface="Arial" panose="020B0604020202020204" pitchFamily="34" charset="0"/>
              <a:buChar char="●"/>
            </a:pPr>
            <a:r>
              <a:rPr lang="en-US" b="0" dirty="0">
                <a:solidFill>
                  <a:schemeClr val="tx1"/>
                </a:solidFill>
              </a:rPr>
              <a:t>intend to create human embryos solely for the purpose of research, or for the purpose of stem cell procurement, including by means </a:t>
            </a:r>
            <a:r>
              <a:rPr lang="en-US" dirty="0"/>
              <a:t>of somatic cell nuclear transfer;</a:t>
            </a:r>
          </a:p>
          <a:p>
            <a:pPr marL="1257300" lvl="2" indent="-342900">
              <a:spcBef>
                <a:spcPts val="600"/>
              </a:spcBef>
              <a:buClr>
                <a:schemeClr val="accent2"/>
              </a:buClr>
              <a:buFont typeface="Arial" panose="020B0604020202020204" pitchFamily="34" charset="0"/>
              <a:buChar char="●"/>
            </a:pPr>
            <a:r>
              <a:rPr lang="en-US" dirty="0"/>
              <a:t>l</a:t>
            </a:r>
            <a:r>
              <a:rPr lang="en-US" b="0" dirty="0">
                <a:solidFill>
                  <a:schemeClr val="tx1"/>
                </a:solidFill>
              </a:rPr>
              <a:t>ead to the destruction of human embryos.</a:t>
            </a:r>
          </a:p>
          <a:p>
            <a:pPr lvl="1"/>
            <a:endParaRPr lang="fr-BE" sz="1200" b="0" dirty="0">
              <a:solidFill>
                <a:schemeClr val="tx1"/>
              </a:solidFill>
            </a:endParaRPr>
          </a:p>
        </p:txBody>
      </p:sp>
    </p:spTree>
    <p:extLst>
      <p:ext uri="{BB962C8B-B14F-4D97-AF65-F5344CB8AC3E}">
        <p14:creationId xmlns:p14="http://schemas.microsoft.com/office/powerpoint/2010/main" val="186741161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val 14"/>
          <p:cNvSpPr/>
          <p:nvPr/>
        </p:nvSpPr>
        <p:spPr>
          <a:xfrm>
            <a:off x="827220" y="1053622"/>
            <a:ext cx="1392284" cy="1392284"/>
          </a:xfrm>
          <a:prstGeom prst="ellipse">
            <a:avLst/>
          </a:prstGeom>
          <a:solidFill>
            <a:schemeClr val="accent4"/>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GB" sz="1200" dirty="0"/>
              <a:t>Research and innovation action (RIA)</a:t>
            </a:r>
          </a:p>
        </p:txBody>
      </p:sp>
      <p:sp>
        <p:nvSpPr>
          <p:cNvPr id="13" name="Oval 12"/>
          <p:cNvSpPr/>
          <p:nvPr/>
        </p:nvSpPr>
        <p:spPr>
          <a:xfrm>
            <a:off x="827220" y="2327021"/>
            <a:ext cx="1392284" cy="1392284"/>
          </a:xfrm>
          <a:prstGeom prst="ellipse">
            <a:avLst/>
          </a:prstGeom>
          <a:solidFill>
            <a:schemeClr val="tx2"/>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GB" sz="1200" dirty="0"/>
              <a:t>Innovation action (IA)</a:t>
            </a:r>
          </a:p>
        </p:txBody>
      </p:sp>
      <p:sp>
        <p:nvSpPr>
          <p:cNvPr id="14" name="Oval 13"/>
          <p:cNvSpPr/>
          <p:nvPr/>
        </p:nvSpPr>
        <p:spPr>
          <a:xfrm>
            <a:off x="827220" y="3600420"/>
            <a:ext cx="1392284" cy="1392284"/>
          </a:xfrm>
          <a:prstGeom prst="ellipse">
            <a:avLst/>
          </a:prstGeom>
          <a:solidFill>
            <a:schemeClr val="accent1"/>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GB" sz="1200" dirty="0"/>
              <a:t>Coordination and support actions (CSA)</a:t>
            </a:r>
          </a:p>
        </p:txBody>
      </p:sp>
      <p:sp>
        <p:nvSpPr>
          <p:cNvPr id="12" name="Oval 11"/>
          <p:cNvSpPr/>
          <p:nvPr/>
        </p:nvSpPr>
        <p:spPr>
          <a:xfrm>
            <a:off x="827220" y="4873819"/>
            <a:ext cx="1392284" cy="1392284"/>
          </a:xfrm>
          <a:prstGeom prst="ellipse">
            <a:avLst/>
          </a:prstGeom>
          <a:solidFill>
            <a:schemeClr val="accent3"/>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GB" sz="1200" dirty="0"/>
              <a:t>Programme co-fund actions (</a:t>
            </a:r>
            <a:r>
              <a:rPr lang="en-GB" sz="1200" dirty="0" err="1"/>
              <a:t>CoFund</a:t>
            </a:r>
            <a:r>
              <a:rPr lang="en-GB" sz="1200" dirty="0"/>
              <a:t>)</a:t>
            </a:r>
          </a:p>
        </p:txBody>
      </p:sp>
      <p:sp>
        <p:nvSpPr>
          <p:cNvPr id="18" name="Oval 17"/>
          <p:cNvSpPr/>
          <p:nvPr/>
        </p:nvSpPr>
        <p:spPr>
          <a:xfrm>
            <a:off x="6492803" y="1053622"/>
            <a:ext cx="1392284" cy="1392284"/>
          </a:xfrm>
          <a:prstGeom prst="ellipse">
            <a:avLst/>
          </a:prstGeom>
          <a:solidFill>
            <a:schemeClr val="accent6"/>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US" sz="1200" dirty="0"/>
              <a:t>Innovation and market deployment actions (IMDA)</a:t>
            </a:r>
            <a:endParaRPr lang="en-GB" sz="1200" dirty="0"/>
          </a:p>
        </p:txBody>
      </p:sp>
      <p:sp>
        <p:nvSpPr>
          <p:cNvPr id="16" name="Title 1"/>
          <p:cNvSpPr>
            <a:spLocks noGrp="1"/>
          </p:cNvSpPr>
          <p:nvPr>
            <p:ph type="title"/>
          </p:nvPr>
        </p:nvSpPr>
        <p:spPr>
          <a:xfrm>
            <a:off x="800633" y="413849"/>
            <a:ext cx="9617365" cy="405661"/>
          </a:xfrm>
        </p:spPr>
        <p:txBody>
          <a:bodyPr/>
          <a:lstStyle/>
          <a:p>
            <a:r>
              <a:rPr lang="en-GB" sz="2000" dirty="0">
                <a:solidFill>
                  <a:schemeClr val="tx2"/>
                </a:solidFill>
                <a:latin typeface="+mn-lt"/>
                <a:ea typeface="+mn-ea"/>
                <a:cs typeface="+mn-cs"/>
              </a:rPr>
              <a:t>Activities eligible for funding – Type of actions</a:t>
            </a:r>
          </a:p>
        </p:txBody>
      </p:sp>
      <p:sp>
        <p:nvSpPr>
          <p:cNvPr id="5" name="TextBox 4"/>
          <p:cNvSpPr txBox="1"/>
          <p:nvPr/>
        </p:nvSpPr>
        <p:spPr>
          <a:xfrm>
            <a:off x="2428644" y="1253430"/>
            <a:ext cx="2866610" cy="830997"/>
          </a:xfrm>
          <a:prstGeom prst="rect">
            <a:avLst/>
          </a:prstGeom>
          <a:noFill/>
        </p:spPr>
        <p:txBody>
          <a:bodyPr wrap="square" rtlCol="0">
            <a:spAutoFit/>
          </a:bodyPr>
          <a:lstStyle/>
          <a:p>
            <a:r>
              <a:rPr lang="en-GB" sz="1200" dirty="0"/>
              <a:t>Activities to establish new knowledge or to explore the feasibility of a new or improved technology, product, process, service or solution.</a:t>
            </a:r>
            <a:endParaRPr lang="fr-BE" sz="1200" dirty="0"/>
          </a:p>
        </p:txBody>
      </p:sp>
      <p:cxnSp>
        <p:nvCxnSpPr>
          <p:cNvPr id="24" name="Straight Connector 23"/>
          <p:cNvCxnSpPr/>
          <p:nvPr/>
        </p:nvCxnSpPr>
        <p:spPr>
          <a:xfrm flipH="1" flipV="1">
            <a:off x="2532082" y="2328366"/>
            <a:ext cx="2654959" cy="19040"/>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2433980" y="2608210"/>
            <a:ext cx="2861274" cy="830997"/>
          </a:xfrm>
          <a:prstGeom prst="rect">
            <a:avLst/>
          </a:prstGeom>
          <a:noFill/>
        </p:spPr>
        <p:txBody>
          <a:bodyPr wrap="square" rtlCol="0">
            <a:spAutoFit/>
          </a:bodyPr>
          <a:lstStyle/>
          <a:p>
            <a:r>
              <a:rPr lang="en-US" sz="1200" dirty="0"/>
              <a:t>Activities to produce plans and arrangements or designs for new, altered or improved products, processes or services.</a:t>
            </a:r>
            <a:endParaRPr lang="fr-BE" sz="1200" dirty="0"/>
          </a:p>
        </p:txBody>
      </p:sp>
      <p:sp>
        <p:nvSpPr>
          <p:cNvPr id="27" name="TextBox 26"/>
          <p:cNvSpPr txBox="1"/>
          <p:nvPr/>
        </p:nvSpPr>
        <p:spPr>
          <a:xfrm>
            <a:off x="2428644" y="3881063"/>
            <a:ext cx="3095778" cy="830997"/>
          </a:xfrm>
          <a:prstGeom prst="rect">
            <a:avLst/>
          </a:prstGeom>
          <a:noFill/>
        </p:spPr>
        <p:txBody>
          <a:bodyPr wrap="square" rtlCol="0">
            <a:spAutoFit/>
          </a:bodyPr>
          <a:lstStyle/>
          <a:p>
            <a:r>
              <a:rPr lang="en-US" sz="1200" dirty="0"/>
              <a:t>Activities that contribute to the objectives of Horizon Europe. This excludes R&amp;I activities, except for ‘Widening participation and spreading excellence’</a:t>
            </a:r>
            <a:endParaRPr lang="fr-BE" sz="1200" dirty="0"/>
          </a:p>
        </p:txBody>
      </p:sp>
      <p:sp>
        <p:nvSpPr>
          <p:cNvPr id="29" name="TextBox 28"/>
          <p:cNvSpPr txBox="1"/>
          <p:nvPr/>
        </p:nvSpPr>
        <p:spPr>
          <a:xfrm>
            <a:off x="2428644" y="5154462"/>
            <a:ext cx="3013974" cy="830997"/>
          </a:xfrm>
          <a:prstGeom prst="rect">
            <a:avLst/>
          </a:prstGeom>
          <a:noFill/>
        </p:spPr>
        <p:txBody>
          <a:bodyPr wrap="square" rtlCol="0">
            <a:spAutoFit/>
          </a:bodyPr>
          <a:lstStyle/>
          <a:p>
            <a:r>
              <a:rPr lang="en-US" sz="1200" dirty="0"/>
              <a:t>A programme of activities established or implemented by legal entities managing or funding R&amp;I programmes, other than EU funding bodies.</a:t>
            </a:r>
            <a:endParaRPr lang="fr-BE" sz="1200" dirty="0"/>
          </a:p>
        </p:txBody>
      </p:sp>
      <p:cxnSp>
        <p:nvCxnSpPr>
          <p:cNvPr id="30" name="Straight Connector 29"/>
          <p:cNvCxnSpPr/>
          <p:nvPr/>
        </p:nvCxnSpPr>
        <p:spPr>
          <a:xfrm>
            <a:off x="7056187" y="4639352"/>
            <a:ext cx="0" cy="1384995"/>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8208958" y="1290079"/>
            <a:ext cx="3166178" cy="646331"/>
          </a:xfrm>
          <a:prstGeom prst="rect">
            <a:avLst/>
          </a:prstGeom>
          <a:noFill/>
        </p:spPr>
        <p:txBody>
          <a:bodyPr wrap="square" rtlCol="0">
            <a:spAutoFit/>
          </a:bodyPr>
          <a:lstStyle/>
          <a:p>
            <a:r>
              <a:rPr lang="en-US" sz="1200" dirty="0"/>
              <a:t>Activities that embed an innovation action and other activities necessary to deploy an innovation on the market. (EIC) </a:t>
            </a:r>
            <a:endParaRPr lang="fr-BE" sz="1200" dirty="0"/>
          </a:p>
        </p:txBody>
      </p:sp>
      <p:sp>
        <p:nvSpPr>
          <p:cNvPr id="34" name="TextBox 33"/>
          <p:cNvSpPr txBox="1"/>
          <p:nvPr/>
        </p:nvSpPr>
        <p:spPr>
          <a:xfrm>
            <a:off x="8208958" y="2513599"/>
            <a:ext cx="3239330" cy="1015663"/>
          </a:xfrm>
          <a:prstGeom prst="rect">
            <a:avLst/>
          </a:prstGeom>
          <a:noFill/>
        </p:spPr>
        <p:txBody>
          <a:bodyPr wrap="square" rtlCol="0">
            <a:spAutoFit/>
          </a:bodyPr>
          <a:lstStyle/>
          <a:p>
            <a:r>
              <a:rPr lang="en-US" sz="1200" dirty="0"/>
              <a:t>Activities that aim to improve the skills, knowledge and career prospects of researchers, based on mobility between countries and, if relevant, between sectors or disciplines. (MSCA)</a:t>
            </a:r>
            <a:endParaRPr lang="fr-BE" sz="1200" dirty="0"/>
          </a:p>
        </p:txBody>
      </p:sp>
      <p:sp>
        <p:nvSpPr>
          <p:cNvPr id="36" name="TextBox 35"/>
          <p:cNvSpPr txBox="1"/>
          <p:nvPr/>
        </p:nvSpPr>
        <p:spPr>
          <a:xfrm>
            <a:off x="8208958" y="3881063"/>
            <a:ext cx="3378984" cy="830997"/>
          </a:xfrm>
          <a:prstGeom prst="rect">
            <a:avLst/>
          </a:prstGeom>
          <a:noFill/>
        </p:spPr>
        <p:txBody>
          <a:bodyPr wrap="square" rtlCol="0">
            <a:spAutoFit/>
          </a:bodyPr>
          <a:lstStyle/>
          <a:p>
            <a:r>
              <a:rPr lang="en-US" sz="1200" dirty="0"/>
              <a:t>Activities that aim to help a buyers’ group to strengthen the public procurement of research, development, validation and, possibly, the first deployment of new solutions</a:t>
            </a:r>
            <a:endParaRPr lang="fr-BE" sz="1200" dirty="0"/>
          </a:p>
        </p:txBody>
      </p:sp>
      <p:sp>
        <p:nvSpPr>
          <p:cNvPr id="37" name="Oval 36"/>
          <p:cNvSpPr/>
          <p:nvPr/>
        </p:nvSpPr>
        <p:spPr>
          <a:xfrm>
            <a:off x="6471087" y="4873818"/>
            <a:ext cx="1392284" cy="1392284"/>
          </a:xfrm>
          <a:prstGeom prst="ellipse">
            <a:avLst/>
          </a:prstGeom>
          <a:solidFill>
            <a:schemeClr val="tx1"/>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lnSpc>
                <a:spcPts val="1800"/>
              </a:lnSpc>
              <a:spcBef>
                <a:spcPts val="0"/>
              </a:spcBef>
              <a:spcAft>
                <a:spcPts val="0"/>
              </a:spcAft>
            </a:pPr>
            <a:r>
              <a:rPr lang="en-GB" sz="1000" dirty="0"/>
              <a:t>Public procurement of innovative solutions actions (PPI) </a:t>
            </a:r>
          </a:p>
        </p:txBody>
      </p:sp>
      <p:cxnSp>
        <p:nvCxnSpPr>
          <p:cNvPr id="38" name="Straight Connector 37"/>
          <p:cNvCxnSpPr/>
          <p:nvPr/>
        </p:nvCxnSpPr>
        <p:spPr>
          <a:xfrm flipH="1" flipV="1">
            <a:off x="2521657" y="3574810"/>
            <a:ext cx="2654959" cy="19040"/>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flipV="1">
            <a:off x="2521656" y="4873819"/>
            <a:ext cx="2654959" cy="19040"/>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flipV="1">
            <a:off x="8309542" y="2306249"/>
            <a:ext cx="2654959" cy="19040"/>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41" name="Oval 40"/>
          <p:cNvSpPr/>
          <p:nvPr/>
        </p:nvSpPr>
        <p:spPr>
          <a:xfrm>
            <a:off x="6492803" y="2325289"/>
            <a:ext cx="1392284" cy="1392284"/>
          </a:xfrm>
          <a:prstGeom prst="ellipse">
            <a:avLst/>
          </a:prstGeom>
          <a:solidFill>
            <a:schemeClr val="accent5"/>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US" sz="1200" dirty="0"/>
              <a:t>Training and mobility actions (TMA)</a:t>
            </a:r>
            <a:endParaRPr lang="en-GB" sz="1200" dirty="0"/>
          </a:p>
        </p:txBody>
      </p:sp>
      <p:sp>
        <p:nvSpPr>
          <p:cNvPr id="42" name="Oval 41"/>
          <p:cNvSpPr/>
          <p:nvPr/>
        </p:nvSpPr>
        <p:spPr>
          <a:xfrm>
            <a:off x="6492803" y="3596956"/>
            <a:ext cx="1392284" cy="1392284"/>
          </a:xfrm>
          <a:prstGeom prst="ellipse">
            <a:avLst/>
          </a:prstGeom>
          <a:solidFill>
            <a:schemeClr val="accent2"/>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lnSpc>
                <a:spcPts val="1800"/>
              </a:lnSpc>
              <a:spcBef>
                <a:spcPts val="0"/>
              </a:spcBef>
              <a:spcAft>
                <a:spcPts val="0"/>
              </a:spcAft>
            </a:pPr>
            <a:r>
              <a:rPr lang="en-GB" sz="1000" dirty="0"/>
              <a:t>Pre-commercial procurement actions/ (PCP) </a:t>
            </a:r>
          </a:p>
        </p:txBody>
      </p:sp>
      <p:sp>
        <p:nvSpPr>
          <p:cNvPr id="43" name="Oval 42"/>
          <p:cNvSpPr/>
          <p:nvPr/>
        </p:nvSpPr>
        <p:spPr>
          <a:xfrm>
            <a:off x="6492803" y="4868623"/>
            <a:ext cx="1392284" cy="1392284"/>
          </a:xfrm>
          <a:prstGeom prst="ellipse">
            <a:avLst/>
          </a:prstGeom>
          <a:solidFill>
            <a:schemeClr val="tx1"/>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lnSpc>
                <a:spcPts val="1800"/>
              </a:lnSpc>
              <a:spcBef>
                <a:spcPts val="0"/>
              </a:spcBef>
              <a:spcAft>
                <a:spcPts val="0"/>
              </a:spcAft>
            </a:pPr>
            <a:r>
              <a:rPr lang="en-GB" sz="1000" dirty="0"/>
              <a:t>Public procurement of innovative solutions actions (PPI) </a:t>
            </a:r>
          </a:p>
        </p:txBody>
      </p:sp>
      <p:cxnSp>
        <p:nvCxnSpPr>
          <p:cNvPr id="44" name="Straight Connector 43"/>
          <p:cNvCxnSpPr/>
          <p:nvPr/>
        </p:nvCxnSpPr>
        <p:spPr>
          <a:xfrm flipH="1" flipV="1">
            <a:off x="8309541" y="3584330"/>
            <a:ext cx="2654959" cy="19040"/>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8309541" y="4892859"/>
            <a:ext cx="2654959" cy="19040"/>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8208958" y="5149266"/>
            <a:ext cx="3051600" cy="646331"/>
          </a:xfrm>
          <a:prstGeom prst="rect">
            <a:avLst/>
          </a:prstGeom>
          <a:noFill/>
        </p:spPr>
        <p:txBody>
          <a:bodyPr wrap="square" rtlCol="0">
            <a:spAutoFit/>
          </a:bodyPr>
          <a:lstStyle/>
          <a:p>
            <a:r>
              <a:rPr lang="en-US" sz="1200" dirty="0"/>
              <a:t>Activities that aim to strengthen the ability of a buyers’ group to deploy innovative solutions early  </a:t>
            </a:r>
            <a:endParaRPr lang="fr-BE" sz="1200" dirty="0"/>
          </a:p>
        </p:txBody>
      </p:sp>
    </p:spTree>
    <p:extLst>
      <p:ext uri="{BB962C8B-B14F-4D97-AF65-F5344CB8AC3E}">
        <p14:creationId xmlns:p14="http://schemas.microsoft.com/office/powerpoint/2010/main" val="297634051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theme/theme1.xml><?xml version="1.0" encoding="utf-8"?>
<a:theme xmlns:a="http://schemas.openxmlformats.org/drawingml/2006/main" name="Office Theme">
  <a:themeElements>
    <a:clrScheme name="Accent 7">
      <a:dk1>
        <a:srgbClr val="4D4D4D"/>
      </a:dk1>
      <a:lt1>
        <a:srgbClr val="FFFFFF"/>
      </a:lt1>
      <a:dk2>
        <a:srgbClr val="004494"/>
      </a:dk2>
      <a:lt2>
        <a:srgbClr val="D3E8F9"/>
      </a:lt2>
      <a:accent1>
        <a:srgbClr val="F39E0C"/>
      </a:accent1>
      <a:accent2>
        <a:srgbClr val="931680"/>
      </a:accent2>
      <a:accent3>
        <a:srgbClr val="0F5364"/>
      </a:accent3>
      <a:accent4>
        <a:srgbClr val="B0D10E"/>
      </a:accent4>
      <a:accent5>
        <a:srgbClr val="A2D5D0"/>
      </a:accent5>
      <a:accent6>
        <a:srgbClr val="009EE0"/>
      </a:accent6>
      <a:hlink>
        <a:srgbClr val="004494"/>
      </a:hlink>
      <a:folHlink>
        <a:srgbClr val="004494"/>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_Corporate_PPT_Template" id="{9E25CBC4-264C-4E5F-8DDF-C73C2B944108}" vid="{63966CC3-CC63-46CF-BE8C-07ABBDCD622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_dlc_DocId xmlns="aa4db51b-e8a9-4026-8a86-c53de6a39483">ECCSC-137315752-8853</_dlc_DocId>
    <_dlc_DocIdUrl xmlns="aa4db51b-e8a9-4026-8a86-c53de6a39483">
      <Url>https://myintracomm-collab.ec.europa.eu/networks/H2020CSC/CIC_B3/_layouts/15/DocIdRedir.aspx?ID=ECCSC-137315752-8853</Url>
      <Description>ECCSC-137315752-8853</Description>
    </_dlc_DocIdUrl>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EC Document" ma:contentTypeID="0x010100258AA79CEB83498886A3A0868112325000C55D25FF87B6184F91879E72AB28E5AE" ma:contentTypeVersion="15" ma:contentTypeDescription="Create a new document." ma:contentTypeScope="" ma:versionID="1475fab287fa8a93e3d3059a8ecebb65">
  <xsd:schema xmlns:xsd="http://www.w3.org/2001/XMLSchema" xmlns:xs="http://www.w3.org/2001/XMLSchema" xmlns:p="http://schemas.microsoft.com/office/2006/metadata/properties" xmlns:ns3="http://schemas.microsoft.com/sharepoint/v4" xmlns:ns4="aa4db51b-e8a9-4026-8a86-c53de6a39483" targetNamespace="http://schemas.microsoft.com/office/2006/metadata/properties" ma:root="true" ma:fieldsID="9b4ce2fe2314a4c67fd82d8ae2ccd804" ns3:_="" ns4:_="">
    <xsd:import namespace="http://schemas.microsoft.com/sharepoint/v4"/>
    <xsd:import namespace="aa4db51b-e8a9-4026-8a86-c53de6a39483"/>
    <xsd:element name="properties">
      <xsd:complexType>
        <xsd:sequence>
          <xsd:element name="documentManagement">
            <xsd:complexType>
              <xsd:all>
                <xsd:element ref="ns3:IconOverlay" minOccurs="0"/>
                <xsd:element ref="ns4:_dlc_DocId" minOccurs="0"/>
                <xsd:element ref="ns4:_dlc_DocIdUrl" minOccurs="0"/>
                <xsd:element ref="ns4: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3" nillable="true" ma:displayName="IconOverlay" ma:hidden="true" ma:internalName="IconOverlay">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a4db51b-e8a9-4026-8a86-c53de6a39483" elementFormDefault="qualified">
    <xsd:import namespace="http://schemas.microsoft.com/office/2006/documentManagement/types"/>
    <xsd:import namespace="http://schemas.microsoft.com/office/infopath/2007/PartnerControls"/>
    <xsd:element name="_dlc_DocId" ma:index="14" nillable="true" ma:displayName="Document ID Value" ma:description="The value of the document ID assigned to this item." ma:internalName="_dlc_DocId" ma:readOnly="true">
      <xsd:simpleType>
        <xsd:restriction base="dms:Text"/>
      </xsd:simpleType>
    </xsd:element>
    <xsd:element name="_dlc_DocIdUrl" ma:index="15"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6"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 ma:displayName="Author"/>
        <xsd:element ref="dcterms:created" minOccurs="0" maxOccurs="1"/>
        <xsd:element ref="dc:identifier" minOccurs="0" maxOccurs="1"/>
        <xsd:element name="contentType" minOccurs="0" maxOccurs="1" type="xsd:string" ma:index="9" ma:displayName="Content Type"/>
        <xsd:element ref="dc:title" minOccurs="0" maxOccurs="1" ma:index="1" ma:displayName="Title"/>
        <xsd:element ref="dc:subject" minOccurs="0" maxOccurs="1" ma:index="5" ma:displayName="Subject"/>
        <xsd:element ref="dc:description" minOccurs="0" maxOccurs="1" ma:index="6" ma:displayName="Comments"/>
        <xsd:element name="keywords" minOccurs="0" maxOccurs="1" type="xsd:string" ma:index="4" ma:displayName="Keywords"/>
        <xsd:element ref="dc:language" minOccurs="0" maxOccurs="1"/>
        <xsd:element name="category" minOccurs="0" maxOccurs="1" type="xsd:string" ma:index="3" ma:displayName="Category"/>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92E5D0D-A79B-418D-A07D-9F3951B9B6D6}">
  <ds:schemaRefs>
    <ds:schemaRef ds:uri="http://purl.org/dc/terms/"/>
    <ds:schemaRef ds:uri="http://purl.org/dc/dcmitype/"/>
    <ds:schemaRef ds:uri="aa4db51b-e8a9-4026-8a86-c53de6a39483"/>
    <ds:schemaRef ds:uri="http://purl.org/dc/elements/1.1/"/>
    <ds:schemaRef ds:uri="http://schemas.microsoft.com/office/2006/metadata/properties"/>
    <ds:schemaRef ds:uri="http://schemas.microsoft.com/office/2006/documentManagement/types"/>
    <ds:schemaRef ds:uri="http://schemas.microsoft.com/sharepoint/v4"/>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FF45B8BD-4C30-4ADA-AFA3-77F973675DC9}">
  <ds:schemaRefs>
    <ds:schemaRef ds:uri="http://schemas.microsoft.com/sharepoint/events"/>
  </ds:schemaRefs>
</ds:datastoreItem>
</file>

<file path=customXml/itemProps3.xml><?xml version="1.0" encoding="utf-8"?>
<ds:datastoreItem xmlns:ds="http://schemas.openxmlformats.org/officeDocument/2006/customXml" ds:itemID="{D9F7D1E8-42C2-4F6C-9E7B-B91BF851B6A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4"/>
    <ds:schemaRef ds:uri="aa4db51b-e8a9-4026-8a86-c53de6a3948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CC6CC188-28D1-4FE6-A063-E8E9940993E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5490</TotalTime>
  <Words>3683</Words>
  <Application>Microsoft Macintosh PowerPoint</Application>
  <PresentationFormat>Widescreen</PresentationFormat>
  <Paragraphs>328</Paragraphs>
  <Slides>33</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ＭＳ Ｐゴシック</vt:lpstr>
      <vt:lpstr>Arial</vt:lpstr>
      <vt:lpstr>Calibri</vt:lpstr>
      <vt:lpstr>EC Square Sans Pro</vt:lpstr>
      <vt:lpstr>EC Square Sans Pro Light</vt:lpstr>
      <vt:lpstr>Symbol</vt:lpstr>
      <vt:lpstr>Verdana</vt:lpstr>
      <vt:lpstr>Wingdings</vt:lpstr>
      <vt:lpstr>Office Theme</vt:lpstr>
      <vt:lpstr>PowerPoint Presentation</vt:lpstr>
      <vt:lpstr>About Horizon Europe</vt:lpstr>
      <vt:lpstr>What is new in the submission process?</vt:lpstr>
      <vt:lpstr>Admissibility</vt:lpstr>
      <vt:lpstr>Eligibility</vt:lpstr>
      <vt:lpstr>Who is eligible for funding?</vt:lpstr>
      <vt:lpstr>Associated Countries</vt:lpstr>
      <vt:lpstr>Activities eligible for funding</vt:lpstr>
      <vt:lpstr>Activities eligible for funding – Type of actions</vt:lpstr>
      <vt:lpstr>Maximum funding rates</vt:lpstr>
      <vt:lpstr>Application form (proposal template)</vt:lpstr>
      <vt:lpstr>PowerPoint Presentation</vt:lpstr>
      <vt:lpstr>What is new in the evaluation process?</vt:lpstr>
      <vt:lpstr>Evaluation (award) criteria</vt:lpstr>
      <vt:lpstr>Evaluation criteria (RIAs and IAs)</vt:lpstr>
      <vt:lpstr>Standard evaluation process</vt:lpstr>
      <vt:lpstr>PowerPoint Presentation</vt:lpstr>
      <vt:lpstr>PowerPoint Presentation</vt:lpstr>
      <vt:lpstr>Ethics review</vt:lpstr>
      <vt:lpstr>Security scrutiny</vt:lpstr>
      <vt:lpstr>Points to consider when writing a proposal in HE</vt:lpstr>
      <vt:lpstr>Key principles</vt:lpstr>
      <vt:lpstr>Policy and horizontal considerations</vt:lpstr>
      <vt:lpstr>Open Science across the programme</vt:lpstr>
      <vt:lpstr>Gender dimension in R&amp;I content</vt:lpstr>
      <vt:lpstr>Describing the impact of your proposal </vt:lpstr>
      <vt:lpstr>Link between policy priorities and project results </vt:lpstr>
      <vt:lpstr>Measures to maximise impact</vt:lpstr>
      <vt:lpstr>Do no significant harm principle (DNSH)</vt:lpstr>
      <vt:lpstr>Artificial intelligence</vt:lpstr>
      <vt:lpstr>… one final point</vt:lpstr>
      <vt:lpstr>Any questions?  Please enter your questions in slido  https://app.sli.do/event/h8eseiw4</vt:lpstr>
      <vt:lpstr>PowerPoint Presentation</vt:lpstr>
    </vt:vector>
  </TitlesOfParts>
  <Company>European Commission</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ZACHARIADOU Eleftheria (RTD-EXT)</dc:creator>
  <cp:lastModifiedBy>Пользователь Microsoft Office</cp:lastModifiedBy>
  <cp:revision>200</cp:revision>
  <dcterms:created xsi:type="dcterms:W3CDTF">2020-12-04T09:35:19Z</dcterms:created>
  <dcterms:modified xsi:type="dcterms:W3CDTF">2022-10-25T10:18:09Z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0x010100258AA79CEB83498886A3A0868112325000C55D25FF87B6184F91879E72AB28E5AE</vt:lpwstr>
  </property>
  <property fmtid="{D5CDD505-2E9C-101B-9397-08002B2CF9AE}" pid="3" name="_dlc_DocIdItemGuid">
    <vt:lpwstr>5444eadd-fab6-4f11-abfc-7125f06e0e9a</vt:lpwstr>
  </property>
</Properties>
</file>